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.png" ContentType="image/png"/>
  <Override PartName="/ppt/media/image27.wmf" ContentType="image/x-wmf"/>
  <Override PartName="/ppt/media/image23.png" ContentType="image/png"/>
  <Override PartName="/ppt/media/image17.png" ContentType="image/png"/>
  <Override PartName="/ppt/media/image22.wmf" ContentType="image/x-wmf"/>
  <Override PartName="/ppt/media/image16.png" ContentType="image/png"/>
  <Override PartName="/ppt/media/image21.wmf" ContentType="image/x-wmf"/>
  <Override PartName="/ppt/media/image15.png" ContentType="image/png"/>
  <Override PartName="/ppt/media/image20.wmf" ContentType="image/x-wmf"/>
  <Override PartName="/ppt/media/image19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8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26.png" ContentType="image/png"/>
  <Override PartName="/ppt/media/image25.png" ContentType="image/png"/>
  <Override PartName="/ppt/media/image2.png" ContentType="image/png"/>
  <Override PartName="/ppt/media/image24.png" ContentType="image/pn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C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C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09A10A-509C-4F4B-B6FF-56A28C7CDD0C}" type="slidenum">
              <a:rPr lang="en-C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E1FDD95-101F-4DB7-8153-0AFE02943EA7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C35A1508-9E9C-487F-94C1-0BF08E5F860B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A308373-7A7A-4A2B-903A-FECEA17DDB07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4850EE3B-91AC-46A3-B227-E29AACCAA4F2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BC6379F9-01BF-4EA8-89BC-F3A697B924C9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AE9C6CFA-86F7-4249-A074-5D7546A737B6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C98B8B91-92D2-47C8-B101-39B94DEB5AE2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908399FD-D663-4746-A4E8-301F667B406D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AD23DD23-83C6-427B-B5CE-D7F005648313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20874B7-A57A-4A68-BC81-B121AD649897}" type="slidenum">
              <a:rPr lang="en-CA" sz="1200" strike="noStrike">
                <a:solidFill>
                  <a:srgbClr val="000000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CE859EF3-C158-4B29-BC26-696C8AFC4C72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E500F9F6-D316-4A52-A28E-4AE4C6A28102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AE9F93D-98BE-451D-9521-C2EB9D309F51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CC892A13-D278-428D-BF12-0F7BD663D07E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F26AD8D-B308-4749-A9FE-9D8D7B7BE674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428F11DC-CC30-49B4-960E-50534E7605D6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02360" y="4479840"/>
            <a:ext cx="5618160" cy="3665160"/>
          </a:xfrm>
          <a:prstGeom prst="rect">
            <a:avLst/>
          </a:prstGeom>
        </p:spPr>
        <p:txBody>
          <a:bodyPr lIns="93240" rIns="93240" tIns="46800" bIns="46800"/>
          <a:p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3978000" y="8841960"/>
            <a:ext cx="3043080" cy="4665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3ACBFB1-7ECF-49ED-926C-CAF7CEEC81C1}" type="slidenum">
              <a:rPr lang="en-CA" sz="1200" strike="noStrike">
                <a:solidFill>
                  <a:srgbClr val="000000"/>
                </a:solidFill>
                <a:latin typeface="Mark Offc For MC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64520" y="191880"/>
            <a:ext cx="2725560" cy="24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64520" y="191880"/>
            <a:ext cx="2725560" cy="24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64520" y="191880"/>
            <a:ext cx="2725560" cy="24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64520" y="191880"/>
            <a:ext cx="2725560" cy="24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4520" y="191880"/>
            <a:ext cx="2725560" cy="24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3427200" y="191880"/>
            <a:ext cx="5170320" cy="4125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940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4125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84360" y="23468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940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84360" y="192240"/>
            <a:ext cx="282348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9400" y="2346840"/>
            <a:ext cx="5785920" cy="196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255960" y="4892040"/>
            <a:ext cx="825480" cy="1454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980560" y="3297960"/>
            <a:ext cx="9072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lang="en-CA" sz="400" strike="noStrike">
                <a:solidFill>
                  <a:srgbClr val="a2a2a2"/>
                </a:solidFill>
                <a:latin typeface="Mark Offc For MC"/>
              </a:rPr>
              <a:t>©2017 Mastercard. Proprietary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4520" y="3218040"/>
            <a:ext cx="3123720" cy="3029040"/>
          </a:xfrm>
          <a:prstGeom prst="rect">
            <a:avLst/>
          </a:prstGeom>
        </p:spPr>
        <p:txBody>
          <a:bodyPr tIns="0"/>
          <a:p>
            <a:pPr>
              <a:buSzPct val="45000"/>
              <a:buFont typeface="StarSymbol"/>
              <a:buChar char="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171717"/>
                </a:solidFill>
                <a:latin typeface="Mark Offc For MC Medium"/>
              </a:rPr>
              <a:t>Seventh Outline LevelClick to add presenter name, department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64520" y="2918520"/>
            <a:ext cx="3123360" cy="27360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lang="en-CA" sz="900" strike="noStrike">
                <a:solidFill>
                  <a:srgbClr val="171717"/>
                </a:solidFill>
                <a:latin typeface="Mark Offc For MC Medium"/>
              </a:rPr>
              <a:t>October 29, 2017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64520" y="1034280"/>
            <a:ext cx="5799240" cy="142164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5400" strike="noStrike">
                <a:solidFill>
                  <a:srgbClr val="171717"/>
                </a:solidFill>
                <a:latin typeface="Mark Offc For MC Light"/>
              </a:rPr>
              <a:t>Click to edit the title text formatClick to edit Master title style</a:t>
            </a:r>
            <a:endParaRPr/>
          </a:p>
        </p:txBody>
      </p:sp>
      <p:pic>
        <p:nvPicPr>
          <p:cNvPr id="5" name="Picture 8" descr=""/>
          <p:cNvPicPr/>
          <p:nvPr/>
        </p:nvPicPr>
        <p:blipFill>
          <a:blip r:embed="rId3"/>
          <a:stretch/>
        </p:blipFill>
        <p:spPr>
          <a:xfrm>
            <a:off x="255960" y="4480560"/>
            <a:ext cx="174564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255960" y="4892040"/>
            <a:ext cx="825480" cy="145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8980560" y="3297960"/>
            <a:ext cx="9072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lang="en-CA" sz="400" strike="noStrike">
                <a:solidFill>
                  <a:srgbClr val="a2a2a2"/>
                </a:solidFill>
                <a:latin typeface="Mark Offc For MC"/>
              </a:rPr>
              <a:t>©2017 Mastercard. Proprietary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470440" y="4817880"/>
            <a:ext cx="435240" cy="273600"/>
          </a:xfrm>
          <a:prstGeom prst="rect">
            <a:avLst/>
          </a:prstGeom>
        </p:spPr>
        <p:txBody>
          <a:bodyPr rIns="0" anchor="ctr"/>
          <a:p>
            <a:pPr algn="r">
              <a:lnSpc>
                <a:spcPct val="100000"/>
              </a:lnSpc>
            </a:pPr>
            <a:fld id="{FF843CDA-BFF1-4C8E-812A-AE40A376F329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721040" y="4817880"/>
            <a:ext cx="3600000" cy="273600"/>
          </a:xfrm>
          <a:prstGeom prst="rect">
            <a:avLst/>
          </a:prstGeom>
        </p:spPr>
        <p:txBody>
          <a:bodyPr rIns="0" anchor="ctr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3119040" y="4817880"/>
            <a:ext cx="145260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600" strike="noStrike">
                <a:solidFill>
                  <a:srgbClr val="171717"/>
                </a:solidFill>
                <a:latin typeface="Mark Offc For MC"/>
              </a:rPr>
              <a:t>October 29, 2017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119400" y="192240"/>
            <a:ext cx="5785920" cy="4125240"/>
          </a:xfrm>
          <a:prstGeom prst="rect">
            <a:avLst/>
          </a:prstGeom>
        </p:spPr>
        <p:txBody>
          <a:bodyPr rIns="0"/>
          <a:p>
            <a:pPr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Mark Offc For MC"/>
              <a:buChar char="•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Mark Offc For MC"/>
              <a:buChar char="–"/>
            </a:pPr>
            <a:r>
              <a:rPr lang="en-US" sz="1400" strike="noStrike">
                <a:solidFill>
                  <a:srgbClr val="171717"/>
                </a:solidFill>
                <a:latin typeface="MarkForMC Nrw O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Mark Offc For MC"/>
              <a:buChar char="•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Mark Offc For MC"/>
              <a:buChar char="–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Mark Offc For MC"/>
              <a:buChar char="•"/>
            </a:pPr>
            <a:r>
              <a:rPr lang="en-US" sz="1050" strike="noStrike">
                <a:solidFill>
                  <a:srgbClr val="171717"/>
                </a:solidFill>
                <a:latin typeface="MarkForMC Nrw O"/>
              </a:rPr>
              <a:t>Fifth level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Mark Offc For MC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7" descr=""/>
          <p:cNvPicPr/>
          <p:nvPr/>
        </p:nvPicPr>
        <p:blipFill>
          <a:blip r:embed="rId2"/>
          <a:stretch/>
        </p:blipFill>
        <p:spPr>
          <a:xfrm>
            <a:off x="255960" y="4892040"/>
            <a:ext cx="825480" cy="145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980560" y="3297960"/>
            <a:ext cx="9072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lang="en-CA" sz="400" strike="noStrike">
                <a:solidFill>
                  <a:srgbClr val="a2a2a2"/>
                </a:solidFill>
                <a:latin typeface="Mark Offc For MC"/>
              </a:rPr>
              <a:t>©2017 Mastercard. Proprietary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8470440" y="4817880"/>
            <a:ext cx="435240" cy="273600"/>
          </a:xfrm>
          <a:prstGeom prst="rect">
            <a:avLst/>
          </a:prstGeom>
        </p:spPr>
        <p:txBody>
          <a:bodyPr rIns="0" anchor="ctr"/>
          <a:p>
            <a:pPr algn="r">
              <a:lnSpc>
                <a:spcPct val="100000"/>
              </a:lnSpc>
            </a:pPr>
            <a:fld id="{8F82A1C8-4F02-4EF4-97AA-944EF73F5E0D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721040" y="4817880"/>
            <a:ext cx="3600000" cy="273600"/>
          </a:xfrm>
          <a:prstGeom prst="rect">
            <a:avLst/>
          </a:prstGeom>
        </p:spPr>
        <p:txBody>
          <a:bodyPr rIns="0" anchor="ctr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119040" y="4817880"/>
            <a:ext cx="145260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600" strike="noStrike">
                <a:solidFill>
                  <a:srgbClr val="171717"/>
                </a:solidFill>
                <a:latin typeface="Mark Offc For MC"/>
              </a:rPr>
              <a:t>October 29, 2017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119400" y="192240"/>
            <a:ext cx="2742840" cy="4125240"/>
          </a:xfrm>
          <a:prstGeom prst="rect">
            <a:avLst/>
          </a:prstGeom>
        </p:spPr>
        <p:txBody>
          <a:bodyPr rIns="0"/>
          <a:p>
            <a:pPr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Mark Offc For MC"/>
              <a:buChar char="•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Mark Offc For MC"/>
              <a:buChar char="–"/>
            </a:pPr>
            <a:r>
              <a:rPr lang="en-US" sz="1400" strike="noStrike">
                <a:solidFill>
                  <a:srgbClr val="171717"/>
                </a:solidFill>
                <a:latin typeface="MarkForMC Nrw O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Mark Offc For MC"/>
              <a:buChar char="•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Mark Offc For MC"/>
              <a:buChar char="–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Mark Offc For MC"/>
              <a:buChar char="•"/>
            </a:pPr>
            <a:r>
              <a:rPr lang="en-US" sz="1050" strike="noStrike">
                <a:solidFill>
                  <a:srgbClr val="171717"/>
                </a:solidFill>
                <a:latin typeface="MarkForMC Nrw O"/>
              </a:rPr>
              <a:t>Fifth level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Mark Offc For MC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163200" y="191880"/>
            <a:ext cx="2742840" cy="4123440"/>
          </a:xfrm>
          <a:prstGeom prst="rect">
            <a:avLst/>
          </a:prstGeom>
        </p:spPr>
        <p:txBody>
          <a:bodyPr rIns="0"/>
          <a:p>
            <a:pPr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Mark Offc For MC"/>
              <a:buChar char="•"/>
            </a:pPr>
            <a:r>
              <a:rPr lang="en-US" sz="1600" strike="noStrike">
                <a:solidFill>
                  <a:srgbClr val="171717"/>
                </a:solidFill>
                <a:latin typeface="MarkForMC Nrw O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Mark Offc For MC"/>
              <a:buChar char="–"/>
            </a:pPr>
            <a:r>
              <a:rPr lang="en-US" sz="1400" strike="noStrike">
                <a:solidFill>
                  <a:srgbClr val="171717"/>
                </a:solidFill>
                <a:latin typeface="MarkForMC Nrw O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Mark Offc For MC"/>
              <a:buChar char="•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Mark Offc For MC"/>
              <a:buChar char="–"/>
            </a:pPr>
            <a:r>
              <a:rPr lang="en-US" sz="1100" strike="noStrike">
                <a:solidFill>
                  <a:srgbClr val="171717"/>
                </a:solidFill>
                <a:latin typeface="MarkForMC Nrw O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Mark Offc For MC"/>
              <a:buChar char="•"/>
            </a:pPr>
            <a:r>
              <a:rPr lang="en-US" sz="1050" strike="noStrike">
                <a:solidFill>
                  <a:srgbClr val="171717"/>
                </a:solidFill>
                <a:latin typeface="MarkForMC Nrw O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7" descr=""/>
          <p:cNvPicPr/>
          <p:nvPr/>
        </p:nvPicPr>
        <p:blipFill>
          <a:blip r:embed="rId2"/>
          <a:stretch/>
        </p:blipFill>
        <p:spPr>
          <a:xfrm>
            <a:off x="255960" y="4892040"/>
            <a:ext cx="825480" cy="1454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980560" y="3297960"/>
            <a:ext cx="9072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lang="en-CA" sz="400" strike="noStrike">
                <a:solidFill>
                  <a:srgbClr val="a2a2a2"/>
                </a:solidFill>
                <a:latin typeface="Mark Offc For MC"/>
              </a:rPr>
              <a:t>©2017 Mastercard. Proprietary</a:t>
            </a:r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ldNum"/>
          </p:nvPr>
        </p:nvSpPr>
        <p:spPr>
          <a:xfrm>
            <a:off x="8470440" y="4817880"/>
            <a:ext cx="435240" cy="273600"/>
          </a:xfrm>
          <a:prstGeom prst="rect">
            <a:avLst/>
          </a:prstGeom>
        </p:spPr>
        <p:txBody>
          <a:bodyPr rIns="0" anchor="ctr"/>
          <a:p>
            <a:pPr algn="r">
              <a:lnSpc>
                <a:spcPct val="100000"/>
              </a:lnSpc>
            </a:pPr>
            <a:fld id="{A3119A9B-A068-4493-8785-9E33DC4EF924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4721040" y="4817880"/>
            <a:ext cx="3600000" cy="273600"/>
          </a:xfrm>
          <a:prstGeom prst="rect">
            <a:avLst/>
          </a:prstGeom>
        </p:spPr>
        <p:txBody>
          <a:bodyPr rIns="0" anchor="ctr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3119040" y="4817880"/>
            <a:ext cx="145260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600" strike="noStrike">
                <a:solidFill>
                  <a:srgbClr val="171717"/>
                </a:solidFill>
                <a:latin typeface="Mark Offc For MC"/>
              </a:rPr>
              <a:t>October 29, 2017</a:t>
            </a:r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119400" y="1042560"/>
            <a:ext cx="5785920" cy="3282480"/>
          </a:xfrm>
          <a:prstGeom prst="rect">
            <a:avLst/>
          </a:prstGeom>
        </p:spPr>
        <p:txBody>
          <a:bodyPr rIns="0"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Mark Offc For MC Light"/>
              <a:buAutoNum type="arabicPeriod"/>
            </a:pPr>
            <a:r>
              <a:rPr lang="en-US" sz="2200" strike="noStrike">
                <a:solidFill>
                  <a:srgbClr val="171717"/>
                </a:solidFill>
                <a:latin typeface="MarkForMC Nrw O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Mark Offc For MC"/>
              <a:buChar char="•"/>
            </a:pPr>
            <a:r>
              <a:rPr lang="en-US" sz="1400" strike="noStrike">
                <a:solidFill>
                  <a:srgbClr val="171717"/>
                </a:solidFill>
                <a:latin typeface="MarkForMC Nrw O"/>
              </a:rPr>
              <a:t>Second level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164520" y="1042560"/>
            <a:ext cx="2725560" cy="617400"/>
          </a:xfrm>
          <a:prstGeom prst="rect">
            <a:avLst/>
          </a:prstGeom>
        </p:spPr>
        <p:txBody>
          <a:bodyPr rIns="0"/>
          <a:p>
            <a:pPr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171717"/>
                </a:solidFill>
                <a:latin typeface="Mark Offc For MC"/>
              </a:rPr>
              <a:t>Seventh Outline LevelClick to add subtitle or secondary text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title"/>
          </p:nvPr>
        </p:nvSpPr>
        <p:spPr>
          <a:xfrm>
            <a:off x="164520" y="191880"/>
            <a:ext cx="2725560" cy="535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Mark Offc For MC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7" descr=""/>
          <p:cNvPicPr/>
          <p:nvPr/>
        </p:nvPicPr>
        <p:blipFill>
          <a:blip r:embed="rId2"/>
          <a:stretch/>
        </p:blipFill>
        <p:spPr>
          <a:xfrm>
            <a:off x="255960" y="4892040"/>
            <a:ext cx="825480" cy="1454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8980560" y="3297960"/>
            <a:ext cx="9072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lang="en-CA" sz="400" strike="noStrike">
                <a:solidFill>
                  <a:srgbClr val="a2a2a2"/>
                </a:solidFill>
                <a:latin typeface="Mark Offc For MC"/>
              </a:rPr>
              <a:t>©2017 Mastercard. Proprietary</a:t>
            </a:r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ldNum"/>
          </p:nvPr>
        </p:nvSpPr>
        <p:spPr>
          <a:xfrm>
            <a:off x="8470440" y="4817880"/>
            <a:ext cx="435240" cy="273600"/>
          </a:xfrm>
          <a:prstGeom prst="rect">
            <a:avLst/>
          </a:prstGeom>
        </p:spPr>
        <p:txBody>
          <a:bodyPr rIns="0" anchor="ctr"/>
          <a:p>
            <a:pPr algn="r">
              <a:lnSpc>
                <a:spcPct val="100000"/>
              </a:lnSpc>
            </a:pPr>
            <a:fld id="{847E71CD-ECF9-4E6D-B1A8-AAD79D684AE3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ftr"/>
          </p:nvPr>
        </p:nvSpPr>
        <p:spPr>
          <a:xfrm>
            <a:off x="4721040" y="4817880"/>
            <a:ext cx="3600000" cy="273600"/>
          </a:xfrm>
          <a:prstGeom prst="rect">
            <a:avLst/>
          </a:prstGeom>
        </p:spPr>
        <p:txBody>
          <a:bodyPr rIns="0" anchor="ctr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3119040" y="4817880"/>
            <a:ext cx="145260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600" strike="noStrike">
                <a:solidFill>
                  <a:srgbClr val="171717"/>
                </a:solidFill>
                <a:latin typeface="Mark Offc For MC"/>
              </a:rPr>
              <a:t>October 29, 2017</a:t>
            </a:r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164520" y="191880"/>
            <a:ext cx="8567640" cy="3106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Mark Offc For MC"/>
              </a:rPr>
              <a:t>Click to edit the title text formatClick to edit Master title style</a:t>
            </a:r>
            <a:endParaRPr/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MarkForMC Nrw 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MarkForMC Nrw 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MarkForMC Nrw 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MarkForMC Nrw 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arkForMC Nrw 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arkForMC Nrw 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arkForMC Nrw O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94640" y="1722600"/>
            <a:ext cx="7569360" cy="143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lang="en-US" sz="5400" strike="noStrike">
                <a:solidFill>
                  <a:srgbClr val="171717"/>
                </a:solidFill>
                <a:latin typeface="Calibri"/>
              </a:rPr>
              <a:t>EMV® 3-D Secure -</a:t>
            </a:r>
            <a:r>
              <a:rPr lang="en-US" sz="5400" strike="noStrike">
                <a:solidFill>
                  <a:srgbClr val="171717"/>
                </a:solidFill>
                <a:latin typeface="Calibri"/>
              </a:rPr>
              <a:t>
</a:t>
            </a:r>
            <a:r>
              <a:rPr lang="en-US" sz="5400" strike="noStrike">
                <a:solidFill>
                  <a:srgbClr val="171717"/>
                </a:solidFill>
                <a:latin typeface="Calibri"/>
              </a:rPr>
              <a:t>High Level Overview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64520" y="191880"/>
            <a:ext cx="272556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Browser Flows</a:t>
            </a:r>
            <a:endParaRPr/>
          </a:p>
        </p:txBody>
      </p:sp>
      <p:pic>
        <p:nvPicPr>
          <p:cNvPr id="271" name="Picture 6" descr=""/>
          <p:cNvPicPr/>
          <p:nvPr/>
        </p:nvPicPr>
        <p:blipFill>
          <a:blip r:embed="rId1"/>
          <a:stretch/>
        </p:blipFill>
        <p:spPr>
          <a:xfrm>
            <a:off x="1855080" y="33840"/>
            <a:ext cx="7087680" cy="4883040"/>
          </a:xfrm>
          <a:prstGeom prst="rect">
            <a:avLst/>
          </a:prstGeom>
          <a:ln>
            <a:noFill/>
          </a:ln>
        </p:spPr>
      </p:pic>
      <p:sp>
        <p:nvSpPr>
          <p:cNvPr id="272" name="TextShape 2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F112ECF2-98D7-4408-956C-53C6936F25D2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64520" y="191880"/>
            <a:ext cx="272556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App Flows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164520" y="801720"/>
            <a:ext cx="204948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5" name="Picture 1" descr=""/>
          <p:cNvPicPr/>
          <p:nvPr/>
        </p:nvPicPr>
        <p:blipFill>
          <a:blip r:embed="rId1"/>
          <a:stretch/>
        </p:blipFill>
        <p:spPr>
          <a:xfrm>
            <a:off x="2110320" y="45360"/>
            <a:ext cx="6795000" cy="5143320"/>
          </a:xfrm>
          <a:prstGeom prst="rect">
            <a:avLst/>
          </a:prstGeom>
          <a:ln>
            <a:noFill/>
          </a:ln>
        </p:spPr>
      </p:pic>
      <p:sp>
        <p:nvSpPr>
          <p:cNvPr id="276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D5CB6120-198B-43B8-9ABF-5CC82C690682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64520" y="191880"/>
            <a:ext cx="376308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EMV 3DS Challenge User Interfaces</a:t>
            </a:r>
            <a:endParaRPr/>
          </a:p>
        </p:txBody>
      </p:sp>
      <p:pic>
        <p:nvPicPr>
          <p:cNvPr id="278" name="Picture 5" descr=""/>
          <p:cNvPicPr/>
          <p:nvPr/>
        </p:nvPicPr>
        <p:blipFill>
          <a:blip r:embed="rId1"/>
          <a:stretch/>
        </p:blipFill>
        <p:spPr>
          <a:xfrm>
            <a:off x="3721680" y="821160"/>
            <a:ext cx="5183640" cy="360036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17280" y="554760"/>
            <a:ext cx="3704040" cy="42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Consistent look and feel across: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CA" sz="1350" strike="noStrike">
                <a:solidFill>
                  <a:srgbClr val="171717"/>
                </a:solidFill>
                <a:latin typeface="Calibri"/>
              </a:rPr>
              <a:t>Device channels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CA" sz="1350" strike="noStrike">
                <a:solidFill>
                  <a:srgbClr val="171717"/>
                </a:solidFill>
                <a:latin typeface="Calibri"/>
              </a:rPr>
              <a:t>Payment Systems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CA" sz="1350" strike="noStrike">
                <a:solidFill>
                  <a:srgbClr val="171717"/>
                </a:solidFill>
                <a:latin typeface="Calibri"/>
              </a:rPr>
              <a:t>Authentication Methods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Specified UI types allow consistency yet still maintain flexibility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Provides a channel for cardholder to issuer communication within the merchant payment flow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Allows an issuer to iterate between UIs to complete a cardholder authentication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CA" sz="1350" strike="noStrike">
                <a:solidFill>
                  <a:srgbClr val="171717"/>
                </a:solidFill>
                <a:latin typeface="Calibri"/>
              </a:rPr>
              <a:t>For example, allow a user to select a passcode delivery method, then display the data entry UI to complete the step-up</a:t>
            </a:r>
            <a:endParaRPr/>
          </a:p>
        </p:txBody>
      </p:sp>
      <p:sp>
        <p:nvSpPr>
          <p:cNvPr id="280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37EB0286-F644-44F8-9B69-4E7BBAEF76D1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64520" y="191880"/>
            <a:ext cx="2727360" cy="3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Data Entry Template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164520" y="694080"/>
            <a:ext cx="3362760" cy="40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trike="noStrike">
                <a:solidFill>
                  <a:srgbClr val="171717"/>
                </a:solidFill>
                <a:latin typeface="Calibri"/>
              </a:rPr>
              <a:t>Provides a user interface for the cardholder to enter data to be verified by the card issuer’s ACS (i.e. OTP passcode)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i="1" lang="en-CA" strike="noStrike">
                <a:solidFill>
                  <a:srgbClr val="171717"/>
                </a:solidFill>
                <a:latin typeface="Calibri"/>
              </a:rPr>
              <a:t>Note: Delivery of the passcode to the cardholder is out of scope for the 3DS specification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83" name="Picture 8" descr=""/>
          <p:cNvPicPr/>
          <p:nvPr/>
        </p:nvPicPr>
        <p:blipFill>
          <a:blip r:embed="rId1"/>
          <a:stretch/>
        </p:blipFill>
        <p:spPr>
          <a:xfrm>
            <a:off x="4291920" y="191880"/>
            <a:ext cx="4299480" cy="4388040"/>
          </a:xfrm>
          <a:prstGeom prst="rect">
            <a:avLst/>
          </a:prstGeom>
          <a:ln>
            <a:noFill/>
          </a:ln>
        </p:spPr>
      </p:pic>
      <p:sp>
        <p:nvSpPr>
          <p:cNvPr id="284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84C9621F-C73B-4620-B8C5-1E021792D8CC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64520" y="191880"/>
            <a:ext cx="8567640" cy="3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Single Select Template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164520" y="694080"/>
            <a:ext cx="336276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000" strike="noStrike">
                <a:solidFill>
                  <a:srgbClr val="171717"/>
                </a:solidFill>
                <a:latin typeface="Calibri"/>
              </a:rPr>
              <a:t>Single select UI allows user selections to be communicated to the ACS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000" strike="noStrike">
                <a:solidFill>
                  <a:srgbClr val="171717"/>
                </a:solidFill>
                <a:latin typeface="Calibri"/>
              </a:rPr>
              <a:t>Can be used for any scenario where a user is required to select from a list of options, for example, for info verification, or to select a passcode delivery option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87" name="Picture 10" descr=""/>
          <p:cNvPicPr/>
          <p:nvPr/>
        </p:nvPicPr>
        <p:blipFill>
          <a:blip r:embed="rId1"/>
          <a:stretch/>
        </p:blipFill>
        <p:spPr>
          <a:xfrm>
            <a:off x="4053960" y="191880"/>
            <a:ext cx="4752720" cy="4686120"/>
          </a:xfrm>
          <a:prstGeom prst="rect">
            <a:avLst/>
          </a:prstGeom>
          <a:ln>
            <a:noFill/>
          </a:ln>
        </p:spPr>
      </p:pic>
      <p:sp>
        <p:nvSpPr>
          <p:cNvPr id="288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0D9D89F1-18C8-4EF7-8DC3-AEBF08D58F63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64520" y="191880"/>
            <a:ext cx="8567640" cy="3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Multi-Select Template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164520" y="694080"/>
            <a:ext cx="336276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trike="noStrike">
                <a:solidFill>
                  <a:srgbClr val="171717"/>
                </a:solidFill>
                <a:latin typeface="Calibri"/>
              </a:rPr>
              <a:t>Multi-select UI allows multiple user selections to be made and verified by the issuer ACS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trike="noStrike">
                <a:solidFill>
                  <a:srgbClr val="171717"/>
                </a:solidFill>
                <a:latin typeface="Calibri"/>
              </a:rPr>
              <a:t>Can be used for any scenario where a user is required to select multiple data points, for example, for info verification, or to select multiple passcode delivery options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91" name="Picture 9" descr=""/>
          <p:cNvPicPr/>
          <p:nvPr/>
        </p:nvPicPr>
        <p:blipFill>
          <a:blip r:embed="rId1"/>
          <a:stretch/>
        </p:blipFill>
        <p:spPr>
          <a:xfrm>
            <a:off x="4448520" y="191880"/>
            <a:ext cx="4381560" cy="446040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849C76F1-06BD-4F68-BFCC-4BE8212D17F6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64520" y="191880"/>
            <a:ext cx="8567640" cy="3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Out of Band (OOB) Template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164520" y="694080"/>
            <a:ext cx="3362760" cy="34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Out of Band (OOB) UI allows for issuer authentication to occur via an out of band delivery method, for example via push notification to a banking app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The interface allows for the issuer to provide instructions for the out of band method within the checkout flows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Upon completion of the out of band authentication method, the user continues with their checkout</a:t>
            </a:r>
            <a:endParaRPr/>
          </a:p>
        </p:txBody>
      </p:sp>
      <p:pic>
        <p:nvPicPr>
          <p:cNvPr id="295" name="Picture 9" descr=""/>
          <p:cNvPicPr/>
          <p:nvPr/>
        </p:nvPicPr>
        <p:blipFill>
          <a:blip r:embed="rId1"/>
          <a:stretch/>
        </p:blipFill>
        <p:spPr>
          <a:xfrm>
            <a:off x="4572000" y="261360"/>
            <a:ext cx="4330080" cy="4488120"/>
          </a:xfrm>
          <a:prstGeom prst="rect">
            <a:avLst/>
          </a:prstGeom>
          <a:ln>
            <a:noFill/>
          </a:ln>
        </p:spPr>
      </p:pic>
      <p:sp>
        <p:nvSpPr>
          <p:cNvPr id="296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1C8240CB-735A-4C20-A3C4-4D7385156F0F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969920" y="2286000"/>
            <a:ext cx="5785920" cy="1975320"/>
          </a:xfrm>
          <a:prstGeom prst="rect">
            <a:avLst/>
          </a:prstGeom>
          <a:noFill/>
          <a:ln>
            <a:noFill/>
          </a:ln>
        </p:spPr>
        <p:txBody>
          <a:bodyPr rIns="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171717"/>
                </a:solidFill>
                <a:latin typeface="Calibri"/>
              </a:rPr>
              <a:t>More information and downloadable specifications: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strike="noStrike" u="sng">
                <a:solidFill>
                  <a:srgbClr val="0563c1"/>
                </a:solidFill>
                <a:latin typeface="Calibri"/>
              </a:rPr>
              <a:t>https</a:t>
            </a:r>
            <a:r>
              <a:rPr b="1" lang="en-US" sz="3200" strike="noStrike" u="sng">
                <a:solidFill>
                  <a:srgbClr val="0563c1"/>
                </a:solidFill>
                <a:latin typeface="Calibri"/>
              </a:rPr>
              <a:t>://www.emvco.com/emv-technologies/3d-secure</a:t>
            </a:r>
            <a:r>
              <a:rPr b="1" lang="en-US" sz="3200" strike="noStrike" u="sng">
                <a:solidFill>
                  <a:srgbClr val="0563c1"/>
                </a:solidFill>
                <a:latin typeface="Calibri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8" name="Picture 4" descr=""/>
          <p:cNvPicPr/>
          <p:nvPr/>
        </p:nvPicPr>
        <p:blipFill>
          <a:blip r:embed="rId1"/>
          <a:stretch/>
        </p:blipFill>
        <p:spPr>
          <a:xfrm>
            <a:off x="1969920" y="339840"/>
            <a:ext cx="5285880" cy="1609560"/>
          </a:xfrm>
          <a:prstGeom prst="rect">
            <a:avLst/>
          </a:prstGeom>
          <a:ln>
            <a:noFill/>
          </a:ln>
        </p:spPr>
      </p:pic>
      <p:sp>
        <p:nvSpPr>
          <p:cNvPr id="299" name="TextShape 2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EBCA0820-B023-4786-BD7A-C3734884CAC7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71520" y="1414440"/>
            <a:ext cx="2381760" cy="952560"/>
          </a:xfrm>
          <a:prstGeom prst="chevron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/>
            </a:solidFill>
          </a:ln>
        </p:spPr>
        <p:style>
          <a:lnRef idx="2"/>
          <a:fillRef idx="0"/>
          <a:effectRef idx="0"/>
          <a:fontRef idx="minor"/>
        </p:style>
        <p:txBody>
          <a:bodyPr lIns="43920" rIns="14760" tIns="14760" bIns="14760" anchor="ctr"/>
          <a:p>
            <a:pPr algn="ctr">
              <a:lnSpc>
                <a:spcPct val="90000"/>
              </a:lnSpc>
            </a:pPr>
            <a:r>
              <a:rPr lang="en-CA" sz="1100" strike="noStrike">
                <a:solidFill>
                  <a:srgbClr val="002060"/>
                </a:solidFill>
                <a:latin typeface="Calibri"/>
              </a:rPr>
              <a:t>The additional security layer reduces fraudulent use of online credit and debit transactions by…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415680" y="1414440"/>
            <a:ext cx="2381760" cy="952560"/>
          </a:xfrm>
          <a:prstGeom prst="chevron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0070c0"/>
            </a:solidFill>
          </a:ln>
        </p:spPr>
        <p:style>
          <a:lnRef idx="2"/>
          <a:fillRef idx="0"/>
          <a:effectRef idx="0"/>
          <a:fontRef idx="minor"/>
        </p:style>
        <p:txBody>
          <a:bodyPr lIns="43920" rIns="14760" tIns="14760" bIns="14760" anchor="ctr"/>
          <a:p>
            <a:pPr algn="ctr">
              <a:lnSpc>
                <a:spcPct val="90000"/>
              </a:lnSpc>
            </a:pPr>
            <a:r>
              <a:rPr lang="en-CA" sz="1100" strike="noStrike">
                <a:solidFill>
                  <a:srgbClr val="002060"/>
                </a:solidFill>
                <a:latin typeface="Calibri"/>
              </a:rPr>
              <a:t>… </a:t>
            </a:r>
            <a:r>
              <a:rPr lang="en-CA" sz="1100" strike="noStrike">
                <a:solidFill>
                  <a:srgbClr val="002060"/>
                </a:solidFill>
                <a:latin typeface="Calibri"/>
              </a:rPr>
              <a:t>preventing unauthorised use of cards online 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5559480" y="1414440"/>
            <a:ext cx="2381760" cy="952560"/>
          </a:xfrm>
          <a:prstGeom prst="chevron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4"/>
            </a:solidFill>
          </a:ln>
        </p:spPr>
        <p:style>
          <a:lnRef idx="2"/>
          <a:fillRef idx="0"/>
          <a:effectRef idx="0"/>
          <a:fontRef idx="minor"/>
        </p:style>
        <p:txBody>
          <a:bodyPr lIns="43920" rIns="14760" tIns="14760" bIns="14760" anchor="ctr"/>
          <a:p>
            <a:pPr algn="ctr">
              <a:lnSpc>
                <a:spcPct val="90000"/>
              </a:lnSpc>
            </a:pPr>
            <a:r>
              <a:rPr lang="en-CA" sz="1100" strike="noStrike">
                <a:solidFill>
                  <a:srgbClr val="002060"/>
                </a:solidFill>
                <a:latin typeface="Calibri"/>
              </a:rPr>
              <a:t>… </a:t>
            </a:r>
            <a:r>
              <a:rPr lang="en-CA" sz="1100" strike="noStrike">
                <a:solidFill>
                  <a:srgbClr val="002060"/>
                </a:solidFill>
                <a:latin typeface="Calibri"/>
              </a:rPr>
              <a:t>and protecting merchants from exposure to fraud-related chargebacks as well as increased approvals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68680" y="746280"/>
            <a:ext cx="7080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500" strike="noStrike">
                <a:solidFill>
                  <a:srgbClr val="002060"/>
                </a:solidFill>
                <a:latin typeface="Calibri"/>
                <a:ea typeface="MS PGothic"/>
              </a:rPr>
              <a:t>3-D (Three Domain) Secure is a messaging protocol which enables consumers to directly authenticate with the card issuer while shopping online</a:t>
            </a:r>
            <a:endParaRPr/>
          </a:p>
        </p:txBody>
      </p:sp>
      <p:sp>
        <p:nvSpPr>
          <p:cNvPr id="216" name="CustomShape 5"/>
          <p:cNvSpPr/>
          <p:nvPr/>
        </p:nvSpPr>
        <p:spPr>
          <a:xfrm>
            <a:off x="1263600" y="2515680"/>
            <a:ext cx="6456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trike="noStrike">
                <a:solidFill>
                  <a:srgbClr val="132d5a"/>
                </a:solidFill>
                <a:latin typeface="Calibri"/>
                <a:ea typeface="MS PGothic"/>
              </a:rPr>
              <a:t>Three domains consist of:</a:t>
            </a:r>
            <a:endParaRPr/>
          </a:p>
        </p:txBody>
      </p:sp>
      <p:sp>
        <p:nvSpPr>
          <p:cNvPr id="217" name="CustomShape 6"/>
          <p:cNvSpPr/>
          <p:nvPr/>
        </p:nvSpPr>
        <p:spPr>
          <a:xfrm>
            <a:off x="1263600" y="3944520"/>
            <a:ext cx="16059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200" strike="noStrike">
                <a:solidFill>
                  <a:srgbClr val="002060"/>
                </a:solidFill>
                <a:latin typeface="Calibri"/>
                <a:ea typeface="MS PGothic"/>
              </a:rPr>
              <a:t>Merchant / Acquirer Domain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CA" sz="1200" strike="noStrike">
                <a:solidFill>
                  <a:srgbClr val="002060"/>
                </a:solidFill>
                <a:latin typeface="Calibri"/>
                <a:ea typeface="MS PGothic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CA" sz="1200" strike="noStrike">
                <a:solidFill>
                  <a:srgbClr val="000000"/>
                </a:solidFill>
                <a:latin typeface="Calibri"/>
                <a:ea typeface="MS PGothic"/>
              </a:rPr>
              <a:t>Merchant Integrator (MI)</a:t>
            </a:r>
            <a:endParaRPr/>
          </a:p>
        </p:txBody>
      </p:sp>
      <p:sp>
        <p:nvSpPr>
          <p:cNvPr id="218" name="CustomShape 7"/>
          <p:cNvSpPr/>
          <p:nvPr/>
        </p:nvSpPr>
        <p:spPr>
          <a:xfrm>
            <a:off x="3822120" y="3944520"/>
            <a:ext cx="16059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200" strike="noStrike">
                <a:solidFill>
                  <a:srgbClr val="002060"/>
                </a:solidFill>
                <a:latin typeface="Calibri"/>
                <a:ea typeface="MS PGothic"/>
              </a:rPr>
              <a:t>Interoperability Domain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CA" sz="1200" strike="noStrike">
                <a:solidFill>
                  <a:srgbClr val="002060"/>
                </a:solidFill>
                <a:latin typeface="Calibri"/>
                <a:ea typeface="MS PGothic"/>
              </a:rPr>
              <a:t>(Payment Networks)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CA" sz="1200" strike="noStrike">
                <a:solidFill>
                  <a:srgbClr val="000000"/>
                </a:solidFill>
                <a:latin typeface="Calibri"/>
                <a:ea typeface="MS PGothic"/>
              </a:rPr>
              <a:t>Directory Server (DS)</a:t>
            </a:r>
            <a:endParaRPr/>
          </a:p>
        </p:txBody>
      </p:sp>
      <p:sp>
        <p:nvSpPr>
          <p:cNvPr id="219" name="CustomShape 8"/>
          <p:cNvSpPr/>
          <p:nvPr/>
        </p:nvSpPr>
        <p:spPr>
          <a:xfrm>
            <a:off x="6141240" y="3944520"/>
            <a:ext cx="184464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200" strike="noStrike">
                <a:solidFill>
                  <a:srgbClr val="002060"/>
                </a:solidFill>
                <a:latin typeface="Calibri"/>
                <a:ea typeface="MS PGothic"/>
              </a:rPr>
              <a:t>Issuer Domain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1200" strike="noStrike">
                <a:solidFill>
                  <a:srgbClr val="000000"/>
                </a:solidFill>
                <a:latin typeface="Calibri"/>
                <a:ea typeface="MS PGothic"/>
              </a:rPr>
              <a:t>Access Control Server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 strike="noStrike">
                <a:solidFill>
                  <a:srgbClr val="000000"/>
                </a:solidFill>
                <a:latin typeface="Calibri"/>
                <a:ea typeface="MS PGothic"/>
              </a:rPr>
              <a:t>(ACS) </a:t>
            </a:r>
            <a:endParaRPr/>
          </a:p>
        </p:txBody>
      </p:sp>
      <p:sp>
        <p:nvSpPr>
          <p:cNvPr id="220" name="TextShape 9"/>
          <p:cNvSpPr txBox="1"/>
          <p:nvPr/>
        </p:nvSpPr>
        <p:spPr>
          <a:xfrm>
            <a:off x="158400" y="156240"/>
            <a:ext cx="4242600" cy="535320"/>
          </a:xfrm>
          <a:prstGeom prst="rect">
            <a:avLst/>
          </a:prstGeom>
          <a:noFill/>
          <a:ln w="9360"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1" lang="en-US" sz="2000" strike="noStrike">
                <a:solidFill>
                  <a:srgbClr val="171717"/>
                </a:solidFill>
                <a:latin typeface="Calibri"/>
              </a:rPr>
              <a:t>Overview of EMV 3-D Secure (3DS)</a:t>
            </a:r>
            <a:endParaRPr/>
          </a:p>
        </p:txBody>
      </p:sp>
      <p:sp>
        <p:nvSpPr>
          <p:cNvPr id="221" name="CustomShape 10"/>
          <p:cNvSpPr/>
          <p:nvPr/>
        </p:nvSpPr>
        <p:spPr>
          <a:xfrm>
            <a:off x="2886480" y="3236760"/>
            <a:ext cx="857520" cy="33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5391360" y="3162960"/>
            <a:ext cx="857520" cy="33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Picture 15" descr=""/>
          <p:cNvPicPr/>
          <p:nvPr/>
        </p:nvPicPr>
        <p:blipFill>
          <a:blip r:embed="rId1"/>
          <a:stretch/>
        </p:blipFill>
        <p:spPr>
          <a:xfrm>
            <a:off x="1634400" y="3049560"/>
            <a:ext cx="708840" cy="708840"/>
          </a:xfrm>
          <a:prstGeom prst="rect">
            <a:avLst/>
          </a:prstGeom>
          <a:ln>
            <a:noFill/>
          </a:ln>
        </p:spPr>
      </p:pic>
      <p:sp>
        <p:nvSpPr>
          <p:cNvPr id="224" name="CustomShape 12"/>
          <p:cNvSpPr/>
          <p:nvPr/>
        </p:nvSpPr>
        <p:spPr>
          <a:xfrm>
            <a:off x="1576800" y="2958480"/>
            <a:ext cx="883080" cy="876600"/>
          </a:xfrm>
          <a:prstGeom prst="ellipse">
            <a:avLst/>
          </a:prstGeom>
          <a:noFill/>
          <a:ln w="19080">
            <a:solidFill>
              <a:srgbClr val="ff6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5" name="Picture 19" descr=""/>
          <p:cNvPicPr/>
          <p:nvPr/>
        </p:nvPicPr>
        <p:blipFill>
          <a:blip r:embed="rId2"/>
          <a:stretch/>
        </p:blipFill>
        <p:spPr>
          <a:xfrm>
            <a:off x="6753600" y="3008160"/>
            <a:ext cx="568440" cy="568440"/>
          </a:xfrm>
          <a:prstGeom prst="rect">
            <a:avLst/>
          </a:prstGeom>
          <a:ln>
            <a:noFill/>
          </a:ln>
        </p:spPr>
      </p:pic>
      <p:sp>
        <p:nvSpPr>
          <p:cNvPr id="226" name="CustomShape 13"/>
          <p:cNvSpPr/>
          <p:nvPr/>
        </p:nvSpPr>
        <p:spPr>
          <a:xfrm>
            <a:off x="6588360" y="2881800"/>
            <a:ext cx="883080" cy="876600"/>
          </a:xfrm>
          <a:prstGeom prst="ellipse">
            <a:avLst/>
          </a:prstGeom>
          <a:noFill/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4171320" y="2926080"/>
            <a:ext cx="880560" cy="880560"/>
          </a:xfrm>
          <a:prstGeom prst="donut">
            <a:avLst>
              <a:gd name="adj" fmla="val 11326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Picture 24" descr=""/>
          <p:cNvPicPr/>
          <p:nvPr/>
        </p:nvPicPr>
        <p:blipFill>
          <a:blip r:embed="rId3"/>
          <a:stretch/>
        </p:blipFill>
        <p:spPr>
          <a:xfrm>
            <a:off x="4216680" y="2881800"/>
            <a:ext cx="812520" cy="812520"/>
          </a:xfrm>
          <a:prstGeom prst="rect">
            <a:avLst/>
          </a:prstGeom>
          <a:ln>
            <a:noFill/>
          </a:ln>
        </p:spPr>
      </p:pic>
      <p:sp>
        <p:nvSpPr>
          <p:cNvPr id="229" name="TextShape 15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7AFA03B7-6A2D-45BA-929B-442A2CA80CCA}" type="slidenum">
              <a:rPr b="1" lang="en-CA" sz="600" strike="noStrike">
                <a:solidFill>
                  <a:srgbClr val="171717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45880" y="382680"/>
            <a:ext cx="2742840" cy="4434840"/>
          </a:xfrm>
          <a:prstGeom prst="rect">
            <a:avLst/>
          </a:prstGeom>
          <a:noFill/>
          <a:ln w="19080">
            <a:solidFill>
              <a:srgbClr val="ff671b"/>
            </a:solidFill>
            <a:round/>
          </a:ln>
        </p:spPr>
        <p:txBody>
          <a:bodyPr rIns="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f38b00"/>
                </a:solidFill>
                <a:latin typeface="Calibri"/>
              </a:rPr>
              <a:t>Merchant/Acquirer Domain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 strike="noStrike">
                <a:solidFill>
                  <a:srgbClr val="171717"/>
                </a:solidFill>
                <a:latin typeface="Calibri"/>
              </a:rPr>
              <a:t>3DS Requestor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300" strike="noStrike">
                <a:solidFill>
                  <a:srgbClr val="171717"/>
                </a:solidFill>
                <a:latin typeface="Calibri"/>
              </a:rPr>
              <a:t>The entity that is requesting an EMV 3DS authentication to occur (i.e. merchant or payment app)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 strike="noStrike">
                <a:solidFill>
                  <a:srgbClr val="171717"/>
                </a:solidFill>
                <a:latin typeface="Calibri"/>
              </a:rPr>
              <a:t>3DS Integrator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300" strike="noStrike">
                <a:solidFill>
                  <a:srgbClr val="171717"/>
                </a:solidFill>
                <a:latin typeface="Calibri"/>
              </a:rPr>
              <a:t>EMV 3DS function that provides integration services in the 3DS Requestor Environment (i.e. payment provider or other entity)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 strike="noStrike">
                <a:solidFill>
                  <a:srgbClr val="171717"/>
                </a:solidFill>
                <a:latin typeface="Calibri"/>
              </a:rPr>
              <a:t>3DS Server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200" strike="noStrike">
                <a:solidFill>
                  <a:srgbClr val="171717"/>
                </a:solidFill>
                <a:latin typeface="Calibri"/>
              </a:rPr>
              <a:t>EMV 3DS component that handles the interaction with the 3DS Requestor environment and the 3DS environment and messaging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 strike="noStrike">
                <a:solidFill>
                  <a:srgbClr val="171717"/>
                </a:solidFill>
                <a:latin typeface="Calibri"/>
              </a:rPr>
              <a:t>3DS Client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300" strike="noStrike">
                <a:solidFill>
                  <a:srgbClr val="171717"/>
                </a:solidFill>
                <a:latin typeface="Calibri"/>
              </a:rPr>
              <a:t>The consumer-facing component that integrates 3DS functionality  (i.e. browser with code or mobile app with 3DS SDK)</a:t>
            </a:r>
            <a:endParaRPr/>
          </a:p>
          <a:p>
            <a:pPr>
              <a:lnSpc>
                <a:spcPct val="100000"/>
              </a:lnSpc>
            </a:pPr>
            <a:r>
              <a:rPr lang="en-US" sz="1250" strike="noStrike">
                <a:solidFill>
                  <a:srgbClr val="171717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199680" y="379440"/>
            <a:ext cx="2742840" cy="441900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  <p:txBody>
          <a:bodyPr rIns="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70c0"/>
                </a:solidFill>
                <a:latin typeface="Calibri"/>
              </a:rPr>
              <a:t>Interoperability Domain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Directory Server (DS)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171717"/>
                </a:solidFill>
                <a:latin typeface="Calibri"/>
              </a:rPr>
              <a:t>Generally managed by a payment network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171717"/>
                </a:solidFill>
                <a:latin typeface="Calibri"/>
              </a:rPr>
              <a:t>Authenticates the 3DS Server requests and validates the 3DS requestor as trusted and registered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171717"/>
                </a:solidFill>
                <a:latin typeface="Calibri"/>
              </a:rPr>
              <a:t>Maintains account and ACS routing data, and routes 3DS messages between the 3DS Server and the ACS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6153840" y="371160"/>
            <a:ext cx="2742840" cy="4434840"/>
          </a:xfrm>
          <a:prstGeom prst="rect">
            <a:avLst/>
          </a:prstGeom>
          <a:noFill/>
          <a:ln w="19080">
            <a:solidFill>
              <a:schemeClr val="accent4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/>
          <a:p>
            <a:pPr algn="ctr">
              <a:lnSpc>
                <a:spcPct val="100000"/>
              </a:lnSpc>
            </a:pPr>
            <a:r>
              <a:rPr b="1" lang="en-CA" sz="1600" strike="noStrike">
                <a:solidFill>
                  <a:srgbClr val="465c17"/>
                </a:solidFill>
                <a:latin typeface="Calibri"/>
              </a:rPr>
              <a:t>Issuer Domain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Access Control Server (ACS)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Account issuer managed system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Verifies whether authentication is available for a card number and device type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Provides a risk based assessment to facilitate frictionless flows when appropriate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 </a:t>
            </a:r>
            <a:r>
              <a:rPr lang="en-CA" sz="1600" strike="noStrike">
                <a:solidFill>
                  <a:srgbClr val="171717"/>
                </a:solidFill>
                <a:latin typeface="Calibri"/>
              </a:rPr>
              <a:t>Manages the cardholder challenge (step-up) when required though standardized messages and user interfaces</a:t>
            </a:r>
            <a:endParaRPr/>
          </a:p>
        </p:txBody>
      </p:sp>
      <p:sp>
        <p:nvSpPr>
          <p:cNvPr id="233" name="TextShape 4"/>
          <p:cNvSpPr txBox="1"/>
          <p:nvPr/>
        </p:nvSpPr>
        <p:spPr>
          <a:xfrm>
            <a:off x="245880" y="0"/>
            <a:ext cx="549180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3DS Ecosystem Components</a:t>
            </a:r>
            <a:endParaRPr/>
          </a:p>
        </p:txBody>
      </p:sp>
      <p:sp>
        <p:nvSpPr>
          <p:cNvPr id="234" name="TextShape 5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40CBA1F1-0DDD-4D1D-ABF0-BAB753EEA2C2}" type="slidenum">
              <a:rPr b="1" lang="en-CA" sz="600" strike="noStrike">
                <a:solidFill>
                  <a:srgbClr val="171717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8080" y="116280"/>
            <a:ext cx="412704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EMV 3DS Architecture</a:t>
            </a:r>
            <a:endParaRPr/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2995200" y="116280"/>
            <a:ext cx="6054480" cy="4899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34920" y="675720"/>
            <a:ext cx="3042720" cy="42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Phased Messaging: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  <a:buFont typeface="Mark Offc For MC Light"/>
              <a:buAutoNum type="arabicPeriod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Authentication Messages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1400" strike="noStrike">
                <a:solidFill>
                  <a:srgbClr val="171717"/>
                </a:solidFill>
                <a:latin typeface="Calibri"/>
              </a:rPr>
              <a:t>Facilitates the data sharing and risk assessment flows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  <a:buFont typeface="Mark Offc For MC Light"/>
              <a:buAutoNum type="arabicPeriod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Challenge Messages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1400" strike="noStrike">
                <a:solidFill>
                  <a:srgbClr val="171717"/>
                </a:solidFill>
                <a:latin typeface="Calibri"/>
              </a:rPr>
              <a:t>Facilitates cardholder challenges (step-up) </a:t>
            </a:r>
            <a:r>
              <a:rPr b="1" lang="en-CA" sz="1400" strike="noStrike" u="sng">
                <a:solidFill>
                  <a:srgbClr val="171717"/>
                </a:solidFill>
                <a:latin typeface="Calibri"/>
              </a:rPr>
              <a:t>only when required</a:t>
            </a:r>
            <a:r>
              <a:rPr lang="en-CA" sz="1400" strike="noStrike">
                <a:solidFill>
                  <a:srgbClr val="171717"/>
                </a:solidFill>
                <a:latin typeface="Calibri"/>
              </a:rPr>
              <a:t> due to requirements (i.e., transaction risk or regional requirements for step-up)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Mark Offc For MC Light"/>
              <a:buAutoNum type="arabicPeriod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Results Messages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1350" strike="noStrike">
                <a:solidFill>
                  <a:srgbClr val="171717"/>
                </a:solidFill>
                <a:latin typeface="Calibri"/>
              </a:rPr>
              <a:t>Provides the details of the completed challenge and the proof of authentication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4139C6DA-4DDF-47CF-876E-31C61BF033ED}" type="slidenum">
              <a:rPr b="1" lang="en-CA" sz="600" strike="noStrike">
                <a:solidFill>
                  <a:srgbClr val="171717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6480" y="97200"/>
            <a:ext cx="300744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Frictionless Authentication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55160" y="412560"/>
            <a:ext cx="2797920" cy="42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Standardized 3DS data is sent through the 3DS Requestor environment to 3DS Server (i.e. via API call to PSP from Merchant)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Transaction risk is assessed by the ACS based on data shared by the requestor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600" strike="noStrike">
                <a:solidFill>
                  <a:srgbClr val="171717"/>
                </a:solidFill>
                <a:latin typeface="Calibri"/>
              </a:rPr>
              <a:t>When the transaction is determined to be lower risk via a transaction risk assessment, the 3DS transaction is completed (no step-up)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2890440" y="97200"/>
            <a:ext cx="6087960" cy="514332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64EAD662-FA69-4B43-A109-B1941EC8FBD3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0" y="588960"/>
            <a:ext cx="2817360" cy="617400"/>
          </a:xfrm>
          <a:prstGeom prst="rect">
            <a:avLst/>
          </a:prstGeom>
          <a:noFill/>
          <a:ln>
            <a:noFill/>
          </a:ln>
        </p:spPr>
        <p:txBody>
          <a:bodyPr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171717"/>
                </a:solidFill>
                <a:latin typeface="Calibri"/>
              </a:rPr>
              <a:t>The 3DS Requestor Environment is managed within existing payment structures (i.e. PSP API’s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171717"/>
                </a:solidFill>
                <a:latin typeface="Calibri"/>
              </a:rPr>
              <a:t>Only the data is standardized for EMV 3DS within this environment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171717"/>
                </a:solidFill>
                <a:latin typeface="Calibri"/>
              </a:rPr>
              <a:t>Existing payment messages can be enhanced with EMV 3DS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171717"/>
                </a:solidFill>
                <a:latin typeface="Calibri"/>
              </a:rPr>
              <a:t>3DS data can be combined with other payment data to allow shared functionality at the Merchant Integrator (i.e. PSP handles authentication and payment request at same time)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164520" y="191880"/>
            <a:ext cx="323136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3DS Requestor Environment</a:t>
            </a:r>
            <a:endParaRPr/>
          </a:p>
        </p:txBody>
      </p:sp>
      <p:pic>
        <p:nvPicPr>
          <p:cNvPr id="245" name="Picture 9" descr=""/>
          <p:cNvPicPr/>
          <p:nvPr/>
        </p:nvPicPr>
        <p:blipFill>
          <a:blip r:embed="rId1"/>
          <a:stretch/>
        </p:blipFill>
        <p:spPr>
          <a:xfrm>
            <a:off x="3086280" y="1708920"/>
            <a:ext cx="11806200" cy="2345760"/>
          </a:xfrm>
          <a:prstGeom prst="rect">
            <a:avLst/>
          </a:prstGeom>
          <a:ln>
            <a:noFill/>
          </a:ln>
        </p:spPr>
      </p:pic>
      <p:sp>
        <p:nvSpPr>
          <p:cNvPr id="246" name="TextShape 3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2432DCEE-52DA-4B7A-8762-8F375412A48B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64520" y="191880"/>
            <a:ext cx="8567640" cy="3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Overview of device channel types – App or Browser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56160" y="2203560"/>
            <a:ext cx="3526200" cy="30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CA" sz="1200" strike="noStrike">
                <a:solidFill>
                  <a:srgbClr val="171717"/>
                </a:solidFill>
                <a:latin typeface="Calibri"/>
              </a:rPr>
              <a:t>App based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Requires 3DS Requestor app with embedded 3DS SDK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Communication between app, 3DS Requestor and 3DS Server happen via any existing channels, but are enhanced with 3DS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Challenge flows are message based, not 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Cryptography and UI are managed within the SDK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i="1" lang="en-CA" sz="1400" strike="noStrike">
                <a:solidFill>
                  <a:srgbClr val="ff671b"/>
                </a:solidFill>
                <a:latin typeface="Calibri"/>
              </a:rPr>
              <a:t>Note:  Additional device channels can also be  supported in future versions of the EMV 3DS specification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137880" y="573120"/>
            <a:ext cx="3362760" cy="17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CA" sz="1200" strike="noStrike">
                <a:solidFill>
                  <a:srgbClr val="171717"/>
                </a:solidFill>
                <a:latin typeface="Calibri"/>
              </a:rPr>
              <a:t>Browser based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Transaction initiates from browser and communication occurs via existing channels (i.e. payment hosted by merchant)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Specified 3DS data is sent to the 3DS Server via 3DS Requestor environment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1200" strike="noStrike">
                <a:solidFill>
                  <a:srgbClr val="171717"/>
                </a:solidFill>
                <a:latin typeface="Calibri"/>
              </a:rPr>
              <a:t>Device must support a browser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DBE2E262-12CD-496A-9642-18803A3777E2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  <p:pic>
        <p:nvPicPr>
          <p:cNvPr id="251" name="Picture 12" descr=""/>
          <p:cNvPicPr/>
          <p:nvPr/>
        </p:nvPicPr>
        <p:blipFill>
          <a:blip r:embed="rId1"/>
          <a:stretch/>
        </p:blipFill>
        <p:spPr>
          <a:xfrm>
            <a:off x="3641040" y="861120"/>
            <a:ext cx="5046840" cy="1234080"/>
          </a:xfrm>
          <a:prstGeom prst="rect">
            <a:avLst/>
          </a:prstGeom>
          <a:ln>
            <a:noFill/>
          </a:ln>
        </p:spPr>
      </p:pic>
      <p:pic>
        <p:nvPicPr>
          <p:cNvPr id="252" name="Picture 13" descr=""/>
          <p:cNvPicPr/>
          <p:nvPr/>
        </p:nvPicPr>
        <p:blipFill>
          <a:blip r:embed="rId2"/>
          <a:stretch/>
        </p:blipFill>
        <p:spPr>
          <a:xfrm>
            <a:off x="3696840" y="3196080"/>
            <a:ext cx="4990680" cy="13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45880" y="460800"/>
            <a:ext cx="2742840" cy="4361760"/>
          </a:xfrm>
          <a:prstGeom prst="rect">
            <a:avLst/>
          </a:prstGeom>
          <a:noFill/>
          <a:ln w="19080">
            <a:solidFill>
              <a:srgbClr val="ff671b"/>
            </a:solidFill>
            <a:round/>
          </a:ln>
        </p:spPr>
        <p:txBody>
          <a:bodyPr rIns="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d34600"/>
                </a:solidFill>
                <a:latin typeface="Calibri"/>
              </a:rPr>
              <a:t>Payment Authentication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Used at the time of payment </a:t>
            </a:r>
            <a:r>
              <a:rPr lang="en-US" sz="1600" strike="noStrike">
                <a:solidFill>
                  <a:srgbClr val="171717"/>
                </a:solidFill>
                <a:latin typeface="Calibri"/>
              </a:rPr>
              <a:t>and includes account information and also transaction details about the payment including amount, currency, etc.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Provides a risk based assessment </a:t>
            </a:r>
            <a:r>
              <a:rPr lang="en-US" sz="1600" strike="noStrike">
                <a:solidFill>
                  <a:srgbClr val="171717"/>
                </a:solidFill>
                <a:latin typeface="Calibri"/>
              </a:rPr>
              <a:t>of a transaction based on the standardized data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171717"/>
                </a:solidFill>
                <a:latin typeface="Calibri"/>
              </a:rPr>
              <a:t>If required, provides a standard </a:t>
            </a: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framework for issuer based cardholder challenges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3199680" y="456120"/>
            <a:ext cx="2742840" cy="4361760"/>
          </a:xfrm>
          <a:prstGeom prst="rect">
            <a:avLst/>
          </a:prstGeom>
          <a:noFill/>
          <a:ln w="19080">
            <a:solidFill>
              <a:srgbClr val="7b7b7b"/>
            </a:solidFill>
            <a:round/>
          </a:ln>
        </p:spPr>
        <p:txBody>
          <a:bodyPr rIns="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3e3e3e"/>
                </a:solidFill>
                <a:latin typeface="Calibri"/>
              </a:rPr>
              <a:t>Non-Payment Authentication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Used for verification of account based on data provided by a cardholder </a:t>
            </a:r>
            <a:r>
              <a:rPr lang="en-US" sz="1600" strike="noStrike">
                <a:solidFill>
                  <a:srgbClr val="171717"/>
                </a:solidFill>
                <a:latin typeface="Calibri"/>
              </a:rPr>
              <a:t>(i.e. at time of account creation or account information changes)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Provides a risk based assessment </a:t>
            </a:r>
            <a:r>
              <a:rPr lang="en-US" sz="1600" strike="noStrike">
                <a:solidFill>
                  <a:srgbClr val="171717"/>
                </a:solidFill>
                <a:latin typeface="Calibri"/>
              </a:rPr>
              <a:t>of a transaction based on the standardized data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171717"/>
                </a:solidFill>
                <a:latin typeface="Calibri"/>
              </a:rPr>
              <a:t>If required, provides a standard </a:t>
            </a: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framework for issuer based cardholder challenges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6153840" y="456120"/>
            <a:ext cx="2742840" cy="4361760"/>
          </a:xfrm>
          <a:prstGeom prst="rect">
            <a:avLst/>
          </a:prstGeom>
          <a:noFill/>
          <a:ln w="1908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/>
          <a:p>
            <a:pPr algn="ctr">
              <a:lnSpc>
                <a:spcPct val="100000"/>
              </a:lnSpc>
            </a:pPr>
            <a:r>
              <a:rPr b="1" lang="en-CA" sz="1600" strike="noStrike">
                <a:solidFill>
                  <a:srgbClr val="f38b00"/>
                </a:solidFill>
                <a:latin typeface="Calibri"/>
              </a:rPr>
              <a:t>3DS Server Initiated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Used for verification of an account based on data provided by a 3DS Requestor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Provides a risk based assessment </a:t>
            </a:r>
            <a:r>
              <a:rPr lang="en-CA" sz="1600" strike="noStrike">
                <a:solidFill>
                  <a:srgbClr val="171717"/>
                </a:solidFill>
                <a:latin typeface="Calibri"/>
              </a:rPr>
              <a:t>of a transaction based on standardized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CA" sz="1600" strike="noStrike">
                <a:solidFill>
                  <a:srgbClr val="171717"/>
                </a:solidFill>
                <a:latin typeface="Calibri"/>
              </a:rPr>
              <a:t>No cardholder is present</a:t>
            </a:r>
            <a:r>
              <a:rPr lang="en-CA" sz="1600" strike="noStrike">
                <a:solidFill>
                  <a:srgbClr val="171717"/>
                </a:solidFill>
                <a:latin typeface="Calibri"/>
              </a:rPr>
              <a:t>, so there is not an option to challenge the cardholder at the time of the transaction</a:t>
            </a:r>
            <a:endParaRPr/>
          </a:p>
        </p:txBody>
      </p:sp>
      <p:sp>
        <p:nvSpPr>
          <p:cNvPr id="256" name="TextShape 4"/>
          <p:cNvSpPr txBox="1"/>
          <p:nvPr/>
        </p:nvSpPr>
        <p:spPr>
          <a:xfrm>
            <a:off x="245880" y="0"/>
            <a:ext cx="5491800" cy="31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1600" strike="noStrike">
                <a:solidFill>
                  <a:srgbClr val="171717"/>
                </a:solidFill>
                <a:latin typeface="Calibri"/>
              </a:rPr>
              <a:t>EMV 3DS Message Categories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98080" y="4890240"/>
            <a:ext cx="801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i="1" lang="en-CA" sz="1400" strike="noStrike">
                <a:solidFill>
                  <a:srgbClr val="ff671b"/>
                </a:solidFill>
                <a:latin typeface="Calibri"/>
              </a:rPr>
              <a:t>Note:  Additional message categories can also be supported in future versions of the specification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58" name="TextShape 6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50548A4A-5E1D-44E7-8395-C74AD372BB53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322280" y="3885840"/>
            <a:ext cx="2707920" cy="8316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Payment Authentication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CA" sz="1350" strike="noStrike">
                <a:solidFill>
                  <a:srgbClr val="ffffff"/>
                </a:solidFill>
                <a:latin typeface="Calibri"/>
              </a:rPr>
              <a:t>App Client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4517640" y="3885840"/>
            <a:ext cx="2707920" cy="8316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Payment Authentication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CA" sz="1350" strike="noStrike">
                <a:solidFill>
                  <a:srgbClr val="ffffff"/>
                </a:solidFill>
                <a:latin typeface="Calibri"/>
              </a:rPr>
              <a:t>Browser Client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1612080" y="2568240"/>
            <a:ext cx="2418120" cy="8316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Non-Payment Authentication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CA" sz="1350" strike="noStrike">
                <a:solidFill>
                  <a:srgbClr val="ffffff"/>
                </a:solidFill>
                <a:latin typeface="Calibri"/>
              </a:rPr>
              <a:t>App Client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4517640" y="2566440"/>
            <a:ext cx="2372040" cy="8316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Non-Payment Authentication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CA" sz="1350" strike="noStrike">
                <a:solidFill>
                  <a:srgbClr val="ffffff"/>
                </a:solidFill>
                <a:latin typeface="Calibri"/>
              </a:rPr>
              <a:t>Browser Client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2096280" y="1213200"/>
            <a:ext cx="1934280" cy="83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3DS Server Initiated</a:t>
            </a:r>
            <a:endParaRPr/>
          </a:p>
        </p:txBody>
      </p:sp>
      <p:sp>
        <p:nvSpPr>
          <p:cNvPr id="264" name="CustomShape 6"/>
          <p:cNvSpPr/>
          <p:nvPr/>
        </p:nvSpPr>
        <p:spPr>
          <a:xfrm>
            <a:off x="4517640" y="1213200"/>
            <a:ext cx="1929960" cy="83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  <a:effectLst>
            <a:outerShdw algn="br" blurRad="76200" dir="13500000" kx="1200000" rotWithShape="0" sy="2300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CA" sz="1350" strike="noStrike">
                <a:solidFill>
                  <a:srgbClr val="ffffff"/>
                </a:solidFill>
                <a:latin typeface="Calibri"/>
              </a:rPr>
              <a:t>3DS Server Initiated</a:t>
            </a:r>
            <a:endParaRPr/>
          </a:p>
        </p:txBody>
      </p:sp>
      <p:sp>
        <p:nvSpPr>
          <p:cNvPr id="265" name="Line 7"/>
          <p:cNvSpPr/>
          <p:nvPr/>
        </p:nvSpPr>
        <p:spPr>
          <a:xfrm>
            <a:off x="4267080" y="1035000"/>
            <a:ext cx="5760" cy="3716280"/>
          </a:xfrm>
          <a:prstGeom prst="line">
            <a:avLst/>
          </a:prstGeom>
          <a:ln>
            <a:custDash>
              <a:ds d="300000" sp="100000"/>
            </a:custDash>
          </a:ln>
        </p:spPr>
      </p:sp>
      <p:sp>
        <p:nvSpPr>
          <p:cNvPr id="266" name="CustomShape 8"/>
          <p:cNvSpPr/>
          <p:nvPr/>
        </p:nvSpPr>
        <p:spPr>
          <a:xfrm>
            <a:off x="444960" y="84600"/>
            <a:ext cx="7737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000" strike="noStrike">
                <a:solidFill>
                  <a:srgbClr val="171717"/>
                </a:solidFill>
                <a:latin typeface="Calibri"/>
              </a:rPr>
              <a:t>Consistent authentication flows, message 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000" strike="noStrike">
                <a:solidFill>
                  <a:srgbClr val="171717"/>
                </a:solidFill>
                <a:latin typeface="Calibri"/>
              </a:rPr>
              <a:t>structure, and data across apps and browsers</a:t>
            </a:r>
            <a:endParaRPr/>
          </a:p>
        </p:txBody>
      </p:sp>
      <p:pic>
        <p:nvPicPr>
          <p:cNvPr id="267" name="Picture 27" descr=""/>
          <p:cNvPicPr/>
          <p:nvPr/>
        </p:nvPicPr>
        <p:blipFill>
          <a:blip r:embed="rId1"/>
          <a:stretch/>
        </p:blipFill>
        <p:spPr>
          <a:xfrm>
            <a:off x="-119880" y="695160"/>
            <a:ext cx="1968120" cy="1968120"/>
          </a:xfrm>
          <a:prstGeom prst="rect">
            <a:avLst/>
          </a:prstGeom>
          <a:ln>
            <a:noFill/>
          </a:ln>
        </p:spPr>
      </p:pic>
      <p:pic>
        <p:nvPicPr>
          <p:cNvPr id="268" name="Picture 28" descr=""/>
          <p:cNvPicPr/>
          <p:nvPr/>
        </p:nvPicPr>
        <p:blipFill>
          <a:blip r:embed="rId2"/>
          <a:stretch/>
        </p:blipFill>
        <p:spPr>
          <a:xfrm>
            <a:off x="7225920" y="695160"/>
            <a:ext cx="1865520" cy="1865520"/>
          </a:xfrm>
          <a:prstGeom prst="rect">
            <a:avLst/>
          </a:prstGeom>
          <a:ln>
            <a:noFill/>
          </a:ln>
        </p:spPr>
      </p:pic>
      <p:sp>
        <p:nvSpPr>
          <p:cNvPr id="269" name="TextShape 9"/>
          <p:cNvSpPr txBox="1"/>
          <p:nvPr/>
        </p:nvSpPr>
        <p:spPr>
          <a:xfrm>
            <a:off x="8470440" y="4817880"/>
            <a:ext cx="435240" cy="27360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r">
              <a:lnSpc>
                <a:spcPct val="100000"/>
              </a:lnSpc>
            </a:pPr>
            <a:fld id="{A556127C-6BFB-4912-80FB-B1DAF583DBA7}" type="slidenum">
              <a:rPr b="1" lang="en-CA" sz="600" strike="noStrike">
                <a:solidFill>
                  <a:srgbClr val="171717"/>
                </a:solidFill>
                <a:latin typeface="Mark Offc For MC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