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9.png" ContentType="image/png"/>
  <Override PartName="/ppt/media/image14.png" ContentType="image/png"/>
  <Override PartName="/ppt/media/image10.jpeg" ContentType="image/jpeg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rgbClr val="4a7ebb"/>
            </a:solidFill>
            <a:ln w="28440">
              <a:solidFill>
                <a:srgbClr val="4a7ebb"/>
              </a:solidFill>
              <a:round/>
            </a:ln>
          </c:spPr>
          <c:marker>
            <c:symbol val="square"/>
            <c:size val="5"/>
            <c:spPr>
              <a:solidFill>
                <a:srgbClr val="4a7ebb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9"/>
                <c:pt idx="0">
                  <c:v>09 Apr 2017</c:v>
                </c:pt>
                <c:pt idx="1">
                  <c:v>25 May 2017</c:v>
                </c:pt>
                <c:pt idx="2">
                  <c:v>13 Aug 2017</c:v>
                </c:pt>
                <c:pt idx="3">
                  <c:v>07 July 2017</c:v>
                </c:pt>
                <c:pt idx="4">
                  <c:v>10 Apr 2017</c:v>
                </c:pt>
                <c:pt idx="5">
                  <c:v>15 July 2017</c:v>
                </c:pt>
                <c:pt idx="6">
                  <c:v>22 July 2017</c:v>
                </c:pt>
                <c:pt idx="7">
                  <c:v>15 July 2017</c:v>
                </c:pt>
                <c:pt idx="8">
                  <c:v>23 July 2017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-36.5528069067435</c:v>
                </c:pt>
                <c:pt idx="1">
                  <c:v>-36.2392478973233</c:v>
                </c:pt>
                <c:pt idx="2">
                  <c:v>-33.5285835865523</c:v>
                </c:pt>
                <c:pt idx="3">
                  <c:v>-32.6060583876474</c:v>
                </c:pt>
                <c:pt idx="4">
                  <c:v>-32.0223579859553</c:v>
                </c:pt>
                <c:pt idx="5">
                  <c:v>-29.9475153015485</c:v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ymbol val="square"/>
            <c:size val="5"/>
            <c:spPr>
              <a:solidFill>
                <a:srgbClr val="be4b48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9"/>
                <c:pt idx="0">
                  <c:v>09 Apr 2017</c:v>
                </c:pt>
                <c:pt idx="1">
                  <c:v>25 May 2017</c:v>
                </c:pt>
                <c:pt idx="2">
                  <c:v>13 Aug 2017</c:v>
                </c:pt>
                <c:pt idx="3">
                  <c:v>07 July 2017</c:v>
                </c:pt>
                <c:pt idx="4">
                  <c:v>10 Apr 2017</c:v>
                </c:pt>
                <c:pt idx="5">
                  <c:v>15 July 2017</c:v>
                </c:pt>
                <c:pt idx="6">
                  <c:v>22 July 2017</c:v>
                </c:pt>
                <c:pt idx="7">
                  <c:v>15 July 2017</c:v>
                </c:pt>
                <c:pt idx="8">
                  <c:v>23 July 2017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-30.9820867980958</c:v>
                </c:pt>
                <c:pt idx="1">
                  <c:v>-29.9988654574657</c:v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33284533"/>
        <c:axId val="40218549"/>
      </c:lineChart>
      <c:catAx>
        <c:axId val="33284533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</a:p>
        </c:txPr>
        <c:crossAx val="40218549"/>
        <c:crosses val="autoZero"/>
        <c:auto val="1"/>
        <c:lblAlgn val="ctr"/>
        <c:lblOffset val="100"/>
      </c:catAx>
      <c:valAx>
        <c:axId val="40218549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#,##0.00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</a:p>
        </c:txPr>
        <c:crossAx val="33284533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rgbClr val="4a7ebb"/>
            </a:solidFill>
            <a:ln w="28440">
              <a:solidFill>
                <a:srgbClr val="4a7ebb"/>
              </a:solidFill>
              <a:round/>
            </a:ln>
          </c:spPr>
          <c:marker>
            <c:symbol val="square"/>
            <c:size val="5"/>
            <c:spPr>
              <a:solidFill>
                <a:srgbClr val="4a7ebb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27 June 2017</c:v>
                </c:pt>
                <c:pt idx="1">
                  <c:v>07 May 2017</c:v>
                </c:pt>
                <c:pt idx="2">
                  <c:v>11 July 2017</c:v>
                </c:pt>
                <c:pt idx="3">
                  <c:v>14 July 2017</c:v>
                </c:pt>
                <c:pt idx="4">
                  <c:v>02 Aug 2017</c:v>
                </c:pt>
                <c:pt idx="5">
                  <c:v>12 Apr 2017</c:v>
                </c:pt>
                <c:pt idx="6">
                  <c:v>26 May 2017</c:v>
                </c:pt>
                <c:pt idx="7">
                  <c:v>03 March 2017</c:v>
                </c:pt>
                <c:pt idx="8">
                  <c:v>03 Apr 2017</c:v>
                </c:pt>
                <c:pt idx="9">
                  <c:v>26 July 2017</c:v>
                </c:pt>
                <c:pt idx="10">
                  <c:v>29 Apr 2017</c:v>
                </c:pt>
                <c:pt idx="11">
                  <c:v>07 Aug 2017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-0.191491667899619</c:v>
                </c:pt>
                <c:pt idx="1">
                  <c:v>-0.159113244045368</c:v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ymbol val="square"/>
            <c:size val="5"/>
            <c:spPr>
              <a:solidFill>
                <a:srgbClr val="be4b48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27 June 2017</c:v>
                </c:pt>
                <c:pt idx="1">
                  <c:v>07 May 2017</c:v>
                </c:pt>
                <c:pt idx="2">
                  <c:v>11 July 2017</c:v>
                </c:pt>
                <c:pt idx="3">
                  <c:v>14 July 2017</c:v>
                </c:pt>
                <c:pt idx="4">
                  <c:v>02 Aug 2017</c:v>
                </c:pt>
                <c:pt idx="5">
                  <c:v>12 Apr 2017</c:v>
                </c:pt>
                <c:pt idx="6">
                  <c:v>26 May 2017</c:v>
                </c:pt>
                <c:pt idx="7">
                  <c:v>03 March 2017</c:v>
                </c:pt>
                <c:pt idx="8">
                  <c:v>03 Apr 2017</c:v>
                </c:pt>
                <c:pt idx="9">
                  <c:v>26 July 2017</c:v>
                </c:pt>
                <c:pt idx="10">
                  <c:v>29 Apr 2017</c:v>
                </c:pt>
                <c:pt idx="11">
                  <c:v>07 Aug 2017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-0.190932164681503</c:v>
                </c:pt>
                <c:pt idx="1">
                  <c:v>-0.177454819990217</c:v>
                </c:pt>
                <c:pt idx="2">
                  <c:v>-0.154653272399717</c:v>
                </c:pt>
                <c:pt idx="3">
                  <c:v>-0.131536894257821</c:v>
                </c:pt>
                <c:pt idx="4">
                  <c:v>-0.104531024933205</c:v>
                </c:pt>
                <c:pt idx="5">
                  <c:v>-0.001320743250751</c:v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rgbClr val="98b855"/>
            </a:solidFill>
            <a:ln w="28440">
              <a:solidFill>
                <a:srgbClr val="98b855"/>
              </a:solidFill>
              <a:round/>
            </a:ln>
          </c:spPr>
          <c:marker>
            <c:symbol val="square"/>
            <c:size val="5"/>
            <c:spPr>
              <a:solidFill>
                <a:srgbClr val="98b85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27 June 2017</c:v>
                </c:pt>
                <c:pt idx="1">
                  <c:v>07 May 2017</c:v>
                </c:pt>
                <c:pt idx="2">
                  <c:v>11 July 2017</c:v>
                </c:pt>
                <c:pt idx="3">
                  <c:v>14 July 2017</c:v>
                </c:pt>
                <c:pt idx="4">
                  <c:v>02 Aug 2017</c:v>
                </c:pt>
                <c:pt idx="5">
                  <c:v>12 Apr 2017</c:v>
                </c:pt>
                <c:pt idx="6">
                  <c:v>26 May 2017</c:v>
                </c:pt>
                <c:pt idx="7">
                  <c:v>03 March 2017</c:v>
                </c:pt>
                <c:pt idx="8">
                  <c:v>03 Apr 2017</c:v>
                </c:pt>
                <c:pt idx="9">
                  <c:v>26 July 2017</c:v>
                </c:pt>
                <c:pt idx="10">
                  <c:v>29 Apr 2017</c:v>
                </c:pt>
                <c:pt idx="11">
                  <c:v>07 Aug 2017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-0.188173545859813</c:v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7d5fa0"/>
            </a:solidFill>
            <a:ln w="28440">
              <a:solidFill>
                <a:srgbClr val="7d5fa0"/>
              </a:solidFill>
              <a:round/>
            </a:ln>
          </c:spPr>
          <c:marker>
            <c:symbol val="square"/>
            <c:size val="5"/>
            <c:spPr>
              <a:solidFill>
                <a:srgbClr val="7d5fa0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27 June 2017</c:v>
                </c:pt>
                <c:pt idx="1">
                  <c:v>07 May 2017</c:v>
                </c:pt>
                <c:pt idx="2">
                  <c:v>11 July 2017</c:v>
                </c:pt>
                <c:pt idx="3">
                  <c:v>14 July 2017</c:v>
                </c:pt>
                <c:pt idx="4">
                  <c:v>02 Aug 2017</c:v>
                </c:pt>
                <c:pt idx="5">
                  <c:v>12 Apr 2017</c:v>
                </c:pt>
                <c:pt idx="6">
                  <c:v>26 May 2017</c:v>
                </c:pt>
                <c:pt idx="7">
                  <c:v>03 March 2017</c:v>
                </c:pt>
                <c:pt idx="8">
                  <c:v>03 Apr 2017</c:v>
                </c:pt>
                <c:pt idx="9">
                  <c:v>26 July 2017</c:v>
                </c:pt>
                <c:pt idx="10">
                  <c:v>29 Apr 2017</c:v>
                </c:pt>
                <c:pt idx="11">
                  <c:v>07 Aug 2017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-0.163836424059452</c:v>
                </c:pt>
                <c:pt idx="1">
                  <c:v>-0.149530369136661</c:v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Oceania</c:v>
                </c:pt>
              </c:strCache>
            </c:strRef>
          </c:tx>
          <c:spPr>
            <a:solidFill>
              <a:srgbClr val="46aac4"/>
            </a:solidFill>
            <a:ln w="28440">
              <a:solidFill>
                <a:srgbClr val="46aac4"/>
              </a:solidFill>
              <a:round/>
            </a:ln>
          </c:spPr>
          <c:marker>
            <c:symbol val="square"/>
            <c:size val="5"/>
            <c:spPr>
              <a:solidFill>
                <a:srgbClr val="46aac4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27 June 2017</c:v>
                </c:pt>
                <c:pt idx="1">
                  <c:v>07 May 2017</c:v>
                </c:pt>
                <c:pt idx="2">
                  <c:v>11 July 2017</c:v>
                </c:pt>
                <c:pt idx="3">
                  <c:v>14 July 2017</c:v>
                </c:pt>
                <c:pt idx="4">
                  <c:v>02 Aug 2017</c:v>
                </c:pt>
                <c:pt idx="5">
                  <c:v>12 Apr 2017</c:v>
                </c:pt>
                <c:pt idx="6">
                  <c:v>26 May 2017</c:v>
                </c:pt>
                <c:pt idx="7">
                  <c:v>03 March 2017</c:v>
                </c:pt>
                <c:pt idx="8">
                  <c:v>03 Apr 2017</c:v>
                </c:pt>
                <c:pt idx="9">
                  <c:v>26 July 2017</c:v>
                </c:pt>
                <c:pt idx="10">
                  <c:v>29 Apr 2017</c:v>
                </c:pt>
                <c:pt idx="11">
                  <c:v>07 Aug 2017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2"/>
                <c:pt idx="0">
                  <c:v>-0.110322969639575</c:v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19339113"/>
        <c:axId val="2903809"/>
      </c:lineChart>
      <c:catAx>
        <c:axId val="19339113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</a:p>
        </c:txPr>
        <c:crossAx val="2903809"/>
        <c:crosses val="autoZero"/>
        <c:auto val="1"/>
        <c:lblAlgn val="ctr"/>
        <c:lblOffset val="100"/>
      </c:catAx>
      <c:valAx>
        <c:axId val="2903809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#,##0.00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</a:p>
        </c:txPr>
        <c:crossAx val="19339113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AE77E8-FDC7-4642-9598-90CB076E93B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1FFD14-603F-4AEE-9BC5-19298887DAF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989B9F-78D3-494D-8796-82BAF477828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5B753D-756A-4A07-8230-2D7E2294825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7CB6DF-05BF-451E-AC1A-50543AD4D67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11640" y="2130480"/>
            <a:ext cx="791892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Empathy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(formerly known as The Happiness 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71600" y="3861000"/>
            <a:ext cx="6399000" cy="17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Jose Maria Veganzones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Niti M K.C.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Peter Labus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Nasr Kasrin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Empathy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1st attempt: logic in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Pros: was easier to implement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Cons: memory heavy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2nd attempt: logic in 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fold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 for better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Pros: was harder to conceive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Cons: better performance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Spatial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simply by a helper function that is called from within 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country level we key by country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continental level the helper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maps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 code to the continent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world level we map everything all keys to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1" descr=""/>
          <p:cNvPicPr/>
          <p:nvPr/>
        </p:nvPicPr>
        <p:blipFill>
          <a:blip r:embed="rId1"/>
          <a:stretch/>
        </p:blipFill>
        <p:spPr>
          <a:xfrm>
            <a:off x="179640" y="5301360"/>
            <a:ext cx="8818560" cy="80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Temporal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971640" y="2626920"/>
            <a:ext cx="7350840" cy="17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Integrating social media feeds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levels of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continent, by country, by 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day, week, 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 by type of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2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0" y="1188000"/>
            <a:ext cx="1942920" cy="2446920"/>
          </a:xfrm>
          <a:prstGeom prst="rect">
            <a:avLst/>
          </a:prstGeom>
          <a:blipFill>
            <a:blip r:embed="rId1"/>
            <a:tile/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764280" y="1299240"/>
            <a:ext cx="2160000" cy="216000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069360" y="1268640"/>
            <a:ext cx="1502280" cy="25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Physicist, high performance computing guru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Musician, doesn‘t like the 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7282800" y="1145880"/>
            <a:ext cx="1437480" cy="20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multi-disciplinary  quantitative social scientist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likes the slide but afraid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2440" y="4329000"/>
            <a:ext cx="1437480" cy="17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Medical Doctor / wizard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probably a spy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7246080" y="4401000"/>
            <a:ext cx="14374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Atypical computer scientist / Loud guy / likes the 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3"/>
          <a:srcRect l="-620" t="34139" r="620" b="16677"/>
          <a:stretch/>
        </p:blipFill>
        <p:spPr>
          <a:xfrm>
            <a:off x="683640" y="4190760"/>
            <a:ext cx="2321640" cy="202932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4"/>
          <a:srcRect l="30904" t="21113" r="36879" b="22830"/>
          <a:stretch/>
        </p:blipFill>
        <p:spPr>
          <a:xfrm>
            <a:off x="5013720" y="4190760"/>
            <a:ext cx="2072160" cy="2029320"/>
          </a:xfrm>
          <a:prstGeom prst="rect">
            <a:avLst/>
          </a:prstGeom>
          <a:ln>
            <a:noFill/>
          </a:ln>
        </p:spPr>
      </p:pic>
      <p:sp>
        <p:nvSpPr>
          <p:cNvPr id="88" name="CustomShape 7"/>
          <p:cNvSpPr/>
          <p:nvPr/>
        </p:nvSpPr>
        <p:spPr>
          <a:xfrm>
            <a:off x="1057680" y="3566160"/>
            <a:ext cx="15022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5159520" y="3641040"/>
            <a:ext cx="15022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5231520" y="6269040"/>
            <a:ext cx="15022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Nasr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1057680" y="6266160"/>
            <a:ext cx="15022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Jose Maria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Initial 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7800" cy="48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Patterns of music releases during post-war 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Million Song dataset, Music Brainz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1979640" y="2190240"/>
            <a:ext cx="5110920" cy="343296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35640" y="6474960"/>
            <a:ext cx="417456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©: Echo Nest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Feeling with the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happy (or not) are different geographical locations of the world right now?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major events spread over time and space?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Different levels of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Spatial: Country, continent, planet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Temporal: day, week, 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Use-case: WannaCry ransomware 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 – 15 May,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8351280" cy="46929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15480" y="6516000"/>
            <a:ext cx="2317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image: Malwaretech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of 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98 Imagen" descr=""/>
          <p:cNvPicPr/>
          <p:nvPr/>
        </p:nvPicPr>
        <p:blipFill>
          <a:blip r:embed="rId1"/>
          <a:stretch/>
        </p:blipFill>
        <p:spPr>
          <a:xfrm>
            <a:off x="2190600" y="1296000"/>
            <a:ext cx="4678560" cy="46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Days around attack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100 Imagen" descr=""/>
          <p:cNvPicPr/>
          <p:nvPr/>
        </p:nvPicPr>
        <p:blipFill>
          <a:blip r:embed="rId1"/>
          <a:stretch/>
        </p:blipFill>
        <p:spPr>
          <a:xfrm>
            <a:off x="2304000" y="1260360"/>
            <a:ext cx="4570560" cy="45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Empathy by Continent in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7" name="3 Gráfico"/>
          <p:cNvGraphicFramePr/>
          <p:nvPr/>
        </p:nvGraphicFramePr>
        <p:xfrm>
          <a:off x="1691640" y="1416600"/>
          <a:ext cx="5904000" cy="438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Best Index by Continent in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9" name="1 Gráfico"/>
          <p:cNvGraphicFramePr/>
          <p:nvPr/>
        </p:nvGraphicFramePr>
        <p:xfrm>
          <a:off x="1691640" y="1700640"/>
          <a:ext cx="5688000" cy="42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LibreOffice/5.1.6.2$Linux_X86_64 LibreOffice_project/10m0$Build-2</Application>
  <Words>287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2017-08-20T10:53:55Z</dcterms:created>
  <dc:creator>nasr.kasrin</dc:creator>
  <dc:description/>
  <dc:language>en-GB</dc:language>
  <cp:lastModifiedBy/>
  <dcterms:modified xsi:type="dcterms:W3CDTF">2017-08-20T17:11:56Z</dcterms:modified>
  <cp:revision>70</cp:revision>
  <dc:subject/>
  <dc:title>Team Happiness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