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2" r:id="rId7"/>
    <p:sldId id="263" r:id="rId8"/>
    <p:sldId id="261"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B72B1B7-60C7-4CB9-AA5F-268D0E4D1DFD}" type="datetimeFigureOut">
              <a:rPr lang="fr-FR" smtClean="0"/>
              <a:t>19/04/2022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35821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B72B1B7-60C7-4CB9-AA5F-268D0E4D1DFD}" type="datetimeFigureOut">
              <a:rPr lang="fr-FR" smtClean="0"/>
              <a:t>19/04/2022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352112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B72B1B7-60C7-4CB9-AA5F-268D0E4D1DFD}" type="datetimeFigureOut">
              <a:rPr lang="fr-FR" smtClean="0"/>
              <a:t>19/04/2022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175521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B72B1B7-60C7-4CB9-AA5F-268D0E4D1DFD}" type="datetimeFigureOut">
              <a:rPr lang="fr-FR" smtClean="0"/>
              <a:t>19/04/2022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253698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B72B1B7-60C7-4CB9-AA5F-268D0E4D1DFD}" type="datetimeFigureOut">
              <a:rPr lang="fr-FR" smtClean="0"/>
              <a:t>19/04/2022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128584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B72B1B7-60C7-4CB9-AA5F-268D0E4D1DFD}" type="datetimeFigureOut">
              <a:rPr lang="fr-FR" smtClean="0"/>
              <a:t>19/04/2022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217898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B72B1B7-60C7-4CB9-AA5F-268D0E4D1DFD}" type="datetimeFigureOut">
              <a:rPr lang="fr-FR" smtClean="0"/>
              <a:t>19/04/2022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388046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B72B1B7-60C7-4CB9-AA5F-268D0E4D1DFD}" type="datetimeFigureOut">
              <a:rPr lang="fr-FR" smtClean="0"/>
              <a:t>19/04/2022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44452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B72B1B7-60C7-4CB9-AA5F-268D0E4D1DFD}" type="datetimeFigureOut">
              <a:rPr lang="fr-FR" smtClean="0"/>
              <a:t>19/04/2022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60876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B72B1B7-60C7-4CB9-AA5F-268D0E4D1DFD}" type="datetimeFigureOut">
              <a:rPr lang="fr-FR" smtClean="0"/>
              <a:t>19/04/2022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97864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B72B1B7-60C7-4CB9-AA5F-268D0E4D1DFD}" type="datetimeFigureOut">
              <a:rPr lang="fr-FR" smtClean="0"/>
              <a:t>19/04/2022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ACA4E7D-7534-4CF2-8DED-FF1AF2A5649E}" type="slidenum">
              <a:rPr lang="fr-FR" smtClean="0"/>
              <a:t>‹N°›</a:t>
            </a:fld>
            <a:endParaRPr lang="fr-FR"/>
          </a:p>
        </p:txBody>
      </p:sp>
    </p:spTree>
    <p:extLst>
      <p:ext uri="{BB962C8B-B14F-4D97-AF65-F5344CB8AC3E}">
        <p14:creationId xmlns:p14="http://schemas.microsoft.com/office/powerpoint/2010/main" val="216030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2B1B7-60C7-4CB9-AA5F-268D0E4D1DFD}" type="datetimeFigureOut">
              <a:rPr lang="fr-FR" smtClean="0"/>
              <a:t>19/04/2022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A4E7D-7534-4CF2-8DED-FF1AF2A5649E}" type="slidenum">
              <a:rPr lang="fr-FR" smtClean="0"/>
              <a:t>‹N°›</a:t>
            </a:fld>
            <a:endParaRPr lang="fr-FR"/>
          </a:p>
        </p:txBody>
      </p:sp>
    </p:spTree>
    <p:extLst>
      <p:ext uri="{BB962C8B-B14F-4D97-AF65-F5344CB8AC3E}">
        <p14:creationId xmlns:p14="http://schemas.microsoft.com/office/powerpoint/2010/main" val="1176815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solidFill>
                  <a:srgbClr val="FF0000"/>
                </a:solidFill>
                <a:latin typeface="Times New Roman" panose="02020603050405020304" pitchFamily="18" charset="0"/>
                <a:cs typeface="Times New Roman" panose="02020603050405020304" pitchFamily="18" charset="0"/>
              </a:rPr>
              <a:t>Introduction to databases</a:t>
            </a:r>
            <a:endParaRPr lang="fr-FR"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37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371"/>
            <a:ext cx="10515600" cy="1325563"/>
          </a:xfrm>
        </p:spPr>
        <p:txBody>
          <a:bodyPr/>
          <a:lstStyle/>
          <a:p>
            <a:pPr algn="ctr"/>
            <a:r>
              <a:rPr lang="fr-FR" b="1" dirty="0">
                <a:solidFill>
                  <a:schemeClr val="accent1">
                    <a:lumMod val="75000"/>
                  </a:schemeClr>
                </a:solidFill>
                <a:latin typeface="Times New Roman" panose="02020603050405020304" pitchFamily="18" charset="0"/>
                <a:cs typeface="Times New Roman" panose="02020603050405020304" pitchFamily="18" charset="0"/>
              </a:rPr>
              <a:t>MySQL</a:t>
            </a:r>
          </a:p>
        </p:txBody>
      </p:sp>
      <p:sp>
        <p:nvSpPr>
          <p:cNvPr id="3" name="Espace réservé du contenu 2"/>
          <p:cNvSpPr>
            <a:spLocks noGrp="1"/>
          </p:cNvSpPr>
          <p:nvPr>
            <p:ph idx="1"/>
          </p:nvPr>
        </p:nvSpPr>
        <p:spPr>
          <a:xfrm>
            <a:off x="838200" y="1132765"/>
            <a:ext cx="10515600" cy="5766179"/>
          </a:xfrm>
        </p:spPr>
        <p:txBody>
          <a:bodyPr>
            <a:normAutofit/>
          </a:bodyPr>
          <a:lstStyle/>
          <a:p>
            <a:pPr algn="just">
              <a:lnSpc>
                <a:spcPct val="100000"/>
              </a:lnSpc>
            </a:pPr>
            <a:r>
              <a:rPr lang="en-US" sz="2400" b="1" dirty="0" smtClean="0">
                <a:latin typeface="Times New Roman" panose="02020603050405020304" pitchFamily="18" charset="0"/>
                <a:cs typeface="Times New Roman" panose="02020603050405020304" pitchFamily="18" charset="0"/>
              </a:rPr>
              <a:t>Open-Source: </a:t>
            </a:r>
            <a:r>
              <a:rPr lang="en-US" sz="2400" dirty="0" smtClean="0">
                <a:latin typeface="Times New Roman" panose="02020603050405020304" pitchFamily="18" charset="0"/>
                <a:cs typeface="Times New Roman" panose="02020603050405020304" pitchFamily="18" charset="0"/>
              </a:rPr>
              <a:t>MySQL </a:t>
            </a:r>
            <a:r>
              <a:rPr lang="en-US" sz="2400" dirty="0">
                <a:latin typeface="Times New Roman" panose="02020603050405020304" pitchFamily="18" charset="0"/>
                <a:cs typeface="Times New Roman" panose="02020603050405020304" pitchFamily="18" charset="0"/>
              </a:rPr>
              <a:t>is open-source, which means this software can be downloaded, used and modified by anyone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free-to-use and easy-to-understand. The source code of MySQL can be studied, and changed based on the requirements.</a:t>
            </a:r>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Quick and </a:t>
            </a:r>
            <a:r>
              <a:rPr lang="en-US" sz="2400" b="1" dirty="0" smtClean="0">
                <a:latin typeface="Times New Roman" panose="02020603050405020304" pitchFamily="18" charset="0"/>
                <a:cs typeface="Times New Roman" panose="02020603050405020304" pitchFamily="18" charset="0"/>
              </a:rPr>
              <a:t>Reliable: </a:t>
            </a:r>
            <a:r>
              <a:rPr lang="en-US" sz="2400" dirty="0" smtClean="0">
                <a:latin typeface="Times New Roman" panose="02020603050405020304" pitchFamily="18" charset="0"/>
                <a:cs typeface="Times New Roman" panose="02020603050405020304" pitchFamily="18" charset="0"/>
              </a:rPr>
              <a:t>MySQL </a:t>
            </a:r>
            <a:r>
              <a:rPr lang="en-US" sz="2400" dirty="0">
                <a:latin typeface="Times New Roman" panose="02020603050405020304" pitchFamily="18" charset="0"/>
                <a:cs typeface="Times New Roman" panose="02020603050405020304" pitchFamily="18" charset="0"/>
              </a:rPr>
              <a:t>stores data efficiently in the memory ensuring that data is consistent, and not redundant. Hence, data access and manipulation using MySQL is quick</a:t>
            </a:r>
            <a:r>
              <a:rPr lang="en-US" sz="2400" dirty="0" smtClean="0">
                <a:latin typeface="Times New Roman" panose="02020603050405020304" pitchFamily="18" charset="0"/>
                <a:cs typeface="Times New Roman" panose="02020603050405020304" pitchFamily="18" charset="0"/>
              </a:rPr>
              <a:t>. </a:t>
            </a:r>
            <a:r>
              <a:rPr lang="en-US" sz="2400" dirty="0"/>
              <a:t> </a:t>
            </a: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Scalable: </a:t>
            </a:r>
            <a:r>
              <a:rPr lang="en-US" sz="2400" dirty="0" smtClean="0">
                <a:latin typeface="Times New Roman" panose="02020603050405020304" pitchFamily="18" charset="0"/>
                <a:cs typeface="Times New Roman" panose="02020603050405020304" pitchFamily="18" charset="0"/>
              </a:rPr>
              <a:t>Scalability </a:t>
            </a:r>
            <a:r>
              <a:rPr lang="en-US" sz="2400" dirty="0">
                <a:latin typeface="Times New Roman" panose="02020603050405020304" pitchFamily="18" charset="0"/>
                <a:cs typeface="Times New Roman" panose="02020603050405020304" pitchFamily="18" charset="0"/>
              </a:rPr>
              <a:t>refers to the ability of systems to work easily with small amounts of data, large amounts of data, clusters of machines, and so on</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MySQL server was developed to work with large databases</a:t>
            </a:r>
            <a:r>
              <a:rPr lang="en-US" sz="2400" dirty="0" smtClean="0"/>
              <a:t>.</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Data </a:t>
            </a:r>
            <a:r>
              <a:rPr lang="en-US" sz="2400" b="1" dirty="0" smtClean="0">
                <a:latin typeface="Times New Roman" panose="02020603050405020304" pitchFamily="18" charset="0"/>
                <a:cs typeface="Times New Roman" panose="02020603050405020304" pitchFamily="18" charset="0"/>
              </a:rPr>
              <a:t>Types: </a:t>
            </a: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contains multiple data types such as unsigned integers, signed integers, float (FLOAT), double (DOUBLE), character (CHAR), variable character (VARCHAR), text, blob, date, time, </a:t>
            </a:r>
            <a:r>
              <a:rPr lang="en-US" sz="2400" dirty="0" err="1">
                <a:latin typeface="Times New Roman" panose="02020603050405020304" pitchFamily="18" charset="0"/>
                <a:cs typeface="Times New Roman" panose="02020603050405020304" pitchFamily="18" charset="0"/>
              </a:rPr>
              <a:t>datetime</a:t>
            </a:r>
            <a:r>
              <a:rPr lang="en-US" sz="2400" dirty="0">
                <a:latin typeface="Times New Roman" panose="02020603050405020304" pitchFamily="18" charset="0"/>
                <a:cs typeface="Times New Roman" panose="02020603050405020304" pitchFamily="18" charset="0"/>
              </a:rPr>
              <a:t>, timestamp, year, and so on</a:t>
            </a:r>
            <a:r>
              <a:rPr lang="en-US" sz="2400" dirty="0" smtClean="0">
                <a:latin typeface="Times New Roman" panose="02020603050405020304" pitchFamily="18" charset="0"/>
                <a:cs typeface="Times New Roman" panose="02020603050405020304" pitchFamily="18" charset="0"/>
              </a:rPr>
              <a:t>.</a:t>
            </a:r>
          </a:p>
          <a:p>
            <a:pPr>
              <a:lnSpc>
                <a:spcPct val="100000"/>
              </a:lnSpc>
            </a:pPr>
            <a:endParaRPr lang="en-US"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3545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82388"/>
            <a:ext cx="10515600" cy="5494575"/>
          </a:xfrm>
        </p:spPr>
        <p:txBody>
          <a:bodyPr/>
          <a:lstStyle/>
          <a:p>
            <a:pPr algn="just"/>
            <a:r>
              <a:rPr lang="en-US" b="1" dirty="0" smtClean="0">
                <a:latin typeface="Times New Roman" panose="02020603050405020304" pitchFamily="18" charset="0"/>
                <a:cs typeface="Times New Roman" panose="02020603050405020304" pitchFamily="18" charset="0"/>
              </a:rPr>
              <a:t>Character Sets: </a:t>
            </a:r>
            <a:r>
              <a:rPr lang="en-US" dirty="0" smtClean="0">
                <a:latin typeface="Times New Roman" panose="02020603050405020304" pitchFamily="18" charset="0"/>
                <a:cs typeface="Times New Roman" panose="02020603050405020304" pitchFamily="18" charset="0"/>
              </a:rPr>
              <a:t>It supports different character sets, and this includes latin1 (cp1252 character encoding), German, </a:t>
            </a:r>
            <a:r>
              <a:rPr lang="en-US" dirty="0" err="1" smtClean="0">
                <a:latin typeface="Times New Roman" panose="02020603050405020304" pitchFamily="18" charset="0"/>
                <a:cs typeface="Times New Roman" panose="02020603050405020304" pitchFamily="18" charset="0"/>
              </a:rPr>
              <a:t>Ujis</a:t>
            </a:r>
            <a:r>
              <a:rPr lang="en-US" dirty="0" smtClean="0">
                <a:latin typeface="Times New Roman" panose="02020603050405020304" pitchFamily="18" charset="0"/>
                <a:cs typeface="Times New Roman" panose="02020603050405020304" pitchFamily="18" charset="0"/>
              </a:rPr>
              <a:t>, other Unicode character sets and so on.</a:t>
            </a:r>
          </a:p>
          <a:p>
            <a:pPr algn="just"/>
            <a:r>
              <a:rPr lang="en-US" b="1" dirty="0" smtClean="0">
                <a:latin typeface="Times New Roman" panose="02020603050405020304" pitchFamily="18" charset="0"/>
                <a:cs typeface="Times New Roman" panose="02020603050405020304" pitchFamily="18" charset="0"/>
              </a:rPr>
              <a:t>Secure: </a:t>
            </a:r>
            <a:r>
              <a:rPr lang="en-US" dirty="0" smtClean="0">
                <a:latin typeface="Times New Roman" panose="02020603050405020304" pitchFamily="18" charset="0"/>
                <a:cs typeface="Times New Roman" panose="02020603050405020304" pitchFamily="18" charset="0"/>
              </a:rPr>
              <a:t>It provides a secure interface since it has a password system which is flexible, and ensures that it is verified based on the host before accessing the database. </a:t>
            </a:r>
            <a:r>
              <a:rPr lang="en-US" sz="2400" dirty="0">
                <a:latin typeface="Times New Roman" panose="02020603050405020304" pitchFamily="18" charset="0"/>
                <a:cs typeface="Times New Roman" panose="02020603050405020304" pitchFamily="18" charset="0"/>
              </a:rPr>
              <a:t>The password is encrypted while connecting to the server.</a:t>
            </a:r>
            <a:endParaRPr lang="en-US" sz="2400"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Support for large databases: </a:t>
            </a:r>
            <a:r>
              <a:rPr lang="en-US" dirty="0" smtClean="0">
                <a:latin typeface="Times New Roman" panose="02020603050405020304" pitchFamily="18" charset="0"/>
                <a:cs typeface="Times New Roman" panose="02020603050405020304" pitchFamily="18" charset="0"/>
              </a:rPr>
              <a:t>It comes with support for large databases, </a:t>
            </a:r>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could contain about 40 to 50 million records, 150,000 to 200,000 tables and up to 5,000,000,000 rows.</a:t>
            </a:r>
            <a:endParaRPr lang="en-US" sz="2400"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endParaRPr lang="en-US" dirty="0" smtClean="0"/>
          </a:p>
          <a:p>
            <a:endParaRPr lang="fr-FR" dirty="0"/>
          </a:p>
        </p:txBody>
      </p:sp>
    </p:spTree>
    <p:extLst>
      <p:ext uri="{BB962C8B-B14F-4D97-AF65-F5344CB8AC3E}">
        <p14:creationId xmlns:p14="http://schemas.microsoft.com/office/powerpoint/2010/main" val="1319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371"/>
            <a:ext cx="10515600" cy="1325563"/>
          </a:xfrm>
        </p:spPr>
        <p:txBody>
          <a:bodyPr/>
          <a:lstStyle/>
          <a:p>
            <a:pPr algn="ctr"/>
            <a:r>
              <a:rPr lang="fr-FR" b="1" dirty="0" err="1">
                <a:solidFill>
                  <a:schemeClr val="accent1">
                    <a:lumMod val="75000"/>
                  </a:schemeClr>
                </a:solidFill>
                <a:latin typeface="Times New Roman" panose="02020603050405020304" pitchFamily="18" charset="0"/>
                <a:cs typeface="Times New Roman" panose="02020603050405020304" pitchFamily="18" charset="0"/>
              </a:rPr>
              <a:t>PostgreSQL</a:t>
            </a:r>
            <a:r>
              <a:rPr lang="fr-FR" dirty="0">
                <a:latin typeface="Times New Roman" panose="02020603050405020304" pitchFamily="18" charset="0"/>
                <a:cs typeface="Times New Roman" panose="02020603050405020304" pitchFamily="18" charset="0"/>
              </a:rPr>
              <a:t> </a:t>
            </a:r>
            <a:endParaRPr lang="fr-FR"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545909" y="1132765"/>
            <a:ext cx="11150221" cy="5766179"/>
          </a:xfrm>
        </p:spPr>
        <p:txBody>
          <a:bodyPr>
            <a:normAutofit/>
          </a:bodyPr>
          <a:lstStyle/>
          <a:p>
            <a:pPr algn="just"/>
            <a:r>
              <a:rPr lang="fr-FR" sz="2400" b="1" dirty="0">
                <a:latin typeface="Times New Roman" panose="02020603050405020304" pitchFamily="18" charset="0"/>
                <a:cs typeface="Times New Roman" panose="02020603050405020304" pitchFamily="18" charset="0"/>
              </a:rPr>
              <a:t>Free to </a:t>
            </a:r>
            <a:r>
              <a:rPr lang="fr-FR" sz="2400" b="1" dirty="0" err="1">
                <a:latin typeface="Times New Roman" panose="02020603050405020304" pitchFamily="18" charset="0"/>
                <a:cs typeface="Times New Roman" panose="02020603050405020304" pitchFamily="18" charset="0"/>
              </a:rPr>
              <a:t>download</a:t>
            </a:r>
            <a:r>
              <a:rPr lang="fr-FR" sz="2400" b="1" dirty="0">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 It </a:t>
            </a:r>
            <a:r>
              <a:rPr lang="fr-FR" sz="2400" dirty="0" err="1">
                <a:latin typeface="Times New Roman" panose="02020603050405020304" pitchFamily="18" charset="0"/>
                <a:cs typeface="Times New Roman" panose="02020603050405020304" pitchFamily="18" charset="0"/>
              </a:rPr>
              <a:t>is</a:t>
            </a:r>
            <a:r>
              <a:rPr lang="fr-FR" sz="2400" dirty="0">
                <a:latin typeface="Times New Roman" panose="02020603050405020304" pitchFamily="18" charset="0"/>
                <a:cs typeface="Times New Roman" panose="02020603050405020304" pitchFamily="18" charset="0"/>
              </a:rPr>
              <a:t> open-source, and </a:t>
            </a:r>
            <a:r>
              <a:rPr lang="fr-FR" sz="2400" dirty="0" err="1">
                <a:latin typeface="Times New Roman" panose="02020603050405020304" pitchFamily="18" charset="0"/>
                <a:cs typeface="Times New Roman" panose="02020603050405020304" pitchFamily="18" charset="0"/>
              </a:rPr>
              <a:t>we</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can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easily</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download</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it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from</a:t>
            </a:r>
            <a:r>
              <a:rPr lang="fr-FR" sz="2400" dirty="0">
                <a:latin typeface="Times New Roman" panose="02020603050405020304" pitchFamily="18" charset="0"/>
                <a:cs typeface="Times New Roman" panose="02020603050405020304" pitchFamily="18" charset="0"/>
              </a:rPr>
              <a:t> the official </a:t>
            </a:r>
            <a:r>
              <a:rPr lang="fr-FR" sz="2400" dirty="0" err="1">
                <a:latin typeface="Times New Roman" panose="02020603050405020304" pitchFamily="18" charset="0"/>
                <a:cs typeface="Times New Roman" panose="02020603050405020304" pitchFamily="18" charset="0"/>
              </a:rPr>
              <a:t>website</a:t>
            </a:r>
            <a:r>
              <a:rPr lang="fr-FR" sz="2400" dirty="0">
                <a:latin typeface="Times New Roman" panose="02020603050405020304" pitchFamily="18" charset="0"/>
                <a:cs typeface="Times New Roman" panose="02020603050405020304" pitchFamily="18" charset="0"/>
              </a:rPr>
              <a:t> of </a:t>
            </a:r>
            <a:r>
              <a:rPr lang="fr-FR" sz="2400" dirty="0" err="1">
                <a:latin typeface="Times New Roman" panose="02020603050405020304" pitchFamily="18" charset="0"/>
                <a:cs typeface="Times New Roman" panose="02020603050405020304" pitchFamily="18" charset="0"/>
              </a:rPr>
              <a:t>PostgreSQL</a:t>
            </a:r>
            <a:r>
              <a:rPr lang="fr-FR" sz="2400" dirty="0">
                <a:latin typeface="Times New Roman" panose="02020603050405020304" pitchFamily="18" charset="0"/>
                <a:cs typeface="Times New Roman" panose="02020603050405020304" pitchFamily="18" charset="0"/>
              </a:rPr>
              <a:t>.</a:t>
            </a:r>
          </a:p>
          <a:p>
            <a:pPr algn="just"/>
            <a:r>
              <a:rPr lang="fr-FR" sz="2400" b="1" dirty="0">
                <a:latin typeface="Times New Roman" panose="02020603050405020304" pitchFamily="18" charset="0"/>
                <a:cs typeface="Times New Roman" panose="02020603050405020304" pitchFamily="18" charset="0"/>
              </a:rPr>
              <a:t>Compatible on </a:t>
            </a:r>
            <a:r>
              <a:rPr lang="fr-FR" sz="2400" b="1" dirty="0" err="1">
                <a:latin typeface="Times New Roman" panose="02020603050405020304" pitchFamily="18" charset="0"/>
                <a:cs typeface="Times New Roman" panose="02020603050405020304" pitchFamily="18" charset="0"/>
              </a:rPr>
              <a:t>several</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operation</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systems</a:t>
            </a:r>
            <a:r>
              <a:rPr lang="fr-FR" sz="2400" b="1" dirty="0">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PostgreSQL</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runs</a:t>
            </a:r>
            <a:r>
              <a:rPr lang="fr-FR" sz="2400" dirty="0">
                <a:latin typeface="Times New Roman" panose="02020603050405020304" pitchFamily="18" charset="0"/>
                <a:cs typeface="Times New Roman" panose="02020603050405020304" pitchFamily="18" charset="0"/>
              </a:rPr>
              <a:t> on all major operating </a:t>
            </a:r>
            <a:r>
              <a:rPr lang="fr-FR" sz="2400" dirty="0" err="1">
                <a:latin typeface="Times New Roman" panose="02020603050405020304" pitchFamily="18" charset="0"/>
                <a:cs typeface="Times New Roman" panose="02020603050405020304" pitchFamily="18" charset="0"/>
              </a:rPr>
              <a:t>systems</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such</a:t>
            </a:r>
            <a:r>
              <a:rPr lang="fr-FR" sz="2400" dirty="0">
                <a:latin typeface="Times New Roman" panose="02020603050405020304" pitchFamily="18" charset="0"/>
                <a:cs typeface="Times New Roman" panose="02020603050405020304" pitchFamily="18" charset="0"/>
              </a:rPr>
              <a:t> as Microsoft Windows, Linux, </a:t>
            </a:r>
            <a:r>
              <a:rPr lang="fr-FR" sz="2400" dirty="0" err="1">
                <a:latin typeface="Times New Roman" panose="02020603050405020304" pitchFamily="18" charset="0"/>
                <a:cs typeface="Times New Roman" panose="02020603050405020304" pitchFamily="18" charset="0"/>
              </a:rPr>
              <a:t>MacOS</a:t>
            </a:r>
            <a:r>
              <a:rPr lang="fr-FR" sz="2400" dirty="0">
                <a:latin typeface="Times New Roman" panose="02020603050405020304" pitchFamily="18" charset="0"/>
                <a:cs typeface="Times New Roman" panose="02020603050405020304" pitchFamily="18" charset="0"/>
              </a:rPr>
              <a:t> X, UNIX (AIX, BSD, HP-UX, SGI IRIX, Solaris, and Tru64), etc.</a:t>
            </a:r>
          </a:p>
          <a:p>
            <a:pPr algn="just"/>
            <a:r>
              <a:rPr lang="fr-FR" sz="2400" b="1" dirty="0">
                <a:latin typeface="Times New Roman" panose="02020603050405020304" pitchFamily="18" charset="0"/>
                <a:cs typeface="Times New Roman" panose="02020603050405020304" pitchFamily="18" charset="0"/>
              </a:rPr>
              <a:t>Compatible </a:t>
            </a:r>
            <a:r>
              <a:rPr lang="fr-FR" sz="2400" b="1" dirty="0" err="1">
                <a:latin typeface="Times New Roman" panose="02020603050405020304" pitchFamily="18" charset="0"/>
                <a:cs typeface="Times New Roman" panose="02020603050405020304" pitchFamily="18" charset="0"/>
              </a:rPr>
              <a:t>with</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various</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programming</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languages</a:t>
            </a:r>
            <a:r>
              <a:rPr lang="fr-FR" sz="2400" b="1" dirty="0">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 It supports multiple </a:t>
            </a:r>
            <a:r>
              <a:rPr lang="fr-FR" sz="2400" dirty="0" err="1">
                <a:latin typeface="Times New Roman" panose="02020603050405020304" pitchFamily="18" charset="0"/>
                <a:cs typeface="Times New Roman" panose="02020603050405020304" pitchFamily="18" charset="0"/>
              </a:rPr>
              <a:t>programming</a:t>
            </a:r>
            <a:r>
              <a:rPr lang="fr-FR" sz="2400" dirty="0">
                <a:latin typeface="Times New Roman" panose="02020603050405020304" pitchFamily="18" charset="0"/>
                <a:cs typeface="Times New Roman" panose="02020603050405020304" pitchFamily="18" charset="0"/>
              </a:rPr>
              <a:t> interfaces </a:t>
            </a:r>
            <a:r>
              <a:rPr lang="fr-FR" sz="2400" dirty="0" err="1">
                <a:latin typeface="Times New Roman" panose="02020603050405020304" pitchFamily="18" charset="0"/>
                <a:cs typeface="Times New Roman" panose="02020603050405020304" pitchFamily="18" charset="0"/>
              </a:rPr>
              <a:t>such</a:t>
            </a:r>
            <a:r>
              <a:rPr lang="fr-FR" sz="2400" dirty="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as C/C</a:t>
            </a:r>
            <a:r>
              <a:rPr lang="fr-FR" sz="2400" dirty="0">
                <a:latin typeface="Times New Roman" panose="02020603050405020304" pitchFamily="18" charset="0"/>
                <a:cs typeface="Times New Roman" panose="02020603050405020304" pitchFamily="18" charset="0"/>
              </a:rPr>
              <a:t>++, JAVA, Python, Perl, Ruby, </a:t>
            </a:r>
            <a:r>
              <a:rPr lang="fr-FR" sz="2400" dirty="0" err="1">
                <a:latin typeface="Times New Roman" panose="02020603050405020304" pitchFamily="18" charset="0"/>
                <a:cs typeface="Times New Roman" panose="02020603050405020304" pitchFamily="18" charset="0"/>
              </a:rPr>
              <a:t>Tcl</a:t>
            </a:r>
            <a:r>
              <a:rPr lang="fr-FR" sz="2400" dirty="0">
                <a:latin typeface="Times New Roman" panose="02020603050405020304" pitchFamily="18" charset="0"/>
                <a:cs typeface="Times New Roman" panose="02020603050405020304" pitchFamily="18" charset="0"/>
              </a:rPr>
              <a:t>, and </a:t>
            </a:r>
            <a:r>
              <a:rPr lang="fr-FR" sz="2400" dirty="0" smtClean="0">
                <a:latin typeface="Times New Roman" panose="02020603050405020304" pitchFamily="18" charset="0"/>
                <a:cs typeface="Times New Roman" panose="02020603050405020304" pitchFamily="18" charset="0"/>
              </a:rPr>
              <a:t>ODBC.</a:t>
            </a:r>
            <a:endParaRPr lang="fr-FR"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Compatible with Data Integrity:</a:t>
            </a:r>
            <a:r>
              <a:rPr lang="en-US" sz="2400" dirty="0">
                <a:latin typeface="Times New Roman" panose="02020603050405020304" pitchFamily="18" charset="0"/>
                <a:cs typeface="Times New Roman" panose="02020603050405020304" pitchFamily="18" charset="0"/>
              </a:rPr>
              <a:t> It supports data </a:t>
            </a:r>
            <a:r>
              <a:rPr lang="en-US" sz="2400" dirty="0" smtClean="0">
                <a:latin typeface="Times New Roman" panose="02020603050405020304" pitchFamily="18" charset="0"/>
                <a:cs typeface="Times New Roman" panose="02020603050405020304" pitchFamily="18" charset="0"/>
              </a:rPr>
              <a:t>integrity </a:t>
            </a:r>
            <a:r>
              <a:rPr lang="en-US" sz="2400" dirty="0">
                <a:latin typeface="Times New Roman" panose="02020603050405020304" pitchFamily="18" charset="0"/>
                <a:cs typeface="Times New Roman" panose="02020603050405020304" pitchFamily="18" charset="0"/>
              </a:rPr>
              <a:t>which includes the following</a:t>
            </a:r>
            <a:r>
              <a:rPr lang="en-US" sz="2400" dirty="0" smtClean="0">
                <a:latin typeface="Times New Roman" panose="02020603050405020304" pitchFamily="18" charset="0"/>
                <a:cs typeface="Times New Roman" panose="02020603050405020304" pitchFamily="18" charset="0"/>
              </a:rPr>
              <a:t>: Primary Keys, UNIQUE</a:t>
            </a:r>
            <a:r>
              <a:rPr lang="en-US" sz="2400" dirty="0">
                <a:latin typeface="Times New Roman" panose="02020603050405020304" pitchFamily="18" charset="0"/>
                <a:cs typeface="Times New Roman" panose="02020603050405020304" pitchFamily="18" charset="0"/>
              </a:rPr>
              <a:t>, NOT </a:t>
            </a:r>
            <a:r>
              <a:rPr lang="en-US" sz="2400" dirty="0" smtClean="0">
                <a:latin typeface="Times New Roman" panose="02020603050405020304" pitchFamily="18" charset="0"/>
                <a:cs typeface="Times New Roman" panose="02020603050405020304" pitchFamily="18" charset="0"/>
              </a:rPr>
              <a:t>NULL, Foreign Keys, </a:t>
            </a:r>
            <a:r>
              <a:rPr lang="fr-FR" sz="2400" dirty="0">
                <a:latin typeface="Times New Roman" panose="02020603050405020304" pitchFamily="18" charset="0"/>
                <a:cs typeface="Times New Roman" panose="02020603050405020304" pitchFamily="18" charset="0"/>
              </a:rPr>
              <a:t>Explicit </a:t>
            </a:r>
            <a:r>
              <a:rPr lang="fr-FR" sz="2400" dirty="0" err="1">
                <a:latin typeface="Times New Roman" panose="02020603050405020304" pitchFamily="18" charset="0"/>
                <a:cs typeface="Times New Roman" panose="02020603050405020304" pitchFamily="18" charset="0"/>
              </a:rPr>
              <a:t>Locks</a:t>
            </a:r>
            <a:r>
              <a:rPr lang="fr-FR" sz="2400" dirty="0" smtClean="0">
                <a:latin typeface="Times New Roman" panose="02020603050405020304" pitchFamily="18" charset="0"/>
                <a:cs typeface="Times New Roman" panose="02020603050405020304" pitchFamily="18" charset="0"/>
              </a:rPr>
              <a:t>, etc.</a:t>
            </a:r>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Support multiple features of SQL: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PostgreSQL</a:t>
            </a:r>
            <a:r>
              <a:rPr lang="en-US" sz="2400" dirty="0">
                <a:latin typeface="Times New Roman" panose="02020603050405020304" pitchFamily="18" charset="0"/>
                <a:cs typeface="Times New Roman" panose="02020603050405020304" pitchFamily="18" charset="0"/>
              </a:rPr>
              <a:t> supports various features of </a:t>
            </a:r>
            <a:r>
              <a:rPr lang="en-US" sz="2400" dirty="0" smtClean="0">
                <a:latin typeface="Times New Roman" panose="02020603050405020304" pitchFamily="18" charset="0"/>
                <a:cs typeface="Times New Roman" panose="02020603050405020304" pitchFamily="18" charset="0"/>
              </a:rPr>
              <a:t>SQL </a:t>
            </a:r>
            <a:r>
              <a:rPr lang="en-US" sz="2400" dirty="0">
                <a:latin typeface="Times New Roman" panose="02020603050405020304" pitchFamily="18" charset="0"/>
                <a:cs typeface="Times New Roman" panose="02020603050405020304" pitchFamily="18" charset="0"/>
              </a:rPr>
              <a:t>which include the followings</a:t>
            </a:r>
            <a:r>
              <a:rPr lang="en-US" sz="2400" dirty="0" smtClean="0">
                <a:latin typeface="Times New Roman" panose="02020603050405020304" pitchFamily="18" charset="0"/>
                <a:cs typeface="Times New Roman" panose="02020603050405020304" pitchFamily="18" charset="0"/>
              </a:rPr>
              <a:t>: MVCC, </a:t>
            </a:r>
            <a:r>
              <a:rPr lang="fr-FR" sz="2400" dirty="0">
                <a:latin typeface="Times New Roman" panose="02020603050405020304" pitchFamily="18" charset="0"/>
                <a:cs typeface="Times New Roman" panose="02020603050405020304" pitchFamily="18" charset="0"/>
              </a:rPr>
              <a:t>SQL </a:t>
            </a:r>
            <a:r>
              <a:rPr lang="fr-FR" sz="2400" dirty="0" err="1" smtClean="0">
                <a:latin typeface="Times New Roman" panose="02020603050405020304" pitchFamily="18" charset="0"/>
                <a:cs typeface="Times New Roman" panose="02020603050405020304" pitchFamily="18" charset="0"/>
              </a:rPr>
              <a:t>sub</a:t>
            </a:r>
            <a:r>
              <a:rPr lang="fr-FR" sz="2400" dirty="0" smtClean="0">
                <a:latin typeface="Times New Roman" panose="02020603050405020304" pitchFamily="18" charset="0"/>
                <a:cs typeface="Times New Roman" panose="02020603050405020304" pitchFamily="18" charset="0"/>
              </a:rPr>
              <a:t>-selects, </a:t>
            </a:r>
            <a:r>
              <a:rPr lang="fr-FR" sz="2400" dirty="0" err="1">
                <a:latin typeface="Times New Roman" panose="02020603050405020304" pitchFamily="18" charset="0"/>
                <a:cs typeface="Times New Roman" panose="02020603050405020304" pitchFamily="18" charset="0"/>
              </a:rPr>
              <a:t>Complex</a:t>
            </a:r>
            <a:r>
              <a:rPr lang="fr-FR" sz="2400" dirty="0">
                <a:latin typeface="Times New Roman" panose="02020603050405020304" pitchFamily="18" charset="0"/>
                <a:cs typeface="Times New Roman" panose="02020603050405020304" pitchFamily="18" charset="0"/>
              </a:rPr>
              <a:t> SQL </a:t>
            </a:r>
            <a:r>
              <a:rPr lang="fr-FR" sz="2400" dirty="0" err="1" smtClean="0">
                <a:latin typeface="Times New Roman" panose="02020603050405020304" pitchFamily="18" charset="0"/>
                <a:cs typeface="Times New Roman" panose="02020603050405020304" pitchFamily="18" charset="0"/>
              </a:rPr>
              <a:t>queries</a:t>
            </a:r>
            <a:r>
              <a:rPr lang="fr-FR" sz="2400" dirty="0" smtClean="0">
                <a:latin typeface="Times New Roman" panose="02020603050405020304" pitchFamily="18" charset="0"/>
                <a:cs typeface="Times New Roman" panose="02020603050405020304" pitchFamily="18" charset="0"/>
              </a:rPr>
              <a:t>, etc.</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Compatible with multiple data types: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PostgreSQL</a:t>
            </a:r>
            <a:r>
              <a:rPr lang="en-US" sz="2400" dirty="0">
                <a:latin typeface="Times New Roman" panose="02020603050405020304" pitchFamily="18" charset="0"/>
                <a:cs typeface="Times New Roman" panose="02020603050405020304" pitchFamily="18" charset="0"/>
              </a:rPr>
              <a:t> support various data types such </a:t>
            </a:r>
            <a:r>
              <a:rPr lang="en-US" sz="2400" dirty="0" err="1" smtClean="0">
                <a:latin typeface="Times New Roman" panose="02020603050405020304" pitchFamily="18" charset="0"/>
                <a:cs typeface="Times New Roman" panose="02020603050405020304" pitchFamily="18" charset="0"/>
              </a:rPr>
              <a:t>as:Structured</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Primitives,</a:t>
            </a:r>
            <a:r>
              <a:rPr lang="fr-FR" sz="2400" b="1" dirty="0">
                <a:latin typeface="Times New Roman" panose="02020603050405020304" pitchFamily="18" charset="0"/>
                <a:cs typeface="Times New Roman" panose="02020603050405020304" pitchFamily="18" charset="0"/>
              </a:rPr>
              <a:t> </a:t>
            </a:r>
            <a:r>
              <a:rPr lang="fr-FR" sz="2400" dirty="0" err="1" smtClean="0">
                <a:latin typeface="Times New Roman" panose="02020603050405020304" pitchFamily="18" charset="0"/>
                <a:cs typeface="Times New Roman" panose="02020603050405020304" pitchFamily="18" charset="0"/>
              </a:rPr>
              <a:t>Customizations</a:t>
            </a:r>
            <a:r>
              <a:rPr lang="fr-FR" sz="2400" dirty="0" smtClean="0">
                <a:latin typeface="Times New Roman" panose="02020603050405020304" pitchFamily="18" charset="0"/>
                <a:cs typeface="Times New Roman" panose="02020603050405020304" pitchFamily="18" charset="0"/>
              </a:rPr>
              <a:t>, Document, etc.</a:t>
            </a:r>
            <a:endParaRPr lang="en-US" sz="2400" dirty="0">
              <a:latin typeface="Times New Roman" panose="02020603050405020304" pitchFamily="18" charset="0"/>
              <a:cs typeface="Times New Roman" panose="02020603050405020304" pitchFamily="18" charset="0"/>
            </a:endParaRPr>
          </a:p>
          <a:p>
            <a:pPr>
              <a:lnSpc>
                <a:spcPct val="100000"/>
              </a:lnSpc>
            </a:pPr>
            <a:endParaRPr lang="en-US" dirty="0" smtClean="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62647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709683"/>
            <a:ext cx="10515600" cy="6148315"/>
          </a:xfrm>
        </p:spPr>
        <p:txBody>
          <a:bodyPr>
            <a:normAutofit/>
          </a:bodyPr>
          <a:lstStyle/>
          <a:p>
            <a:pPr algn="just"/>
            <a:r>
              <a:rPr lang="en-US" sz="2400" b="1" dirty="0">
                <a:latin typeface="Times New Roman" panose="02020603050405020304" pitchFamily="18" charset="0"/>
                <a:cs typeface="Times New Roman" panose="02020603050405020304" pitchFamily="18" charset="0"/>
              </a:rPr>
              <a:t>Highly extensible: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PostgreSQL</a:t>
            </a:r>
            <a:r>
              <a:rPr lang="en-US" sz="2400" dirty="0">
                <a:latin typeface="Times New Roman" panose="02020603050405020304" pitchFamily="18" charset="0"/>
                <a:cs typeface="Times New Roman" panose="02020603050405020304" pitchFamily="18" charset="0"/>
              </a:rPr>
              <a:t> is highly extensible in several phases which are as following:</a:t>
            </a:r>
          </a:p>
          <a:p>
            <a:pPr lvl="1" algn="just"/>
            <a:r>
              <a:rPr lang="en-US" dirty="0">
                <a:latin typeface="Times New Roman" panose="02020603050405020304" pitchFamily="18" charset="0"/>
                <a:cs typeface="Times New Roman" panose="02020603050405020304" pitchFamily="18" charset="0"/>
              </a:rPr>
              <a:t>It supports procedural Languages such as Perl, PL/PGSQL, and Python, etc.</a:t>
            </a:r>
          </a:p>
          <a:p>
            <a:pPr lvl="1" algn="just"/>
            <a:r>
              <a:rPr lang="en-US" dirty="0">
                <a:latin typeface="Times New Roman" panose="02020603050405020304" pitchFamily="18" charset="0"/>
                <a:cs typeface="Times New Roman" panose="02020603050405020304" pitchFamily="18" charset="0"/>
              </a:rPr>
              <a:t>JSON/SQL path expressions</a:t>
            </a:r>
          </a:p>
          <a:p>
            <a:pPr lvl="1" algn="just"/>
            <a:r>
              <a:rPr lang="en-US" dirty="0">
                <a:latin typeface="Times New Roman" panose="02020603050405020304" pitchFamily="18" charset="0"/>
                <a:cs typeface="Times New Roman" panose="02020603050405020304" pitchFamily="18" charset="0"/>
              </a:rPr>
              <a:t>Stored procedures and functions.</a:t>
            </a:r>
          </a:p>
          <a:p>
            <a:pPr lvl="1" algn="just"/>
            <a:r>
              <a:rPr lang="en-US" dirty="0">
                <a:latin typeface="Times New Roman" panose="02020603050405020304" pitchFamily="18" charset="0"/>
                <a:cs typeface="Times New Roman" panose="02020603050405020304" pitchFamily="18" charset="0"/>
              </a:rPr>
              <a:t>For tables, it supports a customizable storage interface.</a:t>
            </a:r>
          </a:p>
          <a:p>
            <a:pPr lvl="1" algn="just"/>
            <a:r>
              <a:rPr lang="en-US" dirty="0">
                <a:latin typeface="Times New Roman" panose="02020603050405020304" pitchFamily="18" charset="0"/>
                <a:cs typeface="Times New Roman" panose="02020603050405020304" pitchFamily="18" charset="0"/>
              </a:rPr>
              <a:t>It is compatible with </a:t>
            </a:r>
            <a:r>
              <a:rPr lang="en-US" b="1" dirty="0">
                <a:latin typeface="Times New Roman" panose="02020603050405020304" pitchFamily="18" charset="0"/>
                <a:cs typeface="Times New Roman" panose="02020603050405020304" pitchFamily="18" charset="0"/>
              </a:rPr>
              <a:t>foreign data wrappers</a:t>
            </a:r>
            <a:r>
              <a:rPr lang="en-US" dirty="0">
                <a:latin typeface="Times New Roman" panose="02020603050405020304" pitchFamily="18" charset="0"/>
                <a:cs typeface="Times New Roman" panose="02020603050405020304" pitchFamily="18" charset="0"/>
              </a:rPr>
              <a:t>, which connect to further databases with a standard SQL interface.</a:t>
            </a:r>
          </a:p>
          <a:p>
            <a:pPr algn="just"/>
            <a:r>
              <a:rPr lang="en-US" sz="2400" b="1" dirty="0">
                <a:latin typeface="Times New Roman" panose="02020603050405020304" pitchFamily="18" charset="0"/>
                <a:cs typeface="Times New Roman" panose="02020603050405020304" pitchFamily="18" charset="0"/>
              </a:rPr>
              <a:t>Secure:</a:t>
            </a:r>
            <a:r>
              <a:rPr lang="en-US" sz="2400" dirty="0">
                <a:latin typeface="Times New Roman" panose="02020603050405020304" pitchFamily="18" charset="0"/>
                <a:cs typeface="Times New Roman" panose="02020603050405020304" pitchFamily="18" charset="0"/>
              </a:rPr>
              <a:t> It is safe </a:t>
            </a:r>
            <a:r>
              <a:rPr lang="en-US" sz="2400" dirty="0" smtClean="0">
                <a:latin typeface="Times New Roman" panose="02020603050405020304" pitchFamily="18" charset="0"/>
                <a:cs typeface="Times New Roman" panose="02020603050405020304" pitchFamily="18" charset="0"/>
              </a:rPr>
              <a:t>because </a:t>
            </a:r>
            <a:r>
              <a:rPr lang="en-US" sz="2400" dirty="0">
                <a:latin typeface="Times New Roman" panose="02020603050405020304" pitchFamily="18" charset="0"/>
                <a:cs typeface="Times New Roman" panose="02020603050405020304" pitchFamily="18" charset="0"/>
              </a:rPr>
              <a:t>it follows several security </a:t>
            </a:r>
            <a:r>
              <a:rPr lang="en-US" sz="2400" dirty="0" smtClean="0">
                <a:latin typeface="Times New Roman" panose="02020603050405020304" pitchFamily="18" charset="0"/>
                <a:cs typeface="Times New Roman" panose="02020603050405020304" pitchFamily="18" charset="0"/>
              </a:rPr>
              <a:t>aspects.</a:t>
            </a:r>
          </a:p>
          <a:p>
            <a:pPr algn="just"/>
            <a:r>
              <a:rPr lang="en-US" sz="2400" b="1" dirty="0">
                <a:latin typeface="Times New Roman" panose="02020603050405020304" pitchFamily="18" charset="0"/>
                <a:cs typeface="Times New Roman" panose="02020603050405020304" pitchFamily="18" charset="0"/>
              </a:rPr>
              <a:t>Highly Reliable:</a:t>
            </a:r>
            <a:r>
              <a:rPr lang="en-US" sz="2400" dirty="0">
                <a:latin typeface="Times New Roman" panose="02020603050405020304" pitchFamily="18" charset="0"/>
                <a:cs typeface="Times New Roman" panose="02020603050405020304" pitchFamily="18" charset="0"/>
              </a:rPr>
              <a:t> It is highly reliable and also provide disaster recovery such as:</a:t>
            </a:r>
          </a:p>
          <a:p>
            <a:pPr lvl="1" algn="just"/>
            <a:r>
              <a:rPr lang="en-US" dirty="0">
                <a:latin typeface="Times New Roman" panose="02020603050405020304" pitchFamily="18" charset="0"/>
                <a:cs typeface="Times New Roman" panose="02020603050405020304" pitchFamily="18" charset="0"/>
              </a:rPr>
              <a:t>Active standbys, PITR (Point in time recovery)</a:t>
            </a:r>
          </a:p>
          <a:p>
            <a:pPr lvl="1" algn="just"/>
            <a:r>
              <a:rPr lang="en-US" dirty="0">
                <a:latin typeface="Times New Roman" panose="02020603050405020304" pitchFamily="18" charset="0"/>
                <a:cs typeface="Times New Roman" panose="02020603050405020304" pitchFamily="18" charset="0"/>
              </a:rPr>
              <a:t>It supports WAL (Write-ahead Logging)</a:t>
            </a:r>
          </a:p>
          <a:p>
            <a:pPr lvl="1" algn="just"/>
            <a:r>
              <a:rPr lang="en-US" dirty="0" err="1">
                <a:latin typeface="Times New Roman" panose="02020603050405020304" pitchFamily="18" charset="0"/>
                <a:cs typeface="Times New Roman" panose="02020603050405020304" pitchFamily="18" charset="0"/>
              </a:rPr>
              <a:t>Tablespaces</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It supports different types of </a:t>
            </a:r>
            <a:r>
              <a:rPr lang="en-US" b="1" dirty="0" err="1">
                <a:latin typeface="Times New Roman" panose="02020603050405020304" pitchFamily="18" charset="0"/>
                <a:cs typeface="Times New Roman" panose="02020603050405020304" pitchFamily="18" charset="0"/>
              </a:rPr>
              <a:t>Replication</a:t>
            </a:r>
            <a:r>
              <a:rPr lang="en-US" dirty="0" err="1">
                <a:latin typeface="Times New Roman" panose="02020603050405020304" pitchFamily="18" charset="0"/>
                <a:cs typeface="Times New Roman" panose="02020603050405020304" pitchFamily="18" charset="0"/>
              </a:rPr>
              <a:t>like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Synchronous, Asynchronous, and Logical</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82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371"/>
            <a:ext cx="10515600" cy="1325563"/>
          </a:xfrm>
        </p:spPr>
        <p:txBody>
          <a:bodyPr/>
          <a:lstStyle/>
          <a:p>
            <a:pPr algn="ctr"/>
            <a:r>
              <a:rPr lang="fr-FR" dirty="0" smtClean="0">
                <a:solidFill>
                  <a:schemeClr val="accent1">
                    <a:lumMod val="75000"/>
                  </a:schemeClr>
                </a:solidFill>
                <a:latin typeface="Times New Roman" panose="02020603050405020304" pitchFamily="18" charset="0"/>
                <a:cs typeface="Times New Roman" panose="02020603050405020304" pitchFamily="18" charset="0"/>
              </a:rPr>
              <a:t>SQL </a:t>
            </a:r>
            <a:r>
              <a:rPr lang="fr-FR" dirty="0">
                <a:solidFill>
                  <a:schemeClr val="accent1">
                    <a:lumMod val="75000"/>
                  </a:schemeClr>
                </a:solidFill>
                <a:latin typeface="Times New Roman" panose="02020603050405020304" pitchFamily="18" charset="0"/>
                <a:cs typeface="Times New Roman" panose="02020603050405020304" pitchFamily="18" charset="0"/>
              </a:rPr>
              <a:t>SERVER</a:t>
            </a:r>
            <a:endParaRPr lang="fr-FR"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132765"/>
            <a:ext cx="10515600" cy="5766179"/>
          </a:xfrm>
        </p:spPr>
        <p:txBody>
          <a:bodyPr>
            <a:normAutofit/>
          </a:bodyPr>
          <a:lstStyle/>
          <a:p>
            <a:pPr algn="just">
              <a:lnSpc>
                <a:spcPct val="100000"/>
              </a:lnSpc>
            </a:pPr>
            <a:r>
              <a:rPr lang="en-US" sz="2400" b="1" dirty="0">
                <a:latin typeface="Times New Roman" panose="02020603050405020304" pitchFamily="18" charset="0"/>
                <a:cs typeface="Times New Roman" panose="02020603050405020304" pitchFamily="18" charset="0"/>
              </a:rPr>
              <a:t>Big Data </a:t>
            </a:r>
            <a:r>
              <a:rPr lang="en-US" sz="2400" b="1" dirty="0" smtClean="0">
                <a:latin typeface="Times New Roman" panose="02020603050405020304" pitchFamily="18" charset="0"/>
                <a:cs typeface="Times New Roman" panose="02020603050405020304" pitchFamily="18" charset="0"/>
              </a:rPr>
              <a:t>Clusters: </a:t>
            </a:r>
            <a:r>
              <a:rPr lang="en-US" sz="2400" dirty="0" smtClean="0">
                <a:latin typeface="Times New Roman" panose="02020603050405020304" pitchFamily="18" charset="0"/>
                <a:cs typeface="Times New Roman" panose="02020603050405020304" pitchFamily="18" charset="0"/>
              </a:rPr>
              <a:t>Big </a:t>
            </a:r>
            <a:r>
              <a:rPr lang="en-US" sz="2400" dirty="0">
                <a:latin typeface="Times New Roman" panose="02020603050405020304" pitchFamily="18" charset="0"/>
                <a:cs typeface="Times New Roman" panose="02020603050405020304" pitchFamily="18" charset="0"/>
              </a:rPr>
              <a:t>data clusters are new additions to the SQL server 2019 release. This feature allows you to deploy multiple, scalable clusters of SQL Server, Spark, and HDFS containers running on </a:t>
            </a:r>
            <a:r>
              <a:rPr lang="en-US" sz="2400" dirty="0" err="1">
                <a:latin typeface="Times New Roman" panose="02020603050405020304" pitchFamily="18" charset="0"/>
                <a:cs typeface="Times New Roman" panose="02020603050405020304" pitchFamily="18" charset="0"/>
              </a:rPr>
              <a:t>Kubernetes</a:t>
            </a:r>
            <a:r>
              <a:rPr lang="en-US" sz="2400" dirty="0">
                <a:latin typeface="Times New Roman" panose="02020603050405020304" pitchFamily="18" charset="0"/>
                <a:cs typeface="Times New Roman" panose="02020603050405020304" pitchFamily="18" charset="0"/>
              </a:rPr>
              <a:t>, at once. </a:t>
            </a:r>
          </a:p>
          <a:p>
            <a:pPr algn="just">
              <a:lnSpc>
                <a:spcPct val="100000"/>
              </a:lnSpc>
            </a:pPr>
            <a:r>
              <a:rPr lang="en-US" sz="2400" b="1" dirty="0">
                <a:latin typeface="Times New Roman" panose="02020603050405020304" pitchFamily="18" charset="0"/>
                <a:cs typeface="Times New Roman" panose="02020603050405020304" pitchFamily="18" charset="0"/>
              </a:rPr>
              <a:t>Data Virtualization:</a:t>
            </a:r>
            <a:r>
              <a:rPr lang="en-US" sz="2400" dirty="0">
                <a:latin typeface="Times New Roman" panose="02020603050405020304" pitchFamily="18" charset="0"/>
                <a:cs typeface="Times New Roman" panose="02020603050405020304" pitchFamily="18" charset="0"/>
              </a:rPr>
              <a:t> SQL Server </a:t>
            </a:r>
            <a:r>
              <a:rPr lang="en-US" sz="2400" dirty="0" err="1">
                <a:latin typeface="Times New Roman" panose="02020603050405020304" pitchFamily="18" charset="0"/>
                <a:cs typeface="Times New Roman" panose="02020603050405020304" pitchFamily="18" charset="0"/>
              </a:rPr>
              <a:t>PolyBase</a:t>
            </a:r>
            <a:r>
              <a:rPr lang="en-US" sz="2400" dirty="0">
                <a:latin typeface="Times New Roman" panose="02020603050405020304" pitchFamily="18" charset="0"/>
                <a:cs typeface="Times New Roman" panose="02020603050405020304" pitchFamily="18" charset="0"/>
              </a:rPr>
              <a:t> has eased the task of querying the external data sources for the SQL Server big data clusters, by reducing the effort of moving or copying the data for making a query.</a:t>
            </a:r>
          </a:p>
          <a:p>
            <a:pPr algn="just">
              <a:lnSpc>
                <a:spcPct val="100000"/>
              </a:lnSpc>
            </a:pPr>
            <a:r>
              <a:rPr lang="en-US" sz="2400" b="1" dirty="0">
                <a:latin typeface="Times New Roman" panose="02020603050405020304" pitchFamily="18" charset="0"/>
                <a:cs typeface="Times New Roman" panose="02020603050405020304" pitchFamily="18" charset="0"/>
              </a:rPr>
              <a:t>Data Lake:</a:t>
            </a:r>
            <a:r>
              <a:rPr lang="en-US" sz="2400" dirty="0">
                <a:latin typeface="Times New Roman" panose="02020603050405020304" pitchFamily="18" charset="0"/>
                <a:cs typeface="Times New Roman" panose="02020603050405020304" pitchFamily="18" charset="0"/>
              </a:rPr>
              <a:t> The big data cluster allows for a scalable HDFS storage pool. This potentially increases the efficiency of big data storage from external sources. </a:t>
            </a:r>
          </a:p>
          <a:p>
            <a:pPr algn="just">
              <a:lnSpc>
                <a:spcPct val="100000"/>
              </a:lnSpc>
            </a:pPr>
            <a:r>
              <a:rPr lang="en-US" sz="2400" b="1" dirty="0">
                <a:latin typeface="Times New Roman" panose="02020603050405020304" pitchFamily="18" charset="0"/>
                <a:cs typeface="Times New Roman" panose="02020603050405020304" pitchFamily="18" charset="0"/>
              </a:rPr>
              <a:t>Scale-out data mart:</a:t>
            </a:r>
            <a:r>
              <a:rPr lang="en-US" sz="2400" dirty="0">
                <a:latin typeface="Times New Roman" panose="02020603050405020304" pitchFamily="18" charset="0"/>
                <a:cs typeface="Times New Roman" panose="02020603050405020304" pitchFamily="18" charset="0"/>
              </a:rPr>
              <a:t> Big data cluster provides scale-out compute and storage to improve the data analysis. The data can be ingested and stored across multiple data pool nodes as cache, for further analysis.</a:t>
            </a:r>
          </a:p>
          <a:p>
            <a:pPr algn="just"/>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97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709683"/>
            <a:ext cx="10515600" cy="6148315"/>
          </a:xfrm>
        </p:spPr>
        <p:txBody>
          <a:bodyPr>
            <a:normAutofit/>
          </a:bodyPr>
          <a:lstStyle/>
          <a:p>
            <a:pPr algn="just">
              <a:lnSpc>
                <a:spcPct val="100000"/>
              </a:lnSpc>
            </a:pPr>
            <a:r>
              <a:rPr lang="en-US" sz="2400" b="1" dirty="0" smtClean="0">
                <a:latin typeface="Times New Roman" panose="02020603050405020304" pitchFamily="18" charset="0"/>
                <a:cs typeface="Times New Roman" panose="02020603050405020304" pitchFamily="18" charset="0"/>
              </a:rPr>
              <a:t>UTF-8 Support: </a:t>
            </a:r>
            <a:r>
              <a:rPr lang="en-US" sz="2400" dirty="0" smtClean="0">
                <a:latin typeface="Times New Roman" panose="02020603050405020304" pitchFamily="18" charset="0"/>
                <a:cs typeface="Times New Roman" panose="02020603050405020304" pitchFamily="18" charset="0"/>
              </a:rPr>
              <a:t>The new SQL Server 2019 supports the very popular UTF-8 data encoding system. The UTF-8 character encoding is employed in data export, import, database-level, and column -level data collation. It is enabled when creating or changing the object collation type to object collation with UTF-8.</a:t>
            </a:r>
            <a:endParaRPr lang="en-US" sz="2400" b="1" dirty="0" smtClean="0">
              <a:latin typeface="Times New Roman" panose="02020603050405020304" pitchFamily="18" charset="0"/>
              <a:cs typeface="Times New Roman" panose="02020603050405020304" pitchFamily="18" charset="0"/>
            </a:endParaRPr>
          </a:p>
          <a:p>
            <a:pPr algn="just">
              <a:lnSpc>
                <a:spcPct val="100000"/>
              </a:lnSpc>
            </a:pPr>
            <a:r>
              <a:rPr lang="en-US" sz="2400" b="1" dirty="0" smtClean="0">
                <a:latin typeface="Times New Roman" panose="02020603050405020304" pitchFamily="18" charset="0"/>
                <a:cs typeface="Times New Roman" panose="02020603050405020304" pitchFamily="18" charset="0"/>
              </a:rPr>
              <a:t>Intelligent </a:t>
            </a:r>
            <a:r>
              <a:rPr lang="en-US" sz="2400" b="1" dirty="0">
                <a:latin typeface="Times New Roman" panose="02020603050405020304" pitchFamily="18" charset="0"/>
                <a:cs typeface="Times New Roman" panose="02020603050405020304" pitchFamily="18" charset="0"/>
              </a:rPr>
              <a:t>Query Processing (CTP </a:t>
            </a:r>
            <a:r>
              <a:rPr lang="en-US" sz="2400" b="1" dirty="0" smtClean="0">
                <a:latin typeface="Times New Roman" panose="02020603050405020304" pitchFamily="18" charset="0"/>
                <a:cs typeface="Times New Roman" panose="02020603050405020304" pitchFamily="18" charset="0"/>
              </a:rPr>
              <a:t>2.0):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feature of Intelligent Query Processing (IQP) is a method adopted to obtain an optimal query execution plan with lower compiler time.</a:t>
            </a:r>
          </a:p>
          <a:p>
            <a:pPr algn="just">
              <a:lnSpc>
                <a:spcPct val="100000"/>
              </a:lnSpc>
            </a:pPr>
            <a:r>
              <a:rPr lang="en-US" sz="2400" b="1" dirty="0">
                <a:latin typeface="Times New Roman" panose="02020603050405020304" pitchFamily="18" charset="0"/>
                <a:cs typeface="Times New Roman" panose="02020603050405020304" pitchFamily="18" charset="0"/>
              </a:rPr>
              <a:t>Always On Availability </a:t>
            </a:r>
            <a:r>
              <a:rPr lang="en-US" sz="2400" b="1" dirty="0" smtClean="0">
                <a:latin typeface="Times New Roman" panose="02020603050405020304" pitchFamily="18" charset="0"/>
                <a:cs typeface="Times New Roman" panose="02020603050405020304" pitchFamily="18" charset="0"/>
              </a:rPr>
              <a:t>Groups: </a:t>
            </a:r>
            <a:r>
              <a:rPr lang="en-US" sz="2400" dirty="0" smtClean="0">
                <a:latin typeface="Times New Roman" panose="02020603050405020304" pitchFamily="18" charset="0"/>
                <a:cs typeface="Times New Roman" panose="02020603050405020304" pitchFamily="18" charset="0"/>
              </a:rPr>
              <a:t>Always </a:t>
            </a:r>
            <a:r>
              <a:rPr lang="en-US" sz="2400" dirty="0">
                <a:latin typeface="Times New Roman" panose="02020603050405020304" pitchFamily="18" charset="0"/>
                <a:cs typeface="Times New Roman" panose="02020603050405020304" pitchFamily="18" charset="0"/>
              </a:rPr>
              <a:t>On availability groups is a disaster-recovery and a high-availability (HA) solution that aims at providing an enterprise-level alternative to database mirroring.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21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0278"/>
            <a:ext cx="10515600" cy="1325563"/>
          </a:xfrm>
        </p:spPr>
        <p:txBody>
          <a:bodyPr/>
          <a:lstStyle/>
          <a:p>
            <a:pPr algn="ctr"/>
            <a:r>
              <a:rPr lang="fr-FR" dirty="0" err="1" smtClean="0">
                <a:solidFill>
                  <a:schemeClr val="accent1">
                    <a:lumMod val="75000"/>
                  </a:schemeClr>
                </a:solidFill>
                <a:latin typeface="Times New Roman" panose="02020603050405020304" pitchFamily="18" charset="0"/>
                <a:cs typeface="Times New Roman" panose="02020603050405020304" pitchFamily="18" charset="0"/>
              </a:rPr>
              <a:t>Comparison</a:t>
            </a:r>
            <a:r>
              <a:rPr lang="fr-FR" dirty="0" smtClean="0">
                <a:solidFill>
                  <a:schemeClr val="accent1">
                    <a:lumMod val="75000"/>
                  </a:schemeClr>
                </a:solidFill>
                <a:latin typeface="Times New Roman" panose="02020603050405020304" pitchFamily="18" charset="0"/>
                <a:cs typeface="Times New Roman" panose="02020603050405020304" pitchFamily="18" charset="0"/>
              </a:rPr>
              <a:t> </a:t>
            </a:r>
            <a:r>
              <a:rPr lang="fr-FR" dirty="0" err="1" smtClean="0">
                <a:solidFill>
                  <a:schemeClr val="accent1">
                    <a:lumMod val="75000"/>
                  </a:schemeClr>
                </a:solidFill>
                <a:latin typeface="Times New Roman" panose="02020603050405020304" pitchFamily="18" charset="0"/>
                <a:cs typeface="Times New Roman" panose="02020603050405020304" pitchFamily="18" charset="0"/>
              </a:rPr>
              <a:t>between</a:t>
            </a:r>
            <a:r>
              <a:rPr lang="fr-FR" dirty="0" smtClean="0">
                <a:solidFill>
                  <a:schemeClr val="accent1">
                    <a:lumMod val="75000"/>
                  </a:schemeClr>
                </a:solidFill>
                <a:latin typeface="Times New Roman" panose="02020603050405020304" pitchFamily="18" charset="0"/>
                <a:cs typeface="Times New Roman" panose="02020603050405020304" pitchFamily="18" charset="0"/>
              </a:rPr>
              <a:t> the </a:t>
            </a:r>
            <a:r>
              <a:rPr lang="fr-FR" dirty="0" err="1">
                <a:solidFill>
                  <a:schemeClr val="accent1">
                    <a:lumMod val="75000"/>
                  </a:schemeClr>
                </a:solidFill>
                <a:latin typeface="Times New Roman" panose="02020603050405020304" pitchFamily="18" charset="0"/>
                <a:cs typeface="Times New Roman" panose="02020603050405020304" pitchFamily="18" charset="0"/>
              </a:rPr>
              <a:t>three</a:t>
            </a:r>
            <a:r>
              <a:rPr lang="fr-FR" dirty="0">
                <a:solidFill>
                  <a:schemeClr val="accent1">
                    <a:lumMod val="75000"/>
                  </a:schemeClr>
                </a:solidFill>
                <a:latin typeface="Times New Roman" panose="02020603050405020304" pitchFamily="18" charset="0"/>
                <a:cs typeface="Times New Roman" panose="02020603050405020304" pitchFamily="18" charset="0"/>
              </a:rPr>
              <a:t> RDBMS</a:t>
            </a:r>
          </a:p>
        </p:txBody>
      </p:sp>
      <p:sp>
        <p:nvSpPr>
          <p:cNvPr id="3" name="Espace réservé du contenu 2"/>
          <p:cNvSpPr>
            <a:spLocks noGrp="1"/>
          </p:cNvSpPr>
          <p:nvPr>
            <p:ph idx="1"/>
          </p:nvPr>
        </p:nvSpPr>
        <p:spPr>
          <a:xfrm>
            <a:off x="838200" y="1335841"/>
            <a:ext cx="10515600" cy="4841122"/>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According to </a:t>
            </a:r>
            <a:r>
              <a:rPr lang="en-US" sz="2400" dirty="0" smtClean="0">
                <a:latin typeface="Times New Roman" panose="02020603050405020304" pitchFamily="18" charset="0"/>
                <a:cs typeface="Times New Roman" panose="02020603050405020304" pitchFamily="18" charset="0"/>
              </a:rPr>
              <a:t>the DB-Engines Ranking, </a:t>
            </a:r>
            <a:r>
              <a:rPr lang="en-US" sz="2400" dirty="0">
                <a:latin typeface="Times New Roman" panose="02020603050405020304" pitchFamily="18" charset="0"/>
                <a:cs typeface="Times New Roman" panose="02020603050405020304" pitchFamily="18" charset="0"/>
              </a:rPr>
              <a:t>MySQL has been the most popular open-source RDBMS since the site began tracking database popularity in 2012</a:t>
            </a:r>
            <a:r>
              <a:rPr lang="en-US" sz="2400" dirty="0" smtClean="0">
                <a:latin typeface="Times New Roman" panose="02020603050405020304" pitchFamily="18" charset="0"/>
                <a:cs typeface="Times New Roman" panose="02020603050405020304" pitchFamily="18" charset="0"/>
              </a:rPr>
              <a:t>.</a:t>
            </a:r>
          </a:p>
          <a:p>
            <a:pPr algn="just">
              <a:lnSpc>
                <a:spcPct val="100000"/>
              </a:lnSpc>
            </a:pPr>
            <a:r>
              <a:rPr lang="en-US" sz="2400" dirty="0" err="1">
                <a:latin typeface="Times New Roman" panose="02020603050405020304" pitchFamily="18" charset="0"/>
                <a:cs typeface="Times New Roman" panose="02020603050405020304" pitchFamily="18" charset="0"/>
              </a:rPr>
              <a:t>PostgreSQL</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bills itself as “the most advanced open-source relational database in the world.” It was created with the goal of being highly extensible and standards compliant</a:t>
            </a:r>
            <a:r>
              <a:rPr lang="en-US" sz="2400" dirty="0" smtClean="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MySQL was designed for speed and reliability, at the expense of full adherence to standard SQL. </a:t>
            </a:r>
            <a:endParaRPr lang="en-US" sz="2400" dirty="0" smtClean="0">
              <a:latin typeface="Times New Roman" panose="02020603050405020304" pitchFamily="18" charset="0"/>
              <a:cs typeface="Times New Roman" panose="02020603050405020304" pitchFamily="18" charset="0"/>
            </a:endParaRPr>
          </a:p>
          <a:p>
            <a:pPr algn="just">
              <a:lnSpc>
                <a:spcPct val="100000"/>
              </a:lnSpc>
            </a:pPr>
            <a:r>
              <a:rPr lang="en-US" sz="2400" dirty="0" err="1">
                <a:latin typeface="Times New Roman" panose="02020603050405020304" pitchFamily="18" charset="0"/>
                <a:cs typeface="Times New Roman" panose="02020603050405020304" pitchFamily="18" charset="0"/>
              </a:rPr>
              <a:t>PostgreSQL</a:t>
            </a:r>
            <a:r>
              <a:rPr lang="en-US" sz="2400" dirty="0">
                <a:latin typeface="Times New Roman" panose="02020603050405020304" pitchFamily="18" charset="0"/>
                <a:cs typeface="Times New Roman" panose="02020603050405020304" pitchFamily="18" charset="0"/>
              </a:rPr>
              <a:t> supports numeric, string, and date and time data types like MySQL. In addition, it supports data types for geometric shapes, network addresses, bit strings, text searches, and JSON entries, as well as several idiosyncratic data types.</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15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18615"/>
            <a:ext cx="10515600" cy="5658348"/>
          </a:xfrm>
        </p:spPr>
        <p:txBody>
          <a:bodyPr>
            <a:normAutofit/>
          </a:bodyPr>
          <a:lstStyle/>
          <a:p>
            <a:r>
              <a:rPr lang="en-US" sz="2400" dirty="0">
                <a:latin typeface="Times New Roman" panose="02020603050405020304" pitchFamily="18" charset="0"/>
                <a:cs typeface="Times New Roman" panose="02020603050405020304" pitchFamily="18" charset="0"/>
              </a:rPr>
              <a:t>Unlike </a:t>
            </a:r>
            <a:r>
              <a:rPr lang="en-US" sz="2400" dirty="0" err="1">
                <a:latin typeface="Times New Roman" panose="02020603050405020304" pitchFamily="18" charset="0"/>
                <a:cs typeface="Times New Roman" panose="02020603050405020304" pitchFamily="18" charset="0"/>
              </a:rPr>
              <a:t>Postgresql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vs</a:t>
            </a:r>
            <a:r>
              <a:rPr lang="en-US" sz="2400" dirty="0">
                <a:latin typeface="Times New Roman" panose="02020603050405020304" pitchFamily="18" charset="0"/>
                <a:cs typeface="Times New Roman" panose="02020603050405020304" pitchFamily="18" charset="0"/>
              </a:rPr>
              <a:t> MySQL, SQL Server is a commercial solution. It’s preferred by companies who are dealing with large traffic workloads on a regular basis. It’s also </a:t>
            </a:r>
            <a:r>
              <a:rPr lang="en-US" sz="2400" dirty="0" smtClean="0">
                <a:latin typeface="Times New Roman" panose="02020603050405020304" pitchFamily="18" charset="0"/>
                <a:cs typeface="Times New Roman" panose="02020603050405020304" pitchFamily="18" charset="0"/>
              </a:rPr>
              <a:t>considered </a:t>
            </a:r>
            <a:r>
              <a:rPr lang="en-US" sz="2400" dirty="0">
                <a:latin typeface="Times New Roman" panose="02020603050405020304" pitchFamily="18" charset="0"/>
                <a:cs typeface="Times New Roman" panose="02020603050405020304" pitchFamily="18" charset="0"/>
              </a:rPr>
              <a:t>to be one of the most compatible systems with Windows services</a:t>
            </a:r>
            <a:r>
              <a:rPr lang="en-US" sz="2400" dirty="0" smtClean="0">
                <a:latin typeface="Times New Roman" panose="02020603050405020304" pitchFamily="18" charset="0"/>
                <a:cs typeface="Times New Roman" panose="02020603050405020304" pitchFamily="18" charset="0"/>
              </a:rPr>
              <a:t>.</a:t>
            </a:r>
          </a:p>
          <a:p>
            <a:pPr algn="just">
              <a:lnSpc>
                <a:spcPct val="100000"/>
              </a:lnSpc>
            </a:pPr>
            <a:r>
              <a:rPr lang="en-US" sz="2400" b="1" dirty="0">
                <a:latin typeface="Times New Roman" panose="02020603050405020304" pitchFamily="18" charset="0"/>
                <a:cs typeface="Times New Roman" panose="02020603050405020304" pitchFamily="18" charset="0"/>
              </a:rPr>
              <a:t>SQL Server:</a:t>
            </a:r>
            <a:r>
              <a:rPr lang="en-US" sz="2400" dirty="0">
                <a:latin typeface="Times New Roman" panose="02020603050405020304" pitchFamily="18" charset="0"/>
                <a:cs typeface="Times New Roman" panose="02020603050405020304" pitchFamily="18" charset="0"/>
              </a:rPr>
              <a:t> the database has three engines that are responsible for row updates. The ROW Store handles the information on all previous row updates, IDs, and modified </a:t>
            </a:r>
            <a:r>
              <a:rPr lang="en-US" sz="2400" dirty="0" smtClean="0">
                <a:latin typeface="Times New Roman" panose="02020603050405020304" pitchFamily="18" charset="0"/>
                <a:cs typeface="Times New Roman" panose="02020603050405020304" pitchFamily="18" charset="0"/>
              </a:rPr>
              <a:t>content.</a:t>
            </a:r>
          </a:p>
          <a:p>
            <a:pPr algn="just">
              <a:lnSpc>
                <a:spcPct val="100000"/>
              </a:lnSpc>
            </a:pPr>
            <a:r>
              <a:rPr lang="en-US" sz="2400" dirty="0">
                <a:latin typeface="Times New Roman" panose="02020603050405020304" pitchFamily="18" charset="0"/>
                <a:cs typeface="Times New Roman" panose="02020603050405020304" pitchFamily="18" charset="0"/>
              </a:rPr>
              <a:t>Among these three, SQL Server offers perhaps the most flexibility and efficiency, because it allows monitoring updated rows and columns, collecting errors, and automating the process. The difference between SQL Server and MySQL and </a:t>
            </a:r>
            <a:r>
              <a:rPr lang="en-US" sz="2400" dirty="0" err="1">
                <a:latin typeface="Times New Roman" panose="02020603050405020304" pitchFamily="18" charset="0"/>
                <a:cs typeface="Times New Roman" panose="02020603050405020304" pitchFamily="18" charset="0"/>
              </a:rPr>
              <a:t>Postgresql</a:t>
            </a:r>
            <a:r>
              <a:rPr lang="en-US" sz="2400" dirty="0">
                <a:latin typeface="Times New Roman" panose="02020603050405020304" pitchFamily="18" charset="0"/>
                <a:cs typeface="Times New Roman" panose="02020603050405020304" pitchFamily="18" charset="0"/>
              </a:rPr>
              <a:t> lies mainly in customizing the positions – SQL Server offers a lot more than others.</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7725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476</Words>
  <Application>Microsoft Office PowerPoint</Application>
  <PresentationFormat>Grand écran</PresentationFormat>
  <Paragraphs>45</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Times New Roman</vt:lpstr>
      <vt:lpstr>Thème Office</vt:lpstr>
      <vt:lpstr>Introduction to databases</vt:lpstr>
      <vt:lpstr>MySQL</vt:lpstr>
      <vt:lpstr>Présentation PowerPoint</vt:lpstr>
      <vt:lpstr>PostgreSQL </vt:lpstr>
      <vt:lpstr>Présentation PowerPoint</vt:lpstr>
      <vt:lpstr>SQL SERVER</vt:lpstr>
      <vt:lpstr>Présentation PowerPoint</vt:lpstr>
      <vt:lpstr>Comparison between the three RDBMS</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Nassreddine</dc:creator>
  <cp:lastModifiedBy>Nassreddine</cp:lastModifiedBy>
  <cp:revision>11</cp:revision>
  <dcterms:created xsi:type="dcterms:W3CDTF">2022-04-19T13:06:27Z</dcterms:created>
  <dcterms:modified xsi:type="dcterms:W3CDTF">2022-04-20T20:34:29Z</dcterms:modified>
</cp:coreProperties>
</file>