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8"/>
    <p:restoredTop sz="94728"/>
  </p:normalViewPr>
  <p:slideViewPr>
    <p:cSldViewPr snapToGrid="0" snapToObjects="1">
      <p:cViewPr varScale="1">
        <p:scale>
          <a:sx n="108" d="100"/>
          <a:sy n="108"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72DF7-2220-44AA-9D21-5D378F5E3D6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F2BD8A-1B8F-428B-9548-A21B52882EFF}">
      <dgm:prSet/>
      <dgm:spPr/>
      <dgm:t>
        <a:bodyPr/>
        <a:lstStyle/>
        <a:p>
          <a:r>
            <a:rPr lang="en-US" dirty="0"/>
            <a:t>Tools </a:t>
          </a:r>
        </a:p>
      </dgm:t>
    </dgm:pt>
    <dgm:pt modelId="{7EFC042A-EEA7-4327-8226-AA423D9423D2}" type="parTrans" cxnId="{2E414892-B939-44B3-8640-A22FC2E064AE}">
      <dgm:prSet/>
      <dgm:spPr/>
      <dgm:t>
        <a:bodyPr/>
        <a:lstStyle/>
        <a:p>
          <a:endParaRPr lang="en-US"/>
        </a:p>
      </dgm:t>
    </dgm:pt>
    <dgm:pt modelId="{4471D30F-72D3-462C-9680-C38366C11E0C}" type="sibTrans" cxnId="{2E414892-B939-44B3-8640-A22FC2E064AE}">
      <dgm:prSet/>
      <dgm:spPr/>
      <dgm:t>
        <a:bodyPr/>
        <a:lstStyle/>
        <a:p>
          <a:endParaRPr lang="en-US"/>
        </a:p>
      </dgm:t>
    </dgm:pt>
    <dgm:pt modelId="{72782D15-F6B6-408D-9D33-0220737B248B}">
      <dgm:prSet/>
      <dgm:spPr/>
      <dgm:t>
        <a:bodyPr/>
        <a:lstStyle/>
        <a:p>
          <a:r>
            <a:rPr lang="en-US" dirty="0"/>
            <a:t>Data cleaning through R  </a:t>
          </a:r>
        </a:p>
      </dgm:t>
    </dgm:pt>
    <dgm:pt modelId="{213EA2DF-2967-41CC-B19F-A11F9936EB18}" type="parTrans" cxnId="{7D0F1081-A99B-4E56-9095-94923BE9D5EF}">
      <dgm:prSet/>
      <dgm:spPr/>
      <dgm:t>
        <a:bodyPr/>
        <a:lstStyle/>
        <a:p>
          <a:endParaRPr lang="en-US"/>
        </a:p>
      </dgm:t>
    </dgm:pt>
    <dgm:pt modelId="{3DBFFCE7-B4B1-49C2-BFB6-0578F545AB49}" type="sibTrans" cxnId="{7D0F1081-A99B-4E56-9095-94923BE9D5EF}">
      <dgm:prSet/>
      <dgm:spPr/>
      <dgm:t>
        <a:bodyPr/>
        <a:lstStyle/>
        <a:p>
          <a:endParaRPr lang="en-US"/>
        </a:p>
      </dgm:t>
    </dgm:pt>
    <dgm:pt modelId="{F2607B04-2F54-4005-AEFE-0C9C6DEA9780}">
      <dgm:prSet/>
      <dgm:spPr/>
      <dgm:t>
        <a:bodyPr/>
        <a:lstStyle/>
        <a:p>
          <a:r>
            <a:rPr lang="en-US" dirty="0"/>
            <a:t>Data visualizations through R and Tableau</a:t>
          </a:r>
        </a:p>
      </dgm:t>
    </dgm:pt>
    <dgm:pt modelId="{93B4A69F-CEBC-43C9-A85B-A6F88CFFDB89}" type="parTrans" cxnId="{41370F31-CADE-400F-9BC2-34BA1D246AAB}">
      <dgm:prSet/>
      <dgm:spPr/>
      <dgm:t>
        <a:bodyPr/>
        <a:lstStyle/>
        <a:p>
          <a:endParaRPr lang="en-US"/>
        </a:p>
      </dgm:t>
    </dgm:pt>
    <dgm:pt modelId="{772415B6-7B74-4722-9E85-9FAA3F4D96CE}" type="sibTrans" cxnId="{41370F31-CADE-400F-9BC2-34BA1D246AAB}">
      <dgm:prSet/>
      <dgm:spPr/>
      <dgm:t>
        <a:bodyPr/>
        <a:lstStyle/>
        <a:p>
          <a:endParaRPr lang="en-US"/>
        </a:p>
      </dgm:t>
    </dgm:pt>
    <dgm:pt modelId="{760B8B59-E155-0C4A-BA12-A206ABAA731F}" type="pres">
      <dgm:prSet presAssocID="{41F72DF7-2220-44AA-9D21-5D378F5E3D6F}" presName="hierChild1" presStyleCnt="0">
        <dgm:presLayoutVars>
          <dgm:chPref val="1"/>
          <dgm:dir/>
          <dgm:animOne val="branch"/>
          <dgm:animLvl val="lvl"/>
          <dgm:resizeHandles/>
        </dgm:presLayoutVars>
      </dgm:prSet>
      <dgm:spPr/>
    </dgm:pt>
    <dgm:pt modelId="{B9353FD4-EB37-A446-A245-D26598489224}" type="pres">
      <dgm:prSet presAssocID="{DBF2BD8A-1B8F-428B-9548-A21B52882EFF}" presName="hierRoot1" presStyleCnt="0"/>
      <dgm:spPr/>
    </dgm:pt>
    <dgm:pt modelId="{9932CD38-1F93-D145-9810-0B8DDC2DC368}" type="pres">
      <dgm:prSet presAssocID="{DBF2BD8A-1B8F-428B-9548-A21B52882EFF}" presName="composite" presStyleCnt="0"/>
      <dgm:spPr/>
    </dgm:pt>
    <dgm:pt modelId="{EE7BEA12-B00E-EC41-A92D-D8879DD40D01}" type="pres">
      <dgm:prSet presAssocID="{DBF2BD8A-1B8F-428B-9548-A21B52882EFF}" presName="background" presStyleLbl="node0" presStyleIdx="0" presStyleCnt="1"/>
      <dgm:spPr/>
    </dgm:pt>
    <dgm:pt modelId="{64479D53-F8A4-E945-A32B-756FA9795D1A}" type="pres">
      <dgm:prSet presAssocID="{DBF2BD8A-1B8F-428B-9548-A21B52882EFF}" presName="text" presStyleLbl="fgAcc0" presStyleIdx="0" presStyleCnt="1">
        <dgm:presLayoutVars>
          <dgm:chPref val="3"/>
        </dgm:presLayoutVars>
      </dgm:prSet>
      <dgm:spPr/>
    </dgm:pt>
    <dgm:pt modelId="{CBE5F477-FD48-7C44-91D5-24C1E41CC5FD}" type="pres">
      <dgm:prSet presAssocID="{DBF2BD8A-1B8F-428B-9548-A21B52882EFF}" presName="hierChild2" presStyleCnt="0"/>
      <dgm:spPr/>
    </dgm:pt>
    <dgm:pt modelId="{7F7FBCA8-5F38-164C-AE7C-10FCEFE6D835}" type="pres">
      <dgm:prSet presAssocID="{213EA2DF-2967-41CC-B19F-A11F9936EB18}" presName="Name10" presStyleLbl="parChTrans1D2" presStyleIdx="0" presStyleCnt="2"/>
      <dgm:spPr/>
    </dgm:pt>
    <dgm:pt modelId="{47591D3C-23C4-0241-AD48-ED9F93730901}" type="pres">
      <dgm:prSet presAssocID="{72782D15-F6B6-408D-9D33-0220737B248B}" presName="hierRoot2" presStyleCnt="0"/>
      <dgm:spPr/>
    </dgm:pt>
    <dgm:pt modelId="{8E0550B2-075D-FC4B-A9D5-BB811142118A}" type="pres">
      <dgm:prSet presAssocID="{72782D15-F6B6-408D-9D33-0220737B248B}" presName="composite2" presStyleCnt="0"/>
      <dgm:spPr/>
    </dgm:pt>
    <dgm:pt modelId="{81E4CC55-F51B-1242-B16F-7C2E20D0EBE0}" type="pres">
      <dgm:prSet presAssocID="{72782D15-F6B6-408D-9D33-0220737B248B}" presName="background2" presStyleLbl="node2" presStyleIdx="0" presStyleCnt="2"/>
      <dgm:spPr/>
    </dgm:pt>
    <dgm:pt modelId="{9A8D6204-ECE0-F049-89C1-7E0FBB8391D5}" type="pres">
      <dgm:prSet presAssocID="{72782D15-F6B6-408D-9D33-0220737B248B}" presName="text2" presStyleLbl="fgAcc2" presStyleIdx="0" presStyleCnt="2">
        <dgm:presLayoutVars>
          <dgm:chPref val="3"/>
        </dgm:presLayoutVars>
      </dgm:prSet>
      <dgm:spPr/>
    </dgm:pt>
    <dgm:pt modelId="{1420B680-6F98-E94C-9F12-997B8353E123}" type="pres">
      <dgm:prSet presAssocID="{72782D15-F6B6-408D-9D33-0220737B248B}" presName="hierChild3" presStyleCnt="0"/>
      <dgm:spPr/>
    </dgm:pt>
    <dgm:pt modelId="{C292DAE6-F3D3-4D46-87B5-0C39FC3D1F5E}" type="pres">
      <dgm:prSet presAssocID="{93B4A69F-CEBC-43C9-A85B-A6F88CFFDB89}" presName="Name10" presStyleLbl="parChTrans1D2" presStyleIdx="1" presStyleCnt="2"/>
      <dgm:spPr/>
    </dgm:pt>
    <dgm:pt modelId="{B1710152-572E-2F41-81A1-A45E9A585AAB}" type="pres">
      <dgm:prSet presAssocID="{F2607B04-2F54-4005-AEFE-0C9C6DEA9780}" presName="hierRoot2" presStyleCnt="0"/>
      <dgm:spPr/>
    </dgm:pt>
    <dgm:pt modelId="{43CED27E-C038-064D-AADB-4770E978E73A}" type="pres">
      <dgm:prSet presAssocID="{F2607B04-2F54-4005-AEFE-0C9C6DEA9780}" presName="composite2" presStyleCnt="0"/>
      <dgm:spPr/>
    </dgm:pt>
    <dgm:pt modelId="{692BC094-B53C-0F47-B5AC-B1F7A603A97B}" type="pres">
      <dgm:prSet presAssocID="{F2607B04-2F54-4005-AEFE-0C9C6DEA9780}" presName="background2" presStyleLbl="node2" presStyleIdx="1" presStyleCnt="2"/>
      <dgm:spPr/>
    </dgm:pt>
    <dgm:pt modelId="{ED08C1CC-8156-F943-954A-01543F354887}" type="pres">
      <dgm:prSet presAssocID="{F2607B04-2F54-4005-AEFE-0C9C6DEA9780}" presName="text2" presStyleLbl="fgAcc2" presStyleIdx="1" presStyleCnt="2">
        <dgm:presLayoutVars>
          <dgm:chPref val="3"/>
        </dgm:presLayoutVars>
      </dgm:prSet>
      <dgm:spPr/>
    </dgm:pt>
    <dgm:pt modelId="{86CBAFF1-67DB-664A-9036-F9BE4263F1F0}" type="pres">
      <dgm:prSet presAssocID="{F2607B04-2F54-4005-AEFE-0C9C6DEA9780}" presName="hierChild3" presStyleCnt="0"/>
      <dgm:spPr/>
    </dgm:pt>
  </dgm:ptLst>
  <dgm:cxnLst>
    <dgm:cxn modelId="{4598DC1B-B523-4A43-8561-8ABEC1B5B770}" type="presOf" srcId="{93B4A69F-CEBC-43C9-A85B-A6F88CFFDB89}" destId="{C292DAE6-F3D3-4D46-87B5-0C39FC3D1F5E}" srcOrd="0" destOrd="0" presId="urn:microsoft.com/office/officeart/2005/8/layout/hierarchy1"/>
    <dgm:cxn modelId="{41370F31-CADE-400F-9BC2-34BA1D246AAB}" srcId="{DBF2BD8A-1B8F-428B-9548-A21B52882EFF}" destId="{F2607B04-2F54-4005-AEFE-0C9C6DEA9780}" srcOrd="1" destOrd="0" parTransId="{93B4A69F-CEBC-43C9-A85B-A6F88CFFDB89}" sibTransId="{772415B6-7B74-4722-9E85-9FAA3F4D96CE}"/>
    <dgm:cxn modelId="{BDFC9639-4D99-7540-A3BD-892696A85334}" type="presOf" srcId="{DBF2BD8A-1B8F-428B-9548-A21B52882EFF}" destId="{64479D53-F8A4-E945-A32B-756FA9795D1A}" srcOrd="0" destOrd="0" presId="urn:microsoft.com/office/officeart/2005/8/layout/hierarchy1"/>
    <dgm:cxn modelId="{F4478B44-ED8D-6340-8CA5-8E7B29A5376C}" type="presOf" srcId="{213EA2DF-2967-41CC-B19F-A11F9936EB18}" destId="{7F7FBCA8-5F38-164C-AE7C-10FCEFE6D835}" srcOrd="0" destOrd="0" presId="urn:microsoft.com/office/officeart/2005/8/layout/hierarchy1"/>
    <dgm:cxn modelId="{0F81D264-5926-C642-95B0-7B83033E385A}" type="presOf" srcId="{72782D15-F6B6-408D-9D33-0220737B248B}" destId="{9A8D6204-ECE0-F049-89C1-7E0FBB8391D5}" srcOrd="0" destOrd="0" presId="urn:microsoft.com/office/officeart/2005/8/layout/hierarchy1"/>
    <dgm:cxn modelId="{7D0F1081-A99B-4E56-9095-94923BE9D5EF}" srcId="{DBF2BD8A-1B8F-428B-9548-A21B52882EFF}" destId="{72782D15-F6B6-408D-9D33-0220737B248B}" srcOrd="0" destOrd="0" parTransId="{213EA2DF-2967-41CC-B19F-A11F9936EB18}" sibTransId="{3DBFFCE7-B4B1-49C2-BFB6-0578F545AB49}"/>
    <dgm:cxn modelId="{2E414892-B939-44B3-8640-A22FC2E064AE}" srcId="{41F72DF7-2220-44AA-9D21-5D378F5E3D6F}" destId="{DBF2BD8A-1B8F-428B-9548-A21B52882EFF}" srcOrd="0" destOrd="0" parTransId="{7EFC042A-EEA7-4327-8226-AA423D9423D2}" sibTransId="{4471D30F-72D3-462C-9680-C38366C11E0C}"/>
    <dgm:cxn modelId="{36F968D6-5618-8C43-8255-2A15B7C5EBC6}" type="presOf" srcId="{F2607B04-2F54-4005-AEFE-0C9C6DEA9780}" destId="{ED08C1CC-8156-F943-954A-01543F354887}" srcOrd="0" destOrd="0" presId="urn:microsoft.com/office/officeart/2005/8/layout/hierarchy1"/>
    <dgm:cxn modelId="{4CE942F7-5206-7740-B858-C06E69225C2C}" type="presOf" srcId="{41F72DF7-2220-44AA-9D21-5D378F5E3D6F}" destId="{760B8B59-E155-0C4A-BA12-A206ABAA731F}" srcOrd="0" destOrd="0" presId="urn:microsoft.com/office/officeart/2005/8/layout/hierarchy1"/>
    <dgm:cxn modelId="{759DC87A-3573-5A4E-9DCE-2E378A2D60F6}" type="presParOf" srcId="{760B8B59-E155-0C4A-BA12-A206ABAA731F}" destId="{B9353FD4-EB37-A446-A245-D26598489224}" srcOrd="0" destOrd="0" presId="urn:microsoft.com/office/officeart/2005/8/layout/hierarchy1"/>
    <dgm:cxn modelId="{51F11197-0DB8-D945-BDBC-3609B39787EA}" type="presParOf" srcId="{B9353FD4-EB37-A446-A245-D26598489224}" destId="{9932CD38-1F93-D145-9810-0B8DDC2DC368}" srcOrd="0" destOrd="0" presId="urn:microsoft.com/office/officeart/2005/8/layout/hierarchy1"/>
    <dgm:cxn modelId="{7D175447-47EF-864D-9673-E2C06A4EBF2B}" type="presParOf" srcId="{9932CD38-1F93-D145-9810-0B8DDC2DC368}" destId="{EE7BEA12-B00E-EC41-A92D-D8879DD40D01}" srcOrd="0" destOrd="0" presId="urn:microsoft.com/office/officeart/2005/8/layout/hierarchy1"/>
    <dgm:cxn modelId="{0A0C3963-7653-4843-8776-166703F0BB77}" type="presParOf" srcId="{9932CD38-1F93-D145-9810-0B8DDC2DC368}" destId="{64479D53-F8A4-E945-A32B-756FA9795D1A}" srcOrd="1" destOrd="0" presId="urn:microsoft.com/office/officeart/2005/8/layout/hierarchy1"/>
    <dgm:cxn modelId="{70BE614E-A13B-1849-AFD7-6FB456D106BA}" type="presParOf" srcId="{B9353FD4-EB37-A446-A245-D26598489224}" destId="{CBE5F477-FD48-7C44-91D5-24C1E41CC5FD}" srcOrd="1" destOrd="0" presId="urn:microsoft.com/office/officeart/2005/8/layout/hierarchy1"/>
    <dgm:cxn modelId="{2D3ADB9B-919B-DC46-9719-55545B441C39}" type="presParOf" srcId="{CBE5F477-FD48-7C44-91D5-24C1E41CC5FD}" destId="{7F7FBCA8-5F38-164C-AE7C-10FCEFE6D835}" srcOrd="0" destOrd="0" presId="urn:microsoft.com/office/officeart/2005/8/layout/hierarchy1"/>
    <dgm:cxn modelId="{2BA3CE24-3A28-D14E-9180-1AFE03451A26}" type="presParOf" srcId="{CBE5F477-FD48-7C44-91D5-24C1E41CC5FD}" destId="{47591D3C-23C4-0241-AD48-ED9F93730901}" srcOrd="1" destOrd="0" presId="urn:microsoft.com/office/officeart/2005/8/layout/hierarchy1"/>
    <dgm:cxn modelId="{7A970CBE-42DC-B847-9044-9E82F37102ED}" type="presParOf" srcId="{47591D3C-23C4-0241-AD48-ED9F93730901}" destId="{8E0550B2-075D-FC4B-A9D5-BB811142118A}" srcOrd="0" destOrd="0" presId="urn:microsoft.com/office/officeart/2005/8/layout/hierarchy1"/>
    <dgm:cxn modelId="{4D94C2E9-E65F-4E4C-ADAD-4E90EBB63DA9}" type="presParOf" srcId="{8E0550B2-075D-FC4B-A9D5-BB811142118A}" destId="{81E4CC55-F51B-1242-B16F-7C2E20D0EBE0}" srcOrd="0" destOrd="0" presId="urn:microsoft.com/office/officeart/2005/8/layout/hierarchy1"/>
    <dgm:cxn modelId="{7C2B0B43-CE2E-684B-8A4D-1797F0498EB4}" type="presParOf" srcId="{8E0550B2-075D-FC4B-A9D5-BB811142118A}" destId="{9A8D6204-ECE0-F049-89C1-7E0FBB8391D5}" srcOrd="1" destOrd="0" presId="urn:microsoft.com/office/officeart/2005/8/layout/hierarchy1"/>
    <dgm:cxn modelId="{0EB27A41-75C7-F249-B8AB-6CF40A442210}" type="presParOf" srcId="{47591D3C-23C4-0241-AD48-ED9F93730901}" destId="{1420B680-6F98-E94C-9F12-997B8353E123}" srcOrd="1" destOrd="0" presId="urn:microsoft.com/office/officeart/2005/8/layout/hierarchy1"/>
    <dgm:cxn modelId="{53181233-45AE-F74E-B6BD-F970E3DEF189}" type="presParOf" srcId="{CBE5F477-FD48-7C44-91D5-24C1E41CC5FD}" destId="{C292DAE6-F3D3-4D46-87B5-0C39FC3D1F5E}" srcOrd="2" destOrd="0" presId="urn:microsoft.com/office/officeart/2005/8/layout/hierarchy1"/>
    <dgm:cxn modelId="{5C40E48D-6012-C44C-9899-8D3B05825AE7}" type="presParOf" srcId="{CBE5F477-FD48-7C44-91D5-24C1E41CC5FD}" destId="{B1710152-572E-2F41-81A1-A45E9A585AAB}" srcOrd="3" destOrd="0" presId="urn:microsoft.com/office/officeart/2005/8/layout/hierarchy1"/>
    <dgm:cxn modelId="{0780EE43-DFF8-F546-B701-16F0C9EF6CFF}" type="presParOf" srcId="{B1710152-572E-2F41-81A1-A45E9A585AAB}" destId="{43CED27E-C038-064D-AADB-4770E978E73A}" srcOrd="0" destOrd="0" presId="urn:microsoft.com/office/officeart/2005/8/layout/hierarchy1"/>
    <dgm:cxn modelId="{96528738-CBAC-5046-A8D2-494BAEE3EDC5}" type="presParOf" srcId="{43CED27E-C038-064D-AADB-4770E978E73A}" destId="{692BC094-B53C-0F47-B5AC-B1F7A603A97B}" srcOrd="0" destOrd="0" presId="urn:microsoft.com/office/officeart/2005/8/layout/hierarchy1"/>
    <dgm:cxn modelId="{BD40CCE1-8147-1B4F-86A5-BB7552715640}" type="presParOf" srcId="{43CED27E-C038-064D-AADB-4770E978E73A}" destId="{ED08C1CC-8156-F943-954A-01543F354887}" srcOrd="1" destOrd="0" presId="urn:microsoft.com/office/officeart/2005/8/layout/hierarchy1"/>
    <dgm:cxn modelId="{6DF30A11-DF66-B648-9715-6A6F23640F13}" type="presParOf" srcId="{B1710152-572E-2F41-81A1-A45E9A585AAB}" destId="{86CBAFF1-67DB-664A-9036-F9BE4263F1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28DC9-5A7C-497B-AB31-143100A511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6FCC61-F9DB-4702-A11D-A54B1515B403}">
      <dgm:prSet/>
      <dgm:spPr/>
      <dgm:t>
        <a:bodyPr/>
        <a:lstStyle/>
        <a:p>
          <a:r>
            <a:rPr lang="en-US" dirty="0"/>
            <a:t>- Advertisements and marketing campaigns should be carried out in the Summer, because it is the most popular season.</a:t>
          </a:r>
        </a:p>
      </dgm:t>
    </dgm:pt>
    <dgm:pt modelId="{47D13397-4F04-4504-AE69-3B2090177842}" type="parTrans" cxnId="{C52C8D31-4F03-48A3-B87D-AD95E87C2E6C}">
      <dgm:prSet/>
      <dgm:spPr/>
      <dgm:t>
        <a:bodyPr/>
        <a:lstStyle/>
        <a:p>
          <a:endParaRPr lang="en-US"/>
        </a:p>
      </dgm:t>
    </dgm:pt>
    <dgm:pt modelId="{844DE441-9B94-4B36-B228-49507266E172}" type="sibTrans" cxnId="{C52C8D31-4F03-48A3-B87D-AD95E87C2E6C}">
      <dgm:prSet/>
      <dgm:spPr/>
      <dgm:t>
        <a:bodyPr/>
        <a:lstStyle/>
        <a:p>
          <a:endParaRPr lang="en-US"/>
        </a:p>
      </dgm:t>
    </dgm:pt>
    <dgm:pt modelId="{3B4A98A4-2A41-4C45-8E84-8E9348C34AEA}">
      <dgm:prSet/>
      <dgm:spPr/>
      <dgm:t>
        <a:bodyPr/>
        <a:lstStyle/>
        <a:p>
          <a:r>
            <a:rPr lang="en-US"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endParaRPr lang="en-US" dirty="0"/>
        </a:p>
      </dgm:t>
    </dgm:pt>
    <dgm:pt modelId="{F1A59708-01B8-40BB-A08C-77BB447C3BB3}" type="parTrans" cxnId="{BF989BFF-B3A4-4428-BCE5-64A46A8A9FFE}">
      <dgm:prSet/>
      <dgm:spPr/>
      <dgm:t>
        <a:bodyPr/>
        <a:lstStyle/>
        <a:p>
          <a:endParaRPr lang="en-US"/>
        </a:p>
      </dgm:t>
    </dgm:pt>
    <dgm:pt modelId="{D7C40273-4688-461C-9F12-BB510A00E2B4}" type="sibTrans" cxnId="{BF989BFF-B3A4-4428-BCE5-64A46A8A9FFE}">
      <dgm:prSet/>
      <dgm:spPr/>
      <dgm:t>
        <a:bodyPr/>
        <a:lstStyle/>
        <a:p>
          <a:endParaRPr lang="en-US"/>
        </a:p>
      </dgm:t>
    </dgm:pt>
    <dgm:pt modelId="{3C124806-BCAD-4A9D-B1DE-8236E2D261FB}">
      <dgm:prSet/>
      <dgm:spPr/>
      <dgm:t>
        <a:bodyPr/>
        <a:lstStyle/>
        <a:p>
          <a:r>
            <a:rPr lang="en-US" dirty="0"/>
            <a:t>- Discounts for the casual users who wants to become annual members on the first year should be introduced.</a:t>
          </a:r>
        </a:p>
      </dgm:t>
    </dgm:pt>
    <dgm:pt modelId="{E8BDB8A3-D14F-45B6-9225-DE947D6CB3E0}" type="parTrans" cxnId="{94DA5F4A-EAEA-47EC-87C5-69A33A4FAB81}">
      <dgm:prSet/>
      <dgm:spPr/>
      <dgm:t>
        <a:bodyPr/>
        <a:lstStyle/>
        <a:p>
          <a:endParaRPr lang="en-US"/>
        </a:p>
      </dgm:t>
    </dgm:pt>
    <dgm:pt modelId="{1F254AC7-1CE3-40A3-879A-747460E46F67}" type="sibTrans" cxnId="{94DA5F4A-EAEA-47EC-87C5-69A33A4FAB81}">
      <dgm:prSet/>
      <dgm:spPr/>
      <dgm:t>
        <a:bodyPr/>
        <a:lstStyle/>
        <a:p>
          <a:endParaRPr lang="en-US"/>
        </a:p>
      </dgm:t>
    </dgm:pt>
    <dgm:pt modelId="{77F5DD23-F316-5144-B773-4A18A9E7E00E}" type="pres">
      <dgm:prSet presAssocID="{22F28DC9-5A7C-497B-AB31-143100A51126}" presName="vert0" presStyleCnt="0">
        <dgm:presLayoutVars>
          <dgm:dir/>
          <dgm:animOne val="branch"/>
          <dgm:animLvl val="lvl"/>
        </dgm:presLayoutVars>
      </dgm:prSet>
      <dgm:spPr/>
    </dgm:pt>
    <dgm:pt modelId="{A9143418-99D2-5A4D-9139-A97AF0EBE608}" type="pres">
      <dgm:prSet presAssocID="{E46FCC61-F9DB-4702-A11D-A54B1515B403}" presName="thickLine" presStyleLbl="alignNode1" presStyleIdx="0" presStyleCnt="3"/>
      <dgm:spPr/>
    </dgm:pt>
    <dgm:pt modelId="{D0419418-C805-3242-B1DD-A351A69CA831}" type="pres">
      <dgm:prSet presAssocID="{E46FCC61-F9DB-4702-A11D-A54B1515B403}" presName="horz1" presStyleCnt="0"/>
      <dgm:spPr/>
    </dgm:pt>
    <dgm:pt modelId="{483E83A6-5919-6F4C-8C4A-556C75350682}" type="pres">
      <dgm:prSet presAssocID="{E46FCC61-F9DB-4702-A11D-A54B1515B403}" presName="tx1" presStyleLbl="revTx" presStyleIdx="0" presStyleCnt="3"/>
      <dgm:spPr/>
    </dgm:pt>
    <dgm:pt modelId="{F2982F88-1CC2-3145-B8D8-CD41F006F9EA}" type="pres">
      <dgm:prSet presAssocID="{E46FCC61-F9DB-4702-A11D-A54B1515B403}" presName="vert1" presStyleCnt="0"/>
      <dgm:spPr/>
    </dgm:pt>
    <dgm:pt modelId="{B58EF390-1BB7-4B45-A4C1-4AD038E24A13}" type="pres">
      <dgm:prSet presAssocID="{3B4A98A4-2A41-4C45-8E84-8E9348C34AEA}" presName="thickLine" presStyleLbl="alignNode1" presStyleIdx="1" presStyleCnt="3"/>
      <dgm:spPr/>
    </dgm:pt>
    <dgm:pt modelId="{CFB43DED-F05A-E344-A803-628B5CC037B0}" type="pres">
      <dgm:prSet presAssocID="{3B4A98A4-2A41-4C45-8E84-8E9348C34AEA}" presName="horz1" presStyleCnt="0"/>
      <dgm:spPr/>
    </dgm:pt>
    <dgm:pt modelId="{77B94243-5F50-AE47-82F8-2560DFFBE3A2}" type="pres">
      <dgm:prSet presAssocID="{3B4A98A4-2A41-4C45-8E84-8E9348C34AEA}" presName="tx1" presStyleLbl="revTx" presStyleIdx="1" presStyleCnt="3"/>
      <dgm:spPr/>
    </dgm:pt>
    <dgm:pt modelId="{FCBCC5BE-8793-8E4D-B6CE-AB01669461CD}" type="pres">
      <dgm:prSet presAssocID="{3B4A98A4-2A41-4C45-8E84-8E9348C34AEA}" presName="vert1" presStyleCnt="0"/>
      <dgm:spPr/>
    </dgm:pt>
    <dgm:pt modelId="{114D1090-4B39-9943-A6BE-CFF4482127B3}" type="pres">
      <dgm:prSet presAssocID="{3C124806-BCAD-4A9D-B1DE-8236E2D261FB}" presName="thickLine" presStyleLbl="alignNode1" presStyleIdx="2" presStyleCnt="3"/>
      <dgm:spPr/>
    </dgm:pt>
    <dgm:pt modelId="{3F344AFB-C858-4F4A-8903-10999086FBA2}" type="pres">
      <dgm:prSet presAssocID="{3C124806-BCAD-4A9D-B1DE-8236E2D261FB}" presName="horz1" presStyleCnt="0"/>
      <dgm:spPr/>
    </dgm:pt>
    <dgm:pt modelId="{B0706D43-5AC7-E346-9F5B-B88256C42826}" type="pres">
      <dgm:prSet presAssocID="{3C124806-BCAD-4A9D-B1DE-8236E2D261FB}" presName="tx1" presStyleLbl="revTx" presStyleIdx="2" presStyleCnt="3"/>
      <dgm:spPr/>
    </dgm:pt>
    <dgm:pt modelId="{965A6D85-0266-294F-A25B-B0309A8F263C}" type="pres">
      <dgm:prSet presAssocID="{3C124806-BCAD-4A9D-B1DE-8236E2D261FB}" presName="vert1" presStyleCnt="0"/>
      <dgm:spPr/>
    </dgm:pt>
  </dgm:ptLst>
  <dgm:cxnLst>
    <dgm:cxn modelId="{C52C8D31-4F03-48A3-B87D-AD95E87C2E6C}" srcId="{22F28DC9-5A7C-497B-AB31-143100A51126}" destId="{E46FCC61-F9DB-4702-A11D-A54B1515B403}" srcOrd="0" destOrd="0" parTransId="{47D13397-4F04-4504-AE69-3B2090177842}" sibTransId="{844DE441-9B94-4B36-B228-49507266E172}"/>
    <dgm:cxn modelId="{94DA5F4A-EAEA-47EC-87C5-69A33A4FAB81}" srcId="{22F28DC9-5A7C-497B-AB31-143100A51126}" destId="{3C124806-BCAD-4A9D-B1DE-8236E2D261FB}" srcOrd="2" destOrd="0" parTransId="{E8BDB8A3-D14F-45B6-9225-DE947D6CB3E0}" sibTransId="{1F254AC7-1CE3-40A3-879A-747460E46F67}"/>
    <dgm:cxn modelId="{57F7A789-8E53-BE43-86B9-33A2BB0E02A2}" type="presOf" srcId="{22F28DC9-5A7C-497B-AB31-143100A51126}" destId="{77F5DD23-F316-5144-B773-4A18A9E7E00E}" srcOrd="0" destOrd="0" presId="urn:microsoft.com/office/officeart/2008/layout/LinedList"/>
    <dgm:cxn modelId="{226CBC89-B975-BE47-B943-DAFBAAB768E7}" type="presOf" srcId="{E46FCC61-F9DB-4702-A11D-A54B1515B403}" destId="{483E83A6-5919-6F4C-8C4A-556C75350682}" srcOrd="0" destOrd="0" presId="urn:microsoft.com/office/officeart/2008/layout/LinedList"/>
    <dgm:cxn modelId="{82011A8C-0AC8-ED4D-BA08-91679B03F5D3}" type="presOf" srcId="{3C124806-BCAD-4A9D-B1DE-8236E2D261FB}" destId="{B0706D43-5AC7-E346-9F5B-B88256C42826}" srcOrd="0" destOrd="0" presId="urn:microsoft.com/office/officeart/2008/layout/LinedList"/>
    <dgm:cxn modelId="{5CA843CB-7E80-D647-AFEE-E96F34BC3374}" type="presOf" srcId="{3B4A98A4-2A41-4C45-8E84-8E9348C34AEA}" destId="{77B94243-5F50-AE47-82F8-2560DFFBE3A2}" srcOrd="0" destOrd="0" presId="urn:microsoft.com/office/officeart/2008/layout/LinedList"/>
    <dgm:cxn modelId="{BF989BFF-B3A4-4428-BCE5-64A46A8A9FFE}" srcId="{22F28DC9-5A7C-497B-AB31-143100A51126}" destId="{3B4A98A4-2A41-4C45-8E84-8E9348C34AEA}" srcOrd="1" destOrd="0" parTransId="{F1A59708-01B8-40BB-A08C-77BB447C3BB3}" sibTransId="{D7C40273-4688-461C-9F12-BB510A00E2B4}"/>
    <dgm:cxn modelId="{2F10B2DA-32A2-994F-9538-79ABC8BC4C5B}" type="presParOf" srcId="{77F5DD23-F316-5144-B773-4A18A9E7E00E}" destId="{A9143418-99D2-5A4D-9139-A97AF0EBE608}" srcOrd="0" destOrd="0" presId="urn:microsoft.com/office/officeart/2008/layout/LinedList"/>
    <dgm:cxn modelId="{FE6D5A05-CEDC-FB46-8A7B-BF5E47F8A674}" type="presParOf" srcId="{77F5DD23-F316-5144-B773-4A18A9E7E00E}" destId="{D0419418-C805-3242-B1DD-A351A69CA831}" srcOrd="1" destOrd="0" presId="urn:microsoft.com/office/officeart/2008/layout/LinedList"/>
    <dgm:cxn modelId="{4DFAEFEC-8F35-8A48-BA89-5C47C2315A49}" type="presParOf" srcId="{D0419418-C805-3242-B1DD-A351A69CA831}" destId="{483E83A6-5919-6F4C-8C4A-556C75350682}" srcOrd="0" destOrd="0" presId="urn:microsoft.com/office/officeart/2008/layout/LinedList"/>
    <dgm:cxn modelId="{9C47FC1D-2090-5042-ADC5-7B824DF95363}" type="presParOf" srcId="{D0419418-C805-3242-B1DD-A351A69CA831}" destId="{F2982F88-1CC2-3145-B8D8-CD41F006F9EA}" srcOrd="1" destOrd="0" presId="urn:microsoft.com/office/officeart/2008/layout/LinedList"/>
    <dgm:cxn modelId="{33075861-8507-0841-93FC-72DC1077235F}" type="presParOf" srcId="{77F5DD23-F316-5144-B773-4A18A9E7E00E}" destId="{B58EF390-1BB7-4B45-A4C1-4AD038E24A13}" srcOrd="2" destOrd="0" presId="urn:microsoft.com/office/officeart/2008/layout/LinedList"/>
    <dgm:cxn modelId="{F3487E98-9E71-9047-810A-A18DB3580D0A}" type="presParOf" srcId="{77F5DD23-F316-5144-B773-4A18A9E7E00E}" destId="{CFB43DED-F05A-E344-A803-628B5CC037B0}" srcOrd="3" destOrd="0" presId="urn:microsoft.com/office/officeart/2008/layout/LinedList"/>
    <dgm:cxn modelId="{7EBA314B-76D2-E64C-9B27-38114890BB73}" type="presParOf" srcId="{CFB43DED-F05A-E344-A803-628B5CC037B0}" destId="{77B94243-5F50-AE47-82F8-2560DFFBE3A2}" srcOrd="0" destOrd="0" presId="urn:microsoft.com/office/officeart/2008/layout/LinedList"/>
    <dgm:cxn modelId="{FE90DE16-AF24-064C-B7D2-0163BE21112A}" type="presParOf" srcId="{CFB43DED-F05A-E344-A803-628B5CC037B0}" destId="{FCBCC5BE-8793-8E4D-B6CE-AB01669461CD}" srcOrd="1" destOrd="0" presId="urn:microsoft.com/office/officeart/2008/layout/LinedList"/>
    <dgm:cxn modelId="{3BDA92C2-579D-DD48-B86A-C5F39836950D}" type="presParOf" srcId="{77F5DD23-F316-5144-B773-4A18A9E7E00E}" destId="{114D1090-4B39-9943-A6BE-CFF4482127B3}" srcOrd="4" destOrd="0" presId="urn:microsoft.com/office/officeart/2008/layout/LinedList"/>
    <dgm:cxn modelId="{4C7AC016-CA03-B64A-8407-555FE59E3815}" type="presParOf" srcId="{77F5DD23-F316-5144-B773-4A18A9E7E00E}" destId="{3F344AFB-C858-4F4A-8903-10999086FBA2}" srcOrd="5" destOrd="0" presId="urn:microsoft.com/office/officeart/2008/layout/LinedList"/>
    <dgm:cxn modelId="{107268A6-3B1E-6E47-AE28-F6105A93366C}" type="presParOf" srcId="{3F344AFB-C858-4F4A-8903-10999086FBA2}" destId="{B0706D43-5AC7-E346-9F5B-B88256C42826}" srcOrd="0" destOrd="0" presId="urn:microsoft.com/office/officeart/2008/layout/LinedList"/>
    <dgm:cxn modelId="{2E895F1C-4535-3044-B356-DACA09EB67B3}" type="presParOf" srcId="{3F344AFB-C858-4F4A-8903-10999086FBA2}" destId="{965A6D85-0266-294F-A25B-B0309A8F26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2DAE6-F3D3-4D46-87B5-0C39FC3D1F5E}">
      <dsp:nvSpPr>
        <dsp:cNvPr id="0" name=""/>
        <dsp:cNvSpPr/>
      </dsp:nvSpPr>
      <dsp:spPr>
        <a:xfrm>
          <a:off x="5306102" y="1674600"/>
          <a:ext cx="1610733" cy="766562"/>
        </a:xfrm>
        <a:custGeom>
          <a:avLst/>
          <a:gdLst/>
          <a:ahLst/>
          <a:cxnLst/>
          <a:rect l="0" t="0" r="0" b="0"/>
          <a:pathLst>
            <a:path>
              <a:moveTo>
                <a:pt x="0" y="0"/>
              </a:moveTo>
              <a:lnTo>
                <a:pt x="0" y="522390"/>
              </a:lnTo>
              <a:lnTo>
                <a:pt x="1610733" y="522390"/>
              </a:lnTo>
              <a:lnTo>
                <a:pt x="1610733"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FBCA8-5F38-164C-AE7C-10FCEFE6D835}">
      <dsp:nvSpPr>
        <dsp:cNvPr id="0" name=""/>
        <dsp:cNvSpPr/>
      </dsp:nvSpPr>
      <dsp:spPr>
        <a:xfrm>
          <a:off x="3695369" y="1674600"/>
          <a:ext cx="1610733" cy="766562"/>
        </a:xfrm>
        <a:custGeom>
          <a:avLst/>
          <a:gdLst/>
          <a:ahLst/>
          <a:cxnLst/>
          <a:rect l="0" t="0" r="0" b="0"/>
          <a:pathLst>
            <a:path>
              <a:moveTo>
                <a:pt x="1610733" y="0"/>
              </a:moveTo>
              <a:lnTo>
                <a:pt x="1610733" y="522390"/>
              </a:lnTo>
              <a:lnTo>
                <a:pt x="0" y="522390"/>
              </a:lnTo>
              <a:lnTo>
                <a:pt x="0"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7BEA12-B00E-EC41-A92D-D8879DD40D01}">
      <dsp:nvSpPr>
        <dsp:cNvPr id="0" name=""/>
        <dsp:cNvSpPr/>
      </dsp:nvSpPr>
      <dsp:spPr>
        <a:xfrm>
          <a:off x="3988229" y="902"/>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9D53-F8A4-E945-A32B-756FA9795D1A}">
      <dsp:nvSpPr>
        <dsp:cNvPr id="0" name=""/>
        <dsp:cNvSpPr/>
      </dsp:nvSpPr>
      <dsp:spPr>
        <a:xfrm>
          <a:off x="4281090" y="279119"/>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Tools </a:t>
          </a:r>
        </a:p>
      </dsp:txBody>
      <dsp:txXfrm>
        <a:off x="4330111" y="328140"/>
        <a:ext cx="2537703" cy="1575656"/>
      </dsp:txXfrm>
    </dsp:sp>
    <dsp:sp modelId="{81E4CC55-F51B-1242-B16F-7C2E20D0EBE0}">
      <dsp:nvSpPr>
        <dsp:cNvPr id="0" name=""/>
        <dsp:cNvSpPr/>
      </dsp:nvSpPr>
      <dsp:spPr>
        <a:xfrm>
          <a:off x="2377496"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D6204-ECE0-F049-89C1-7E0FBB8391D5}">
      <dsp:nvSpPr>
        <dsp:cNvPr id="0" name=""/>
        <dsp:cNvSpPr/>
      </dsp:nvSpPr>
      <dsp:spPr>
        <a:xfrm>
          <a:off x="2670356"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cleaning through R  </a:t>
          </a:r>
        </a:p>
      </dsp:txBody>
      <dsp:txXfrm>
        <a:off x="2719377" y="2768402"/>
        <a:ext cx="2537703" cy="1575656"/>
      </dsp:txXfrm>
    </dsp:sp>
    <dsp:sp modelId="{692BC094-B53C-0F47-B5AC-B1F7A603A97B}">
      <dsp:nvSpPr>
        <dsp:cNvPr id="0" name=""/>
        <dsp:cNvSpPr/>
      </dsp:nvSpPr>
      <dsp:spPr>
        <a:xfrm>
          <a:off x="5598963"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8C1CC-8156-F943-954A-01543F354887}">
      <dsp:nvSpPr>
        <dsp:cNvPr id="0" name=""/>
        <dsp:cNvSpPr/>
      </dsp:nvSpPr>
      <dsp:spPr>
        <a:xfrm>
          <a:off x="5891823"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visualizations through R and Tableau</a:t>
          </a:r>
        </a:p>
      </dsp:txBody>
      <dsp:txXfrm>
        <a:off x="5940844" y="2768402"/>
        <a:ext cx="2537703" cy="1575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43418-99D2-5A4D-9139-A97AF0EBE608}">
      <dsp:nvSpPr>
        <dsp:cNvPr id="0" name=""/>
        <dsp:cNvSpPr/>
      </dsp:nvSpPr>
      <dsp:spPr>
        <a:xfrm>
          <a:off x="0" y="2205"/>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83A6-5919-6F4C-8C4A-556C75350682}">
      <dsp:nvSpPr>
        <dsp:cNvPr id="0" name=""/>
        <dsp:cNvSpPr/>
      </dsp:nvSpPr>
      <dsp:spPr>
        <a:xfrm>
          <a:off x="0" y="2205"/>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Advertisements and marketing campaigns should be carried out in the Summer, because it is the most popular season.</a:t>
          </a:r>
        </a:p>
      </dsp:txBody>
      <dsp:txXfrm>
        <a:off x="0" y="2205"/>
        <a:ext cx="6478512" cy="1503983"/>
      </dsp:txXfrm>
    </dsp:sp>
    <dsp:sp modelId="{B58EF390-1BB7-4B45-A4C1-4AD038E24A13}">
      <dsp:nvSpPr>
        <dsp:cNvPr id="0" name=""/>
        <dsp:cNvSpPr/>
      </dsp:nvSpPr>
      <dsp:spPr>
        <a:xfrm>
          <a:off x="0" y="1506188"/>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94243-5F50-AE47-82F8-2560DFFBE3A2}">
      <dsp:nvSpPr>
        <dsp:cNvPr id="0" name=""/>
        <dsp:cNvSpPr/>
      </dsp:nvSpPr>
      <dsp:spPr>
        <a:xfrm>
          <a:off x="0" y="1506188"/>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pPr marL="0" lvl="0" indent="0" algn="l" defTabSz="666750">
            <a:lnSpc>
              <a:spcPct val="90000"/>
            </a:lnSpc>
            <a:spcBef>
              <a:spcPct val="0"/>
            </a:spcBef>
            <a:spcAft>
              <a:spcPct val="35000"/>
            </a:spcAft>
            <a:buNone/>
          </a:pPr>
          <a:endParaRPr lang="en-US" sz="1500" kern="1200" dirty="0"/>
        </a:p>
      </dsp:txBody>
      <dsp:txXfrm>
        <a:off x="0" y="1506188"/>
        <a:ext cx="6478512" cy="1503983"/>
      </dsp:txXfrm>
    </dsp:sp>
    <dsp:sp modelId="{114D1090-4B39-9943-A6BE-CFF4482127B3}">
      <dsp:nvSpPr>
        <dsp:cNvPr id="0" name=""/>
        <dsp:cNvSpPr/>
      </dsp:nvSpPr>
      <dsp:spPr>
        <a:xfrm>
          <a:off x="0" y="3010172"/>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06D43-5AC7-E346-9F5B-B88256C42826}">
      <dsp:nvSpPr>
        <dsp:cNvPr id="0" name=""/>
        <dsp:cNvSpPr/>
      </dsp:nvSpPr>
      <dsp:spPr>
        <a:xfrm>
          <a:off x="0" y="3010172"/>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Discounts for the casual users who wants to become annual members on the first year should be introduced.</a:t>
          </a:r>
        </a:p>
      </dsp:txBody>
      <dsp:txXfrm>
        <a:off x="0" y="3010172"/>
        <a:ext cx="6478512" cy="15039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F270C96-5FCD-F343-8600-223F6E3B9C66}"/>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sv-GB"/>
          </a:p>
        </p:txBody>
      </p:sp>
      <p:sp>
        <p:nvSpPr>
          <p:cNvPr id="3" name="Underrubrik 2">
            <a:extLst>
              <a:ext uri="{FF2B5EF4-FFF2-40B4-BE49-F238E27FC236}">
                <a16:creationId xmlns:a16="http://schemas.microsoft.com/office/drawing/2014/main" id="{D51167DF-996E-3A4F-9CDB-96DD8289A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sv-GB"/>
          </a:p>
        </p:txBody>
      </p:sp>
      <p:sp>
        <p:nvSpPr>
          <p:cNvPr id="4" name="Platshållare för datum 3">
            <a:extLst>
              <a:ext uri="{FF2B5EF4-FFF2-40B4-BE49-F238E27FC236}">
                <a16:creationId xmlns:a16="http://schemas.microsoft.com/office/drawing/2014/main" id="{A460A062-0D33-8B43-BEC2-DDCCE41E6A39}"/>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1BFAB27-7294-F245-93F6-C3A86781149C}"/>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04175056-968D-C744-95C8-610A030FA54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489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996BC1-1FEC-C94D-B386-B06FB5827B01}"/>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90EA29FB-F26C-CD46-A839-3D3E25A74962}"/>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F0DE0613-95D3-BC4E-AD70-49C020C7F67A}"/>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DDB35489-63C4-0A42-9CBF-D17D4197C84B}"/>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D08DBECE-4CF9-914A-AC5E-1A09FC6D6C6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2721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0C119F1C-B680-4C45-9142-BD9AEEE0C1E5}"/>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19080278-6913-BE4F-8D24-D344080B95C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6B0E8AF3-80DB-D84A-8790-07C4A1FD5B3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AFD2E6BB-F476-7B4A-B2FD-53186FD6F795}"/>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E7BF11E3-0550-A64E-96B7-8611C98743AA}"/>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5403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048B90-A18C-C541-AD64-B2C82335A319}"/>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1711DA-51D9-304E-8304-284CABA8A54A}"/>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4CA8F206-9734-6D4E-BC33-2E81A142532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783AC29A-6C7D-A84D-AA0B-A8053B901F27}"/>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5D1D4428-8D10-9C4C-89D5-9038E7FE33E3}"/>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26906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E73F515-71F7-7540-A8E3-497B069DDDF1}"/>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57E695C6-39BE-A84D-A485-848B06975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43A3B656-AE8E-9E41-B730-6A61E9FAB34B}"/>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94FEBBD4-4180-A441-8460-F23D382533A0}"/>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78155012-B4E3-F347-A285-162355C1E296}"/>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92816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5D1E1D-CEA6-2647-843B-648C95BBBED6}"/>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01C2B58F-CCD4-7946-8999-357C21A857F9}"/>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innehåll 3">
            <a:extLst>
              <a:ext uri="{FF2B5EF4-FFF2-40B4-BE49-F238E27FC236}">
                <a16:creationId xmlns:a16="http://schemas.microsoft.com/office/drawing/2014/main" id="{91A8BB10-C9A6-B94B-B98F-A3FC567BDF75}"/>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datum 4">
            <a:extLst>
              <a:ext uri="{FF2B5EF4-FFF2-40B4-BE49-F238E27FC236}">
                <a16:creationId xmlns:a16="http://schemas.microsoft.com/office/drawing/2014/main" id="{48DD6501-3DB4-5742-9D74-BDD4F7EC090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5179B6CD-241D-914B-8322-02A98669CBD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A6369E2-C00C-7F49-8D74-5CEFBE53613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0511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E16DB2-BAED-D043-9956-4AE37A200F93}"/>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8FF5560A-4E81-CD42-A610-2876FD9E2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D36C58A1-D8B4-F047-B1FE-E28600AEBBA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text 4">
            <a:extLst>
              <a:ext uri="{FF2B5EF4-FFF2-40B4-BE49-F238E27FC236}">
                <a16:creationId xmlns:a16="http://schemas.microsoft.com/office/drawing/2014/main" id="{8FB1D867-4E74-B043-A4DA-68D45550C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C895BA2E-23C1-194B-9602-5F260B133B1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7" name="Platshållare för datum 6">
            <a:extLst>
              <a:ext uri="{FF2B5EF4-FFF2-40B4-BE49-F238E27FC236}">
                <a16:creationId xmlns:a16="http://schemas.microsoft.com/office/drawing/2014/main" id="{303D6A03-D82F-DB44-AF0E-42F81E7369F5}"/>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8" name="Platshållare för sidfot 7">
            <a:extLst>
              <a:ext uri="{FF2B5EF4-FFF2-40B4-BE49-F238E27FC236}">
                <a16:creationId xmlns:a16="http://schemas.microsoft.com/office/drawing/2014/main" id="{9AF00DED-A492-8C47-912C-04B38B786EBE}"/>
              </a:ext>
            </a:extLst>
          </p:cNvPr>
          <p:cNvSpPr>
            <a:spLocks noGrp="1"/>
          </p:cNvSpPr>
          <p:nvPr>
            <p:ph type="ftr" sz="quarter" idx="11"/>
          </p:nvPr>
        </p:nvSpPr>
        <p:spPr/>
        <p:txBody>
          <a:bodyPr/>
          <a:lstStyle/>
          <a:p>
            <a:endParaRPr lang="sv-GB"/>
          </a:p>
        </p:txBody>
      </p:sp>
      <p:sp>
        <p:nvSpPr>
          <p:cNvPr id="9" name="Platshållare för bildnummer 8">
            <a:extLst>
              <a:ext uri="{FF2B5EF4-FFF2-40B4-BE49-F238E27FC236}">
                <a16:creationId xmlns:a16="http://schemas.microsoft.com/office/drawing/2014/main" id="{0E70ED83-9117-5D47-A36A-64CBDEA7105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047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2CF78CA-0AC9-0B4F-822D-F4D8BAFBB9C4}"/>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datum 2">
            <a:extLst>
              <a:ext uri="{FF2B5EF4-FFF2-40B4-BE49-F238E27FC236}">
                <a16:creationId xmlns:a16="http://schemas.microsoft.com/office/drawing/2014/main" id="{90B765E4-04E0-F246-9E97-87644296C2C6}"/>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4" name="Platshållare för sidfot 3">
            <a:extLst>
              <a:ext uri="{FF2B5EF4-FFF2-40B4-BE49-F238E27FC236}">
                <a16:creationId xmlns:a16="http://schemas.microsoft.com/office/drawing/2014/main" id="{F9F1CFEE-DF68-7D4D-A9CA-781C455BA207}"/>
              </a:ext>
            </a:extLst>
          </p:cNvPr>
          <p:cNvSpPr>
            <a:spLocks noGrp="1"/>
          </p:cNvSpPr>
          <p:nvPr>
            <p:ph type="ftr" sz="quarter" idx="11"/>
          </p:nvPr>
        </p:nvSpPr>
        <p:spPr/>
        <p:txBody>
          <a:bodyPr/>
          <a:lstStyle/>
          <a:p>
            <a:endParaRPr lang="sv-GB"/>
          </a:p>
        </p:txBody>
      </p:sp>
      <p:sp>
        <p:nvSpPr>
          <p:cNvPr id="5" name="Platshållare för bildnummer 4">
            <a:extLst>
              <a:ext uri="{FF2B5EF4-FFF2-40B4-BE49-F238E27FC236}">
                <a16:creationId xmlns:a16="http://schemas.microsoft.com/office/drawing/2014/main" id="{7D49BA55-C59E-D543-A65D-49C065EF6F14}"/>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96546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2371BEC-BA07-4549-A4EE-B11A954555C1}"/>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3" name="Platshållare för sidfot 2">
            <a:extLst>
              <a:ext uri="{FF2B5EF4-FFF2-40B4-BE49-F238E27FC236}">
                <a16:creationId xmlns:a16="http://schemas.microsoft.com/office/drawing/2014/main" id="{6B11D29F-3A07-2D4D-BF21-7B91685F2E4E}"/>
              </a:ext>
            </a:extLst>
          </p:cNvPr>
          <p:cNvSpPr>
            <a:spLocks noGrp="1"/>
          </p:cNvSpPr>
          <p:nvPr>
            <p:ph type="ftr" sz="quarter" idx="11"/>
          </p:nvPr>
        </p:nvSpPr>
        <p:spPr/>
        <p:txBody>
          <a:bodyPr/>
          <a:lstStyle/>
          <a:p>
            <a:endParaRPr lang="sv-GB"/>
          </a:p>
        </p:txBody>
      </p:sp>
      <p:sp>
        <p:nvSpPr>
          <p:cNvPr id="4" name="Platshållare för bildnummer 3">
            <a:extLst>
              <a:ext uri="{FF2B5EF4-FFF2-40B4-BE49-F238E27FC236}">
                <a16:creationId xmlns:a16="http://schemas.microsoft.com/office/drawing/2014/main" id="{ECDECC48-8A1F-A94A-A44D-85F6AD6AB2F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423571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314843-CA30-3043-BDBE-83255FE4EC4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B84A19-09DC-CA42-AC60-E67714E81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text 3">
            <a:extLst>
              <a:ext uri="{FF2B5EF4-FFF2-40B4-BE49-F238E27FC236}">
                <a16:creationId xmlns:a16="http://schemas.microsoft.com/office/drawing/2014/main" id="{1BFDD5F5-E7CD-2247-B5A6-CA40753C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098F0E5-D71C-3E49-912D-5A010235366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405C9216-6F4D-D448-9E70-7F159190CFC9}"/>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535A43F-FFB4-3F4F-9EE4-45EE9DDA7D48}"/>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21216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0E348D-515C-2644-BF11-B69CE473F746}"/>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bild 2">
            <a:extLst>
              <a:ext uri="{FF2B5EF4-FFF2-40B4-BE49-F238E27FC236}">
                <a16:creationId xmlns:a16="http://schemas.microsoft.com/office/drawing/2014/main" id="{9BFB7CEA-687A-814B-8E47-FAB812A18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GB"/>
          </a:p>
        </p:txBody>
      </p:sp>
      <p:sp>
        <p:nvSpPr>
          <p:cNvPr id="4" name="Platshållare för text 3">
            <a:extLst>
              <a:ext uri="{FF2B5EF4-FFF2-40B4-BE49-F238E27FC236}">
                <a16:creationId xmlns:a16="http://schemas.microsoft.com/office/drawing/2014/main" id="{9000EB35-8F4E-934D-BF86-F00557F30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3FB8440-7527-5146-B57A-B74B2D41E19F}"/>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DEB2B16E-3611-7143-B2D4-D9B449371E0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76D2E58D-6402-7041-B3F1-AA31B7E27195}"/>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3629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F3D060F4-F4CA-0440-9309-F5D9EF808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6B8A281D-FB7C-AC4E-A9FF-3EF4229CF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D8BA9D4E-16DC-D743-803D-3B21CAD94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A4C3662-8CE5-7B49-B894-F9B8A91D0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GB"/>
          </a:p>
        </p:txBody>
      </p:sp>
      <p:sp>
        <p:nvSpPr>
          <p:cNvPr id="6" name="Platshållare för bildnummer 5">
            <a:extLst>
              <a:ext uri="{FF2B5EF4-FFF2-40B4-BE49-F238E27FC236}">
                <a16:creationId xmlns:a16="http://schemas.microsoft.com/office/drawing/2014/main" id="{CA46FA2E-9D64-254E-83EA-F9C2F0C81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4255C-E672-C34C-A738-4F1587E8FB8A}" type="slidenum">
              <a:rPr lang="sv-GB" smtClean="0"/>
              <a:t>‹#›</a:t>
            </a:fld>
            <a:endParaRPr lang="sv-GB"/>
          </a:p>
        </p:txBody>
      </p:sp>
    </p:spTree>
    <p:extLst>
      <p:ext uri="{BB962C8B-B14F-4D97-AF65-F5344CB8AC3E}">
        <p14:creationId xmlns:p14="http://schemas.microsoft.com/office/powerpoint/2010/main" val="259070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Underrubrik 2">
            <a:extLst>
              <a:ext uri="{FF2B5EF4-FFF2-40B4-BE49-F238E27FC236}">
                <a16:creationId xmlns:a16="http://schemas.microsoft.com/office/drawing/2014/main" id="{DA2585A2-4B3C-BF4E-A754-90B03741FFD3}"/>
              </a:ext>
            </a:extLst>
          </p:cNvPr>
          <p:cNvSpPr>
            <a:spLocks noGrp="1"/>
          </p:cNvSpPr>
          <p:nvPr>
            <p:ph type="subTitle" idx="1"/>
          </p:nvPr>
        </p:nvSpPr>
        <p:spPr>
          <a:xfrm>
            <a:off x="4314782" y="4443729"/>
            <a:ext cx="3312734" cy="381866"/>
          </a:xfrm>
          <a:noFill/>
        </p:spPr>
        <p:txBody>
          <a:bodyPr>
            <a:normAutofit/>
          </a:bodyPr>
          <a:lstStyle/>
          <a:p>
            <a:r>
              <a:rPr lang="sv-SE" sz="2000" dirty="0">
                <a:solidFill>
                  <a:srgbClr val="080808"/>
                </a:solidFill>
              </a:rPr>
              <a:t>B</a:t>
            </a:r>
            <a:r>
              <a:rPr lang="sv-GB" sz="2000" dirty="0">
                <a:solidFill>
                  <a:srgbClr val="080808"/>
                </a:solidFill>
              </a:rPr>
              <a:t>y Nasra Salim</a:t>
            </a:r>
          </a:p>
        </p:txBody>
      </p:sp>
      <p:sp>
        <p:nvSpPr>
          <p:cNvPr id="2" name="Rubrik 1">
            <a:extLst>
              <a:ext uri="{FF2B5EF4-FFF2-40B4-BE49-F238E27FC236}">
                <a16:creationId xmlns:a16="http://schemas.microsoft.com/office/drawing/2014/main" id="{0663479E-1D76-7D42-B0A7-E04167165712}"/>
              </a:ext>
            </a:extLst>
          </p:cNvPr>
          <p:cNvSpPr>
            <a:spLocks noGrp="1"/>
          </p:cNvSpPr>
          <p:nvPr>
            <p:ph type="ctrTitle"/>
          </p:nvPr>
        </p:nvSpPr>
        <p:spPr>
          <a:xfrm>
            <a:off x="3204642" y="2353641"/>
            <a:ext cx="5782716" cy="2150719"/>
          </a:xfrm>
          <a:noFill/>
        </p:spPr>
        <p:txBody>
          <a:bodyPr anchor="ctr">
            <a:normAutofit/>
          </a:bodyPr>
          <a:lstStyle/>
          <a:p>
            <a:r>
              <a:rPr lang="sv-GB" sz="3600" dirty="0">
                <a:solidFill>
                  <a:srgbClr val="080808"/>
                </a:solidFill>
              </a:rPr>
              <a:t>Case Study: How Does a Bike-Share Navigate Speedy Success?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8D0C67C3-97D2-7440-BDBD-F46EBBDFC8E1}"/>
              </a:ext>
            </a:extLst>
          </p:cNvPr>
          <p:cNvSpPr txBox="1"/>
          <p:nvPr/>
        </p:nvSpPr>
        <p:spPr>
          <a:xfrm>
            <a:off x="4345998" y="5058897"/>
            <a:ext cx="3881512" cy="923330"/>
          </a:xfrm>
          <a:prstGeom prst="rect">
            <a:avLst/>
          </a:prstGeom>
          <a:noFill/>
        </p:spPr>
        <p:txBody>
          <a:bodyPr wrap="none" rtlCol="0">
            <a:spAutoFit/>
          </a:bodyPr>
          <a:lstStyle/>
          <a:p>
            <a:r>
              <a:rPr lang="sv-SE" dirty="0"/>
              <a:t>Case Study for the course 'Google Data </a:t>
            </a:r>
          </a:p>
          <a:p>
            <a:r>
              <a:rPr lang="sv-SE" dirty="0"/>
              <a:t>       Analyst Professional Certificate'</a:t>
            </a:r>
            <a:br>
              <a:rPr lang="sv-SE" dirty="0"/>
            </a:br>
            <a:endParaRPr lang="sv-GB" dirty="0"/>
          </a:p>
        </p:txBody>
      </p:sp>
    </p:spTree>
    <p:extLst>
      <p:ext uri="{BB962C8B-B14F-4D97-AF65-F5344CB8AC3E}">
        <p14:creationId xmlns:p14="http://schemas.microsoft.com/office/powerpoint/2010/main" val="37822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67D02882-B627-5649-94F2-47472B45E120}"/>
              </a:ext>
            </a:extLst>
          </p:cNvPr>
          <p:cNvSpPr>
            <a:spLocks noGrp="1"/>
          </p:cNvSpPr>
          <p:nvPr>
            <p:ph type="title"/>
          </p:nvPr>
        </p:nvSpPr>
        <p:spPr>
          <a:xfrm>
            <a:off x="643467" y="321734"/>
            <a:ext cx="10905066" cy="1135737"/>
          </a:xfrm>
        </p:spPr>
        <p:txBody>
          <a:bodyPr>
            <a:normAutofit/>
          </a:bodyPr>
          <a:lstStyle/>
          <a:p>
            <a:r>
              <a:rPr lang="sv-GB" sz="2500" b="1" dirty="0"/>
              <a:t>Business Task: </a:t>
            </a:r>
            <a:br>
              <a:rPr lang="sv-GB" sz="2500" dirty="0"/>
            </a:br>
            <a:r>
              <a:rPr lang="sv-GB" sz="2500" dirty="0"/>
              <a:t>Analysing the customers usage pattern to understand how to convert casual users to annual memebers, using data from the last twelve months.</a:t>
            </a:r>
          </a:p>
        </p:txBody>
      </p:sp>
      <p:graphicFrame>
        <p:nvGraphicFramePr>
          <p:cNvPr id="18" name="Platshållare för innehåll 2">
            <a:extLst>
              <a:ext uri="{FF2B5EF4-FFF2-40B4-BE49-F238E27FC236}">
                <a16:creationId xmlns:a16="http://schemas.microsoft.com/office/drawing/2014/main" id="{A6483D77-F4D3-4306-ACDA-B66C13DBCDF2}"/>
              </a:ext>
            </a:extLst>
          </p:cNvPr>
          <p:cNvGraphicFramePr>
            <a:graphicFrameLocks noGrp="1"/>
          </p:cNvGraphicFramePr>
          <p:nvPr>
            <p:ph idx="1"/>
            <p:extLst>
              <p:ext uri="{D42A27DB-BD31-4B8C-83A1-F6EECF244321}">
                <p14:modId xmlns:p14="http://schemas.microsoft.com/office/powerpoint/2010/main" val="1433529424"/>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34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BBC826F4-B548-F84B-ABC7-926DCECB7ACA}"/>
              </a:ext>
            </a:extLst>
          </p:cNvPr>
          <p:cNvPicPr>
            <a:picLocks noGrp="1" noChangeAspect="1"/>
          </p:cNvPicPr>
          <p:nvPr>
            <p:ph idx="1"/>
          </p:nvPr>
        </p:nvPicPr>
        <p:blipFill>
          <a:blip r:embed="rId2"/>
          <a:stretch>
            <a:fillRect/>
          </a:stretch>
        </p:blipFill>
        <p:spPr>
          <a:xfrm>
            <a:off x="2875731" y="643467"/>
            <a:ext cx="644053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ruta 5">
            <a:extLst>
              <a:ext uri="{FF2B5EF4-FFF2-40B4-BE49-F238E27FC236}">
                <a16:creationId xmlns:a16="http://schemas.microsoft.com/office/drawing/2014/main" id="{B663798D-BE2F-474B-A135-274229F9A4A5}"/>
              </a:ext>
            </a:extLst>
          </p:cNvPr>
          <p:cNvSpPr txBox="1"/>
          <p:nvPr/>
        </p:nvSpPr>
        <p:spPr>
          <a:xfrm>
            <a:off x="2721143" y="6330974"/>
            <a:ext cx="2705880" cy="646331"/>
          </a:xfrm>
          <a:prstGeom prst="rect">
            <a:avLst/>
          </a:prstGeom>
          <a:noFill/>
        </p:spPr>
        <p:txBody>
          <a:bodyPr wrap="square" rtlCol="0">
            <a:spAutoFit/>
          </a:bodyPr>
          <a:lstStyle/>
          <a:p>
            <a:r>
              <a:rPr lang="en-US" dirty="0"/>
              <a:t>Made with Tableau</a:t>
            </a:r>
            <a:endParaRPr lang="sv-SE" dirty="0"/>
          </a:p>
          <a:p>
            <a:endParaRPr lang="sv-GB" dirty="0"/>
          </a:p>
        </p:txBody>
      </p:sp>
    </p:spTree>
    <p:extLst>
      <p:ext uri="{BB962C8B-B14F-4D97-AF65-F5344CB8AC3E}">
        <p14:creationId xmlns:p14="http://schemas.microsoft.com/office/powerpoint/2010/main" val="3586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latshållare för innehåll 20">
            <a:extLst>
              <a:ext uri="{FF2B5EF4-FFF2-40B4-BE49-F238E27FC236}">
                <a16:creationId xmlns:a16="http://schemas.microsoft.com/office/drawing/2014/main" id="{14E22C77-AFE2-3446-AB2B-B1B1B6FD0A7B}"/>
              </a:ext>
            </a:extLst>
          </p:cNvPr>
          <p:cNvPicPr>
            <a:picLocks noGrp="1" noChangeAspect="1"/>
          </p:cNvPicPr>
          <p:nvPr>
            <p:ph idx="1"/>
          </p:nvPr>
        </p:nvPicPr>
        <p:blipFill>
          <a:blip r:embed="rId2"/>
          <a:stretch>
            <a:fillRect/>
          </a:stretch>
        </p:blipFill>
        <p:spPr>
          <a:xfrm>
            <a:off x="1548192" y="643467"/>
            <a:ext cx="9095616"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ruta 48">
            <a:extLst>
              <a:ext uri="{FF2B5EF4-FFF2-40B4-BE49-F238E27FC236}">
                <a16:creationId xmlns:a16="http://schemas.microsoft.com/office/drawing/2014/main" id="{4DCCB9F9-30BC-2B40-99E8-AA609A43AEFB}"/>
              </a:ext>
            </a:extLst>
          </p:cNvPr>
          <p:cNvSpPr txBox="1"/>
          <p:nvPr/>
        </p:nvSpPr>
        <p:spPr>
          <a:xfrm>
            <a:off x="1670670" y="6218235"/>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88588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Isosceles Triangle 5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latshållare för innehåll 14">
            <a:extLst>
              <a:ext uri="{FF2B5EF4-FFF2-40B4-BE49-F238E27FC236}">
                <a16:creationId xmlns:a16="http://schemas.microsoft.com/office/drawing/2014/main" id="{EB18339C-2D2A-184F-BFE9-793B2EE44083}"/>
              </a:ext>
            </a:extLst>
          </p:cNvPr>
          <p:cNvPicPr>
            <a:picLocks noGrp="1" noChangeAspect="1"/>
          </p:cNvPicPr>
          <p:nvPr>
            <p:ph idx="1"/>
          </p:nvPr>
        </p:nvPicPr>
        <p:blipFill>
          <a:blip r:embed="rId2"/>
          <a:stretch>
            <a:fillRect/>
          </a:stretch>
        </p:blipFill>
        <p:spPr>
          <a:xfrm>
            <a:off x="2428650" y="643467"/>
            <a:ext cx="7368493" cy="5571065"/>
          </a:xfrm>
          <a:prstGeom prst="rect">
            <a:avLst/>
          </a:prstGeom>
          <a:ln>
            <a:noFill/>
          </a:ln>
        </p:spPr>
      </p:pic>
      <p:sp>
        <p:nvSpPr>
          <p:cNvPr id="58" name="Isosceles Triangle 5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ruta 41">
            <a:extLst>
              <a:ext uri="{FF2B5EF4-FFF2-40B4-BE49-F238E27FC236}">
                <a16:creationId xmlns:a16="http://schemas.microsoft.com/office/drawing/2014/main" id="{A2FAC7ED-3724-944E-AADE-0423BFDC15B0}"/>
              </a:ext>
            </a:extLst>
          </p:cNvPr>
          <p:cNvSpPr txBox="1"/>
          <p:nvPr/>
        </p:nvSpPr>
        <p:spPr>
          <a:xfrm>
            <a:off x="2543438" y="6347102"/>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53988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62E00C3-38C4-1443-BE22-5CBB3CFE639B}"/>
              </a:ext>
            </a:extLst>
          </p:cNvPr>
          <p:cNvSpPr>
            <a:spLocks noGrp="1"/>
          </p:cNvSpPr>
          <p:nvPr>
            <p:ph type="title"/>
          </p:nvPr>
        </p:nvSpPr>
        <p:spPr>
          <a:xfrm>
            <a:off x="643467" y="321734"/>
            <a:ext cx="10905066" cy="1135737"/>
          </a:xfrm>
        </p:spPr>
        <p:txBody>
          <a:bodyPr>
            <a:normAutofit/>
          </a:bodyPr>
          <a:lstStyle/>
          <a:p>
            <a:r>
              <a:rPr lang="sv-GB" sz="3600" b="1" dirty="0"/>
              <a:t>Key Findings </a:t>
            </a:r>
          </a:p>
        </p:txBody>
      </p:sp>
      <p:sp>
        <p:nvSpPr>
          <p:cNvPr id="3" name="Platshållare för innehåll 2">
            <a:extLst>
              <a:ext uri="{FF2B5EF4-FFF2-40B4-BE49-F238E27FC236}">
                <a16:creationId xmlns:a16="http://schemas.microsoft.com/office/drawing/2014/main" id="{0DCEE324-98AD-254B-B18C-4B1940F73863}"/>
              </a:ext>
            </a:extLst>
          </p:cNvPr>
          <p:cNvSpPr>
            <a:spLocks noGrp="1"/>
          </p:cNvSpPr>
          <p:nvPr>
            <p:ph idx="1"/>
          </p:nvPr>
        </p:nvSpPr>
        <p:spPr>
          <a:xfrm>
            <a:off x="643467" y="1782981"/>
            <a:ext cx="10905066" cy="4393982"/>
          </a:xfrm>
        </p:spPr>
        <p:txBody>
          <a:bodyPr>
            <a:normAutofit/>
          </a:bodyPr>
          <a:lstStyle/>
          <a:p>
            <a:r>
              <a:rPr lang="sv-GB" sz="2000" dirty="0"/>
              <a:t>Customers use Cyclistic’s services mostly on the summer.</a:t>
            </a:r>
          </a:p>
          <a:p>
            <a:r>
              <a:rPr lang="sv-GB" sz="2000" dirty="0"/>
              <a:t>Customers use Cyclistic’s services least on the winter. </a:t>
            </a:r>
          </a:p>
          <a:p>
            <a:r>
              <a:rPr lang="sv-GB" sz="2000" dirty="0"/>
              <a:t>Casual users average duration on rides is approximately two (1.9) times higher than annual members, which strengthens the chance to convert them to annual members.</a:t>
            </a:r>
          </a:p>
          <a:p>
            <a:r>
              <a:rPr lang="sv-GB" sz="2000" dirty="0"/>
              <a:t>The most popular month of the year is April for the customers. </a:t>
            </a:r>
          </a:p>
          <a:p>
            <a:r>
              <a:rPr lang="sv-GB" sz="2000" dirty="0"/>
              <a:t>The least popular month of the year is December for casual users, and January for annual members.</a:t>
            </a:r>
          </a:p>
          <a:p>
            <a:endParaRPr lang="sv-GB" sz="2000" dirty="0"/>
          </a:p>
          <a:p>
            <a:endParaRPr lang="sv-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739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83411C3-2372-6645-914E-5DFA1D3113A8}"/>
              </a:ext>
            </a:extLst>
          </p:cNvPr>
          <p:cNvSpPr>
            <a:spLocks noGrp="1"/>
          </p:cNvSpPr>
          <p:nvPr>
            <p:ph type="title"/>
          </p:nvPr>
        </p:nvSpPr>
        <p:spPr>
          <a:xfrm>
            <a:off x="643467" y="1698171"/>
            <a:ext cx="3962061" cy="4516360"/>
          </a:xfrm>
        </p:spPr>
        <p:txBody>
          <a:bodyPr anchor="t">
            <a:normAutofit/>
          </a:bodyPr>
          <a:lstStyle/>
          <a:p>
            <a:r>
              <a:rPr lang="sv-SE" sz="3600" b="1"/>
              <a:t>My top 3 recommendations for Cyclistic</a:t>
            </a:r>
            <a:br>
              <a:rPr lang="sv-SE" sz="3600" b="1"/>
            </a:br>
            <a:endParaRPr lang="sv-GB"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2" name="Platshållare för innehåll 2">
            <a:extLst>
              <a:ext uri="{FF2B5EF4-FFF2-40B4-BE49-F238E27FC236}">
                <a16:creationId xmlns:a16="http://schemas.microsoft.com/office/drawing/2014/main" id="{C9F9FD97-B4C4-42DE-A1EB-4AF7A6A5E7EC}"/>
              </a:ext>
            </a:extLst>
          </p:cNvPr>
          <p:cNvGraphicFramePr>
            <a:graphicFrameLocks noGrp="1"/>
          </p:cNvGraphicFramePr>
          <p:nvPr>
            <p:ph idx="1"/>
            <p:extLst>
              <p:ext uri="{D42A27DB-BD31-4B8C-83A1-F6EECF244321}">
                <p14:modId xmlns:p14="http://schemas.microsoft.com/office/powerpoint/2010/main" val="1304285472"/>
              </p:ext>
            </p:extLst>
          </p:nvPr>
        </p:nvGraphicFramePr>
        <p:xfrm>
          <a:off x="5070020" y="1698170"/>
          <a:ext cx="6478513" cy="451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25E57251-E916-9B4D-8AC6-226D427ABA67}"/>
              </a:ext>
            </a:extLst>
          </p:cNvPr>
          <p:cNvSpPr txBox="1"/>
          <p:nvPr/>
        </p:nvSpPr>
        <p:spPr>
          <a:xfrm>
            <a:off x="4020305" y="1164413"/>
            <a:ext cx="7268913" cy="369332"/>
          </a:xfrm>
          <a:prstGeom prst="rect">
            <a:avLst/>
          </a:prstGeom>
          <a:noFill/>
        </p:spPr>
        <p:txBody>
          <a:bodyPr wrap="none" rtlCol="0">
            <a:spAutoFit/>
          </a:bodyPr>
          <a:lstStyle/>
          <a:p>
            <a:r>
              <a:rPr lang="sv-GB" dirty="0"/>
              <a:t>The purpose is to target casual users, and convert them to annual members</a:t>
            </a:r>
          </a:p>
        </p:txBody>
      </p:sp>
    </p:spTree>
    <p:extLst>
      <p:ext uri="{BB962C8B-B14F-4D97-AF65-F5344CB8AC3E}">
        <p14:creationId xmlns:p14="http://schemas.microsoft.com/office/powerpoint/2010/main" val="191783822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279</Words>
  <Application>Microsoft Macintosh PowerPoint</Application>
  <PresentationFormat>Bredbild</PresentationFormat>
  <Paragraphs>22</Paragraphs>
  <Slides>7</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Office-tema</vt:lpstr>
      <vt:lpstr>Case Study: How Does a Bike-Share Navigate Speedy Success?</vt:lpstr>
      <vt:lpstr>Business Task:  Analysing the customers usage pattern to understand how to convert casual users to annual memebers, using data from the last twelve months.</vt:lpstr>
      <vt:lpstr>PowerPoint-presentation</vt:lpstr>
      <vt:lpstr>PowerPoint-presentation</vt:lpstr>
      <vt:lpstr>PowerPoint-presentation</vt:lpstr>
      <vt:lpstr>Key Findings </vt:lpstr>
      <vt:lpstr>My top 3 recommendations for Cyclistic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How Does a Bike-Share Navigate Speedy Success?</dc:title>
  <dc:creator>Nasra Salim</dc:creator>
  <cp:lastModifiedBy>Nasra Salim</cp:lastModifiedBy>
  <cp:revision>3</cp:revision>
  <dcterms:created xsi:type="dcterms:W3CDTF">2021-10-17T18:30:40Z</dcterms:created>
  <dcterms:modified xsi:type="dcterms:W3CDTF">2021-10-17T21:07:00Z</dcterms:modified>
</cp:coreProperties>
</file>