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3" r:id="rId1"/>
  </p:sldMasterIdLst>
  <p:notesMasterIdLst>
    <p:notesMasterId r:id="rId16"/>
  </p:notesMasterIdLst>
  <p:sldIdLst>
    <p:sldId id="256" r:id="rId2"/>
    <p:sldId id="257" r:id="rId3"/>
    <p:sldId id="295" r:id="rId4"/>
    <p:sldId id="296" r:id="rId5"/>
    <p:sldId id="297" r:id="rId6"/>
    <p:sldId id="299" r:id="rId7"/>
    <p:sldId id="305" r:id="rId8"/>
    <p:sldId id="303" r:id="rId9"/>
    <p:sldId id="304" r:id="rId10"/>
    <p:sldId id="302" r:id="rId11"/>
    <p:sldId id="306" r:id="rId12"/>
    <p:sldId id="307" r:id="rId13"/>
    <p:sldId id="308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0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369"/>
    <a:srgbClr val="353535"/>
    <a:srgbClr val="A53010"/>
    <a:srgbClr val="008000"/>
    <a:srgbClr val="99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434" autoAdjust="0"/>
  </p:normalViewPr>
  <p:slideViewPr>
    <p:cSldViewPr snapToGrid="0" showGuides="1">
      <p:cViewPr varScale="1">
        <p:scale>
          <a:sx n="73" d="100"/>
          <a:sy n="73" d="100"/>
        </p:scale>
        <p:origin x="390" y="60"/>
      </p:cViewPr>
      <p:guideLst>
        <p:guide orient="horz" pos="197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2F0BE-6766-4814-8D9B-7AFF596DAADB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115C9-E36E-4692-A060-D22C017AC9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3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15C9-E36E-4692-A060-D22C017AC9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20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15C9-E36E-4692-A060-D22C017AC91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6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2E90-2333-4EF7-829A-3150A13BA19F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8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06C-0D13-4479-AF25-9A13A553BF7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0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06C-0D13-4479-AF25-9A13A553BF7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479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06C-0D13-4479-AF25-9A13A553BF7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49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06C-0D13-4479-AF25-9A13A553BF7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9543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06C-0D13-4479-AF25-9A13A553BF7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285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FEA0-CDA5-494D-BAB5-9F317F5C39A7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52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F52-51BF-48A4-B73C-707BB91952D9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245-C036-4469-8DC1-C06267AF5CD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AAB-648A-43F5-9B21-12A864D2AED3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984-B383-41F1-B342-BB7CE8EE3F39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700E-9DE3-4E96-AE17-3C16E6A0B2AF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7CC-F1B3-4400-B751-8AA2669F921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7083-DEA7-46AE-9D01-7755143764E0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A062-49D9-40CF-9BDF-B35BDCD34B97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7FE7-5577-4BE7-A640-87354DE682CB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D06C-0D13-4479-AF25-9A13A553BF7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  <p:sldLayoutId id="2147484315" r:id="rId12"/>
    <p:sldLayoutId id="2147484316" r:id="rId13"/>
    <p:sldLayoutId id="2147484317" r:id="rId14"/>
    <p:sldLayoutId id="2147484318" r:id="rId15"/>
    <p:sldLayoutId id="214748431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0083"/>
            <a:ext cx="12515448" cy="146304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err="1" smtClean="0">
                <a:solidFill>
                  <a:schemeClr val="tx1"/>
                </a:solidFill>
              </a:rPr>
              <a:t>Fully</a:t>
            </a:r>
            <a:r>
              <a:rPr lang="fr-FR" sz="4000" b="1" dirty="0" smtClean="0">
                <a:solidFill>
                  <a:schemeClr val="tx1"/>
                </a:solidFill>
              </a:rPr>
              <a:t> </a:t>
            </a:r>
            <a:r>
              <a:rPr lang="fr-FR" sz="4000" b="1" dirty="0" err="1">
                <a:solidFill>
                  <a:schemeClr val="tx1"/>
                </a:solidFill>
              </a:rPr>
              <a:t>Convolutional</a:t>
            </a:r>
            <a:r>
              <a:rPr lang="fr-FR" sz="4000" b="1" dirty="0">
                <a:solidFill>
                  <a:schemeClr val="tx1"/>
                </a:solidFill>
              </a:rPr>
              <a:t> Networks </a:t>
            </a:r>
            <a:r>
              <a:rPr lang="fr-FR" sz="4000" b="1" dirty="0" smtClean="0">
                <a:solidFill>
                  <a:schemeClr val="tx1"/>
                </a:solidFill>
              </a:rPr>
              <a:t>for </a:t>
            </a:r>
            <a:r>
              <a:rPr lang="fr-FR" sz="4000" b="1" dirty="0" err="1" smtClean="0">
                <a:solidFill>
                  <a:schemeClr val="tx1"/>
                </a:solidFill>
              </a:rPr>
              <a:t>semantic</a:t>
            </a:r>
            <a:r>
              <a:rPr lang="fr-FR" sz="4000" b="1" dirty="0" smtClean="0">
                <a:solidFill>
                  <a:schemeClr val="tx1"/>
                </a:solidFill>
              </a:rPr>
              <a:t> segmentation 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714" y="4712102"/>
            <a:ext cx="5591565" cy="1947333"/>
          </a:xfrm>
        </p:spPr>
        <p:txBody>
          <a:bodyPr>
            <a:normAutofit/>
          </a:bodyPr>
          <a:lstStyle/>
          <a:p>
            <a:r>
              <a:rPr lang="fr-FR" sz="2200" b="1" u="sng" dirty="0" smtClean="0">
                <a:solidFill>
                  <a:srgbClr val="A53010"/>
                </a:solidFill>
              </a:rPr>
              <a:t>Réalisé par : </a:t>
            </a:r>
            <a:r>
              <a:rPr lang="fr-FR" sz="2200" b="1" dirty="0" smtClean="0">
                <a:solidFill>
                  <a:schemeClr val="tx1"/>
                </a:solidFill>
              </a:rPr>
              <a:t> </a:t>
            </a:r>
            <a:endParaRPr lang="fr-FR" sz="22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200" b="1" dirty="0" smtClean="0">
                <a:solidFill>
                  <a:schemeClr val="tx1"/>
                </a:solidFill>
              </a:rPr>
              <a:t>Menacer </a:t>
            </a:r>
            <a:r>
              <a:rPr lang="fr-FR" sz="2200" b="1" dirty="0" err="1" smtClean="0">
                <a:solidFill>
                  <a:schemeClr val="tx1"/>
                </a:solidFill>
              </a:rPr>
              <a:t>Nasreddine</a:t>
            </a:r>
            <a:endParaRPr lang="fr-FR" sz="2200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21" y="1962386"/>
            <a:ext cx="5592982" cy="44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3"/>
          <p:cNvSpPr txBox="1">
            <a:spLocks noGrp="1"/>
          </p:cNvSpPr>
          <p:nvPr>
            <p:ph idx="1"/>
          </p:nvPr>
        </p:nvSpPr>
        <p:spPr>
          <a:xfrm>
            <a:off x="7466569" y="2334127"/>
            <a:ext cx="411984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modèle VGG-16 </a:t>
            </a:r>
            <a:r>
              <a:rPr lang="fr-FR" sz="1400" dirty="0" smtClean="0"/>
              <a:t>contient </a:t>
            </a:r>
            <a:r>
              <a:rPr lang="fr-FR" sz="1400" dirty="0"/>
              <a:t>144 millions </a:t>
            </a:r>
            <a:r>
              <a:rPr lang="fr-FR" sz="1400" dirty="0" smtClean="0"/>
              <a:t>de paramètres, 16 </a:t>
            </a:r>
            <a:r>
              <a:rPr lang="fr-FR" sz="1400" dirty="0"/>
              <a:t>couches </a:t>
            </a:r>
            <a:r>
              <a:rPr lang="fr-FR" sz="1400" dirty="0" smtClean="0"/>
              <a:t>de convolutions, et il est entrainé sur la base de données </a:t>
            </a:r>
            <a:r>
              <a:rPr lang="fr-FR" sz="1400" dirty="0" err="1" smtClean="0"/>
              <a:t>ImageNet</a:t>
            </a:r>
            <a:r>
              <a:rPr lang="fr-FR" sz="1400" dirty="0" smtClean="0"/>
              <a:t/>
            </a:r>
            <a:br>
              <a:rPr lang="fr-FR" sz="1400" dirty="0" smtClean="0"/>
            </a:b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Cinq </a:t>
            </a:r>
            <a:r>
              <a:rPr lang="fr-FR" sz="1400" dirty="0"/>
              <a:t>couches de </a:t>
            </a:r>
            <a:r>
              <a:rPr lang="fr-FR" sz="1400" dirty="0" err="1" smtClean="0"/>
              <a:t>Pooling</a:t>
            </a:r>
            <a:r>
              <a:rPr lang="fr-FR" sz="1400" dirty="0" smtClean="0"/>
              <a:t>, suivies </a:t>
            </a:r>
            <a:r>
              <a:rPr lang="fr-FR" sz="1400" dirty="0"/>
              <a:t>de trois </a:t>
            </a:r>
            <a:r>
              <a:rPr lang="fr-FR" sz="1400" dirty="0" smtClean="0"/>
              <a:t>couches connectées.</a:t>
            </a:r>
            <a:br>
              <a:rPr lang="fr-FR" sz="1400" dirty="0" smtClean="0"/>
            </a:br>
            <a:r>
              <a:rPr lang="fr-FR" sz="1400" dirty="0" smtClean="0"/>
              <a:t> 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L'activation </a:t>
            </a:r>
            <a:r>
              <a:rPr lang="fr-FR" sz="1400" dirty="0" err="1"/>
              <a:t>ReLu</a:t>
            </a:r>
            <a:r>
              <a:rPr lang="fr-FR" sz="1400" dirty="0"/>
              <a:t> </a:t>
            </a:r>
            <a:r>
              <a:rPr lang="fr-FR" sz="1400" dirty="0" smtClean="0"/>
              <a:t> </a:t>
            </a:r>
            <a:r>
              <a:rPr lang="fr-FR" sz="1400" dirty="0"/>
              <a:t>est appliquée à toutes les </a:t>
            </a:r>
            <a:r>
              <a:rPr lang="fr-FR" sz="1400" dirty="0" smtClean="0"/>
              <a:t>couches. </a:t>
            </a:r>
            <a:br>
              <a:rPr lang="fr-FR" sz="1400" dirty="0" smtClean="0"/>
            </a:b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Lorsque les couches entièrement connecté sont supprimées </a:t>
            </a:r>
            <a:r>
              <a:rPr lang="fr-FR" sz="1400" dirty="0"/>
              <a:t>du réseau </a:t>
            </a:r>
            <a:r>
              <a:rPr lang="fr-FR" sz="1400" dirty="0" smtClean="0"/>
              <a:t>VGG-16,  il </a:t>
            </a:r>
            <a:r>
              <a:rPr lang="fr-FR" sz="1400" dirty="0"/>
              <a:t>peut être utilisé comme générateur de caractéristiques </a:t>
            </a:r>
            <a:r>
              <a:rPr lang="fr-FR" sz="1400" dirty="0" smtClean="0"/>
              <a:t> </a:t>
            </a:r>
            <a:r>
              <a:rPr lang="fr-FR" sz="1400" dirty="0"/>
              <a:t>pour la production de vecteurs </a:t>
            </a:r>
            <a:r>
              <a:rPr lang="fr-FR" sz="1400" dirty="0" smtClean="0"/>
              <a:t>d’images. </a:t>
            </a:r>
            <a:endParaRPr lang="fr-FR" sz="1400" dirty="0"/>
          </a:p>
        </p:txBody>
      </p:sp>
      <p:pic>
        <p:nvPicPr>
          <p:cNvPr id="7" name="Picture 2" descr="RÃ©sultat de recherche d'images pour &quot;VGG16 mode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20" y="1118090"/>
            <a:ext cx="1366521" cy="62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08181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Travail réalisé : 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841" y="614815"/>
            <a:ext cx="8911687" cy="1280890"/>
          </a:xfrm>
        </p:spPr>
        <p:txBody>
          <a:bodyPr/>
          <a:lstStyle/>
          <a:p>
            <a:r>
              <a:rPr lang="fr-FR" b="1" dirty="0"/>
              <a:t>Travail réalisé </a:t>
            </a:r>
            <a:br>
              <a:rPr lang="fr-FR" b="1" dirty="0"/>
            </a:br>
            <a:r>
              <a:rPr lang="fr-FR" sz="2400" b="1" dirty="0">
                <a:solidFill>
                  <a:schemeClr val="tx1"/>
                </a:solidFill>
              </a:rPr>
              <a:t>Création du réseau de neurone 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252" y="1895705"/>
            <a:ext cx="9492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Dans </a:t>
            </a:r>
            <a:r>
              <a:rPr lang="fr-FR" sz="1400" dirty="0"/>
              <a:t>le deuxième partie, </a:t>
            </a:r>
            <a:r>
              <a:rPr lang="fr-FR" sz="1400" dirty="0" smtClean="0"/>
              <a:t>de </a:t>
            </a:r>
            <a:r>
              <a:rPr lang="fr-FR" sz="1400" dirty="0"/>
              <a:t>la dé-convolution, pour agrandir les images, et avoir une sortie de la même taille que l’entrée, j’ai  utilisé des couches de </a:t>
            </a:r>
            <a:r>
              <a:rPr lang="fr-FR" sz="1400" dirty="0" smtClean="0"/>
              <a:t>dé-convolution en suivant la même architecture du réseau VGG16, et en faisant appel au poids de ce réseau pré-entrainé.</a:t>
            </a:r>
          </a:p>
        </p:txBody>
      </p:sp>
      <p:pic>
        <p:nvPicPr>
          <p:cNvPr id="6" name="Picture 5" descr="RÃ©sultat de recherche d'images pour &quot;VGG16 model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98" y="3395310"/>
            <a:ext cx="1726349" cy="110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76" y="4321668"/>
            <a:ext cx="7577447" cy="36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84" y="3276501"/>
            <a:ext cx="3888432" cy="80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6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30" y="660205"/>
            <a:ext cx="8911687" cy="1280890"/>
          </a:xfrm>
        </p:spPr>
        <p:txBody>
          <a:bodyPr/>
          <a:lstStyle/>
          <a:p>
            <a:r>
              <a:rPr lang="fr-FR" b="1" dirty="0"/>
              <a:t>Travail réalisé </a:t>
            </a:r>
            <a:r>
              <a:rPr lang="fr-FR" b="1" dirty="0" smtClean="0"/>
              <a:t>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sz="2400" b="1" dirty="0" smtClean="0">
                <a:solidFill>
                  <a:schemeClr val="tx1"/>
                </a:solidFill>
              </a:rPr>
              <a:t>Entrainement</a:t>
            </a:r>
            <a:r>
              <a:rPr lang="fr-FR" sz="2400" b="1" dirty="0">
                <a:solidFill>
                  <a:schemeClr val="tx1"/>
                </a:solidFill>
              </a:rPr>
              <a:t> 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36" y="2149703"/>
            <a:ext cx="4649259" cy="309950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5" y="1880413"/>
            <a:ext cx="5858693" cy="2581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5" y="4401365"/>
            <a:ext cx="590632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77" y="679792"/>
            <a:ext cx="8911687" cy="1280890"/>
          </a:xfrm>
        </p:spPr>
        <p:txBody>
          <a:bodyPr/>
          <a:lstStyle/>
          <a:p>
            <a:r>
              <a:rPr lang="fr-FR" b="1" dirty="0"/>
              <a:t>Travail réalisé : </a:t>
            </a:r>
            <a:br>
              <a:rPr lang="fr-FR" b="1" dirty="0"/>
            </a:br>
            <a:r>
              <a:rPr lang="fr-FR" sz="2400" b="1" dirty="0" smtClean="0">
                <a:solidFill>
                  <a:schemeClr val="tx1"/>
                </a:solidFill>
              </a:rPr>
              <a:t>Performance du </a:t>
            </a:r>
            <a:r>
              <a:rPr lang="fr-FR" sz="2400" b="1" dirty="0" err="1" smtClean="0">
                <a:solidFill>
                  <a:schemeClr val="tx1"/>
                </a:solidFill>
              </a:rPr>
              <a:t>modele</a:t>
            </a:r>
            <a:r>
              <a:rPr lang="fr-FR" sz="2400" b="1" dirty="0">
                <a:solidFill>
                  <a:schemeClr val="tx1"/>
                </a:solidFill>
              </a:rPr>
              <a:t> 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4994" y="1899232"/>
            <a:ext cx="8915400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O</a:t>
            </a:r>
            <a:r>
              <a:rPr lang="fr-FR" sz="1400" dirty="0" smtClean="0"/>
              <a:t>n a utilisé </a:t>
            </a:r>
            <a:r>
              <a:rPr lang="fr-FR" sz="1400" dirty="0"/>
              <a:t>les données de validation pour faire une </a:t>
            </a:r>
            <a:r>
              <a:rPr lang="fr-FR" sz="1400" dirty="0" smtClean="0"/>
              <a:t>segmentation</a:t>
            </a:r>
          </a:p>
          <a:p>
            <a:r>
              <a:rPr lang="fr-FR" sz="1400" dirty="0" smtClean="0"/>
              <a:t>On s’est basé sur le calcul de  l’intersection over union, pour mesurer la performance de notre modèle, et on a eu les  résultats suivants : </a:t>
            </a:r>
            <a:endParaRPr lang="fr-FR" sz="1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68" y="3267969"/>
            <a:ext cx="3924502" cy="21083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65" y="3180122"/>
            <a:ext cx="6399712" cy="22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44230"/>
            <a:ext cx="8911687" cy="1280890"/>
          </a:xfrm>
        </p:spPr>
        <p:txBody>
          <a:bodyPr>
            <a:normAutofit/>
          </a:bodyPr>
          <a:lstStyle/>
          <a:p>
            <a:r>
              <a:rPr lang="fr-FR" sz="4500" b="1" dirty="0" smtClean="0">
                <a:solidFill>
                  <a:srgbClr val="A53010"/>
                </a:solidFill>
              </a:rPr>
              <a:t>Merci pour votre attention </a:t>
            </a:r>
            <a:endParaRPr lang="fr-FR" sz="4500" b="1" dirty="0">
              <a:solidFill>
                <a:srgbClr val="A53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118" y="30880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/>
              <a:t>Plan</a:t>
            </a:r>
            <a:endParaRPr lang="fr-FR" sz="4000" b="1" dirty="0">
              <a:solidFill>
                <a:srgbClr val="A5301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889" y="1470380"/>
            <a:ext cx="9853457" cy="520714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3200" b="1" dirty="0" smtClean="0">
                <a:solidFill>
                  <a:schemeClr val="tx1"/>
                </a:solidFill>
              </a:rPr>
              <a:t>Etude </a:t>
            </a:r>
            <a:r>
              <a:rPr lang="fr-FR" sz="3200" b="1" dirty="0">
                <a:solidFill>
                  <a:schemeClr val="tx1"/>
                </a:solidFill>
              </a:rPr>
              <a:t>de </a:t>
            </a:r>
            <a:r>
              <a:rPr lang="fr-FR" sz="3200" b="1" dirty="0" smtClean="0">
                <a:solidFill>
                  <a:schemeClr val="tx1"/>
                </a:solidFill>
              </a:rPr>
              <a:t>l’article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3200" b="1" dirty="0" smtClean="0">
                <a:solidFill>
                  <a:schemeClr val="tx1"/>
                </a:solidFill>
              </a:rPr>
              <a:t>Travail réalisé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    Base de données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    Prétraitement  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smtClean="0">
                <a:solidFill>
                  <a:schemeClr val="tx1"/>
                </a:solidFill>
              </a:rPr>
              <a:t>   Création du réseau    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smtClean="0">
                <a:solidFill>
                  <a:schemeClr val="tx1"/>
                </a:solidFill>
              </a:rPr>
              <a:t>   Entrainement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smtClean="0">
                <a:solidFill>
                  <a:schemeClr val="tx1"/>
                </a:solidFill>
              </a:rPr>
              <a:t>   Mesure de la performance</a:t>
            </a:r>
          </a:p>
          <a:p>
            <a:pPr marL="0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300" b="1" dirty="0" smtClean="0">
                <a:solidFill>
                  <a:srgbClr val="A53010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2300" b="1" dirty="0" smtClean="0"/>
              <a:t>     </a:t>
            </a:r>
          </a:p>
          <a:p>
            <a:pPr marL="0" indent="0">
              <a:buNone/>
            </a:pPr>
            <a:r>
              <a:rPr lang="fr-FR" sz="2300" b="1" dirty="0" smtClean="0"/>
              <a:t>      </a:t>
            </a:r>
            <a:endParaRPr lang="fr-FR" sz="2300" b="1" dirty="0"/>
          </a:p>
          <a:p>
            <a:pPr marL="0" indent="0">
              <a:buNone/>
            </a:pPr>
            <a:r>
              <a:rPr lang="fr-FR" sz="2300" dirty="0" smtClean="0"/>
              <a:t>      </a:t>
            </a:r>
            <a:endParaRPr lang="fr-FR" sz="23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903" y="577702"/>
            <a:ext cx="8911687" cy="1280890"/>
          </a:xfrm>
        </p:spPr>
        <p:txBody>
          <a:bodyPr>
            <a:normAutofit/>
          </a:bodyPr>
          <a:lstStyle/>
          <a:p>
            <a:r>
              <a:rPr lang="fr-FR" b="1" dirty="0" smtClean="0"/>
              <a:t>Etude de l’article </a:t>
            </a:r>
            <a:endParaRPr lang="fr-F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7947" y="2165684"/>
            <a:ext cx="11270305" cy="407039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avons basé notre travail sur l’article intitulé  </a:t>
            </a:r>
            <a:r>
              <a:rPr lang="fr-FR" b="1" dirty="0" smtClean="0"/>
              <a:t>« </a:t>
            </a:r>
            <a:r>
              <a:rPr lang="fr-FR" b="1" dirty="0" err="1" smtClean="0"/>
              <a:t>Fully</a:t>
            </a:r>
            <a:r>
              <a:rPr lang="fr-FR" b="1" dirty="0" smtClean="0"/>
              <a:t> </a:t>
            </a:r>
            <a:r>
              <a:rPr lang="fr-FR" b="1" dirty="0" err="1"/>
              <a:t>Convolutional</a:t>
            </a:r>
            <a:r>
              <a:rPr lang="fr-FR" b="1" dirty="0"/>
              <a:t> </a:t>
            </a:r>
            <a:r>
              <a:rPr lang="fr-FR" b="1" dirty="0" smtClean="0"/>
              <a:t>Networks for </a:t>
            </a:r>
            <a:r>
              <a:rPr lang="fr-FR" b="1" dirty="0" err="1"/>
              <a:t>Semantic</a:t>
            </a:r>
            <a:r>
              <a:rPr lang="fr-FR" b="1" dirty="0"/>
              <a:t> </a:t>
            </a:r>
            <a:r>
              <a:rPr lang="fr-FR" b="1" dirty="0" smtClean="0"/>
              <a:t>Segmentation »  </a:t>
            </a:r>
            <a:r>
              <a:rPr lang="fr-FR" dirty="0" smtClean="0"/>
              <a:t>publié en 2016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/>
              <a:t>le journal </a:t>
            </a:r>
            <a:r>
              <a:rPr lang="en-US" dirty="0" err="1" smtClean="0"/>
              <a:t>scientifique</a:t>
            </a:r>
            <a:r>
              <a:rPr lang="en-US" dirty="0" smtClean="0"/>
              <a:t> </a:t>
            </a:r>
            <a:r>
              <a:rPr lang="en-US" dirty="0"/>
              <a:t>IEEE </a:t>
            </a:r>
            <a:r>
              <a:rPr lang="en-US" dirty="0" smtClean="0"/>
              <a:t> par</a:t>
            </a:r>
            <a:r>
              <a:rPr lang="fr-FR" dirty="0" smtClean="0"/>
              <a:t> </a:t>
            </a:r>
            <a:r>
              <a:rPr lang="en-US" dirty="0" smtClean="0"/>
              <a:t>Evan </a:t>
            </a:r>
            <a:r>
              <a:rPr lang="en-US" dirty="0" err="1"/>
              <a:t>Shelhamer</a:t>
            </a:r>
            <a:r>
              <a:rPr lang="en-US" dirty="0"/>
              <a:t>, Jonathan Long, </a:t>
            </a:r>
            <a:r>
              <a:rPr lang="en-US" dirty="0" smtClean="0"/>
              <a:t>et Trevor Darrell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 </a:t>
            </a:r>
            <a:r>
              <a:rPr lang="fr-FR" sz="2200" b="1" dirty="0" smtClean="0"/>
              <a:t>idée : </a:t>
            </a:r>
            <a:r>
              <a:rPr lang="fr-FR" dirty="0" smtClean="0"/>
              <a:t>construire à partir d’une architecture CNN, des </a:t>
            </a:r>
            <a:r>
              <a:rPr lang="fr-FR" dirty="0"/>
              <a:t>réseaux </a:t>
            </a:r>
            <a:r>
              <a:rPr lang="fr-FR" b="1" dirty="0"/>
              <a:t>«entièrement </a:t>
            </a:r>
            <a:r>
              <a:rPr lang="fr-FR" b="1" dirty="0" err="1" smtClean="0"/>
              <a:t>convolutifs</a:t>
            </a:r>
            <a:r>
              <a:rPr lang="fr-FR" b="1" dirty="0" smtClean="0"/>
              <a:t> » </a:t>
            </a:r>
            <a:r>
              <a:rPr lang="fr-FR" dirty="0" smtClean="0"/>
              <a:t>qui </a:t>
            </a:r>
            <a:r>
              <a:rPr lang="fr-FR" dirty="0"/>
              <a:t>prennent des entrées de taille arbitraire et produisent des sorties de taille </a:t>
            </a:r>
            <a:r>
              <a:rPr lang="fr-FR" dirty="0" smtClean="0"/>
              <a:t>correspondante et les comparer avec des architectures différentes en utilisant plusieurs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31" y="4890905"/>
            <a:ext cx="9779150" cy="278957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Pour cela Ils ont utilisé la technique de </a:t>
            </a:r>
            <a:r>
              <a:rPr lang="fr-FR" sz="1800" dirty="0" err="1" smtClean="0">
                <a:solidFill>
                  <a:schemeClr val="tx1"/>
                </a:solidFill>
              </a:rPr>
              <a:t>tranfser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err="1" smtClean="0">
                <a:solidFill>
                  <a:schemeClr val="tx1"/>
                </a:solidFill>
              </a:rPr>
              <a:t>learning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/>
            </a:r>
            <a:br>
              <a:rPr lang="fr-FR" sz="1800" dirty="0">
                <a:solidFill>
                  <a:schemeClr val="tx1"/>
                </a:solidFill>
              </a:rPr>
            </a:b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https://cdn-images-1.medium.com/max/1600/0*jIBAjzSynvcV-l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24" y="1711193"/>
            <a:ext cx="9453868" cy="21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37" y="4426978"/>
            <a:ext cx="1878855" cy="213571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37924" y="6292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Etude de l’article </a:t>
            </a:r>
            <a:endParaRPr lang="fr-F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42031" y="5639359"/>
            <a:ext cx="662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faire la </a:t>
            </a:r>
            <a:r>
              <a:rPr lang="fr-FR" dirty="0" smtClean="0"/>
              <a:t>dé-convolution </a:t>
            </a:r>
            <a:r>
              <a:rPr lang="fr-FR" dirty="0"/>
              <a:t>ils ont transformé les couches </a:t>
            </a:r>
            <a:r>
              <a:rPr lang="fr-FR" dirty="0" smtClean="0"/>
              <a:t>complètement connectées </a:t>
            </a:r>
            <a:r>
              <a:rPr lang="fr-FR" dirty="0"/>
              <a:t>d’un vgg16 en couches de </a:t>
            </a:r>
            <a:r>
              <a:rPr lang="fr-FR" dirty="0" smtClean="0"/>
              <a:t>convolutions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6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36" y="1453697"/>
            <a:ext cx="10020176" cy="50227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37924" y="6292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Etude de l’article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909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1633735"/>
            <a:ext cx="10193033" cy="615143"/>
          </a:xfrm>
        </p:spPr>
        <p:txBody>
          <a:bodyPr>
            <a:noAutofit/>
          </a:bodyPr>
          <a:lstStyle/>
          <a:p>
            <a:r>
              <a:rPr lang="fr-FR" sz="1600" dirty="0" smtClean="0">
                <a:solidFill>
                  <a:schemeClr val="tx1"/>
                </a:solidFill>
              </a:rPr>
              <a:t>Ils ont testé leurs architectures FCN </a:t>
            </a:r>
            <a:r>
              <a:rPr lang="fr-FR" sz="1600" dirty="0">
                <a:solidFill>
                  <a:schemeClr val="tx1"/>
                </a:solidFill>
              </a:rPr>
              <a:t>sur </a:t>
            </a:r>
            <a:r>
              <a:rPr lang="fr-FR" sz="1600" dirty="0" smtClean="0">
                <a:solidFill>
                  <a:schemeClr val="tx1"/>
                </a:solidFill>
              </a:rPr>
              <a:t>différents </a:t>
            </a:r>
            <a:r>
              <a:rPr lang="fr-FR" sz="1600" dirty="0" err="1" smtClean="0">
                <a:solidFill>
                  <a:schemeClr val="tx1"/>
                </a:solidFill>
              </a:rPr>
              <a:t>dataset</a:t>
            </a:r>
            <a:r>
              <a:rPr lang="fr-FR" sz="1600" dirty="0" smtClean="0">
                <a:solidFill>
                  <a:schemeClr val="tx1"/>
                </a:solidFill>
              </a:rPr>
              <a:t>  et voici leurs résultats ;</a:t>
            </a:r>
            <a:r>
              <a:rPr lang="fr-FR" sz="1600" dirty="0">
                <a:solidFill>
                  <a:schemeClr val="tx1"/>
                </a:solidFill>
              </a:rPr>
              <a:t/>
            </a:r>
            <a:br>
              <a:rPr lang="fr-FR" sz="1600" dirty="0">
                <a:solidFill>
                  <a:schemeClr val="tx1"/>
                </a:solidFill>
              </a:rPr>
            </a:b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674" y="2846628"/>
            <a:ext cx="3222835" cy="21705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2846628"/>
            <a:ext cx="3208860" cy="2170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744" y="2846628"/>
            <a:ext cx="3126906" cy="218995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48437" y="708539"/>
            <a:ext cx="7213571" cy="523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Etude de l’article 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34126" y="2376297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SIFT 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179" y="2376297"/>
            <a:ext cx="169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PASCAL VOC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62008" y="2376297"/>
            <a:ext cx="22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PASCAL-</a:t>
            </a:r>
            <a:r>
              <a:rPr lang="fr-FR" b="1" dirty="0" err="1"/>
              <a:t>Context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073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89" y="624110"/>
            <a:ext cx="8911687" cy="1280890"/>
          </a:xfrm>
        </p:spPr>
        <p:txBody>
          <a:bodyPr/>
          <a:lstStyle/>
          <a:p>
            <a:r>
              <a:rPr lang="fr-FR" b="1" dirty="0"/>
              <a:t>Travail réalisé :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sz="2400" b="1" dirty="0" smtClean="0">
                <a:solidFill>
                  <a:schemeClr val="tx1"/>
                </a:solidFill>
              </a:rPr>
              <a:t>Base de données 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43168" y="1984536"/>
            <a:ext cx="4709311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 Nous avons 367 images </a:t>
            </a:r>
            <a:r>
              <a:rPr lang="fr-FR" sz="1400" dirty="0" smtClean="0"/>
              <a:t> de scènes extérieurs dans </a:t>
            </a:r>
            <a:r>
              <a:rPr lang="fr-FR" sz="1400" dirty="0"/>
              <a:t>cet ensemble de données</a:t>
            </a:r>
            <a:r>
              <a:rPr lang="fr-FR" sz="1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dirty="0" smtClean="0"/>
              <a:t>Les </a:t>
            </a:r>
            <a:r>
              <a:rPr lang="fr-FR" sz="1400" dirty="0"/>
              <a:t>images ont </a:t>
            </a:r>
            <a:r>
              <a:rPr lang="fr-FR" sz="1400" dirty="0" smtClean="0"/>
              <a:t>une taille d’environ 360x480 pixels.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01" y="1905000"/>
            <a:ext cx="2279011" cy="2346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90" y="4441317"/>
            <a:ext cx="2279011" cy="2181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43168" y="5270320"/>
            <a:ext cx="5630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dirty="0"/>
              <a:t>Des masques de vérité terrain ont été créés manuellement pour toutes les </a:t>
            </a:r>
            <a:r>
              <a:rPr lang="fr-FR" sz="1400" dirty="0" smtClean="0"/>
              <a:t>images avec 12 classes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4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78" y="583730"/>
            <a:ext cx="8911687" cy="1280890"/>
          </a:xfrm>
        </p:spPr>
        <p:txBody>
          <a:bodyPr/>
          <a:lstStyle/>
          <a:p>
            <a:r>
              <a:rPr lang="fr-FR" b="1" dirty="0"/>
              <a:t>Travail réalisé : </a:t>
            </a:r>
            <a:br>
              <a:rPr lang="fr-FR" b="1" dirty="0"/>
            </a:br>
            <a:r>
              <a:rPr lang="fr-FR" sz="2400" b="1" dirty="0" smtClean="0">
                <a:solidFill>
                  <a:schemeClr val="tx1"/>
                </a:solidFill>
              </a:rPr>
              <a:t>Prétraitement</a:t>
            </a:r>
            <a:endParaRPr lang="fr-FR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2">
            <a:extLst>
              <a:ext uri="{FF2B5EF4-FFF2-40B4-BE49-F238E27FC236}">
                <a16:creationId xmlns:a16="http://schemas.microsoft.com/office/drawing/2014/main" id="{F2DBF5B4-7254-440A-A40B-A809481CC6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74778" y="1864345"/>
            <a:ext cx="89154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dirty="0" smtClean="0"/>
              <a:t>Redimensionnement et égalisation de la taille de toutes les images d’une taille </a:t>
            </a:r>
            <a:r>
              <a:rPr lang="fr-FR" dirty="0"/>
              <a:t>(360, 480, 3</a:t>
            </a:r>
            <a:r>
              <a:rPr lang="fr-FR" dirty="0" smtClean="0"/>
              <a:t>) à (224, 224, 3) 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On a divisé notre </a:t>
            </a:r>
            <a:r>
              <a:rPr lang="fr-FR" dirty="0" err="1" smtClean="0"/>
              <a:t>dataset</a:t>
            </a:r>
            <a:r>
              <a:rPr lang="fr-FR" dirty="0" smtClean="0"/>
              <a:t> en 311 images d’entrainement et 56 images de validation </a:t>
            </a:r>
          </a:p>
          <a:p>
            <a:pPr marL="342900" indent="-342900">
              <a:buFontTx/>
              <a:buChar char="-"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82" y="3598153"/>
            <a:ext cx="6137633" cy="29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185" y="618048"/>
            <a:ext cx="8911687" cy="1280890"/>
          </a:xfrm>
        </p:spPr>
        <p:txBody>
          <a:bodyPr>
            <a:normAutofit/>
          </a:bodyPr>
          <a:lstStyle/>
          <a:p>
            <a:pPr lvl="0"/>
            <a:r>
              <a:rPr lang="fr-FR" b="1" dirty="0"/>
              <a:t>Travail réalisé : </a:t>
            </a:r>
            <a:br>
              <a:rPr lang="fr-FR" b="1" dirty="0"/>
            </a:br>
            <a:r>
              <a:rPr lang="fr-FR" sz="2400" b="1" dirty="0">
                <a:solidFill>
                  <a:schemeClr val="tx1"/>
                </a:solidFill>
              </a:rPr>
              <a:t>Création du réseau de neurone</a:t>
            </a:r>
            <a:r>
              <a:rPr lang="fr-FR" sz="2500" b="1" dirty="0">
                <a:solidFill>
                  <a:schemeClr val="tx1"/>
                </a:solidFill>
              </a:rPr>
              <a:t> </a:t>
            </a:r>
            <a:endParaRPr lang="fr-FR" sz="2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11"/>
          <p:cNvSpPr txBox="1">
            <a:spLocks noGrp="1"/>
          </p:cNvSpPr>
          <p:nvPr>
            <p:ph idx="1"/>
          </p:nvPr>
        </p:nvSpPr>
        <p:spPr>
          <a:xfrm>
            <a:off x="1166289" y="1803365"/>
            <a:ext cx="981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</a:t>
            </a:r>
            <a:r>
              <a:rPr lang="fr-FR" sz="1400" dirty="0"/>
              <a:t>modèle </a:t>
            </a:r>
            <a:r>
              <a:rPr lang="fr-FR" sz="1400" dirty="0" smtClean="0"/>
              <a:t>qu’on a créé </a:t>
            </a:r>
            <a:r>
              <a:rPr lang="fr-FR" sz="1400" dirty="0"/>
              <a:t>est d’architecture </a:t>
            </a:r>
            <a:r>
              <a:rPr lang="fr-FR" sz="1400" dirty="0" smtClean="0"/>
              <a:t>FCN,  qui empile des </a:t>
            </a:r>
            <a:r>
              <a:rPr lang="fr-FR" sz="1400" dirty="0"/>
              <a:t>couches de convolution avec des couches de </a:t>
            </a:r>
            <a:r>
              <a:rPr lang="fr-FR" sz="1400" dirty="0" smtClean="0"/>
              <a:t>Dé-convolution, </a:t>
            </a:r>
            <a:r>
              <a:rPr lang="fr-FR" sz="1400" dirty="0"/>
              <a:t>pour arriver à réaliser la tache de la </a:t>
            </a:r>
            <a:r>
              <a:rPr lang="fr-FR" sz="1400" dirty="0" smtClean="0"/>
              <a:t>segmentation, </a:t>
            </a:r>
            <a:r>
              <a:rPr lang="fr-FR" sz="1400" dirty="0"/>
              <a:t>en faisant appel au poids du réseau VGG16 </a:t>
            </a:r>
            <a:endParaRPr lang="en-US" sz="1400" dirty="0"/>
          </a:p>
        </p:txBody>
      </p:sp>
      <p:pic>
        <p:nvPicPr>
          <p:cNvPr id="6" name="Picture 8" descr="RÃ©sultat de recherche d'images pour &quot;KERA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68" y="3216868"/>
            <a:ext cx="2142941" cy="6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2556752"/>
            <a:ext cx="5976663" cy="93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3582612"/>
            <a:ext cx="59766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6"/>
          <p:cNvSpPr txBox="1"/>
          <p:nvPr/>
        </p:nvSpPr>
        <p:spPr>
          <a:xfrm>
            <a:off x="1311579" y="5222802"/>
            <a:ext cx="10869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Dans la première partie, </a:t>
            </a:r>
            <a:r>
              <a:rPr lang="fr-FR" sz="1400" dirty="0" smtClean="0"/>
              <a:t>on a utilisé </a:t>
            </a:r>
            <a:r>
              <a:rPr lang="fr-FR" sz="1400" dirty="0"/>
              <a:t>cinq blocks, dans chaque bloque il y’a deux couches de </a:t>
            </a:r>
            <a:r>
              <a:rPr lang="fr-FR" sz="1400" dirty="0" smtClean="0"/>
              <a:t>convolutions.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Tous </a:t>
            </a:r>
            <a:r>
              <a:rPr lang="fr-FR" sz="1400" dirty="0"/>
              <a:t>les filtres utilisées dans les couches de convolutions sont de taille 3X3, avec un nombre allons de 64 sur le premier block, jusqu’à </a:t>
            </a:r>
            <a:r>
              <a:rPr lang="fr-FR" sz="1400" dirty="0" smtClean="0"/>
              <a:t>512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</a:t>
            </a:r>
            <a:r>
              <a:rPr lang="fr-FR" sz="1400" dirty="0" smtClean="0"/>
              <a:t>ne </a:t>
            </a:r>
            <a:r>
              <a:rPr lang="fr-FR" sz="1400" dirty="0"/>
              <a:t>couche de </a:t>
            </a:r>
            <a:r>
              <a:rPr lang="fr-FR" sz="1400" dirty="0" err="1"/>
              <a:t>MaxPolling</a:t>
            </a:r>
            <a:r>
              <a:rPr lang="fr-FR" sz="1400" dirty="0"/>
              <a:t> appliquée sur les images avec un filtre de taille  </a:t>
            </a:r>
            <a:r>
              <a:rPr lang="fr-FR" sz="1400" dirty="0" smtClean="0"/>
              <a:t>2X2.</a:t>
            </a:r>
          </a:p>
        </p:txBody>
      </p:sp>
    </p:spTree>
    <p:extLst>
      <p:ext uri="{BB962C8B-B14F-4D97-AF65-F5344CB8AC3E}">
        <p14:creationId xmlns:p14="http://schemas.microsoft.com/office/powerpoint/2010/main" val="768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4697</TotalTime>
  <Words>415</Words>
  <Application>Microsoft Office PowerPoint</Application>
  <PresentationFormat>Grand écran</PresentationFormat>
  <Paragraphs>69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3</vt:lpstr>
      <vt:lpstr>Wisp</vt:lpstr>
      <vt:lpstr>Fully Convolutional Networks for semantic segmentation </vt:lpstr>
      <vt:lpstr>Plan</vt:lpstr>
      <vt:lpstr>Etude de l’article </vt:lpstr>
      <vt:lpstr>Pour cela Ils ont utilisé la technique de tranfser learning  </vt:lpstr>
      <vt:lpstr>Présentation PowerPoint</vt:lpstr>
      <vt:lpstr>Ils ont testé leurs architectures FCN sur différents dataset  et voici leurs résultats ; </vt:lpstr>
      <vt:lpstr>Travail réalisé :  Base de données </vt:lpstr>
      <vt:lpstr>Travail réalisé :  Prétraitement</vt:lpstr>
      <vt:lpstr>Travail réalisé :  Création du réseau de neurone </vt:lpstr>
      <vt:lpstr>Travail réalisé :  </vt:lpstr>
      <vt:lpstr>Travail réalisé  Création du réseau de neurone </vt:lpstr>
      <vt:lpstr>Travail réalisé   Entrainement </vt:lpstr>
      <vt:lpstr>Travail réalisé :  Performance du modele </vt:lpstr>
      <vt:lpstr>Merci pour votre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d’un code python dans un site web</dc:title>
  <dc:creator>HP</dc:creator>
  <cp:lastModifiedBy>menacer nasreddine</cp:lastModifiedBy>
  <cp:revision>182</cp:revision>
  <dcterms:created xsi:type="dcterms:W3CDTF">2018-05-20T16:14:30Z</dcterms:created>
  <dcterms:modified xsi:type="dcterms:W3CDTF">2022-07-23T23:18:31Z</dcterms:modified>
</cp:coreProperties>
</file>