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7"/>
  </p:notesMasterIdLst>
  <p:sldIdLst>
    <p:sldId id="256" r:id="rId5"/>
    <p:sldId id="257" r:id="rId6"/>
    <p:sldId id="259" r:id="rId7"/>
    <p:sldId id="279" r:id="rId8"/>
    <p:sldId id="281" r:id="rId9"/>
    <p:sldId id="282" r:id="rId10"/>
    <p:sldId id="283" r:id="rId11"/>
    <p:sldId id="275" r:id="rId12"/>
    <p:sldId id="269" r:id="rId13"/>
    <p:sldId id="260" r:id="rId14"/>
    <p:sldId id="278"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varScale="1">
        <p:scale>
          <a:sx n="86" d="100"/>
          <a:sy n="86" d="100"/>
        </p:scale>
        <p:origin x="562"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10/27/2022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698328"/>
            <a:ext cx="10993549" cy="969708"/>
          </a:xfrm>
        </p:spPr>
        <p:txBody>
          <a:bodyPr/>
          <a:lstStyle/>
          <a:p>
            <a:pPr algn="ctr"/>
            <a:r>
              <a:rPr lang="en-US" dirty="0"/>
              <a:t>Prediction for Diagnosing Liver Disease in Patients   using </a:t>
            </a:r>
            <a:r>
              <a:rPr lang="en-US" dirty="0">
                <a:cs typeface="Times New Roman" panose="02020603050405020304" pitchFamily="18" charset="0"/>
              </a:rPr>
              <a:t> MACHINE LEARNING MODELS</a:t>
            </a:r>
            <a:endParaRPr lang="en-US" dirty="0"/>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9579006" y="2663301"/>
            <a:ext cx="2361462" cy="3523005"/>
          </a:xfrm>
        </p:spPr>
        <p:txBody>
          <a:bodyPr>
            <a:normAutofit/>
          </a:bodyPr>
          <a:lstStyle/>
          <a:p>
            <a:r>
              <a:rPr lang="en-US" b="1" dirty="0"/>
              <a:t>Project Guide:</a:t>
            </a:r>
          </a:p>
          <a:p>
            <a:r>
              <a:rPr lang="en-US" dirty="0"/>
              <a:t>Mr. N. V. Naik</a:t>
            </a:r>
          </a:p>
          <a:p>
            <a:r>
              <a:rPr lang="en-US" dirty="0"/>
              <a:t>Sr. Assistant Professor</a:t>
            </a:r>
          </a:p>
          <a:p>
            <a:r>
              <a:rPr lang="en-US" b="1" dirty="0"/>
              <a:t>Presented By:</a:t>
            </a:r>
          </a:p>
          <a:p>
            <a:r>
              <a:rPr lang="en-US" dirty="0"/>
              <a:t>D. Nasreen</a:t>
            </a:r>
          </a:p>
          <a:p>
            <a:r>
              <a:rPr lang="en-US" dirty="0"/>
              <a:t>S. </a:t>
            </a:r>
            <a:r>
              <a:rPr lang="en-US" dirty="0" err="1"/>
              <a:t>Chowdeswar</a:t>
            </a:r>
            <a:r>
              <a:rPr lang="en-US" dirty="0"/>
              <a:t> Reddy</a:t>
            </a:r>
          </a:p>
          <a:p>
            <a:r>
              <a:rPr lang="en-US" dirty="0"/>
              <a:t>P. Lasya Sri</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1191" y="1882066"/>
            <a:ext cx="8593584" cy="4598633"/>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916962" y="434086"/>
            <a:ext cx="3449632" cy="1872388"/>
          </a:xfrm>
        </p:spPr>
        <p:txBody>
          <a:bodyPr>
            <a:normAutofit/>
          </a:bodyPr>
          <a:lstStyle/>
          <a:p>
            <a:r>
              <a:rPr lang="en-US" sz="2000" b="1" dirty="0">
                <a:solidFill>
                  <a:schemeClr val="tx1">
                    <a:lumMod val="85000"/>
                    <a:lumOff val="15000"/>
                  </a:schemeClr>
                </a:solidFill>
                <a:latin typeface="Times New Roman" pitchFamily="18" charset="0"/>
                <a:cs typeface="Times New Roman" pitchFamily="18" charset="0"/>
              </a:rPr>
              <a:t>System Architecture</a:t>
            </a:r>
            <a:endParaRPr lang="en-US" sz="2000" dirty="0">
              <a:solidFill>
                <a:schemeClr val="tx1">
                  <a:lumMod val="85000"/>
                  <a:lumOff val="15000"/>
                </a:schemeClr>
              </a:solidFill>
            </a:endParaRPr>
          </a:p>
        </p:txBody>
      </p:sp>
      <p:pic>
        <p:nvPicPr>
          <p:cNvPr id="5" name="Content Placeholder 4">
            <a:extLst>
              <a:ext uri="{FF2B5EF4-FFF2-40B4-BE49-F238E27FC236}">
                <a16:creationId xmlns:a16="http://schemas.microsoft.com/office/drawing/2014/main" id="{CFAB06F4-3A51-8CE0-2C59-E4FEA9F29F90}"/>
              </a:ext>
            </a:extLst>
          </p:cNvPr>
          <p:cNvPicPr>
            <a:picLocks noGrp="1" noChangeAspect="1"/>
          </p:cNvPicPr>
          <p:nvPr>
            <p:ph idx="1"/>
          </p:nvPr>
        </p:nvPicPr>
        <p:blipFill>
          <a:blip r:embed="rId2"/>
          <a:stretch>
            <a:fillRect/>
          </a:stretch>
        </p:blipFill>
        <p:spPr>
          <a:xfrm>
            <a:off x="1347390" y="2757654"/>
            <a:ext cx="7680960" cy="1607540"/>
          </a:xfrm>
        </p:spPr>
      </p:pic>
      <p:sp>
        <p:nvSpPr>
          <p:cNvPr id="17" name="Footer Placeholder 16">
            <a:extLst>
              <a:ext uri="{FF2B5EF4-FFF2-40B4-BE49-F238E27FC236}">
                <a16:creationId xmlns:a16="http://schemas.microsoft.com/office/drawing/2014/main" id="{97130022-5FA2-42CA-9F45-CF03F1375804}"/>
              </a:ext>
            </a:extLst>
          </p:cNvPr>
          <p:cNvSpPr>
            <a:spLocks noGrp="1"/>
          </p:cNvSpPr>
          <p:nvPr>
            <p:ph type="ftr" sz="quarter" idx="11"/>
          </p:nvPr>
        </p:nvSpPr>
        <p:spPr>
          <a:xfrm>
            <a:off x="581192" y="6423914"/>
            <a:ext cx="6917210" cy="365125"/>
          </a:xfrm>
        </p:spPr>
        <p:txBody>
          <a:bodyPr/>
          <a:lstStyle/>
          <a:p>
            <a:r>
              <a:rPr lang="en-US" dirty="0"/>
              <a:t>Prediction for Diagnosing Liver Disease in Patients using Machine Learning Models</a:t>
            </a:r>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27-10-2022</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10</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30946D-1D1F-8FF4-6294-0DB520DB7FAC}"/>
              </a:ext>
            </a:extLst>
          </p:cNvPr>
          <p:cNvSpPr txBox="1"/>
          <p:nvPr/>
        </p:nvSpPr>
        <p:spPr>
          <a:xfrm>
            <a:off x="767857" y="933450"/>
            <a:ext cx="3031852" cy="1722419"/>
          </a:xfrm>
          <a:prstGeom prst="rect">
            <a:avLst/>
          </a:prstGeom>
        </p:spPr>
        <p:txBody>
          <a:bodyPr vert="horz" lIns="91440" tIns="45720" rIns="91440" bIns="45720" rtlCol="0" anchor="b">
            <a:normAutofit/>
          </a:bodyPr>
          <a:lstStyle/>
          <a:p>
            <a:pPr>
              <a:spcBef>
                <a:spcPct val="0"/>
              </a:spcBef>
              <a:spcAft>
                <a:spcPts val="600"/>
              </a:spcAft>
            </a:pPr>
            <a:r>
              <a:rPr lang="en-US" sz="2400" b="0" kern="1200" cap="all">
                <a:solidFill>
                  <a:srgbClr val="FFFFFF"/>
                </a:solidFill>
                <a:latin typeface="+mj-lt"/>
                <a:ea typeface="+mj-ea"/>
                <a:cs typeface="+mj-cs"/>
              </a:rPr>
              <a:t>Conclusion:</a:t>
            </a:r>
          </a:p>
        </p:txBody>
      </p:sp>
      <p:pic>
        <p:nvPicPr>
          <p:cNvPr id="9" name="Picture 8">
            <a:extLst>
              <a:ext uri="{FF2B5EF4-FFF2-40B4-BE49-F238E27FC236}">
                <a16:creationId xmlns:a16="http://schemas.microsoft.com/office/drawing/2014/main" id="{FCBD6953-0CC2-092C-B16F-B9D474C256B6}"/>
              </a:ext>
            </a:extLst>
          </p:cNvPr>
          <p:cNvPicPr>
            <a:picLocks noChangeAspect="1"/>
          </p:cNvPicPr>
          <p:nvPr/>
        </p:nvPicPr>
        <p:blipFill rotWithShape="1">
          <a:blip r:embed="rId2"/>
          <a:srcRect t="50440" b="10339"/>
          <a:stretch/>
        </p:blipFill>
        <p:spPr>
          <a:xfrm>
            <a:off x="4900928" y="1179829"/>
            <a:ext cx="6650991" cy="4658216"/>
          </a:xfrm>
          <a:prstGeom prst="rect">
            <a:avLst/>
          </a:prstGeom>
          <a:noFill/>
        </p:spPr>
      </p:pic>
      <p:sp>
        <p:nvSpPr>
          <p:cNvPr id="8" name="TextBox 7">
            <a:extLst>
              <a:ext uri="{FF2B5EF4-FFF2-40B4-BE49-F238E27FC236}">
                <a16:creationId xmlns:a16="http://schemas.microsoft.com/office/drawing/2014/main" id="{859607AC-7D77-C0BC-4E8B-817976B84BAF}"/>
              </a:ext>
            </a:extLst>
          </p:cNvPr>
          <p:cNvSpPr txBox="1"/>
          <p:nvPr/>
        </p:nvSpPr>
        <p:spPr>
          <a:xfrm>
            <a:off x="767857" y="2836654"/>
            <a:ext cx="3031852" cy="3001392"/>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92000"/>
            </a:pPr>
            <a:r>
              <a:rPr lang="en-US" sz="1600" kern="1200">
                <a:solidFill>
                  <a:srgbClr val="FFFFFF"/>
                </a:solidFill>
                <a:latin typeface="+mn-lt"/>
                <a:ea typeface="+mn-ea"/>
                <a:cs typeface="+mn-cs"/>
              </a:rPr>
              <a:t>From the analysis of the result we can conclude that our proposed model by combination of hybrid algorithm we can obtain  good model  results for  detection of fatty liver disease this method will lead effectively in identify of FLD for novel diagnosis.</a:t>
            </a:r>
          </a:p>
        </p:txBody>
      </p:sp>
      <p:sp>
        <p:nvSpPr>
          <p:cNvPr id="2" name="Footer Placeholder 1">
            <a:extLst>
              <a:ext uri="{FF2B5EF4-FFF2-40B4-BE49-F238E27FC236}">
                <a16:creationId xmlns:a16="http://schemas.microsoft.com/office/drawing/2014/main" id="{ACAEB48D-75BF-8C78-03AD-223729112C9A}"/>
              </a:ext>
            </a:extLst>
          </p:cNvPr>
          <p:cNvSpPr>
            <a:spLocks noGrp="1"/>
          </p:cNvSpPr>
          <p:nvPr>
            <p:ph type="ftr" sz="quarter" idx="11"/>
          </p:nvPr>
        </p:nvSpPr>
        <p:spPr>
          <a:xfrm>
            <a:off x="581192" y="6452590"/>
            <a:ext cx="6917210" cy="365125"/>
          </a:xfrm>
        </p:spPr>
        <p:txBody>
          <a:bodyPr vert="horz" lIns="91440" tIns="45720" rIns="91440" bIns="45720" rtlCol="0" anchor="ctr">
            <a:normAutofit/>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488B88CD-0BC7-FA82-335A-1185AB845DC2}"/>
              </a:ext>
            </a:extLst>
          </p:cNvPr>
          <p:cNvSpPr>
            <a:spLocks noGrp="1"/>
          </p:cNvSpPr>
          <p:nvPr>
            <p:ph type="dt" sz="half" idx="10"/>
          </p:nvPr>
        </p:nvSpPr>
        <p:spPr>
          <a:xfrm>
            <a:off x="7605951" y="6456916"/>
            <a:ext cx="2844799" cy="365125"/>
          </a:xfrm>
        </p:spPr>
        <p:txBody>
          <a:bodyPr vert="horz" lIns="91440" tIns="45720" rIns="91440" bIns="45720" rtlCol="0" anchor="ctr">
            <a:normAutofit/>
          </a:bodyPr>
          <a:lstStyle/>
          <a:p>
            <a:r>
              <a:rPr lang="en-US" dirty="0"/>
              <a:t>27-10-2022</a:t>
            </a:r>
          </a:p>
        </p:txBody>
      </p:sp>
      <p:sp>
        <p:nvSpPr>
          <p:cNvPr id="4" name="Slide Number Placeholder 3">
            <a:extLst>
              <a:ext uri="{FF2B5EF4-FFF2-40B4-BE49-F238E27FC236}">
                <a16:creationId xmlns:a16="http://schemas.microsoft.com/office/drawing/2014/main" id="{3D4599C3-C803-0EFA-EE82-288A76321D36}"/>
              </a:ext>
            </a:extLst>
          </p:cNvPr>
          <p:cNvSpPr>
            <a:spLocks noGrp="1"/>
          </p:cNvSpPr>
          <p:nvPr>
            <p:ph type="sldNum" sz="quarter" idx="12"/>
          </p:nvPr>
        </p:nvSpPr>
        <p:spPr>
          <a:xfrm>
            <a:off x="10558300" y="6456916"/>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a:p>
        </p:txBody>
      </p:sp>
    </p:spTree>
    <p:extLst>
      <p:ext uri="{BB962C8B-B14F-4D97-AF65-F5344CB8AC3E}">
        <p14:creationId xmlns:p14="http://schemas.microsoft.com/office/powerpoint/2010/main" val="17604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7D4B3A-DF61-0770-45EB-A44AF3CB816E}"/>
              </a:ext>
            </a:extLst>
          </p:cNvPr>
          <p:cNvSpPr>
            <a:spLocks noGrp="1"/>
          </p:cNvSpPr>
          <p:nvPr>
            <p:ph type="ftr" sz="quarter" idx="11"/>
          </p:nvPr>
        </p:nvSpPr>
        <p:spPr>
          <a:xfrm>
            <a:off x="581192" y="6393136"/>
            <a:ext cx="6917210" cy="365125"/>
          </a:xfrm>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1D76B259-7C92-A8B1-97E2-51CBC982BC8A}"/>
              </a:ext>
            </a:extLst>
          </p:cNvPr>
          <p:cNvSpPr>
            <a:spLocks noGrp="1"/>
          </p:cNvSpPr>
          <p:nvPr>
            <p:ph type="dt" sz="half" idx="10"/>
          </p:nvPr>
        </p:nvSpPr>
        <p:spPr>
          <a:xfrm>
            <a:off x="7605951" y="6393136"/>
            <a:ext cx="2844799" cy="365125"/>
          </a:xfrm>
        </p:spPr>
        <p:txBody>
          <a:bodyPr/>
          <a:lstStyle/>
          <a:p>
            <a:r>
              <a:rPr lang="en-US" dirty="0"/>
              <a:t>27-10-2022</a:t>
            </a:r>
          </a:p>
        </p:txBody>
      </p:sp>
      <p:sp>
        <p:nvSpPr>
          <p:cNvPr id="4" name="Slide Number Placeholder 3">
            <a:extLst>
              <a:ext uri="{FF2B5EF4-FFF2-40B4-BE49-F238E27FC236}">
                <a16:creationId xmlns:a16="http://schemas.microsoft.com/office/drawing/2014/main" id="{8E54CCF1-A2E4-FC35-A73D-8343A82FC32D}"/>
              </a:ext>
            </a:extLst>
          </p:cNvPr>
          <p:cNvSpPr>
            <a:spLocks noGrp="1"/>
          </p:cNvSpPr>
          <p:nvPr>
            <p:ph type="sldNum" sz="quarter" idx="12"/>
          </p:nvPr>
        </p:nvSpPr>
        <p:spPr>
          <a:xfrm>
            <a:off x="10558300" y="6393136"/>
            <a:ext cx="1052510" cy="365125"/>
          </a:xfrm>
        </p:spPr>
        <p:txBody>
          <a:bodyPr/>
          <a:lstStyle/>
          <a:p>
            <a:fld id="{3A98EE3D-8CD1-4C3F-BD1C-C98C9596463C}" type="slidenum">
              <a:rPr lang="en-US" smtClean="0"/>
              <a:t>12</a:t>
            </a:fld>
            <a:endParaRPr lang="en-US" dirty="0"/>
          </a:p>
        </p:txBody>
      </p:sp>
      <p:pic>
        <p:nvPicPr>
          <p:cNvPr id="6" name="Picture 5">
            <a:extLst>
              <a:ext uri="{FF2B5EF4-FFF2-40B4-BE49-F238E27FC236}">
                <a16:creationId xmlns:a16="http://schemas.microsoft.com/office/drawing/2014/main" id="{007CDD30-B07E-D5E0-880D-6A2A88DE9C52}"/>
              </a:ext>
            </a:extLst>
          </p:cNvPr>
          <p:cNvPicPr>
            <a:picLocks noChangeAspect="1"/>
          </p:cNvPicPr>
          <p:nvPr/>
        </p:nvPicPr>
        <p:blipFill>
          <a:blip r:embed="rId2"/>
          <a:stretch>
            <a:fillRect/>
          </a:stretch>
        </p:blipFill>
        <p:spPr>
          <a:xfrm>
            <a:off x="5383763" y="622365"/>
            <a:ext cx="6336683" cy="5684348"/>
          </a:xfrm>
          <a:prstGeom prst="rect">
            <a:avLst/>
          </a:prstGeom>
        </p:spPr>
      </p:pic>
      <p:sp>
        <p:nvSpPr>
          <p:cNvPr id="9" name="TextBox 8">
            <a:extLst>
              <a:ext uri="{FF2B5EF4-FFF2-40B4-BE49-F238E27FC236}">
                <a16:creationId xmlns:a16="http://schemas.microsoft.com/office/drawing/2014/main" id="{DAF93A2A-0F97-05C0-3CCA-3B8C87AEB12D}"/>
              </a:ext>
            </a:extLst>
          </p:cNvPr>
          <p:cNvSpPr txBox="1"/>
          <p:nvPr/>
        </p:nvSpPr>
        <p:spPr>
          <a:xfrm>
            <a:off x="961055" y="2775017"/>
            <a:ext cx="3816220" cy="938719"/>
          </a:xfrm>
          <a:prstGeom prst="rect">
            <a:avLst/>
          </a:prstGeom>
          <a:noFill/>
        </p:spPr>
        <p:txBody>
          <a:bodyPr wrap="square">
            <a:spAutoFit/>
          </a:bodyPr>
          <a:lstStyle/>
          <a:p>
            <a:r>
              <a:rPr lang="en-US" sz="5500" dirty="0"/>
              <a:t>Thank you</a:t>
            </a:r>
            <a:endParaRPr lang="en-IN" sz="5500" dirty="0"/>
          </a:p>
        </p:txBody>
      </p:sp>
    </p:spTree>
    <p:extLst>
      <p:ext uri="{BB962C8B-B14F-4D97-AF65-F5344CB8AC3E}">
        <p14:creationId xmlns:p14="http://schemas.microsoft.com/office/powerpoint/2010/main" val="129118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1" y="710310"/>
            <a:ext cx="3424138" cy="586550"/>
          </a:xfrm>
        </p:spPr>
        <p:txBody>
          <a:bodyPr>
            <a:normAutofit/>
          </a:bodyPr>
          <a:lstStyle/>
          <a:p>
            <a:r>
              <a:rPr lang="en-US" dirty="0"/>
              <a:t>ABSTRACT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696602" y="1606920"/>
            <a:ext cx="7097991" cy="3975776"/>
          </a:xfrm>
        </p:spPr>
        <p:txBody>
          <a:bodyPr>
            <a:normAutofit lnSpcReduction="10000"/>
          </a:bodyPr>
          <a:lstStyle/>
          <a:p>
            <a:pPr algn="just"/>
            <a:r>
              <a:rPr lang="en-US" dirty="0"/>
              <a:t>In recent years, Liver disorders have increased rapidly and it is considered to be a very fatal disease in many countries like – Egypt, Mongolia, Cambodia etc. There is a lot of data on patients who undergo medication or medical examinations at the hospital and this is information that must be extracted so that it can provide information for future improvement conditions, meaning that past data can be used as a prediction basis for liver disease in patients. This is very beneficial for medical personnel and also for patients if they experience symptoms that match the symptoms felt by a patient. So, for early detection of fatty liver disease, an automated program is needed to build with more accuracy and reliability. Specific machine learning models like Support Vector Machines (SVM), Decision Tree (DT) and Random Forest (RF) are developed for this purpose to predict the disease. In this paper, hybrid of ANN and XGBOOST algorithms is proposed to predict liver disease with better precision, accuracy and reliability. </a:t>
            </a:r>
          </a:p>
        </p:txBody>
      </p:sp>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186668" y="640080"/>
            <a:ext cx="3563371"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1" y="6423914"/>
            <a:ext cx="6917210" cy="365125"/>
          </a:xfrm>
        </p:spPr>
        <p:txBody>
          <a:bodyPr/>
          <a:lstStyle/>
          <a:p>
            <a:r>
              <a:rPr lang="en-US" dirty="0"/>
              <a:t>Prediction for Diagnosing Liver Disease in Patients using Machine Learning Models</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27-10-2022</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1"/>
            <a:ext cx="3475915" cy="565410"/>
          </a:xfrm>
        </p:spPr>
        <p:txBody>
          <a:bodyPr/>
          <a:lstStyle/>
          <a:p>
            <a:r>
              <a:rPr lang="en-US" dirty="0"/>
              <a:t>Introduction</a:t>
            </a:r>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1" y="6423914"/>
            <a:ext cx="6917210" cy="365125"/>
          </a:xfrm>
        </p:spPr>
        <p:txBody>
          <a:bodyPr/>
          <a:lstStyle/>
          <a:p>
            <a:r>
              <a:rPr lang="en-US" dirty="0"/>
              <a:t>Prediction for Diagnosing Liver Disease in Patients using Machine Learning Models</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27-10-2022</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sp>
        <p:nvSpPr>
          <p:cNvPr id="5" name="Content Placeholder 4">
            <a:extLst>
              <a:ext uri="{FF2B5EF4-FFF2-40B4-BE49-F238E27FC236}">
                <a16:creationId xmlns:a16="http://schemas.microsoft.com/office/drawing/2014/main" id="{8EE07776-418C-EBA9-D851-06F8765EC348}"/>
              </a:ext>
            </a:extLst>
          </p:cNvPr>
          <p:cNvSpPr>
            <a:spLocks noGrp="1"/>
          </p:cNvSpPr>
          <p:nvPr>
            <p:ph idx="1"/>
          </p:nvPr>
        </p:nvSpPr>
        <p:spPr>
          <a:xfrm>
            <a:off x="721151" y="1097175"/>
            <a:ext cx="9977108" cy="4480669"/>
          </a:xfrm>
        </p:spPr>
        <p:txBody>
          <a:bodyPr>
            <a:normAutofit/>
          </a:bodyPr>
          <a:lstStyle/>
          <a:p>
            <a:r>
              <a:rPr lang="en-US" dirty="0"/>
              <a:t>Fatty liver disease (steatosis) is a common condition caused by having too much fat build up in your liver. A healthy liver contains a small amount of fat. It becomes a problem when fat reaches 5% to 10% of your liver’s weight. </a:t>
            </a:r>
          </a:p>
          <a:p>
            <a:r>
              <a:rPr lang="en-US" dirty="0"/>
              <a:t>It progresses through three stages:</a:t>
            </a:r>
          </a:p>
          <a:p>
            <a:endParaRPr lang="en-US" dirty="0"/>
          </a:p>
          <a:p>
            <a:pPr marL="285750" indent="-285750">
              <a:buFont typeface="Arial" panose="020B0604020202020204" pitchFamily="34" charset="0"/>
              <a:buChar char="•"/>
            </a:pPr>
            <a:r>
              <a:rPr lang="en-US" dirty="0"/>
              <a:t>Your liver becomes inflamed (swollen), which damages its tissue. This stage is called steatohepatitis.</a:t>
            </a:r>
          </a:p>
          <a:p>
            <a:pPr marL="285750" indent="-285750">
              <a:buFont typeface="Arial" panose="020B0604020202020204" pitchFamily="34" charset="0"/>
              <a:buChar char="•"/>
            </a:pPr>
            <a:r>
              <a:rPr lang="en-US" dirty="0"/>
              <a:t>Scar tissue forms where your liver is damaged. This process is called fibrosis.</a:t>
            </a:r>
          </a:p>
          <a:p>
            <a:pPr marL="285750" indent="-285750">
              <a:buFont typeface="Arial" panose="020B0604020202020204" pitchFamily="34" charset="0"/>
              <a:buChar char="•"/>
            </a:pPr>
            <a:r>
              <a:rPr lang="en-US" dirty="0"/>
              <a:t>Extensive scar tissue replaces healthy tissue. At this point, you have cirrhosis of the liver.</a:t>
            </a:r>
            <a:endParaRPr lang="en-IN" dirty="0"/>
          </a:p>
        </p:txBody>
      </p:sp>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Nonalcoholic Fatty Liver Disease? | Everyday Health">
            <a:extLst>
              <a:ext uri="{FF2B5EF4-FFF2-40B4-BE49-F238E27FC236}">
                <a16:creationId xmlns:a16="http://schemas.microsoft.com/office/drawing/2014/main" id="{686A19A0-9C3A-7B26-C0E6-DC9BABCE0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0"/>
            <a:ext cx="12191980" cy="6858000"/>
          </a:xfrm>
          <a:prstGeom prst="rect">
            <a:avLst/>
          </a:prstGeom>
          <a:solidFill>
            <a:srgbClr val="FFFFFF"/>
          </a:solidFill>
        </p:spPr>
      </p:pic>
      <p:sp>
        <p:nvSpPr>
          <p:cNvPr id="10" name="TextBox 9">
            <a:extLst>
              <a:ext uri="{FF2B5EF4-FFF2-40B4-BE49-F238E27FC236}">
                <a16:creationId xmlns:a16="http://schemas.microsoft.com/office/drawing/2014/main" id="{F0BCD1E7-2C62-438D-9DFE-C23B54E79059}"/>
              </a:ext>
            </a:extLst>
          </p:cNvPr>
          <p:cNvSpPr txBox="1"/>
          <p:nvPr/>
        </p:nvSpPr>
        <p:spPr>
          <a:xfrm>
            <a:off x="656576" y="5755882"/>
            <a:ext cx="4465839" cy="707886"/>
          </a:xfrm>
          <a:prstGeom prst="rect">
            <a:avLst/>
          </a:prstGeom>
          <a:noFill/>
        </p:spPr>
        <p:txBody>
          <a:bodyPr wrap="square" rtlCol="0">
            <a:spAutoFit/>
          </a:bodyPr>
          <a:lstStyle/>
          <a:p>
            <a:r>
              <a:rPr lang="en-IN" sz="4000" b="1" dirty="0">
                <a:solidFill>
                  <a:schemeClr val="bg2">
                    <a:lumMod val="50000"/>
                  </a:schemeClr>
                </a:solidFill>
              </a:rPr>
              <a:t>Disease Causes</a:t>
            </a:r>
          </a:p>
        </p:txBody>
      </p:sp>
    </p:spTree>
    <p:extLst>
      <p:ext uri="{BB962C8B-B14F-4D97-AF65-F5344CB8AC3E}">
        <p14:creationId xmlns:p14="http://schemas.microsoft.com/office/powerpoint/2010/main" val="338250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A4F0C2-C561-9F0C-676B-4DE03A7BF91C}"/>
              </a:ext>
            </a:extLst>
          </p:cNvPr>
          <p:cNvPicPr>
            <a:picLocks noChangeAspect="1"/>
          </p:cNvPicPr>
          <p:nvPr/>
        </p:nvPicPr>
        <p:blipFill>
          <a:blip r:embed="rId2"/>
          <a:stretch>
            <a:fillRect/>
          </a:stretch>
        </p:blipFill>
        <p:spPr>
          <a:xfrm>
            <a:off x="0" y="1"/>
            <a:ext cx="12192000" cy="6423913"/>
          </a:xfrm>
          <a:prstGeom prst="rect">
            <a:avLst/>
          </a:prstGeom>
          <a:noFill/>
        </p:spPr>
      </p:pic>
      <p:sp>
        <p:nvSpPr>
          <p:cNvPr id="2" name="Footer Placeholder 1">
            <a:extLst>
              <a:ext uri="{FF2B5EF4-FFF2-40B4-BE49-F238E27FC236}">
                <a16:creationId xmlns:a16="http://schemas.microsoft.com/office/drawing/2014/main" id="{94EFB35A-9502-ECF4-43AB-603ABB6AD6BB}"/>
              </a:ext>
            </a:extLst>
          </p:cNvPr>
          <p:cNvSpPr>
            <a:spLocks noGrp="1"/>
          </p:cNvSpPr>
          <p:nvPr>
            <p:ph type="ftr" sz="quarter" idx="4294967295"/>
          </p:nvPr>
        </p:nvSpPr>
        <p:spPr>
          <a:xfrm>
            <a:off x="581192" y="6423914"/>
            <a:ext cx="6917210" cy="365125"/>
          </a:xfrm>
        </p:spPr>
        <p:txBody>
          <a:bodyPr/>
          <a:lstStyle/>
          <a:p>
            <a:r>
              <a:rPr lang="en-US" dirty="0"/>
              <a:t>Prediction for Diagnosing Liver Disease in Patients using Machine Learning Models</a:t>
            </a:r>
          </a:p>
        </p:txBody>
      </p:sp>
      <p:sp>
        <p:nvSpPr>
          <p:cNvPr id="3" name="Date Placeholder 2" hidden="1">
            <a:extLst>
              <a:ext uri="{FF2B5EF4-FFF2-40B4-BE49-F238E27FC236}">
                <a16:creationId xmlns:a16="http://schemas.microsoft.com/office/drawing/2014/main" id="{50C5CD08-FE35-7EDF-3E9C-4FB470EA2A6F}"/>
              </a:ext>
            </a:extLst>
          </p:cNvPr>
          <p:cNvSpPr>
            <a:spLocks noGrp="1"/>
          </p:cNvSpPr>
          <p:nvPr>
            <p:ph type="dt" sz="half" idx="4294967295"/>
          </p:nvPr>
        </p:nvSpPr>
        <p:spPr>
          <a:xfrm>
            <a:off x="7605951" y="6423914"/>
            <a:ext cx="2844799" cy="365125"/>
          </a:xfrm>
        </p:spPr>
        <p:txBody>
          <a:bodyPr/>
          <a:lstStyle/>
          <a:p>
            <a:pPr>
              <a:spcAft>
                <a:spcPts val="600"/>
              </a:spcAft>
            </a:pPr>
            <a:r>
              <a:rPr lang="en-US"/>
              <a:t>20XX</a:t>
            </a:r>
          </a:p>
        </p:txBody>
      </p:sp>
      <p:sp>
        <p:nvSpPr>
          <p:cNvPr id="4" name="Slide Number Placeholder 3" hidden="1">
            <a:extLst>
              <a:ext uri="{FF2B5EF4-FFF2-40B4-BE49-F238E27FC236}">
                <a16:creationId xmlns:a16="http://schemas.microsoft.com/office/drawing/2014/main" id="{E52CDFC4-EA09-719E-CEEB-61885B145B4C}"/>
              </a:ext>
            </a:extLst>
          </p:cNvPr>
          <p:cNvSpPr>
            <a:spLocks noGrp="1"/>
          </p:cNvSpPr>
          <p:nvPr>
            <p:ph type="sldNum" sz="quarter" idx="4294967295"/>
          </p:nvPr>
        </p:nvSpPr>
        <p:spPr>
          <a:xfrm>
            <a:off x="10558300" y="6423914"/>
            <a:ext cx="1052510" cy="365125"/>
          </a:xfrm>
        </p:spPr>
        <p:txBody>
          <a:bodyPr/>
          <a:lstStyle/>
          <a:p>
            <a:pPr>
              <a:spcAft>
                <a:spcPts val="600"/>
              </a:spcAft>
            </a:pPr>
            <a:fld id="{3A98EE3D-8CD1-4C3F-BD1C-C98C9596463C}" type="slidenum">
              <a:rPr lang="en-US" smtClean="0"/>
              <a:pPr>
                <a:spcAft>
                  <a:spcPts val="600"/>
                </a:spcAft>
              </a:pPr>
              <a:t>5</a:t>
            </a:fld>
            <a:endParaRPr lang="en-US"/>
          </a:p>
        </p:txBody>
      </p:sp>
    </p:spTree>
    <p:extLst>
      <p:ext uri="{BB962C8B-B14F-4D97-AF65-F5344CB8AC3E}">
        <p14:creationId xmlns:p14="http://schemas.microsoft.com/office/powerpoint/2010/main" val="422367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7732C1-901B-1C73-3124-722B6D61EE0D}"/>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A994D6AD-3047-3AAE-3DED-5CE94D1E7D90}"/>
              </a:ext>
            </a:extLst>
          </p:cNvPr>
          <p:cNvSpPr>
            <a:spLocks noGrp="1"/>
          </p:cNvSpPr>
          <p:nvPr>
            <p:ph type="dt" sz="half" idx="10"/>
          </p:nvPr>
        </p:nvSpPr>
        <p:spPr/>
        <p:txBody>
          <a:bodyPr/>
          <a:lstStyle/>
          <a:p>
            <a:r>
              <a:rPr lang="en-US" dirty="0"/>
              <a:t>27-10-2022</a:t>
            </a:r>
          </a:p>
        </p:txBody>
      </p:sp>
      <p:sp>
        <p:nvSpPr>
          <p:cNvPr id="4" name="Slide Number Placeholder 3">
            <a:extLst>
              <a:ext uri="{FF2B5EF4-FFF2-40B4-BE49-F238E27FC236}">
                <a16:creationId xmlns:a16="http://schemas.microsoft.com/office/drawing/2014/main" id="{45FE5009-AFE9-B378-FDEC-D0E0D46DA980}"/>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6" name="TextBox 5">
            <a:extLst>
              <a:ext uri="{FF2B5EF4-FFF2-40B4-BE49-F238E27FC236}">
                <a16:creationId xmlns:a16="http://schemas.microsoft.com/office/drawing/2014/main" id="{913C6411-963D-0654-8FF1-5214C98F80A0}"/>
              </a:ext>
            </a:extLst>
          </p:cNvPr>
          <p:cNvSpPr txBox="1"/>
          <p:nvPr/>
        </p:nvSpPr>
        <p:spPr>
          <a:xfrm>
            <a:off x="874745" y="1951672"/>
            <a:ext cx="9683555" cy="1754326"/>
          </a:xfrm>
          <a:prstGeom prst="rect">
            <a:avLst/>
          </a:prstGeom>
          <a:noFill/>
        </p:spPr>
        <p:txBody>
          <a:bodyPr wrap="square">
            <a:spAutoFit/>
          </a:bodyPr>
          <a:lstStyle/>
          <a:p>
            <a:pPr algn="just"/>
            <a:r>
              <a:rPr lang="en-US" dirty="0"/>
              <a:t>Fatty liver disease (FLD) is a common clinical complication; it is associated with high morbidity and mortality. However, an early prediction of FLD patients provides an opportunity to make an appropriate strategy for prevention, early diagnosis and treatment. We aimed to develop a machine learning model to predict FLD that could assist physicians in classifying high-risk patients and make a novel diagnosis, prevent and manage FLD. So main objective of this project is to detect the FLD in early stages of disease with low cost. </a:t>
            </a:r>
            <a:endParaRPr lang="en-IN" dirty="0"/>
          </a:p>
        </p:txBody>
      </p:sp>
      <p:sp>
        <p:nvSpPr>
          <p:cNvPr id="8" name="TextBox 7">
            <a:extLst>
              <a:ext uri="{FF2B5EF4-FFF2-40B4-BE49-F238E27FC236}">
                <a16:creationId xmlns:a16="http://schemas.microsoft.com/office/drawing/2014/main" id="{879CBCDC-5A1F-72BC-F44F-6669EFBB49F7}"/>
              </a:ext>
            </a:extLst>
          </p:cNvPr>
          <p:cNvSpPr txBox="1"/>
          <p:nvPr/>
        </p:nvSpPr>
        <p:spPr>
          <a:xfrm>
            <a:off x="874745" y="1172938"/>
            <a:ext cx="6330819" cy="461665"/>
          </a:xfrm>
          <a:prstGeom prst="rect">
            <a:avLst/>
          </a:prstGeom>
          <a:noFill/>
        </p:spPr>
        <p:txBody>
          <a:bodyPr wrap="square">
            <a:spAutoFit/>
          </a:bodyPr>
          <a:lstStyle/>
          <a:p>
            <a:r>
              <a:rPr lang="en-IN" sz="2400" dirty="0"/>
              <a:t>Objective</a:t>
            </a:r>
          </a:p>
        </p:txBody>
      </p:sp>
    </p:spTree>
    <p:extLst>
      <p:ext uri="{BB962C8B-B14F-4D97-AF65-F5344CB8AC3E}">
        <p14:creationId xmlns:p14="http://schemas.microsoft.com/office/powerpoint/2010/main" val="95709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A49C25-2B4E-2EC2-D9E6-FFC4CBEE6604}"/>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CEC5DCC8-C151-68D4-A680-D776C25F3758}"/>
              </a:ext>
            </a:extLst>
          </p:cNvPr>
          <p:cNvSpPr>
            <a:spLocks noGrp="1"/>
          </p:cNvSpPr>
          <p:nvPr>
            <p:ph type="dt" sz="half" idx="10"/>
          </p:nvPr>
        </p:nvSpPr>
        <p:spPr/>
        <p:txBody>
          <a:bodyPr/>
          <a:lstStyle/>
          <a:p>
            <a:r>
              <a:rPr lang="en-US" dirty="0"/>
              <a:t>27-10-2022</a:t>
            </a:r>
          </a:p>
        </p:txBody>
      </p:sp>
      <p:sp>
        <p:nvSpPr>
          <p:cNvPr id="4" name="Slide Number Placeholder 3">
            <a:extLst>
              <a:ext uri="{FF2B5EF4-FFF2-40B4-BE49-F238E27FC236}">
                <a16:creationId xmlns:a16="http://schemas.microsoft.com/office/drawing/2014/main" id="{BC3D2D73-B59D-1623-1A35-2EDAE939B1D3}"/>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E9D63276-AB56-11BD-0A75-3AB419BCA6AD}"/>
              </a:ext>
            </a:extLst>
          </p:cNvPr>
          <p:cNvPicPr>
            <a:picLocks noChangeAspect="1"/>
          </p:cNvPicPr>
          <p:nvPr/>
        </p:nvPicPr>
        <p:blipFill>
          <a:blip r:embed="rId2"/>
          <a:stretch>
            <a:fillRect/>
          </a:stretch>
        </p:blipFill>
        <p:spPr>
          <a:xfrm>
            <a:off x="1248901" y="1521901"/>
            <a:ext cx="9309399" cy="4480948"/>
          </a:xfrm>
          <a:prstGeom prst="rect">
            <a:avLst/>
          </a:prstGeom>
        </p:spPr>
      </p:pic>
      <p:sp>
        <p:nvSpPr>
          <p:cNvPr id="7" name="TextBox 6">
            <a:extLst>
              <a:ext uri="{FF2B5EF4-FFF2-40B4-BE49-F238E27FC236}">
                <a16:creationId xmlns:a16="http://schemas.microsoft.com/office/drawing/2014/main" id="{BE221A71-8F3A-12E3-6404-7DB340C4B27F}"/>
              </a:ext>
            </a:extLst>
          </p:cNvPr>
          <p:cNvSpPr txBox="1"/>
          <p:nvPr/>
        </p:nvSpPr>
        <p:spPr>
          <a:xfrm>
            <a:off x="1248901" y="855151"/>
            <a:ext cx="6096000" cy="369332"/>
          </a:xfrm>
          <a:prstGeom prst="rect">
            <a:avLst/>
          </a:prstGeom>
          <a:noFill/>
        </p:spPr>
        <p:txBody>
          <a:bodyPr wrap="square">
            <a:spAutoFit/>
          </a:bodyPr>
          <a:lstStyle/>
          <a:p>
            <a:r>
              <a:rPr lang="en-IN" b="1" dirty="0"/>
              <a:t>Literature Survey</a:t>
            </a:r>
          </a:p>
        </p:txBody>
      </p:sp>
    </p:spTree>
    <p:extLst>
      <p:ext uri="{BB962C8B-B14F-4D97-AF65-F5344CB8AC3E}">
        <p14:creationId xmlns:p14="http://schemas.microsoft.com/office/powerpoint/2010/main" val="7362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DC411D-A64B-46EA-C7FD-FBD92CEBD475}"/>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D9D98752-D49E-8CCE-DEEA-48FBFDBCBF35}"/>
              </a:ext>
            </a:extLst>
          </p:cNvPr>
          <p:cNvSpPr>
            <a:spLocks noGrp="1"/>
          </p:cNvSpPr>
          <p:nvPr>
            <p:ph type="dt" sz="half" idx="10"/>
          </p:nvPr>
        </p:nvSpPr>
        <p:spPr/>
        <p:txBody>
          <a:bodyPr/>
          <a:lstStyle/>
          <a:p>
            <a:r>
              <a:rPr lang="en-US" dirty="0"/>
              <a:t>27-10-2022</a:t>
            </a:r>
          </a:p>
        </p:txBody>
      </p:sp>
      <p:sp>
        <p:nvSpPr>
          <p:cNvPr id="4" name="Slide Number Placeholder 3">
            <a:extLst>
              <a:ext uri="{FF2B5EF4-FFF2-40B4-BE49-F238E27FC236}">
                <a16:creationId xmlns:a16="http://schemas.microsoft.com/office/drawing/2014/main" id="{E8A8CE04-55D5-23D0-4A04-9A126D800C3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8" name="TextBox 7">
            <a:extLst>
              <a:ext uri="{FF2B5EF4-FFF2-40B4-BE49-F238E27FC236}">
                <a16:creationId xmlns:a16="http://schemas.microsoft.com/office/drawing/2014/main" id="{23A7C0BB-91E7-0A86-8E09-9ACCD3AC6BCD}"/>
              </a:ext>
            </a:extLst>
          </p:cNvPr>
          <p:cNvSpPr txBox="1"/>
          <p:nvPr/>
        </p:nvSpPr>
        <p:spPr>
          <a:xfrm>
            <a:off x="903152" y="1078710"/>
            <a:ext cx="6097554" cy="430887"/>
          </a:xfrm>
          <a:prstGeom prst="rect">
            <a:avLst/>
          </a:prstGeom>
          <a:noFill/>
        </p:spPr>
        <p:txBody>
          <a:bodyPr wrap="square">
            <a:spAutoFit/>
          </a:bodyPr>
          <a:lstStyle/>
          <a:p>
            <a:r>
              <a:rPr lang="en-US" sz="2200" b="1" dirty="0">
                <a:solidFill>
                  <a:schemeClr val="tx1">
                    <a:lumMod val="85000"/>
                    <a:lumOff val="15000"/>
                  </a:schemeClr>
                </a:solidFill>
                <a:latin typeface="Times New Roman" pitchFamily="18" charset="0"/>
                <a:cs typeface="Times New Roman" pitchFamily="18" charset="0"/>
              </a:rPr>
              <a:t>Existing System</a:t>
            </a:r>
            <a:endParaRPr lang="en-IN" sz="2200" dirty="0"/>
          </a:p>
        </p:txBody>
      </p:sp>
      <p:sp>
        <p:nvSpPr>
          <p:cNvPr id="10" name="TextBox 9">
            <a:extLst>
              <a:ext uri="{FF2B5EF4-FFF2-40B4-BE49-F238E27FC236}">
                <a16:creationId xmlns:a16="http://schemas.microsoft.com/office/drawing/2014/main" id="{CFAA8CA6-53D1-CD30-A45C-27F37CC03A9F}"/>
              </a:ext>
            </a:extLst>
          </p:cNvPr>
          <p:cNvSpPr txBox="1"/>
          <p:nvPr/>
        </p:nvSpPr>
        <p:spPr>
          <a:xfrm>
            <a:off x="903152" y="1693691"/>
            <a:ext cx="9481819" cy="923330"/>
          </a:xfrm>
          <a:prstGeom prst="rect">
            <a:avLst/>
          </a:prstGeom>
          <a:noFill/>
        </p:spPr>
        <p:txBody>
          <a:bodyPr wrap="square">
            <a:spAutoFit/>
          </a:bodyPr>
          <a:lstStyle/>
          <a:p>
            <a:pPr algn="just"/>
            <a:r>
              <a:rPr lang="en-US" sz="1800" dirty="0"/>
              <a:t>Classification models such as Random </a:t>
            </a:r>
            <a:r>
              <a:rPr lang="en-US" dirty="0"/>
              <a:t>F</a:t>
            </a:r>
            <a:r>
              <a:rPr lang="en-US" sz="1800" dirty="0"/>
              <a:t>orest (RF), Naïve Bayes (NB), Artificial </a:t>
            </a:r>
            <a:r>
              <a:rPr lang="en-US" dirty="0"/>
              <a:t>N</a:t>
            </a:r>
            <a:r>
              <a:rPr lang="en-US" sz="1800" dirty="0"/>
              <a:t>eural </a:t>
            </a:r>
            <a:r>
              <a:rPr lang="en-US" dirty="0"/>
              <a:t>N</a:t>
            </a:r>
            <a:r>
              <a:rPr lang="en-US" sz="1800" dirty="0"/>
              <a:t>etworks (ANN), Logistic Regression(LR) were developed to predict FLD. The area under the Receiver </a:t>
            </a:r>
            <a:r>
              <a:rPr lang="en-US" dirty="0"/>
              <a:t>O</a:t>
            </a:r>
            <a:r>
              <a:rPr lang="en-US" sz="1800" dirty="0"/>
              <a:t>perating </a:t>
            </a:r>
            <a:r>
              <a:rPr lang="en-US" dirty="0"/>
              <a:t>C</a:t>
            </a:r>
            <a:r>
              <a:rPr lang="en-US" sz="1800" dirty="0"/>
              <a:t>haracteristic curve (ROC) was used to evaluate performances among the four models.</a:t>
            </a:r>
          </a:p>
        </p:txBody>
      </p:sp>
      <p:sp>
        <p:nvSpPr>
          <p:cNvPr id="6" name="TextBox 5">
            <a:extLst>
              <a:ext uri="{FF2B5EF4-FFF2-40B4-BE49-F238E27FC236}">
                <a16:creationId xmlns:a16="http://schemas.microsoft.com/office/drawing/2014/main" id="{EB7E26A8-7F8C-05C5-0F26-3576C67422C9}"/>
              </a:ext>
            </a:extLst>
          </p:cNvPr>
          <p:cNvSpPr txBox="1"/>
          <p:nvPr/>
        </p:nvSpPr>
        <p:spPr>
          <a:xfrm>
            <a:off x="947615" y="3416965"/>
            <a:ext cx="6094520" cy="369332"/>
          </a:xfrm>
          <a:prstGeom prst="rect">
            <a:avLst/>
          </a:prstGeom>
          <a:noFill/>
        </p:spPr>
        <p:txBody>
          <a:bodyPr wrap="square">
            <a:spAutoFit/>
          </a:bodyPr>
          <a:lstStyle/>
          <a:p>
            <a:r>
              <a:rPr lang="en-IN" b="1" dirty="0"/>
              <a:t>Disadvantages:</a:t>
            </a:r>
          </a:p>
        </p:txBody>
      </p:sp>
      <p:sp>
        <p:nvSpPr>
          <p:cNvPr id="9" name="TextBox 8">
            <a:extLst>
              <a:ext uri="{FF2B5EF4-FFF2-40B4-BE49-F238E27FC236}">
                <a16:creationId xmlns:a16="http://schemas.microsoft.com/office/drawing/2014/main" id="{1DD63079-19F0-4B67-7FFA-16F0C5D494BF}"/>
              </a:ext>
            </a:extLst>
          </p:cNvPr>
          <p:cNvSpPr txBox="1"/>
          <p:nvPr/>
        </p:nvSpPr>
        <p:spPr>
          <a:xfrm>
            <a:off x="1081313" y="3963981"/>
            <a:ext cx="9303657" cy="923330"/>
          </a:xfrm>
          <a:prstGeom prst="rect">
            <a:avLst/>
          </a:prstGeom>
          <a:noFill/>
        </p:spPr>
        <p:txBody>
          <a:bodyPr wrap="square">
            <a:spAutoFit/>
          </a:bodyPr>
          <a:lstStyle/>
          <a:p>
            <a:pPr marL="285750" indent="-285750">
              <a:buFont typeface="Wingdings" panose="05000000000000000000" pitchFamily="2" charset="2"/>
              <a:buChar char="Ø"/>
            </a:pPr>
            <a:r>
              <a:rPr lang="en-US" dirty="0"/>
              <a:t>To detect FLD is difficult task and it’s detecting at last stages.</a:t>
            </a:r>
          </a:p>
          <a:p>
            <a:pPr marL="285750" indent="-285750">
              <a:buFont typeface="Wingdings" panose="05000000000000000000" pitchFamily="2" charset="2"/>
              <a:buChar char="Ø"/>
            </a:pPr>
            <a:r>
              <a:rPr lang="en-US" dirty="0"/>
              <a:t>By using number of filters we are detecting the FLD which increases the cost of the system and also expert person need to be there to detect the FLD</a:t>
            </a:r>
          </a:p>
        </p:txBody>
      </p:sp>
    </p:spTree>
    <p:extLst>
      <p:ext uri="{BB962C8B-B14F-4D97-AF65-F5344CB8AC3E}">
        <p14:creationId xmlns:p14="http://schemas.microsoft.com/office/powerpoint/2010/main" val="379955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1022452" y="794155"/>
            <a:ext cx="3342738" cy="468232"/>
          </a:xfrm>
        </p:spPr>
        <p:txBody>
          <a:bodyPr anchor="ctr" anchorCtr="0">
            <a:normAutofit fontScale="90000"/>
          </a:bodyPr>
          <a:lstStyle/>
          <a:p>
            <a:r>
              <a:rPr lang="en-US" b="1" dirty="0">
                <a:solidFill>
                  <a:schemeClr val="tx1">
                    <a:lumMod val="85000"/>
                    <a:lumOff val="15000"/>
                  </a:schemeClr>
                </a:solidFill>
                <a:latin typeface="Times New Roman" pitchFamily="18" charset="0"/>
                <a:cs typeface="Times New Roman" pitchFamily="18" charset="0"/>
              </a:rPr>
              <a:t>Proposed System </a:t>
            </a:r>
            <a:endParaRPr lang="en-US" dirty="0">
              <a:solidFill>
                <a:schemeClr val="tx1">
                  <a:lumMod val="85000"/>
                  <a:lumOff val="15000"/>
                </a:schemeClr>
              </a:solidFill>
            </a:endParaRPr>
          </a:p>
        </p:txBody>
      </p:sp>
      <p:sp>
        <p:nvSpPr>
          <p:cNvPr id="3" name="Subtitle 2">
            <a:extLst>
              <a:ext uri="{FF2B5EF4-FFF2-40B4-BE49-F238E27FC236}">
                <a16:creationId xmlns:a16="http://schemas.microsoft.com/office/drawing/2014/main" id="{C86A883B-8665-48D9-9BB4-5C046036F62E}"/>
              </a:ext>
            </a:extLst>
          </p:cNvPr>
          <p:cNvSpPr>
            <a:spLocks noGrp="1"/>
          </p:cNvSpPr>
          <p:nvPr>
            <p:ph type="subTitle" idx="1"/>
          </p:nvPr>
        </p:nvSpPr>
        <p:spPr>
          <a:xfrm>
            <a:off x="1022452" y="1497211"/>
            <a:ext cx="9024353" cy="1722268"/>
          </a:xfrm>
        </p:spPr>
        <p:txBody>
          <a:bodyPr>
            <a:normAutofit fontScale="92500" lnSpcReduction="20000"/>
          </a:bodyPr>
          <a:lstStyle/>
          <a:p>
            <a:pPr marL="285750" indent="-285750" algn="just">
              <a:buFont typeface="Arial" panose="020B0604020202020204" pitchFamily="34" charset="0"/>
              <a:buChar char="•"/>
            </a:pPr>
            <a:r>
              <a:rPr lang="en-US" sz="1800" dirty="0">
                <a:solidFill>
                  <a:schemeClr val="tx1">
                    <a:lumMod val="95000"/>
                    <a:lumOff val="5000"/>
                  </a:schemeClr>
                </a:solidFill>
                <a:latin typeface="Times New Roman" pitchFamily="18" charset="0"/>
                <a:cs typeface="Times New Roman" pitchFamily="18" charset="0"/>
              </a:rPr>
              <a:t>ANN(Artificial Neural Network) and XG-BOOST.</a:t>
            </a:r>
          </a:p>
          <a:p>
            <a:pPr marL="285750" indent="-285750" algn="just">
              <a:buFont typeface="Arial" panose="020B0604020202020204" pitchFamily="34" charset="0"/>
              <a:buChar char="•"/>
            </a:pPr>
            <a:r>
              <a:rPr lang="en-US" sz="1800" dirty="0">
                <a:solidFill>
                  <a:schemeClr val="tx1">
                    <a:lumMod val="95000"/>
                    <a:lumOff val="5000"/>
                  </a:schemeClr>
                </a:solidFill>
                <a:latin typeface="Times New Roman" pitchFamily="18" charset="0"/>
                <a:cs typeface="Times New Roman" pitchFamily="18" charset="0"/>
              </a:rPr>
              <a:t>XG-Boost is a decision-tree-based ensemble Machine Learning algorithm that uses a gradient boosting framework. In prediction problems involving unstructured data (images, text, etc.)</a:t>
            </a:r>
          </a:p>
          <a:p>
            <a:pPr marL="285750" indent="-285750" algn="just">
              <a:buFont typeface="Arial" panose="020B0604020202020204" pitchFamily="34" charset="0"/>
              <a:buChar char="•"/>
            </a:pPr>
            <a:r>
              <a:rPr lang="en-US" sz="1800" dirty="0">
                <a:solidFill>
                  <a:schemeClr val="tx1">
                    <a:lumMod val="95000"/>
                    <a:lumOff val="5000"/>
                  </a:schemeClr>
                </a:solidFill>
                <a:latin typeface="Times New Roman" pitchFamily="18" charset="0"/>
                <a:cs typeface="Times New Roman" pitchFamily="18" charset="0"/>
              </a:rPr>
              <a:t>XG-Boost is a scalable and accurate implementation of gradient boosting machines and it has proven to push the limits of computing power for boosted trees algorithms as it was built and developed for the sole purpose of model performance and computational speed.</a:t>
            </a:r>
          </a:p>
          <a:p>
            <a:endParaRPr lang="en-US" dirty="0"/>
          </a:p>
        </p:txBody>
      </p:sp>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t>Prediction for Diagnosing Liver Disease in Patients using Machine Learning Models</a:t>
            </a:r>
          </a:p>
        </p:txBody>
      </p:sp>
      <p:sp>
        <p:nvSpPr>
          <p:cNvPr id="10" name="Date Placeholder 9">
            <a:extLst>
              <a:ext uri="{FF2B5EF4-FFF2-40B4-BE49-F238E27FC236}">
                <a16:creationId xmlns:a16="http://schemas.microsoft.com/office/drawing/2014/main" id="{01DAA9EF-B023-4C9C-9D12-52BE393017CA}"/>
              </a:ext>
            </a:extLst>
          </p:cNvPr>
          <p:cNvSpPr>
            <a:spLocks noGrp="1"/>
          </p:cNvSpPr>
          <p:nvPr>
            <p:ph type="dt" sz="half" idx="10"/>
          </p:nvPr>
        </p:nvSpPr>
        <p:spPr>
          <a:xfrm>
            <a:off x="7605951" y="6423914"/>
            <a:ext cx="2844799" cy="365125"/>
          </a:xfrm>
        </p:spPr>
        <p:txBody>
          <a:bodyPr/>
          <a:lstStyle/>
          <a:p>
            <a:r>
              <a:rPr lang="en-US" dirty="0"/>
              <a:t>27-10-2022</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9</a:t>
            </a:fld>
            <a:endParaRPr lang="en-US" dirty="0"/>
          </a:p>
        </p:txBody>
      </p:sp>
      <p:sp>
        <p:nvSpPr>
          <p:cNvPr id="4" name="TextBox 3">
            <a:extLst>
              <a:ext uri="{FF2B5EF4-FFF2-40B4-BE49-F238E27FC236}">
                <a16:creationId xmlns:a16="http://schemas.microsoft.com/office/drawing/2014/main" id="{3255483D-02A3-F750-2589-0048906AE085}"/>
              </a:ext>
            </a:extLst>
          </p:cNvPr>
          <p:cNvSpPr txBox="1"/>
          <p:nvPr/>
        </p:nvSpPr>
        <p:spPr>
          <a:xfrm>
            <a:off x="1022452" y="2982896"/>
            <a:ext cx="8596113" cy="350657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mn-lt"/>
                <a:ea typeface="+mn-ea"/>
                <a:cs typeface="+mn-cs"/>
              </a:rPr>
              <a:t>By using the system and software only we can detect the FLD.</a:t>
            </a:r>
          </a:p>
          <a:p>
            <a:pPr marL="285750" indent="-285750">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mn-lt"/>
                <a:ea typeface="+mn-ea"/>
                <a:cs typeface="+mn-cs"/>
              </a:rPr>
              <a:t>No need of expert to declare the result. </a:t>
            </a:r>
          </a:p>
          <a:p>
            <a:pPr marL="285750" indent="-285750">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mn-lt"/>
                <a:ea typeface="+mn-ea"/>
                <a:cs typeface="+mn-cs"/>
              </a:rPr>
              <a:t>There is no use of machines, filters and expert persons this obviously reduce the cost.</a:t>
            </a:r>
          </a:p>
          <a:p>
            <a:pPr marL="285750" indent="-285750">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mn-lt"/>
                <a:ea typeface="+mn-ea"/>
                <a:cs typeface="+mn-cs"/>
              </a:rPr>
              <a:t>Accuracy is also increased</a:t>
            </a:r>
          </a:p>
        </p:txBody>
      </p:sp>
      <p:sp>
        <p:nvSpPr>
          <p:cNvPr id="6" name="TextBox 5">
            <a:extLst>
              <a:ext uri="{FF2B5EF4-FFF2-40B4-BE49-F238E27FC236}">
                <a16:creationId xmlns:a16="http://schemas.microsoft.com/office/drawing/2014/main" id="{19CCFC22-0FB1-03C6-9C87-E2EAEBE5A15A}"/>
              </a:ext>
            </a:extLst>
          </p:cNvPr>
          <p:cNvSpPr txBox="1"/>
          <p:nvPr/>
        </p:nvSpPr>
        <p:spPr>
          <a:xfrm>
            <a:off x="1128984" y="3473819"/>
            <a:ext cx="6094520" cy="369332"/>
          </a:xfrm>
          <a:prstGeom prst="rect">
            <a:avLst/>
          </a:prstGeom>
          <a:noFill/>
        </p:spPr>
        <p:txBody>
          <a:bodyPr wrap="square">
            <a:spAutoFit/>
          </a:bodyPr>
          <a:lstStyle/>
          <a:p>
            <a:pPr>
              <a:spcBef>
                <a:spcPct val="0"/>
              </a:spcBef>
              <a:spcAft>
                <a:spcPts val="600"/>
              </a:spcAft>
            </a:pPr>
            <a:r>
              <a:rPr lang="en-US" sz="1800" b="1" kern="1200" cap="all" dirty="0">
                <a:solidFill>
                  <a:schemeClr val="tx1">
                    <a:lumMod val="75000"/>
                    <a:lumOff val="25000"/>
                  </a:schemeClr>
                </a:solidFill>
                <a:latin typeface="+mj-lt"/>
                <a:ea typeface="+mj-ea"/>
                <a:cs typeface="+mj-cs"/>
              </a:rPr>
              <a:t>ADVANTAGES:</a:t>
            </a:r>
          </a:p>
        </p:txBody>
      </p:sp>
    </p:spTree>
    <p:extLst>
      <p:ext uri="{BB962C8B-B14F-4D97-AF65-F5344CB8AC3E}">
        <p14:creationId xmlns:p14="http://schemas.microsoft.com/office/powerpoint/2010/main" val="280973922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466</TotalTime>
  <Words>839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Times New Roman</vt:lpstr>
      <vt:lpstr>Wingdings</vt:lpstr>
      <vt:lpstr>Wingdings 2</vt:lpstr>
      <vt:lpstr>DividendVTI</vt:lpstr>
      <vt:lpstr>Prediction for Diagnosing Liver Disease in Patients   using  MACHINE LEARNING MODELS</vt:lpstr>
      <vt:lpstr>ABSTRACT </vt:lpstr>
      <vt:lpstr>Introduction</vt:lpstr>
      <vt:lpstr>PowerPoint Presentation</vt:lpstr>
      <vt:lpstr>PowerPoint Presentation</vt:lpstr>
      <vt:lpstr>PowerPoint Presentation</vt:lpstr>
      <vt:lpstr>PowerPoint Presentation</vt:lpstr>
      <vt:lpstr>PowerPoint Presentation</vt:lpstr>
      <vt:lpstr>Proposed System </vt:lpstr>
      <vt:lpstr>System Architecture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Diagnosing Liver Disease in Patients   using Machine Learning Models </dc:title>
  <dc:creator>Nasreen Dudekula</dc:creator>
  <cp:lastModifiedBy>Nasreen Dudekula</cp:lastModifiedBy>
  <cp:revision>8</cp:revision>
  <dcterms:created xsi:type="dcterms:W3CDTF">2022-09-11T18:48:55Z</dcterms:created>
  <dcterms:modified xsi:type="dcterms:W3CDTF">2022-10-27T04:26:04Z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