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22"/>
  </p:notesMasterIdLst>
  <p:sldIdLst>
    <p:sldId id="256" r:id="rId5"/>
    <p:sldId id="295" r:id="rId6"/>
    <p:sldId id="288" r:id="rId7"/>
    <p:sldId id="259" r:id="rId8"/>
    <p:sldId id="279" r:id="rId9"/>
    <p:sldId id="281" r:id="rId10"/>
    <p:sldId id="286" r:id="rId11"/>
    <p:sldId id="294" r:id="rId12"/>
    <p:sldId id="275" r:id="rId13"/>
    <p:sldId id="269" r:id="rId14"/>
    <p:sldId id="260" r:id="rId15"/>
    <p:sldId id="289" r:id="rId16"/>
    <p:sldId id="293" r:id="rId17"/>
    <p:sldId id="291" r:id="rId18"/>
    <p:sldId id="278" r:id="rId19"/>
    <p:sldId id="292"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2" autoAdjust="0"/>
    <p:restoredTop sz="94598" autoAdjust="0"/>
  </p:normalViewPr>
  <p:slideViewPr>
    <p:cSldViewPr snapToGrid="0" showGuides="1">
      <p:cViewPr varScale="1">
        <p:scale>
          <a:sx n="83" d="100"/>
          <a:sy n="83" d="100"/>
        </p:scale>
        <p:origin x="686" y="77"/>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3/4/2023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dirty="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81191" y="698328"/>
            <a:ext cx="10993549" cy="969708"/>
          </a:xfrm>
        </p:spPr>
        <p:txBody>
          <a:bodyPr/>
          <a:lstStyle/>
          <a:p>
            <a:pPr algn="ctr"/>
            <a:r>
              <a:rPr lang="en-US" dirty="0">
                <a:latin typeface="Times New Roman" panose="02020603050405020304" pitchFamily="18" charset="0"/>
                <a:cs typeface="Times New Roman" panose="02020603050405020304" pitchFamily="18" charset="0"/>
              </a:rPr>
              <a:t>Effective Machine Learning Techniques To Detect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Fatty Liver Disease</a:t>
            </a:r>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9579006" y="2663301"/>
            <a:ext cx="2361462" cy="3523005"/>
          </a:xfrm>
        </p:spPr>
        <p:txBody>
          <a:bodyPr>
            <a:normAutofit/>
          </a:bodyPr>
          <a:lstStyle/>
          <a:p>
            <a:r>
              <a:rPr lang="en-US" b="1" dirty="0">
                <a:latin typeface="Times New Roman" panose="02020603050405020304" pitchFamily="18" charset="0"/>
                <a:cs typeface="Times New Roman" panose="02020603050405020304" pitchFamily="18" charset="0"/>
              </a:rPr>
              <a:t>Project Guide:</a:t>
            </a:r>
          </a:p>
          <a:p>
            <a:r>
              <a:rPr lang="en-US" dirty="0">
                <a:latin typeface="Times New Roman" panose="02020603050405020304" pitchFamily="18" charset="0"/>
                <a:cs typeface="Times New Roman" panose="02020603050405020304" pitchFamily="18" charset="0"/>
              </a:rPr>
              <a:t>Mr. N. V. Naik</a:t>
            </a:r>
          </a:p>
          <a:p>
            <a:r>
              <a:rPr lang="en-US" dirty="0">
                <a:latin typeface="Times New Roman" panose="02020603050405020304" pitchFamily="18" charset="0"/>
                <a:cs typeface="Times New Roman" panose="02020603050405020304" pitchFamily="18" charset="0"/>
              </a:rPr>
              <a:t>Sr. Assistant Professor</a:t>
            </a:r>
          </a:p>
          <a:p>
            <a:r>
              <a:rPr lang="en-US" b="1"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D. Nasreen</a:t>
            </a:r>
          </a:p>
          <a:p>
            <a:r>
              <a:rPr lang="en-US" dirty="0">
                <a:latin typeface="Times New Roman" panose="02020603050405020304" pitchFamily="18" charset="0"/>
                <a:cs typeface="Times New Roman" panose="02020603050405020304" pitchFamily="18" charset="0"/>
              </a:rPr>
              <a:t>S. </a:t>
            </a:r>
            <a:r>
              <a:rPr lang="en-US" dirty="0" err="1">
                <a:latin typeface="Times New Roman" panose="02020603050405020304" pitchFamily="18" charset="0"/>
                <a:cs typeface="Times New Roman" panose="02020603050405020304" pitchFamily="18" charset="0"/>
              </a:rPr>
              <a:t>Chowdeswar</a:t>
            </a:r>
            <a:r>
              <a:rPr lang="en-US" dirty="0">
                <a:latin typeface="Times New Roman" panose="02020603050405020304" pitchFamily="18" charset="0"/>
                <a:cs typeface="Times New Roman" panose="02020603050405020304" pitchFamily="18" charset="0"/>
              </a:rPr>
              <a:t> Reddy</a:t>
            </a:r>
          </a:p>
          <a:p>
            <a:r>
              <a:rPr lang="en-US" dirty="0">
                <a:latin typeface="Times New Roman" panose="02020603050405020304" pitchFamily="18" charset="0"/>
                <a:cs typeface="Times New Roman" panose="02020603050405020304" pitchFamily="18" charset="0"/>
              </a:rPr>
              <a:t>P. Lasya Sri</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81191" y="1882066"/>
            <a:ext cx="8593584" cy="4598633"/>
          </a:xfrm>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DDF4-5E5F-4266-BD01-618D384D0E9F}"/>
              </a:ext>
            </a:extLst>
          </p:cNvPr>
          <p:cNvSpPr>
            <a:spLocks noGrp="1"/>
          </p:cNvSpPr>
          <p:nvPr>
            <p:ph type="ctrTitle"/>
          </p:nvPr>
        </p:nvSpPr>
        <p:spPr>
          <a:xfrm>
            <a:off x="1022452" y="794155"/>
            <a:ext cx="3342738" cy="468232"/>
          </a:xfrm>
        </p:spPr>
        <p:txBody>
          <a:bodyPr anchor="ctr" anchorCtr="0">
            <a:normAutofit fontScale="90000"/>
          </a:bodyPr>
          <a:lstStyle/>
          <a:p>
            <a:r>
              <a:rPr lang="en-US" b="1" dirty="0">
                <a:solidFill>
                  <a:schemeClr val="tx1">
                    <a:lumMod val="85000"/>
                    <a:lumOff val="15000"/>
                  </a:schemeClr>
                </a:solidFill>
                <a:latin typeface="Times New Roman" pitchFamily="18" charset="0"/>
                <a:cs typeface="Times New Roman" pitchFamily="18" charset="0"/>
              </a:rPr>
              <a:t>Proposed System </a:t>
            </a:r>
            <a:endParaRPr lang="en-US" dirty="0">
              <a:solidFill>
                <a:schemeClr val="tx1">
                  <a:lumMod val="85000"/>
                  <a:lumOff val="15000"/>
                </a:schemeClr>
              </a:solidFill>
            </a:endParaRPr>
          </a:p>
        </p:txBody>
      </p:sp>
      <p:sp>
        <p:nvSpPr>
          <p:cNvPr id="3" name="Subtitle 2">
            <a:extLst>
              <a:ext uri="{FF2B5EF4-FFF2-40B4-BE49-F238E27FC236}">
                <a16:creationId xmlns:a16="http://schemas.microsoft.com/office/drawing/2014/main" id="{C86A883B-8665-48D9-9BB4-5C046036F62E}"/>
              </a:ext>
            </a:extLst>
          </p:cNvPr>
          <p:cNvSpPr>
            <a:spLocks noGrp="1"/>
          </p:cNvSpPr>
          <p:nvPr>
            <p:ph type="subTitle" idx="1"/>
          </p:nvPr>
        </p:nvSpPr>
        <p:spPr>
          <a:xfrm>
            <a:off x="1022452" y="1426191"/>
            <a:ext cx="9024353" cy="2195898"/>
          </a:xfrm>
        </p:spPr>
        <p:txBody>
          <a:bodyPr>
            <a:normAutofit fontScale="62500" lnSpcReduction="20000"/>
          </a:bodyPr>
          <a:lstStyle/>
          <a:p>
            <a:pPr marL="285750" indent="-285750" algn="just">
              <a:lnSpc>
                <a:spcPct val="120000"/>
              </a:lnSpc>
              <a:buFont typeface="Arial" panose="020B0604020202020204" pitchFamily="34" charset="0"/>
              <a:buChar char="•"/>
            </a:pPr>
            <a:r>
              <a:rPr lang="en-US" sz="2700" dirty="0">
                <a:solidFill>
                  <a:schemeClr val="tx1">
                    <a:lumMod val="95000"/>
                    <a:lumOff val="5000"/>
                  </a:schemeClr>
                </a:solidFill>
                <a:latin typeface="Times New Roman" pitchFamily="18" charset="0"/>
                <a:cs typeface="Times New Roman" pitchFamily="18" charset="0"/>
              </a:rPr>
              <a:t>ANN(Artificial Neural Network) and XG-BOOST.</a:t>
            </a:r>
          </a:p>
          <a:p>
            <a:pPr marL="285750" indent="-285750" algn="just">
              <a:lnSpc>
                <a:spcPct val="120000"/>
              </a:lnSpc>
              <a:buFont typeface="Arial" panose="020B0604020202020204" pitchFamily="34" charset="0"/>
              <a:buChar char="•"/>
            </a:pPr>
            <a:r>
              <a:rPr lang="en-US" sz="2700" dirty="0">
                <a:solidFill>
                  <a:schemeClr val="tx1">
                    <a:lumMod val="95000"/>
                    <a:lumOff val="5000"/>
                  </a:schemeClr>
                </a:solidFill>
                <a:latin typeface="Times New Roman" pitchFamily="18" charset="0"/>
                <a:cs typeface="Times New Roman" pitchFamily="18" charset="0"/>
              </a:rPr>
              <a:t>XG-Boost is a decision-tree-based ensemble Machine Learning algorithm that uses a gradient boosting framework. In prediction problems involving unstructured data (images, text, etc.)</a:t>
            </a:r>
          </a:p>
          <a:p>
            <a:pPr marL="285750" indent="-285750" algn="just">
              <a:lnSpc>
                <a:spcPct val="120000"/>
              </a:lnSpc>
              <a:buFont typeface="Arial" panose="020B0604020202020204" pitchFamily="34" charset="0"/>
              <a:buChar char="•"/>
            </a:pPr>
            <a:r>
              <a:rPr lang="en-US" sz="2700" dirty="0">
                <a:solidFill>
                  <a:schemeClr val="tx1">
                    <a:lumMod val="95000"/>
                    <a:lumOff val="5000"/>
                  </a:schemeClr>
                </a:solidFill>
                <a:latin typeface="Times New Roman" pitchFamily="18" charset="0"/>
                <a:cs typeface="Times New Roman" pitchFamily="18" charset="0"/>
              </a:rPr>
              <a:t>XG-Boost is a scalable and accurate implementation of gradient boosting machines and it has proven to push the limits of computing power for boosted trees algorithms as it was built and developed for the sole purpose of model performance and computational speed</a:t>
            </a:r>
            <a:r>
              <a:rPr lang="en-US" sz="1800" dirty="0">
                <a:solidFill>
                  <a:schemeClr val="tx1">
                    <a:lumMod val="95000"/>
                    <a:lumOff val="5000"/>
                  </a:schemeClr>
                </a:solidFill>
                <a:latin typeface="Times New Roman" pitchFamily="18" charset="0"/>
                <a:cs typeface="Times New Roman" pitchFamily="18" charset="0"/>
              </a:rPr>
              <a:t>.</a:t>
            </a:r>
          </a:p>
          <a:p>
            <a:endParaRPr lang="en-US" dirty="0"/>
          </a:p>
        </p:txBody>
      </p:sp>
      <p:sp>
        <p:nvSpPr>
          <p:cNvPr id="11" name="Footer Placeholder 10">
            <a:extLst>
              <a:ext uri="{FF2B5EF4-FFF2-40B4-BE49-F238E27FC236}">
                <a16:creationId xmlns:a16="http://schemas.microsoft.com/office/drawing/2014/main" id="{EEF02178-D437-443B-87D5-5E6B8F763F5C}"/>
              </a:ext>
            </a:extLst>
          </p:cNvPr>
          <p:cNvSpPr>
            <a:spLocks noGrp="1"/>
          </p:cNvSpPr>
          <p:nvPr>
            <p:ph type="ftr" sz="quarter" idx="11"/>
          </p:nvPr>
        </p:nvSpPr>
        <p:spPr>
          <a:xfrm>
            <a:off x="581192" y="6423914"/>
            <a:ext cx="6917210" cy="365125"/>
          </a:xfrm>
        </p:spPr>
        <p:txBody>
          <a:bodyPr/>
          <a:lstStyle/>
          <a:p>
            <a:r>
              <a:rPr lang="en-US" dirty="0">
                <a:latin typeface="Times New Roman" panose="02020603050405020304" pitchFamily="18" charset="0"/>
                <a:cs typeface="Times New Roman" panose="02020603050405020304" pitchFamily="18" charset="0"/>
              </a:rPr>
              <a:t>Effective Machine Learning Techniques To Detect Fatty Liver Disease</a:t>
            </a:r>
            <a:endParaRPr lang="en-US" dirty="0"/>
          </a:p>
        </p:txBody>
      </p:sp>
      <p:sp>
        <p:nvSpPr>
          <p:cNvPr id="10" name="Date Placeholder 9">
            <a:extLst>
              <a:ext uri="{FF2B5EF4-FFF2-40B4-BE49-F238E27FC236}">
                <a16:creationId xmlns:a16="http://schemas.microsoft.com/office/drawing/2014/main" id="{01DAA9EF-B023-4C9C-9D12-52BE393017CA}"/>
              </a:ext>
            </a:extLst>
          </p:cNvPr>
          <p:cNvSpPr>
            <a:spLocks noGrp="1"/>
          </p:cNvSpPr>
          <p:nvPr>
            <p:ph type="dt" sz="half" idx="10"/>
          </p:nvPr>
        </p:nvSpPr>
        <p:spPr>
          <a:xfrm>
            <a:off x="7605951" y="6423914"/>
            <a:ext cx="2844799" cy="365125"/>
          </a:xfrm>
        </p:spPr>
        <p:txBody>
          <a:bodyPr/>
          <a:lstStyle/>
          <a:p>
            <a:r>
              <a:rPr lang="en-US" dirty="0"/>
              <a:t>04-03-2023</a:t>
            </a:r>
          </a:p>
        </p:txBody>
      </p:sp>
      <p:sp>
        <p:nvSpPr>
          <p:cNvPr id="12" name="Slide Number Placeholder 11">
            <a:extLst>
              <a:ext uri="{FF2B5EF4-FFF2-40B4-BE49-F238E27FC236}">
                <a16:creationId xmlns:a16="http://schemas.microsoft.com/office/drawing/2014/main" id="{4A36D853-EA47-4D86-90A0-8A1FAEE00B9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10</a:t>
            </a:fld>
            <a:endParaRPr lang="en-US" dirty="0"/>
          </a:p>
        </p:txBody>
      </p:sp>
      <p:sp>
        <p:nvSpPr>
          <p:cNvPr id="4" name="TextBox 3">
            <a:extLst>
              <a:ext uri="{FF2B5EF4-FFF2-40B4-BE49-F238E27FC236}">
                <a16:creationId xmlns:a16="http://schemas.microsoft.com/office/drawing/2014/main" id="{3255483D-02A3-F750-2589-0048906AE085}"/>
              </a:ext>
            </a:extLst>
          </p:cNvPr>
          <p:cNvSpPr txBox="1"/>
          <p:nvPr/>
        </p:nvSpPr>
        <p:spPr>
          <a:xfrm>
            <a:off x="1022452" y="2982896"/>
            <a:ext cx="8596113" cy="3506579"/>
          </a:xfrm>
          <a:prstGeom prst="rect">
            <a:avLst/>
          </a:prstGeom>
        </p:spPr>
        <p:txBody>
          <a:bodyPr vert="horz" lIns="91440" tIns="45720" rIns="91440" bIns="45720" rtlCol="0" anchor="ctr">
            <a:normAutofit/>
          </a:bodyPr>
          <a:lstStyle/>
          <a:p>
            <a:pPr marL="285750" indent="-285750" algn="just">
              <a:spcBef>
                <a:spcPct val="20000"/>
              </a:spcBef>
              <a:spcAft>
                <a:spcPts val="600"/>
              </a:spcAft>
              <a:buClr>
                <a:schemeClr val="accent1"/>
              </a:buClr>
              <a:buSzPct val="92000"/>
              <a:buFont typeface="Wingdings" panose="05000000000000000000" pitchFamily="2" charset="2"/>
              <a:buChar char="Ø"/>
            </a:pPr>
            <a:r>
              <a:rPr lang="en-US" kern="1200" dirty="0">
                <a:latin typeface="Times New Roman" panose="02020603050405020304" pitchFamily="18" charset="0"/>
                <a:cs typeface="Times New Roman" panose="02020603050405020304" pitchFamily="18" charset="0"/>
              </a:rPr>
              <a:t>By using the system and software only we can detect the FLD.</a:t>
            </a:r>
          </a:p>
          <a:p>
            <a:pPr marL="285750" indent="-285750" algn="just">
              <a:spcBef>
                <a:spcPct val="20000"/>
              </a:spcBef>
              <a:spcAft>
                <a:spcPts val="600"/>
              </a:spcAft>
              <a:buClr>
                <a:schemeClr val="accent1"/>
              </a:buClr>
              <a:buSzPct val="92000"/>
              <a:buFont typeface="Wingdings" panose="05000000000000000000" pitchFamily="2" charset="2"/>
              <a:buChar char="Ø"/>
            </a:pPr>
            <a:r>
              <a:rPr lang="en-US" kern="1200" dirty="0">
                <a:latin typeface="Times New Roman" panose="02020603050405020304" pitchFamily="18" charset="0"/>
                <a:cs typeface="Times New Roman" panose="02020603050405020304" pitchFamily="18" charset="0"/>
              </a:rPr>
              <a:t>No need for an expert to declare the result. </a:t>
            </a:r>
          </a:p>
          <a:p>
            <a:pPr marL="285750" indent="-285750" algn="just">
              <a:spcBef>
                <a:spcPct val="20000"/>
              </a:spcBef>
              <a:spcAft>
                <a:spcPts val="600"/>
              </a:spcAft>
              <a:buClr>
                <a:schemeClr val="accent1"/>
              </a:buClr>
              <a:buSzPct val="92000"/>
              <a:buFont typeface="Wingdings" panose="05000000000000000000" pitchFamily="2" charset="2"/>
              <a:buChar char="Ø"/>
            </a:pPr>
            <a:r>
              <a:rPr lang="en-US" kern="1200" dirty="0">
                <a:latin typeface="Times New Roman" panose="02020603050405020304" pitchFamily="18" charset="0"/>
                <a:cs typeface="Times New Roman" panose="02020603050405020304" pitchFamily="18" charset="0"/>
              </a:rPr>
              <a:t>There is no use of machines, filters and expert people this obviously reduces the cost.</a:t>
            </a:r>
          </a:p>
          <a:p>
            <a:pPr marL="285750" indent="-285750" algn="just">
              <a:spcBef>
                <a:spcPct val="20000"/>
              </a:spcBef>
              <a:spcAft>
                <a:spcPts val="600"/>
              </a:spcAft>
              <a:buClr>
                <a:schemeClr val="accent1"/>
              </a:buClr>
              <a:buSzPct val="92000"/>
              <a:buFont typeface="Wingdings" panose="05000000000000000000" pitchFamily="2" charset="2"/>
              <a:buChar char="Ø"/>
            </a:pPr>
            <a:r>
              <a:rPr lang="en-US" kern="1200" dirty="0">
                <a:latin typeface="Times New Roman" panose="02020603050405020304" pitchFamily="18" charset="0"/>
                <a:cs typeface="Times New Roman" panose="02020603050405020304" pitchFamily="18" charset="0"/>
              </a:rPr>
              <a:t>Accuracy is also increased</a:t>
            </a:r>
          </a:p>
        </p:txBody>
      </p:sp>
      <p:sp>
        <p:nvSpPr>
          <p:cNvPr id="6" name="TextBox 5">
            <a:extLst>
              <a:ext uri="{FF2B5EF4-FFF2-40B4-BE49-F238E27FC236}">
                <a16:creationId xmlns:a16="http://schemas.microsoft.com/office/drawing/2014/main" id="{19CCFC22-0FB1-03C6-9C87-E2EAEBE5A15A}"/>
              </a:ext>
            </a:extLst>
          </p:cNvPr>
          <p:cNvSpPr txBox="1"/>
          <p:nvPr/>
        </p:nvSpPr>
        <p:spPr>
          <a:xfrm>
            <a:off x="1128984" y="3473819"/>
            <a:ext cx="6094520" cy="369332"/>
          </a:xfrm>
          <a:prstGeom prst="rect">
            <a:avLst/>
          </a:prstGeom>
          <a:noFill/>
        </p:spPr>
        <p:txBody>
          <a:bodyPr wrap="square">
            <a:spAutoFit/>
          </a:bodyPr>
          <a:lstStyle/>
          <a:p>
            <a:pPr>
              <a:spcBef>
                <a:spcPct val="0"/>
              </a:spcBef>
              <a:spcAft>
                <a:spcPts val="600"/>
              </a:spcAft>
            </a:pPr>
            <a:r>
              <a:rPr lang="en-US" sz="1800" b="1" kern="1200" cap="all" dirty="0">
                <a:latin typeface="Times New Roman" panose="02020603050405020304" pitchFamily="18" charset="0"/>
                <a:ea typeface="+mj-ea"/>
                <a:cs typeface="Times New Roman" panose="02020603050405020304" pitchFamily="18" charset="0"/>
              </a:rPr>
              <a:t>ADVANTAGES:</a:t>
            </a:r>
          </a:p>
        </p:txBody>
      </p:sp>
    </p:spTree>
    <p:extLst>
      <p:ext uri="{BB962C8B-B14F-4D97-AF65-F5344CB8AC3E}">
        <p14:creationId xmlns:p14="http://schemas.microsoft.com/office/powerpoint/2010/main" val="280973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92F8-8CA0-4216-808E-BCF1E34D38DA}"/>
              </a:ext>
            </a:extLst>
          </p:cNvPr>
          <p:cNvSpPr>
            <a:spLocks noGrp="1"/>
          </p:cNvSpPr>
          <p:nvPr>
            <p:ph type="title"/>
          </p:nvPr>
        </p:nvSpPr>
        <p:spPr>
          <a:xfrm>
            <a:off x="916962" y="434086"/>
            <a:ext cx="3449632" cy="1872388"/>
          </a:xfrm>
        </p:spPr>
        <p:txBody>
          <a:bodyPr>
            <a:normAutofit/>
          </a:bodyPr>
          <a:lstStyle/>
          <a:p>
            <a:r>
              <a:rPr lang="en-US" sz="2000" b="1" dirty="0">
                <a:solidFill>
                  <a:schemeClr val="tx1">
                    <a:lumMod val="85000"/>
                    <a:lumOff val="15000"/>
                  </a:schemeClr>
                </a:solidFill>
                <a:latin typeface="Times New Roman" pitchFamily="18" charset="0"/>
                <a:cs typeface="Times New Roman" pitchFamily="18" charset="0"/>
              </a:rPr>
              <a:t>Architecture</a:t>
            </a:r>
            <a:endParaRPr lang="en-US" sz="2000" dirty="0">
              <a:solidFill>
                <a:schemeClr val="tx1">
                  <a:lumMod val="85000"/>
                  <a:lumOff val="15000"/>
                </a:schemeClr>
              </a:solidFill>
            </a:endParaRPr>
          </a:p>
        </p:txBody>
      </p:sp>
      <p:sp>
        <p:nvSpPr>
          <p:cNvPr id="17" name="Footer Placeholder 16">
            <a:extLst>
              <a:ext uri="{FF2B5EF4-FFF2-40B4-BE49-F238E27FC236}">
                <a16:creationId xmlns:a16="http://schemas.microsoft.com/office/drawing/2014/main" id="{97130022-5FA2-42CA-9F45-CF03F1375804}"/>
              </a:ext>
            </a:extLst>
          </p:cNvPr>
          <p:cNvSpPr>
            <a:spLocks noGrp="1"/>
          </p:cNvSpPr>
          <p:nvPr>
            <p:ph type="ftr" sz="quarter" idx="11"/>
          </p:nvPr>
        </p:nvSpPr>
        <p:spPr>
          <a:xfrm>
            <a:off x="581192" y="6423914"/>
            <a:ext cx="6917210" cy="365125"/>
          </a:xfrm>
        </p:spPr>
        <p:txBody>
          <a:bodyPr/>
          <a:lstStyle/>
          <a:p>
            <a:r>
              <a:rPr lang="en-US" dirty="0">
                <a:latin typeface="Times New Roman" panose="02020603050405020304" pitchFamily="18" charset="0"/>
                <a:cs typeface="Times New Roman" panose="02020603050405020304" pitchFamily="18" charset="0"/>
              </a:rPr>
              <a:t>Effective Machine Learning Techniques To Detect Fatty Liver Disease</a:t>
            </a:r>
            <a:endParaRPr lang="en-US" dirty="0"/>
          </a:p>
        </p:txBody>
      </p:sp>
      <p:sp>
        <p:nvSpPr>
          <p:cNvPr id="16" name="Date Placeholder 15">
            <a:extLst>
              <a:ext uri="{FF2B5EF4-FFF2-40B4-BE49-F238E27FC236}">
                <a16:creationId xmlns:a16="http://schemas.microsoft.com/office/drawing/2014/main" id="{4F5324B1-1FAF-47A8-BB9C-C1DC70D7A183}"/>
              </a:ext>
            </a:extLst>
          </p:cNvPr>
          <p:cNvSpPr>
            <a:spLocks noGrp="1"/>
          </p:cNvSpPr>
          <p:nvPr>
            <p:ph type="dt" sz="half" idx="10"/>
          </p:nvPr>
        </p:nvSpPr>
        <p:spPr>
          <a:xfrm>
            <a:off x="7605951" y="6423914"/>
            <a:ext cx="2844799" cy="365125"/>
          </a:xfrm>
        </p:spPr>
        <p:txBody>
          <a:bodyPr/>
          <a:lstStyle/>
          <a:p>
            <a:r>
              <a:rPr lang="en-US" dirty="0"/>
              <a:t>04-03-2023</a:t>
            </a:r>
          </a:p>
        </p:txBody>
      </p:sp>
      <p:sp>
        <p:nvSpPr>
          <p:cNvPr id="18" name="Slide Number Placeholder 17">
            <a:extLst>
              <a:ext uri="{FF2B5EF4-FFF2-40B4-BE49-F238E27FC236}">
                <a16:creationId xmlns:a16="http://schemas.microsoft.com/office/drawing/2014/main" id="{F063B0D3-5484-4E9A-B4AE-2957B71E502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11</a:t>
            </a:fld>
            <a:endParaRPr lang="en-US" dirty="0"/>
          </a:p>
        </p:txBody>
      </p:sp>
      <p:pic>
        <p:nvPicPr>
          <p:cNvPr id="6" name="Picture 5">
            <a:extLst>
              <a:ext uri="{FF2B5EF4-FFF2-40B4-BE49-F238E27FC236}">
                <a16:creationId xmlns:a16="http://schemas.microsoft.com/office/drawing/2014/main" id="{0623A98F-DBA6-EDAA-DB53-8F60675F8A8B}"/>
              </a:ext>
            </a:extLst>
          </p:cNvPr>
          <p:cNvPicPr>
            <a:picLocks noChangeAspect="1"/>
          </p:cNvPicPr>
          <p:nvPr/>
        </p:nvPicPr>
        <p:blipFill>
          <a:blip r:embed="rId2"/>
          <a:stretch>
            <a:fillRect/>
          </a:stretch>
        </p:blipFill>
        <p:spPr>
          <a:xfrm>
            <a:off x="4505325" y="1674060"/>
            <a:ext cx="2857500" cy="4258101"/>
          </a:xfrm>
          <a:prstGeom prst="rect">
            <a:avLst/>
          </a:prstGeom>
        </p:spPr>
      </p:pic>
    </p:spTree>
    <p:extLst>
      <p:ext uri="{BB962C8B-B14F-4D97-AF65-F5344CB8AC3E}">
        <p14:creationId xmlns:p14="http://schemas.microsoft.com/office/powerpoint/2010/main" val="275256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FF0C-534E-5D74-84C8-998520368102}"/>
              </a:ext>
            </a:extLst>
          </p:cNvPr>
          <p:cNvSpPr>
            <a:spLocks noGrp="1"/>
          </p:cNvSpPr>
          <p:nvPr>
            <p:ph type="title"/>
          </p:nvPr>
        </p:nvSpPr>
        <p:spPr>
          <a:xfrm>
            <a:off x="581192" y="681292"/>
            <a:ext cx="11029616" cy="987552"/>
          </a:xfrm>
        </p:spPr>
        <p:txBody>
          <a:bodyPr/>
          <a:lstStyle/>
          <a:p>
            <a:r>
              <a:rPr lang="en-IN" dirty="0">
                <a:latin typeface="Times New Roman" panose="02020603050405020304" pitchFamily="18" charset="0"/>
                <a:cs typeface="Times New Roman" panose="02020603050405020304" pitchFamily="18" charset="0"/>
              </a:rPr>
              <a:t>Result Analysis:</a:t>
            </a:r>
          </a:p>
        </p:txBody>
      </p:sp>
      <p:graphicFrame>
        <p:nvGraphicFramePr>
          <p:cNvPr id="7" name="Content Placeholder 6">
            <a:extLst>
              <a:ext uri="{FF2B5EF4-FFF2-40B4-BE49-F238E27FC236}">
                <a16:creationId xmlns:a16="http://schemas.microsoft.com/office/drawing/2014/main" id="{7454C1E2-1EA9-12BD-F963-09CFD0FC39BE}"/>
              </a:ext>
            </a:extLst>
          </p:cNvPr>
          <p:cNvGraphicFramePr>
            <a:graphicFrameLocks noGrp="1"/>
          </p:cNvGraphicFramePr>
          <p:nvPr>
            <p:ph idx="1"/>
            <p:extLst>
              <p:ext uri="{D42A27DB-BD31-4B8C-83A1-F6EECF244321}">
                <p14:modId xmlns:p14="http://schemas.microsoft.com/office/powerpoint/2010/main" val="1615758865"/>
              </p:ext>
            </p:extLst>
          </p:nvPr>
        </p:nvGraphicFramePr>
        <p:xfrm>
          <a:off x="2654423" y="2396972"/>
          <a:ext cx="6782540" cy="2442653"/>
        </p:xfrm>
        <a:graphic>
          <a:graphicData uri="http://schemas.openxmlformats.org/drawingml/2006/table">
            <a:tbl>
              <a:tblPr firstRow="1" firstCol="1" bandRow="1">
                <a:tableStyleId>{5C22544A-7EE6-4342-B048-85BDC9FD1C3A}</a:tableStyleId>
              </a:tblPr>
              <a:tblGrid>
                <a:gridCol w="1508473">
                  <a:extLst>
                    <a:ext uri="{9D8B030D-6E8A-4147-A177-3AD203B41FA5}">
                      <a16:colId xmlns:a16="http://schemas.microsoft.com/office/drawing/2014/main" val="2337275797"/>
                    </a:ext>
                  </a:extLst>
                </a:gridCol>
                <a:gridCol w="1456669">
                  <a:extLst>
                    <a:ext uri="{9D8B030D-6E8A-4147-A177-3AD203B41FA5}">
                      <a16:colId xmlns:a16="http://schemas.microsoft.com/office/drawing/2014/main" val="1403259961"/>
                    </a:ext>
                  </a:extLst>
                </a:gridCol>
                <a:gridCol w="1515581">
                  <a:extLst>
                    <a:ext uri="{9D8B030D-6E8A-4147-A177-3AD203B41FA5}">
                      <a16:colId xmlns:a16="http://schemas.microsoft.com/office/drawing/2014/main" val="755386096"/>
                    </a:ext>
                  </a:extLst>
                </a:gridCol>
                <a:gridCol w="2301817">
                  <a:extLst>
                    <a:ext uri="{9D8B030D-6E8A-4147-A177-3AD203B41FA5}">
                      <a16:colId xmlns:a16="http://schemas.microsoft.com/office/drawing/2014/main" val="2975135103"/>
                    </a:ext>
                  </a:extLst>
                </a:gridCol>
              </a:tblGrid>
              <a:tr h="417249">
                <a:tc>
                  <a:txBody>
                    <a:bodyPr/>
                    <a:lstStyle/>
                    <a:p>
                      <a:pPr algn="l"/>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800" dirty="0">
                          <a:effectLst/>
                          <a:latin typeface="Times New Roman" panose="02020603050405020304" pitchFamily="18" charset="0"/>
                          <a:cs typeface="Times New Roman" panose="02020603050405020304" pitchFamily="18" charset="0"/>
                        </a:rPr>
                        <a:t>Naïve Bayes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800" dirty="0">
                          <a:effectLst/>
                          <a:latin typeface="Times New Roman" panose="02020603050405020304" pitchFamily="18" charset="0"/>
                          <a:cs typeface="Times New Roman" panose="02020603050405020304" pitchFamily="18" charset="0"/>
                        </a:rPr>
                        <a:t>Random  Forest</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800" dirty="0">
                          <a:effectLst/>
                          <a:latin typeface="Times New Roman" panose="02020603050405020304" pitchFamily="18" charset="0"/>
                          <a:cs typeface="Times New Roman" panose="02020603050405020304" pitchFamily="18" charset="0"/>
                        </a:rPr>
                        <a:t>Hybrid (</a:t>
                      </a:r>
                      <a:r>
                        <a:rPr lang="en-US" sz="1800" dirty="0" err="1">
                          <a:effectLst/>
                          <a:latin typeface="Times New Roman" panose="02020603050405020304" pitchFamily="18" charset="0"/>
                          <a:cs typeface="Times New Roman" panose="02020603050405020304" pitchFamily="18" charset="0"/>
                        </a:rPr>
                        <a:t>ANN+XGBoost</a:t>
                      </a:r>
                      <a:r>
                        <a:rPr lang="en-US" sz="1800" dirty="0">
                          <a:effectLst/>
                          <a:latin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57789305"/>
                  </a:ext>
                </a:extLst>
              </a:tr>
              <a:tr h="420488">
                <a:tc>
                  <a:txBody>
                    <a:bodyPr/>
                    <a:lstStyle/>
                    <a:p>
                      <a:pPr algn="ctr"/>
                      <a:r>
                        <a:rPr lang="en-US" sz="1800" dirty="0">
                          <a:effectLst/>
                          <a:latin typeface="Times New Roman" panose="02020603050405020304" pitchFamily="18" charset="0"/>
                          <a:cs typeface="Times New Roman" panose="02020603050405020304" pitchFamily="18" charset="0"/>
                        </a:rPr>
                        <a:t>Accuracy</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US" sz="1400" dirty="0">
                          <a:effectLst/>
                          <a:latin typeface="Times New Roman" panose="02020603050405020304" pitchFamily="18" charset="0"/>
                          <a:cs typeface="Times New Roman" panose="02020603050405020304" pitchFamily="18" charset="0"/>
                        </a:rPr>
                        <a:t>62.570455</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latin typeface="Times New Roman" panose="02020603050405020304" pitchFamily="18" charset="0"/>
                          <a:cs typeface="Times New Roman" panose="02020603050405020304" pitchFamily="18" charset="0"/>
                        </a:rPr>
                        <a:t>82.424546</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cs typeface="Times New Roman" panose="02020603050405020304" pitchFamily="18" charset="0"/>
                        </a:rPr>
                        <a:t>86.8836</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47136973"/>
                  </a:ext>
                </a:extLst>
              </a:tr>
              <a:tr h="491175">
                <a:tc>
                  <a:txBody>
                    <a:bodyPr/>
                    <a:lstStyle/>
                    <a:p>
                      <a:pPr algn="ctr"/>
                      <a:r>
                        <a:rPr lang="en-US" sz="1800" dirty="0">
                          <a:effectLst/>
                          <a:latin typeface="Times New Roman" panose="02020603050405020304" pitchFamily="18" charset="0"/>
                          <a:cs typeface="Times New Roman" panose="02020603050405020304" pitchFamily="18" charset="0"/>
                        </a:rPr>
                        <a:t>Sensitivity</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latin typeface="Times New Roman" panose="02020603050405020304" pitchFamily="18" charset="0"/>
                          <a:cs typeface="Times New Roman" panose="02020603050405020304" pitchFamily="18" charset="0"/>
                        </a:rPr>
                        <a:t>62.676507</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latin typeface="Times New Roman" panose="02020603050405020304" pitchFamily="18" charset="0"/>
                          <a:cs typeface="Times New Roman" panose="02020603050405020304" pitchFamily="18" charset="0"/>
                        </a:rPr>
                        <a:t>82.530598</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cs typeface="Times New Roman" panose="02020603050405020304" pitchFamily="18" charset="0"/>
                        </a:rPr>
                        <a:t>86.9896</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2356812"/>
                  </a:ext>
                </a:extLst>
              </a:tr>
              <a:tr h="491175">
                <a:tc>
                  <a:txBody>
                    <a:bodyPr/>
                    <a:lstStyle/>
                    <a:p>
                      <a:pPr algn="ctr"/>
                      <a:r>
                        <a:rPr lang="en-US" sz="1800" dirty="0">
                          <a:effectLst/>
                          <a:latin typeface="Times New Roman" panose="02020603050405020304" pitchFamily="18" charset="0"/>
                          <a:cs typeface="Times New Roman" panose="02020603050405020304" pitchFamily="18" charset="0"/>
                        </a:rPr>
                        <a:t>Specificity</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cs typeface="Times New Roman" panose="02020603050405020304" pitchFamily="18" charset="0"/>
                        </a:rPr>
                        <a:t>62.348799</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latin typeface="Times New Roman" panose="02020603050405020304" pitchFamily="18" charset="0"/>
                          <a:cs typeface="Times New Roman" panose="02020603050405020304" pitchFamily="18" charset="0"/>
                        </a:rPr>
                        <a:t>82.202890</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latin typeface="Times New Roman" panose="02020603050405020304" pitchFamily="18" charset="0"/>
                          <a:cs typeface="Times New Roman" panose="02020603050405020304" pitchFamily="18" charset="0"/>
                        </a:rPr>
                        <a:t>86.6619</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47778080"/>
                  </a:ext>
                </a:extLst>
              </a:tr>
              <a:tr h="491175">
                <a:tc>
                  <a:txBody>
                    <a:bodyPr/>
                    <a:lstStyle/>
                    <a:p>
                      <a:pPr algn="ctr"/>
                      <a:r>
                        <a:rPr lang="en-US" sz="1800" dirty="0">
                          <a:effectLst/>
                          <a:latin typeface="Times New Roman" panose="02020603050405020304" pitchFamily="18" charset="0"/>
                          <a:cs typeface="Times New Roman" panose="02020603050405020304" pitchFamily="18" charset="0"/>
                        </a:rPr>
                        <a:t>AUROC</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cs typeface="Times New Roman" panose="02020603050405020304" pitchFamily="18" charset="0"/>
                        </a:rPr>
                        <a:t>0.788671</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cs typeface="Times New Roman" panose="02020603050405020304" pitchFamily="18" charset="0"/>
                        </a:rPr>
                        <a:t>0.888671</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US" sz="1400" dirty="0">
                          <a:effectLst/>
                          <a:latin typeface="Times New Roman" panose="02020603050405020304" pitchFamily="18" charset="0"/>
                          <a:cs typeface="Times New Roman" panose="02020603050405020304" pitchFamily="18" charset="0"/>
                        </a:rPr>
                        <a:t>0.9060</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00480394"/>
                  </a:ext>
                </a:extLst>
              </a:tr>
            </a:tbl>
          </a:graphicData>
        </a:graphic>
      </p:graphicFrame>
      <p:sp>
        <p:nvSpPr>
          <p:cNvPr id="4" name="Footer Placeholder 3">
            <a:extLst>
              <a:ext uri="{FF2B5EF4-FFF2-40B4-BE49-F238E27FC236}">
                <a16:creationId xmlns:a16="http://schemas.microsoft.com/office/drawing/2014/main" id="{26E1FEEE-2EA6-FAD2-94F4-F0ACFFDF6CD8}"/>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Effective Machine Learning Techniques To Detect Fatty Liver Disease</a:t>
            </a:r>
            <a:endParaRPr lang="en-US" dirty="0"/>
          </a:p>
        </p:txBody>
      </p:sp>
      <p:sp>
        <p:nvSpPr>
          <p:cNvPr id="5" name="Date Placeholder 4">
            <a:extLst>
              <a:ext uri="{FF2B5EF4-FFF2-40B4-BE49-F238E27FC236}">
                <a16:creationId xmlns:a16="http://schemas.microsoft.com/office/drawing/2014/main" id="{936D508A-9A13-99FC-1CF3-05965AF33DF3}"/>
              </a:ext>
            </a:extLst>
          </p:cNvPr>
          <p:cNvSpPr>
            <a:spLocks noGrp="1"/>
          </p:cNvSpPr>
          <p:nvPr>
            <p:ph type="dt" sz="half" idx="10"/>
          </p:nvPr>
        </p:nvSpPr>
        <p:spPr/>
        <p:txBody>
          <a:bodyPr/>
          <a:lstStyle/>
          <a:p>
            <a:r>
              <a:rPr lang="en-US" dirty="0"/>
              <a:t>04-03-2023</a:t>
            </a:r>
          </a:p>
        </p:txBody>
      </p:sp>
      <p:sp>
        <p:nvSpPr>
          <p:cNvPr id="6" name="Slide Number Placeholder 5">
            <a:extLst>
              <a:ext uri="{FF2B5EF4-FFF2-40B4-BE49-F238E27FC236}">
                <a16:creationId xmlns:a16="http://schemas.microsoft.com/office/drawing/2014/main" id="{766ADA5D-288D-9E49-4366-B14B15F2BBD9}"/>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636436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8378-B83B-9298-9B74-1BDC0A5B1BF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Graphical representation</a:t>
            </a:r>
            <a:endParaRPr lang="en-IN" dirty="0"/>
          </a:p>
        </p:txBody>
      </p:sp>
      <p:pic>
        <p:nvPicPr>
          <p:cNvPr id="7" name="Content Placeholder 6">
            <a:extLst>
              <a:ext uri="{FF2B5EF4-FFF2-40B4-BE49-F238E27FC236}">
                <a16:creationId xmlns:a16="http://schemas.microsoft.com/office/drawing/2014/main" id="{BBE0325D-C13A-BBCE-E75F-1FE8607E8F46}"/>
              </a:ext>
            </a:extLst>
          </p:cNvPr>
          <p:cNvPicPr>
            <a:picLocks noGrp="1" noChangeAspect="1"/>
          </p:cNvPicPr>
          <p:nvPr>
            <p:ph idx="1"/>
          </p:nvPr>
        </p:nvPicPr>
        <p:blipFill>
          <a:blip r:embed="rId2"/>
          <a:stretch>
            <a:fillRect/>
          </a:stretch>
        </p:blipFill>
        <p:spPr>
          <a:xfrm>
            <a:off x="834099" y="2347926"/>
            <a:ext cx="4560203" cy="2791003"/>
          </a:xfrm>
          <a:prstGeom prst="rect">
            <a:avLst/>
          </a:prstGeom>
        </p:spPr>
      </p:pic>
      <p:sp>
        <p:nvSpPr>
          <p:cNvPr id="4" name="Footer Placeholder 3">
            <a:extLst>
              <a:ext uri="{FF2B5EF4-FFF2-40B4-BE49-F238E27FC236}">
                <a16:creationId xmlns:a16="http://schemas.microsoft.com/office/drawing/2014/main" id="{9D664C44-1435-11D5-57D8-E2639E3398E8}"/>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Effective Machine Learning Techniques To Detect Fatty Liver Disease</a:t>
            </a:r>
            <a:endParaRPr lang="en-US" dirty="0"/>
          </a:p>
        </p:txBody>
      </p:sp>
      <p:sp>
        <p:nvSpPr>
          <p:cNvPr id="5" name="Date Placeholder 4">
            <a:extLst>
              <a:ext uri="{FF2B5EF4-FFF2-40B4-BE49-F238E27FC236}">
                <a16:creationId xmlns:a16="http://schemas.microsoft.com/office/drawing/2014/main" id="{5570C1D2-9DDB-92CF-1B33-53E90E8A72B3}"/>
              </a:ext>
            </a:extLst>
          </p:cNvPr>
          <p:cNvSpPr>
            <a:spLocks noGrp="1"/>
          </p:cNvSpPr>
          <p:nvPr>
            <p:ph type="dt" sz="half" idx="10"/>
          </p:nvPr>
        </p:nvSpPr>
        <p:spPr/>
        <p:txBody>
          <a:bodyPr/>
          <a:lstStyle/>
          <a:p>
            <a:r>
              <a:rPr lang="en-US" dirty="0"/>
              <a:t>04-03-2023</a:t>
            </a:r>
          </a:p>
        </p:txBody>
      </p:sp>
      <p:sp>
        <p:nvSpPr>
          <p:cNvPr id="6" name="Slide Number Placeholder 5">
            <a:extLst>
              <a:ext uri="{FF2B5EF4-FFF2-40B4-BE49-F238E27FC236}">
                <a16:creationId xmlns:a16="http://schemas.microsoft.com/office/drawing/2014/main" id="{1946A030-B0CB-F0EC-5BB6-D098B09BA952}"/>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8" name="Picture 7" descr="Chart, bar chart">
            <a:extLst>
              <a:ext uri="{FF2B5EF4-FFF2-40B4-BE49-F238E27FC236}">
                <a16:creationId xmlns:a16="http://schemas.microsoft.com/office/drawing/2014/main" id="{4553AAF7-0ABE-3610-8494-53897F82D15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291" t="15198" r="4733" b="11266"/>
          <a:stretch/>
        </p:blipFill>
        <p:spPr bwMode="auto">
          <a:xfrm>
            <a:off x="6627043" y="2370815"/>
            <a:ext cx="4457512" cy="2768114"/>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F01FF2C8-EF04-B5F4-14FD-649479A56798}"/>
              </a:ext>
            </a:extLst>
          </p:cNvPr>
          <p:cNvSpPr txBox="1"/>
          <p:nvPr/>
        </p:nvSpPr>
        <p:spPr>
          <a:xfrm>
            <a:off x="2509887" y="5166400"/>
            <a:ext cx="609442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Accuracy</a:t>
            </a:r>
          </a:p>
        </p:txBody>
      </p:sp>
      <p:sp>
        <p:nvSpPr>
          <p:cNvPr id="12" name="TextBox 11">
            <a:extLst>
              <a:ext uri="{FF2B5EF4-FFF2-40B4-BE49-F238E27FC236}">
                <a16:creationId xmlns:a16="http://schemas.microsoft.com/office/drawing/2014/main" id="{27058B66-CAF7-32B0-C43F-0235927AB85D}"/>
              </a:ext>
            </a:extLst>
          </p:cNvPr>
          <p:cNvSpPr txBox="1"/>
          <p:nvPr/>
        </p:nvSpPr>
        <p:spPr>
          <a:xfrm>
            <a:off x="8403432" y="5166400"/>
            <a:ext cx="609442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AUROC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951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18DEDD-8CAA-830F-FBD0-2E742335714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Effective Machine Learning Techniques To Detect Fatty Liver Disease</a:t>
            </a:r>
            <a:endParaRPr lang="en-US" dirty="0"/>
          </a:p>
        </p:txBody>
      </p:sp>
      <p:sp>
        <p:nvSpPr>
          <p:cNvPr id="3" name="Date Placeholder 2">
            <a:extLst>
              <a:ext uri="{FF2B5EF4-FFF2-40B4-BE49-F238E27FC236}">
                <a16:creationId xmlns:a16="http://schemas.microsoft.com/office/drawing/2014/main" id="{7301698D-7385-D3F3-9D67-21F00F6D2549}"/>
              </a:ext>
            </a:extLst>
          </p:cNvPr>
          <p:cNvSpPr>
            <a:spLocks noGrp="1"/>
          </p:cNvSpPr>
          <p:nvPr>
            <p:ph type="dt" sz="half" idx="10"/>
          </p:nvPr>
        </p:nvSpPr>
        <p:spPr/>
        <p:txBody>
          <a:bodyPr/>
          <a:lstStyle/>
          <a:p>
            <a:r>
              <a:rPr lang="en-US" dirty="0"/>
              <a:t>04-03-2023</a:t>
            </a:r>
          </a:p>
        </p:txBody>
      </p:sp>
      <p:sp>
        <p:nvSpPr>
          <p:cNvPr id="4" name="Slide Number Placeholder 3">
            <a:extLst>
              <a:ext uri="{FF2B5EF4-FFF2-40B4-BE49-F238E27FC236}">
                <a16:creationId xmlns:a16="http://schemas.microsoft.com/office/drawing/2014/main" id="{22578770-5C5D-9B0B-EDD3-883BFDBDFACD}"/>
              </a:ext>
            </a:extLst>
          </p:cNvPr>
          <p:cNvSpPr>
            <a:spLocks noGrp="1"/>
          </p:cNvSpPr>
          <p:nvPr>
            <p:ph type="sldNum" sz="quarter" idx="12"/>
          </p:nvPr>
        </p:nvSpPr>
        <p:spPr/>
        <p:txBody>
          <a:bodyPr/>
          <a:lstStyle/>
          <a:p>
            <a:fld id="{3A98EE3D-8CD1-4C3F-BD1C-C98C9596463C}" type="slidenum">
              <a:rPr lang="en-US" smtClean="0"/>
              <a:t>14</a:t>
            </a:fld>
            <a:endParaRPr lang="en-US" dirty="0"/>
          </a:p>
        </p:txBody>
      </p:sp>
      <p:pic>
        <p:nvPicPr>
          <p:cNvPr id="5" name="Picture 4">
            <a:extLst>
              <a:ext uri="{FF2B5EF4-FFF2-40B4-BE49-F238E27FC236}">
                <a16:creationId xmlns:a16="http://schemas.microsoft.com/office/drawing/2014/main" id="{86156A0E-9C81-C9B7-3085-30AED38081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1518" y="1953088"/>
            <a:ext cx="4569472" cy="3000652"/>
          </a:xfrm>
          <a:prstGeom prst="rect">
            <a:avLst/>
          </a:prstGeom>
          <a:noFill/>
        </p:spPr>
      </p:pic>
      <p:pic>
        <p:nvPicPr>
          <p:cNvPr id="6" name="Picture 5" descr="Chart, bar chart&#10;&#10;Description automatically generated">
            <a:extLst>
              <a:ext uri="{FF2B5EF4-FFF2-40B4-BE49-F238E27FC236}">
                <a16:creationId xmlns:a16="http://schemas.microsoft.com/office/drawing/2014/main" id="{4AC94D50-BCB9-69B1-B944-A5E8606B9987}"/>
              </a:ext>
            </a:extLst>
          </p:cNvPr>
          <p:cNvPicPr>
            <a:picLocks noChangeAspect="1"/>
          </p:cNvPicPr>
          <p:nvPr/>
        </p:nvPicPr>
        <p:blipFill rotWithShape="1">
          <a:blip r:embed="rId3">
            <a:extLst>
              <a:ext uri="{28A0092B-C50C-407E-A947-70E740481C1C}">
                <a14:useLocalDpi xmlns:a14="http://schemas.microsoft.com/office/drawing/2010/main" val="0"/>
              </a:ext>
            </a:extLst>
          </a:blip>
          <a:srcRect l="3157" t="15776" r="5136" b="11730"/>
          <a:stretch/>
        </p:blipFill>
        <p:spPr bwMode="auto">
          <a:xfrm>
            <a:off x="6613865" y="1953088"/>
            <a:ext cx="4465468" cy="2767151"/>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77F32B6E-AF28-574A-D5AD-F1758C2093B9}"/>
              </a:ext>
            </a:extLst>
          </p:cNvPr>
          <p:cNvSpPr txBox="1"/>
          <p:nvPr/>
        </p:nvSpPr>
        <p:spPr>
          <a:xfrm>
            <a:off x="2352583" y="5050483"/>
            <a:ext cx="1908699" cy="369332"/>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Sensitivity</a:t>
            </a:r>
            <a:endParaRPr lang="en-IN" dirty="0"/>
          </a:p>
        </p:txBody>
      </p:sp>
      <p:sp>
        <p:nvSpPr>
          <p:cNvPr id="8" name="TextBox 7">
            <a:extLst>
              <a:ext uri="{FF2B5EF4-FFF2-40B4-BE49-F238E27FC236}">
                <a16:creationId xmlns:a16="http://schemas.microsoft.com/office/drawing/2014/main" id="{98569C50-8259-B6B2-3A01-D9F5C7FA8868}"/>
              </a:ext>
            </a:extLst>
          </p:cNvPr>
          <p:cNvSpPr txBox="1"/>
          <p:nvPr/>
        </p:nvSpPr>
        <p:spPr>
          <a:xfrm>
            <a:off x="8424909" y="4865817"/>
            <a:ext cx="1526959" cy="369332"/>
          </a:xfrm>
          <a:prstGeom prst="rect">
            <a:avLst/>
          </a:prstGeom>
          <a:noFill/>
        </p:spPr>
        <p:txBody>
          <a:bodyPr wrap="square" rtlCol="0">
            <a:spAutoFit/>
          </a:bodyPr>
          <a:lstStyle/>
          <a:p>
            <a:r>
              <a:rPr lang="en-US" sz="1800" dirty="0">
                <a:effectLst/>
                <a:latin typeface="Times New Roman" panose="02020603050405020304" pitchFamily="18" charset="0"/>
                <a:ea typeface="SimSun" panose="02010600030101010101" pitchFamily="2" charset="-122"/>
              </a:rPr>
              <a:t>Specificity</a:t>
            </a:r>
            <a:endParaRPr lang="en-IN" dirty="0"/>
          </a:p>
        </p:txBody>
      </p:sp>
    </p:spTree>
    <p:extLst>
      <p:ext uri="{BB962C8B-B14F-4D97-AF65-F5344CB8AC3E}">
        <p14:creationId xmlns:p14="http://schemas.microsoft.com/office/powerpoint/2010/main" val="2377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30946D-1D1F-8FF4-6294-0DB520DB7FAC}"/>
              </a:ext>
            </a:extLst>
          </p:cNvPr>
          <p:cNvSpPr txBox="1"/>
          <p:nvPr/>
        </p:nvSpPr>
        <p:spPr>
          <a:xfrm>
            <a:off x="767857" y="1019954"/>
            <a:ext cx="3031852" cy="685026"/>
          </a:xfrm>
          <a:prstGeom prst="rect">
            <a:avLst/>
          </a:prstGeom>
        </p:spPr>
        <p:txBody>
          <a:bodyPr vert="horz" lIns="91440" tIns="45720" rIns="91440" bIns="45720" rtlCol="0" anchor="b">
            <a:normAutofit/>
          </a:bodyPr>
          <a:lstStyle/>
          <a:p>
            <a:pPr>
              <a:spcBef>
                <a:spcPct val="0"/>
              </a:spcBef>
              <a:spcAft>
                <a:spcPts val="600"/>
              </a:spcAft>
            </a:pPr>
            <a:r>
              <a:rPr lang="en-US" sz="2400" b="0" kern="1200" cap="all" dirty="0">
                <a:solidFill>
                  <a:srgbClr val="FFFFFF"/>
                </a:solidFill>
                <a:latin typeface="Times New Roman" panose="02020603050405020304" pitchFamily="18" charset="0"/>
                <a:ea typeface="+mj-ea"/>
                <a:cs typeface="Times New Roman" panose="02020603050405020304" pitchFamily="18" charset="0"/>
              </a:rPr>
              <a:t>Conclusion:</a:t>
            </a:r>
          </a:p>
        </p:txBody>
      </p:sp>
      <p:pic>
        <p:nvPicPr>
          <p:cNvPr id="9" name="Picture 8">
            <a:extLst>
              <a:ext uri="{FF2B5EF4-FFF2-40B4-BE49-F238E27FC236}">
                <a16:creationId xmlns:a16="http://schemas.microsoft.com/office/drawing/2014/main" id="{FCBD6953-0CC2-092C-B16F-B9D474C256B6}"/>
              </a:ext>
            </a:extLst>
          </p:cNvPr>
          <p:cNvPicPr>
            <a:picLocks noChangeAspect="1"/>
          </p:cNvPicPr>
          <p:nvPr/>
        </p:nvPicPr>
        <p:blipFill rotWithShape="1">
          <a:blip r:embed="rId2"/>
          <a:srcRect t="50440" b="10339"/>
          <a:stretch/>
        </p:blipFill>
        <p:spPr>
          <a:xfrm>
            <a:off x="4900928" y="1179829"/>
            <a:ext cx="6650991" cy="4658216"/>
          </a:xfrm>
          <a:prstGeom prst="rect">
            <a:avLst/>
          </a:prstGeom>
          <a:noFill/>
        </p:spPr>
      </p:pic>
      <p:sp>
        <p:nvSpPr>
          <p:cNvPr id="8" name="TextBox 7">
            <a:extLst>
              <a:ext uri="{FF2B5EF4-FFF2-40B4-BE49-F238E27FC236}">
                <a16:creationId xmlns:a16="http://schemas.microsoft.com/office/drawing/2014/main" id="{859607AC-7D77-C0BC-4E8B-817976B84BAF}"/>
              </a:ext>
            </a:extLst>
          </p:cNvPr>
          <p:cNvSpPr txBox="1"/>
          <p:nvPr/>
        </p:nvSpPr>
        <p:spPr>
          <a:xfrm>
            <a:off x="772234" y="2153074"/>
            <a:ext cx="3031852" cy="3001392"/>
          </a:xfrm>
          <a:prstGeom prst="rect">
            <a:avLst/>
          </a:prstGeom>
        </p:spPr>
        <p:txBody>
          <a:bodyPr vert="horz" lIns="91440" tIns="45720" rIns="91440" bIns="45720" rtlCol="0" anchor="t">
            <a:normAutofit fontScale="85000" lnSpcReduction="10000"/>
          </a:bodyPr>
          <a:lstStyle/>
          <a:p>
            <a:pPr>
              <a:spcBef>
                <a:spcPct val="20000"/>
              </a:spcBef>
              <a:spcAft>
                <a:spcPts val="600"/>
              </a:spcAft>
              <a:buClr>
                <a:schemeClr val="accent1"/>
              </a:buClr>
              <a:buSzPct val="92000"/>
            </a:pPr>
            <a:r>
              <a:rPr lang="en-US" sz="1800" dirty="0">
                <a:solidFill>
                  <a:schemeClr val="bg1"/>
                </a:solidFill>
                <a:effectLst/>
                <a:latin typeface="Times New Roman" panose="02020603050405020304" pitchFamily="18" charset="0"/>
                <a:ea typeface="SimSun" panose="02010600030101010101" pitchFamily="2" charset="-122"/>
              </a:rPr>
              <a:t>The three machine learning methods used in this work are contrasted in order to accurately predict fatty liver disease. The hybrid of ANN with the </a:t>
            </a:r>
            <a:r>
              <a:rPr lang="en-US" sz="1800" dirty="0" err="1">
                <a:solidFill>
                  <a:schemeClr val="bg1"/>
                </a:solidFill>
                <a:effectLst/>
                <a:latin typeface="Times New Roman" panose="02020603050405020304" pitchFamily="18" charset="0"/>
                <a:ea typeface="SimSun" panose="02010600030101010101" pitchFamily="2" charset="-122"/>
              </a:rPr>
              <a:t>XGBoost</a:t>
            </a:r>
            <a:r>
              <a:rPr lang="en-US" sz="1800" dirty="0">
                <a:solidFill>
                  <a:schemeClr val="bg1"/>
                </a:solidFill>
                <a:effectLst/>
                <a:latin typeface="Times New Roman" panose="02020603050405020304" pitchFamily="18" charset="0"/>
                <a:ea typeface="SimSun" panose="02010600030101010101" pitchFamily="2" charset="-122"/>
              </a:rPr>
              <a:t> model, however demonstrated superior performance than conventional machine learning methods. Implementing a hybrid ANN-</a:t>
            </a:r>
            <a:r>
              <a:rPr lang="en-US" sz="1800" dirty="0" err="1">
                <a:solidFill>
                  <a:schemeClr val="bg1"/>
                </a:solidFill>
                <a:effectLst/>
                <a:latin typeface="Times New Roman" panose="02020603050405020304" pitchFamily="18" charset="0"/>
                <a:ea typeface="SimSun" panose="02010600030101010101" pitchFamily="2" charset="-122"/>
              </a:rPr>
              <a:t>XGBoost</a:t>
            </a:r>
            <a:r>
              <a:rPr lang="en-US" sz="1800" dirty="0">
                <a:solidFill>
                  <a:schemeClr val="bg1"/>
                </a:solidFill>
                <a:effectLst/>
                <a:latin typeface="Times New Roman" panose="02020603050405020304" pitchFamily="18" charset="0"/>
                <a:ea typeface="SimSun" panose="02010600030101010101" pitchFamily="2" charset="-122"/>
              </a:rPr>
              <a:t> approach in the clinical setting could assist doctors in classifying individuals with monitoring, early treatment, and care for fatty liver.</a:t>
            </a:r>
            <a:endParaRPr lang="en-US" sz="1600" kern="1200" dirty="0">
              <a:solidFill>
                <a:schemeClr val="bg1"/>
              </a:solidFill>
              <a:latin typeface="+mn-lt"/>
              <a:ea typeface="+mn-ea"/>
              <a:cs typeface="+mn-cs"/>
            </a:endParaRPr>
          </a:p>
        </p:txBody>
      </p:sp>
      <p:sp>
        <p:nvSpPr>
          <p:cNvPr id="2" name="Footer Placeholder 1">
            <a:extLst>
              <a:ext uri="{FF2B5EF4-FFF2-40B4-BE49-F238E27FC236}">
                <a16:creationId xmlns:a16="http://schemas.microsoft.com/office/drawing/2014/main" id="{ACAEB48D-75BF-8C78-03AD-223729112C9A}"/>
              </a:ext>
            </a:extLst>
          </p:cNvPr>
          <p:cNvSpPr>
            <a:spLocks noGrp="1"/>
          </p:cNvSpPr>
          <p:nvPr>
            <p:ph type="ftr" sz="quarter" idx="11"/>
          </p:nvPr>
        </p:nvSpPr>
        <p:spPr>
          <a:xfrm>
            <a:off x="581192" y="6452590"/>
            <a:ext cx="6917210" cy="365125"/>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Effective Machine Learning Techniques To Detect Fatty Liver Disease</a:t>
            </a:r>
            <a:endParaRPr lang="en-US" dirty="0"/>
          </a:p>
        </p:txBody>
      </p:sp>
      <p:sp>
        <p:nvSpPr>
          <p:cNvPr id="3" name="Date Placeholder 2">
            <a:extLst>
              <a:ext uri="{FF2B5EF4-FFF2-40B4-BE49-F238E27FC236}">
                <a16:creationId xmlns:a16="http://schemas.microsoft.com/office/drawing/2014/main" id="{488B88CD-0BC7-FA82-335A-1185AB845DC2}"/>
              </a:ext>
            </a:extLst>
          </p:cNvPr>
          <p:cNvSpPr>
            <a:spLocks noGrp="1"/>
          </p:cNvSpPr>
          <p:nvPr>
            <p:ph type="dt" sz="half" idx="10"/>
          </p:nvPr>
        </p:nvSpPr>
        <p:spPr>
          <a:xfrm>
            <a:off x="7605951" y="6456916"/>
            <a:ext cx="2844799" cy="365125"/>
          </a:xfrm>
        </p:spPr>
        <p:txBody>
          <a:bodyPr vert="horz" lIns="91440" tIns="45720" rIns="91440" bIns="45720" rtlCol="0" anchor="ctr">
            <a:normAutofit/>
          </a:bodyPr>
          <a:lstStyle/>
          <a:p>
            <a:r>
              <a:rPr lang="en-US" dirty="0"/>
              <a:t>04-03-2023</a:t>
            </a:r>
          </a:p>
        </p:txBody>
      </p:sp>
      <p:sp>
        <p:nvSpPr>
          <p:cNvPr id="4" name="Slide Number Placeholder 3">
            <a:extLst>
              <a:ext uri="{FF2B5EF4-FFF2-40B4-BE49-F238E27FC236}">
                <a16:creationId xmlns:a16="http://schemas.microsoft.com/office/drawing/2014/main" id="{3D4599C3-C803-0EFA-EE82-288A76321D36}"/>
              </a:ext>
            </a:extLst>
          </p:cNvPr>
          <p:cNvSpPr>
            <a:spLocks noGrp="1"/>
          </p:cNvSpPr>
          <p:nvPr>
            <p:ph type="sldNum" sz="quarter" idx="12"/>
          </p:nvPr>
        </p:nvSpPr>
        <p:spPr>
          <a:xfrm>
            <a:off x="10558300" y="6456916"/>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15</a:t>
            </a:fld>
            <a:endParaRPr lang="en-US"/>
          </a:p>
        </p:txBody>
      </p:sp>
    </p:spTree>
    <p:extLst>
      <p:ext uri="{BB962C8B-B14F-4D97-AF65-F5344CB8AC3E}">
        <p14:creationId xmlns:p14="http://schemas.microsoft.com/office/powerpoint/2010/main" val="176040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E60341-DFEA-C4FA-D4BC-D2A6A2CD7FDA}"/>
              </a:ext>
            </a:extLst>
          </p:cNvPr>
          <p:cNvSpPr>
            <a:spLocks noGrp="1"/>
          </p:cNvSpPr>
          <p:nvPr>
            <p:ph type="ftr" sz="quarter" idx="11"/>
          </p:nvPr>
        </p:nvSpPr>
        <p:spPr/>
        <p:txBody>
          <a:bodyPr/>
          <a:lstStyle/>
          <a:p>
            <a:r>
              <a:rPr lang="en-US"/>
              <a:t>Sample Footer Text</a:t>
            </a:r>
            <a:endParaRPr lang="en-US" dirty="0"/>
          </a:p>
        </p:txBody>
      </p:sp>
      <p:sp>
        <p:nvSpPr>
          <p:cNvPr id="3" name="Date Placeholder 2">
            <a:extLst>
              <a:ext uri="{FF2B5EF4-FFF2-40B4-BE49-F238E27FC236}">
                <a16:creationId xmlns:a16="http://schemas.microsoft.com/office/drawing/2014/main" id="{A24021B9-7D43-95BC-AE47-C81424E595D3}"/>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3A95BEB5-8043-59E0-5066-5957ED9D5991}"/>
              </a:ext>
            </a:extLst>
          </p:cNvPr>
          <p:cNvSpPr>
            <a:spLocks noGrp="1"/>
          </p:cNvSpPr>
          <p:nvPr>
            <p:ph type="sldNum" sz="quarter" idx="12"/>
          </p:nvPr>
        </p:nvSpPr>
        <p:spPr/>
        <p:txBody>
          <a:bodyPr/>
          <a:lstStyle/>
          <a:p>
            <a:fld id="{3A98EE3D-8CD1-4C3F-BD1C-C98C9596463C}" type="slidenum">
              <a:rPr lang="en-US" smtClean="0"/>
              <a:t>16</a:t>
            </a:fld>
            <a:endParaRPr lang="en-US" dirty="0"/>
          </a:p>
        </p:txBody>
      </p:sp>
      <p:pic>
        <p:nvPicPr>
          <p:cNvPr id="6" name="Picture 5">
            <a:extLst>
              <a:ext uri="{FF2B5EF4-FFF2-40B4-BE49-F238E27FC236}">
                <a16:creationId xmlns:a16="http://schemas.microsoft.com/office/drawing/2014/main" id="{929E24AD-9A75-52B2-1EDA-BD0ACFFF7348}"/>
              </a:ext>
            </a:extLst>
          </p:cNvPr>
          <p:cNvPicPr>
            <a:picLocks noChangeAspect="1"/>
          </p:cNvPicPr>
          <p:nvPr/>
        </p:nvPicPr>
        <p:blipFill>
          <a:blip r:embed="rId2"/>
          <a:stretch>
            <a:fillRect/>
          </a:stretch>
        </p:blipFill>
        <p:spPr>
          <a:xfrm>
            <a:off x="266329" y="159798"/>
            <a:ext cx="11532093" cy="6542843"/>
          </a:xfrm>
          <a:prstGeom prst="rect">
            <a:avLst/>
          </a:prstGeom>
        </p:spPr>
      </p:pic>
    </p:spTree>
    <p:extLst>
      <p:ext uri="{BB962C8B-B14F-4D97-AF65-F5344CB8AC3E}">
        <p14:creationId xmlns:p14="http://schemas.microsoft.com/office/powerpoint/2010/main" val="2369645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7D4B3A-DF61-0770-45EB-A44AF3CB816E}"/>
              </a:ext>
            </a:extLst>
          </p:cNvPr>
          <p:cNvSpPr>
            <a:spLocks noGrp="1"/>
          </p:cNvSpPr>
          <p:nvPr>
            <p:ph type="ftr" sz="quarter" idx="11"/>
          </p:nvPr>
        </p:nvSpPr>
        <p:spPr>
          <a:xfrm>
            <a:off x="581192" y="6393136"/>
            <a:ext cx="6917210" cy="365125"/>
          </a:xfrm>
        </p:spPr>
        <p:txBody>
          <a:bodyPr/>
          <a:lstStyle/>
          <a:p>
            <a:r>
              <a:rPr lang="en-US" dirty="0">
                <a:latin typeface="Times New Roman" panose="02020603050405020304" pitchFamily="18" charset="0"/>
                <a:cs typeface="Times New Roman" panose="02020603050405020304" pitchFamily="18" charset="0"/>
              </a:rPr>
              <a:t>Effective Machine Learning Techniques To Detect Fatty Liver Disease</a:t>
            </a:r>
            <a:endParaRPr lang="en-US" dirty="0"/>
          </a:p>
        </p:txBody>
      </p:sp>
      <p:sp>
        <p:nvSpPr>
          <p:cNvPr id="3" name="Date Placeholder 2">
            <a:extLst>
              <a:ext uri="{FF2B5EF4-FFF2-40B4-BE49-F238E27FC236}">
                <a16:creationId xmlns:a16="http://schemas.microsoft.com/office/drawing/2014/main" id="{1D76B259-7C92-A8B1-97E2-51CBC982BC8A}"/>
              </a:ext>
            </a:extLst>
          </p:cNvPr>
          <p:cNvSpPr>
            <a:spLocks noGrp="1"/>
          </p:cNvSpPr>
          <p:nvPr>
            <p:ph type="dt" sz="half" idx="10"/>
          </p:nvPr>
        </p:nvSpPr>
        <p:spPr>
          <a:xfrm>
            <a:off x="7605951" y="6393136"/>
            <a:ext cx="2844799" cy="365125"/>
          </a:xfrm>
        </p:spPr>
        <p:txBody>
          <a:bodyPr/>
          <a:lstStyle/>
          <a:p>
            <a:r>
              <a:rPr lang="en-US" dirty="0"/>
              <a:t>03-03-2023</a:t>
            </a:r>
          </a:p>
        </p:txBody>
      </p:sp>
      <p:sp>
        <p:nvSpPr>
          <p:cNvPr id="4" name="Slide Number Placeholder 3">
            <a:extLst>
              <a:ext uri="{FF2B5EF4-FFF2-40B4-BE49-F238E27FC236}">
                <a16:creationId xmlns:a16="http://schemas.microsoft.com/office/drawing/2014/main" id="{8E54CCF1-A2E4-FC35-A73D-8343A82FC32D}"/>
              </a:ext>
            </a:extLst>
          </p:cNvPr>
          <p:cNvSpPr>
            <a:spLocks noGrp="1"/>
          </p:cNvSpPr>
          <p:nvPr>
            <p:ph type="sldNum" sz="quarter" idx="12"/>
          </p:nvPr>
        </p:nvSpPr>
        <p:spPr>
          <a:xfrm>
            <a:off x="10558300" y="6393136"/>
            <a:ext cx="1052510" cy="365125"/>
          </a:xfrm>
        </p:spPr>
        <p:txBody>
          <a:bodyPr/>
          <a:lstStyle/>
          <a:p>
            <a:fld id="{3A98EE3D-8CD1-4C3F-BD1C-C98C9596463C}" type="slidenum">
              <a:rPr lang="en-US" smtClean="0"/>
              <a:t>17</a:t>
            </a:fld>
            <a:endParaRPr lang="en-US" dirty="0"/>
          </a:p>
        </p:txBody>
      </p:sp>
      <p:pic>
        <p:nvPicPr>
          <p:cNvPr id="6" name="Picture 5">
            <a:extLst>
              <a:ext uri="{FF2B5EF4-FFF2-40B4-BE49-F238E27FC236}">
                <a16:creationId xmlns:a16="http://schemas.microsoft.com/office/drawing/2014/main" id="{007CDD30-B07E-D5E0-880D-6A2A88DE9C52}"/>
              </a:ext>
            </a:extLst>
          </p:cNvPr>
          <p:cNvPicPr>
            <a:picLocks noChangeAspect="1"/>
          </p:cNvPicPr>
          <p:nvPr/>
        </p:nvPicPr>
        <p:blipFill>
          <a:blip r:embed="rId2"/>
          <a:stretch>
            <a:fillRect/>
          </a:stretch>
        </p:blipFill>
        <p:spPr>
          <a:xfrm>
            <a:off x="5383763" y="622365"/>
            <a:ext cx="6336683" cy="5684348"/>
          </a:xfrm>
          <a:prstGeom prst="rect">
            <a:avLst/>
          </a:prstGeom>
        </p:spPr>
      </p:pic>
      <p:sp>
        <p:nvSpPr>
          <p:cNvPr id="9" name="TextBox 8">
            <a:extLst>
              <a:ext uri="{FF2B5EF4-FFF2-40B4-BE49-F238E27FC236}">
                <a16:creationId xmlns:a16="http://schemas.microsoft.com/office/drawing/2014/main" id="{DAF93A2A-0F97-05C0-3CCA-3B8C87AEB12D}"/>
              </a:ext>
            </a:extLst>
          </p:cNvPr>
          <p:cNvSpPr txBox="1"/>
          <p:nvPr/>
        </p:nvSpPr>
        <p:spPr>
          <a:xfrm>
            <a:off x="961055" y="2775017"/>
            <a:ext cx="3816220" cy="938719"/>
          </a:xfrm>
          <a:prstGeom prst="rect">
            <a:avLst/>
          </a:prstGeom>
          <a:noFill/>
        </p:spPr>
        <p:txBody>
          <a:bodyPr wrap="square">
            <a:spAutoFit/>
          </a:bodyPr>
          <a:lstStyle/>
          <a:p>
            <a:r>
              <a:rPr lang="en-US" sz="5500" dirty="0">
                <a:latin typeface="Times New Roman" panose="02020603050405020304" pitchFamily="18" charset="0"/>
                <a:cs typeface="Times New Roman" panose="02020603050405020304" pitchFamily="18" charset="0"/>
              </a:rPr>
              <a:t>Thank you</a:t>
            </a:r>
            <a:endParaRPr lang="en-IN" sz="5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1184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2C1F-983F-B70D-6188-92EC3A093D2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endParaRPr lang="en-IN" dirty="0"/>
          </a:p>
        </p:txBody>
      </p:sp>
      <p:sp>
        <p:nvSpPr>
          <p:cNvPr id="3" name="Content Placeholder 2">
            <a:extLst>
              <a:ext uri="{FF2B5EF4-FFF2-40B4-BE49-F238E27FC236}">
                <a16:creationId xmlns:a16="http://schemas.microsoft.com/office/drawing/2014/main" id="{2AC3DB8B-367D-8F68-D768-7D69633D39B0}"/>
              </a:ext>
            </a:extLst>
          </p:cNvPr>
          <p:cNvSpPr>
            <a:spLocks noGrp="1"/>
          </p:cNvSpPr>
          <p:nvPr>
            <p:ph idx="1"/>
          </p:nvPr>
        </p:nvSpPr>
        <p:spPr>
          <a:xfrm>
            <a:off x="581193" y="2021268"/>
            <a:ext cx="11029615" cy="3634486"/>
          </a:xfrm>
        </p:spPr>
        <p:txBody>
          <a:bodyPr>
            <a:normAutofit fontScale="92500" lnSpcReduction="10000"/>
          </a:bodyPr>
          <a:lstStyle/>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Abstract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Motivation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Literature Survey</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Existing System</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Proposed System</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Architecture</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Result Analysis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Graphical Representation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Conclusion</a:t>
            </a:r>
          </a:p>
        </p:txBody>
      </p:sp>
      <p:sp>
        <p:nvSpPr>
          <p:cNvPr id="4" name="Footer Placeholder 3">
            <a:extLst>
              <a:ext uri="{FF2B5EF4-FFF2-40B4-BE49-F238E27FC236}">
                <a16:creationId xmlns:a16="http://schemas.microsoft.com/office/drawing/2014/main" id="{DFD11CEF-FE42-FEE9-F15C-E861AD3523FC}"/>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Effective Machine Learning Techniques To Detect Fatty Liver Disease</a:t>
            </a:r>
            <a:endParaRPr lang="en-US" dirty="0"/>
          </a:p>
        </p:txBody>
      </p:sp>
      <p:sp>
        <p:nvSpPr>
          <p:cNvPr id="5" name="Date Placeholder 4">
            <a:extLst>
              <a:ext uri="{FF2B5EF4-FFF2-40B4-BE49-F238E27FC236}">
                <a16:creationId xmlns:a16="http://schemas.microsoft.com/office/drawing/2014/main" id="{76858CC4-4E8C-0CA2-4047-37BC9B13D16C}"/>
              </a:ext>
            </a:extLst>
          </p:cNvPr>
          <p:cNvSpPr>
            <a:spLocks noGrp="1"/>
          </p:cNvSpPr>
          <p:nvPr>
            <p:ph type="dt" sz="half" idx="10"/>
          </p:nvPr>
        </p:nvSpPr>
        <p:spPr/>
        <p:txBody>
          <a:bodyPr/>
          <a:lstStyle/>
          <a:p>
            <a:r>
              <a:rPr lang="en-US" dirty="0"/>
              <a:t>04-03-2023</a:t>
            </a:r>
          </a:p>
        </p:txBody>
      </p:sp>
      <p:sp>
        <p:nvSpPr>
          <p:cNvPr id="6" name="Slide Number Placeholder 5">
            <a:extLst>
              <a:ext uri="{FF2B5EF4-FFF2-40B4-BE49-F238E27FC236}">
                <a16:creationId xmlns:a16="http://schemas.microsoft.com/office/drawing/2014/main" id="{2389B756-F655-1C4E-4452-9F3852CF170B}"/>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52895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BECF-6775-1D55-9B00-D5446883F5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D0EECF-5FD8-B30F-7702-D6C5CC17F917}"/>
              </a:ext>
            </a:extLst>
          </p:cNvPr>
          <p:cNvSpPr>
            <a:spLocks noGrp="1"/>
          </p:cNvSpPr>
          <p:nvPr>
            <p:ph idx="1"/>
          </p:nvPr>
        </p:nvSpPr>
        <p:spPr>
          <a:xfrm>
            <a:off x="581193" y="1799326"/>
            <a:ext cx="11029615" cy="3634486"/>
          </a:xfrm>
        </p:spPr>
        <p:txBody>
          <a:bodyPr/>
          <a:lstStyle/>
          <a:p>
            <a:pPr marL="0" indent="0" algn="just">
              <a:buNone/>
            </a:pPr>
            <a:r>
              <a:rPr lang="en-US" sz="1800" dirty="0">
                <a:effectLst/>
                <a:latin typeface="Times New Roman" panose="02020603050405020304" pitchFamily="18" charset="0"/>
                <a:ea typeface="SimSun" panose="02010600030101010101" pitchFamily="2" charset="-122"/>
              </a:rPr>
              <a:t>Heart disease, lung disease, respiratory disease, etc. are currently the top killers. The majority of liver problems are difficult to detect early on. One of these is fatty liver disease, a common disorder brought on by a collection of too much liver's fat. Hepatic steatosis is an additional name for it. Drinking heavily makes you more prone to acquire it. Alcoholism causes the cells of the liver to accumulate fat. The liver's ability to function is hampered by this. It could result in cancer of the liver and liver damage[6]. Even if a person does not regularly consume alcohol, they can nonetheless get fatty liver disease. Blood tests, ultrasounds, and computerized tomography scans are the three main types of diagnostic tests. A more precise and dependable, for the early identification of fatty liver disease, an automated software is needed. To anticipate the disease, particular machine learning models are created for this purpose. To identify fatty liver disease with specificity, accuracy, and dependability,  methods of Naive Bayes (NB), Random Forest (RF), and </a:t>
            </a:r>
            <a:r>
              <a:rPr lang="en-US" sz="1800" dirty="0" err="1">
                <a:effectLst/>
                <a:latin typeface="Times New Roman" panose="02020603050405020304" pitchFamily="18" charset="0"/>
                <a:ea typeface="SimSun" panose="02010600030101010101" pitchFamily="2" charset="-122"/>
              </a:rPr>
              <a:t>eXtreme</a:t>
            </a:r>
            <a:r>
              <a:rPr lang="en-US" sz="1800" dirty="0">
                <a:effectLst/>
                <a:latin typeface="Times New Roman" panose="02020603050405020304" pitchFamily="18" charset="0"/>
                <a:ea typeface="SimSun" panose="02010600030101010101" pitchFamily="2" charset="-122"/>
              </a:rPr>
              <a:t> Gradient Boosting with ANN are proposed in this study. A total of 70000 cases are included in the collection. This classification system is assessed for precision using a confusion matrix.</a:t>
            </a:r>
            <a:endParaRPr lang="en-IN" dirty="0"/>
          </a:p>
        </p:txBody>
      </p:sp>
      <p:sp>
        <p:nvSpPr>
          <p:cNvPr id="4" name="Footer Placeholder 3">
            <a:extLst>
              <a:ext uri="{FF2B5EF4-FFF2-40B4-BE49-F238E27FC236}">
                <a16:creationId xmlns:a16="http://schemas.microsoft.com/office/drawing/2014/main" id="{6E4F675E-EAB9-7F23-97A1-E66504A0D340}"/>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Effective Machine Learning Techniques To Detect Fatty Liver Disease</a:t>
            </a:r>
            <a:endParaRPr lang="en-US" dirty="0"/>
          </a:p>
        </p:txBody>
      </p:sp>
      <p:sp>
        <p:nvSpPr>
          <p:cNvPr id="5" name="Date Placeholder 4">
            <a:extLst>
              <a:ext uri="{FF2B5EF4-FFF2-40B4-BE49-F238E27FC236}">
                <a16:creationId xmlns:a16="http://schemas.microsoft.com/office/drawing/2014/main" id="{0D38DDF2-DE90-73B2-502E-FD895F8B8CCE}"/>
              </a:ext>
            </a:extLst>
          </p:cNvPr>
          <p:cNvSpPr>
            <a:spLocks noGrp="1"/>
          </p:cNvSpPr>
          <p:nvPr>
            <p:ph type="dt" sz="half" idx="10"/>
          </p:nvPr>
        </p:nvSpPr>
        <p:spPr/>
        <p:txBody>
          <a:bodyPr/>
          <a:lstStyle/>
          <a:p>
            <a:r>
              <a:rPr lang="en-US" dirty="0"/>
              <a:t>04-03-2023</a:t>
            </a:r>
          </a:p>
        </p:txBody>
      </p:sp>
      <p:sp>
        <p:nvSpPr>
          <p:cNvPr id="6" name="Slide Number Placeholder 5">
            <a:extLst>
              <a:ext uri="{FF2B5EF4-FFF2-40B4-BE49-F238E27FC236}">
                <a16:creationId xmlns:a16="http://schemas.microsoft.com/office/drawing/2014/main" id="{2E5C6C04-F9BA-9A5A-F48A-65E309407393}"/>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38430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721151" y="814470"/>
            <a:ext cx="3475915" cy="565410"/>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14" name="Footer Placeholder 13">
            <a:extLst>
              <a:ext uri="{FF2B5EF4-FFF2-40B4-BE49-F238E27FC236}">
                <a16:creationId xmlns:a16="http://schemas.microsoft.com/office/drawing/2014/main" id="{9C838D91-2BF9-4595-90F6-6E2D751F6F13}"/>
              </a:ext>
            </a:extLst>
          </p:cNvPr>
          <p:cNvSpPr>
            <a:spLocks noGrp="1"/>
          </p:cNvSpPr>
          <p:nvPr>
            <p:ph type="ftr" sz="quarter" idx="11"/>
          </p:nvPr>
        </p:nvSpPr>
        <p:spPr>
          <a:xfrm>
            <a:off x="581191" y="6423914"/>
            <a:ext cx="6917210" cy="365125"/>
          </a:xfrm>
        </p:spPr>
        <p:txBody>
          <a:bodyPr/>
          <a:lstStyle/>
          <a:p>
            <a:r>
              <a:rPr lang="en-US" dirty="0">
                <a:latin typeface="Times New Roman" panose="02020603050405020304" pitchFamily="18" charset="0"/>
                <a:cs typeface="Times New Roman" panose="02020603050405020304" pitchFamily="18" charset="0"/>
              </a:rPr>
              <a:t>Effective Machine Learning Techniques To Detect Fatty Liver Disease</a:t>
            </a:r>
            <a:endParaRPr lang="en-US" dirty="0"/>
          </a:p>
        </p:txBody>
      </p:sp>
      <p:sp>
        <p:nvSpPr>
          <p:cNvPr id="13" name="Date Placeholder 12">
            <a:extLst>
              <a:ext uri="{FF2B5EF4-FFF2-40B4-BE49-F238E27FC236}">
                <a16:creationId xmlns:a16="http://schemas.microsoft.com/office/drawing/2014/main" id="{0C174766-9DFA-4FE2-802E-A1E979457119}"/>
              </a:ext>
            </a:extLst>
          </p:cNvPr>
          <p:cNvSpPr>
            <a:spLocks noGrp="1"/>
          </p:cNvSpPr>
          <p:nvPr>
            <p:ph type="dt" sz="half" idx="10"/>
          </p:nvPr>
        </p:nvSpPr>
        <p:spPr>
          <a:xfrm>
            <a:off x="7605951" y="6423914"/>
            <a:ext cx="2844799" cy="365125"/>
          </a:xfrm>
        </p:spPr>
        <p:txBody>
          <a:bodyPr/>
          <a:lstStyle/>
          <a:p>
            <a:r>
              <a:rPr lang="en-US" dirty="0"/>
              <a:t>04-03-2023</a:t>
            </a:r>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4</a:t>
            </a:fld>
            <a:endParaRPr lang="en-US" dirty="0"/>
          </a:p>
        </p:txBody>
      </p:sp>
      <p:sp>
        <p:nvSpPr>
          <p:cNvPr id="5" name="Content Placeholder 4">
            <a:extLst>
              <a:ext uri="{FF2B5EF4-FFF2-40B4-BE49-F238E27FC236}">
                <a16:creationId xmlns:a16="http://schemas.microsoft.com/office/drawing/2014/main" id="{8EE07776-418C-EBA9-D851-06F8765EC348}"/>
              </a:ext>
            </a:extLst>
          </p:cNvPr>
          <p:cNvSpPr>
            <a:spLocks noGrp="1"/>
          </p:cNvSpPr>
          <p:nvPr>
            <p:ph idx="1"/>
          </p:nvPr>
        </p:nvSpPr>
        <p:spPr>
          <a:xfrm>
            <a:off x="723211" y="1478915"/>
            <a:ext cx="9977108" cy="4480669"/>
          </a:xfrm>
        </p:spPr>
        <p:txBody>
          <a:bodyPr>
            <a:normAutofit/>
          </a:bodyPr>
          <a:lstStyle/>
          <a:p>
            <a:pPr algn="just"/>
            <a:r>
              <a:rPr lang="en-US" dirty="0">
                <a:latin typeface="Times New Roman" panose="02020603050405020304" pitchFamily="18" charset="0"/>
                <a:cs typeface="Times New Roman" panose="02020603050405020304" pitchFamily="18" charset="0"/>
              </a:rPr>
              <a:t>Nowadays the main leading causes of death are heart disease, respiratory disease, lung disease,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…Most liver disorders can’t be identified at an early stage. One of them is a fatty liver disease which is a common condition caused by having too much fat build up in your liver. It is also known as hepatic steatosis.  Heavy drinking obliges more likely to get it. It can get even if they don’t drink a lot of alcohol.  A healthy liver contains a small amount of fat. It becomes a problem when fat reaches 5% to 10% of your liver’s weight.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progresses through three stages: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Your liver becomes inflamed (swollen), which damages its tissue. This stage is called steatohepatitis.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Scar tissue forms where your liver is damaged. This process is called fibrosis.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Extensive scar tissue replaces healthy tissue. At this point, you have cirrhosis of the liver.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13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Nonalcoholic Fatty Liver Disease? | Everyday Health">
            <a:extLst>
              <a:ext uri="{FF2B5EF4-FFF2-40B4-BE49-F238E27FC236}">
                <a16:creationId xmlns:a16="http://schemas.microsoft.com/office/drawing/2014/main" id="{686A19A0-9C3A-7B26-C0E6-DC9BABCE0C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0"/>
            <a:ext cx="12191980" cy="6858000"/>
          </a:xfrm>
          <a:prstGeom prst="rect">
            <a:avLst/>
          </a:prstGeom>
          <a:solidFill>
            <a:srgbClr val="FFFFFF"/>
          </a:solidFill>
        </p:spPr>
      </p:pic>
      <p:sp>
        <p:nvSpPr>
          <p:cNvPr id="10" name="TextBox 9">
            <a:extLst>
              <a:ext uri="{FF2B5EF4-FFF2-40B4-BE49-F238E27FC236}">
                <a16:creationId xmlns:a16="http://schemas.microsoft.com/office/drawing/2014/main" id="{F0BCD1E7-2C62-438D-9DFE-C23B54E79059}"/>
              </a:ext>
            </a:extLst>
          </p:cNvPr>
          <p:cNvSpPr txBox="1"/>
          <p:nvPr/>
        </p:nvSpPr>
        <p:spPr>
          <a:xfrm>
            <a:off x="656576" y="5755882"/>
            <a:ext cx="4465839" cy="707886"/>
          </a:xfrm>
          <a:prstGeom prst="rect">
            <a:avLst/>
          </a:prstGeom>
          <a:noFill/>
        </p:spPr>
        <p:txBody>
          <a:bodyPr wrap="square" rtlCol="0">
            <a:spAutoFit/>
          </a:bodyPr>
          <a:lstStyle/>
          <a:p>
            <a:r>
              <a:rPr lang="en-IN" sz="4000" b="1" dirty="0">
                <a:solidFill>
                  <a:schemeClr val="bg2">
                    <a:lumMod val="50000"/>
                  </a:schemeClr>
                </a:solidFill>
              </a:rPr>
              <a:t>Disease Causes</a:t>
            </a:r>
          </a:p>
        </p:txBody>
      </p:sp>
    </p:spTree>
    <p:extLst>
      <p:ext uri="{BB962C8B-B14F-4D97-AF65-F5344CB8AC3E}">
        <p14:creationId xmlns:p14="http://schemas.microsoft.com/office/powerpoint/2010/main" val="3382503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A4F0C2-C561-9F0C-676B-4DE03A7BF91C}"/>
              </a:ext>
            </a:extLst>
          </p:cNvPr>
          <p:cNvPicPr>
            <a:picLocks noChangeAspect="1"/>
          </p:cNvPicPr>
          <p:nvPr/>
        </p:nvPicPr>
        <p:blipFill>
          <a:blip r:embed="rId2"/>
          <a:stretch>
            <a:fillRect/>
          </a:stretch>
        </p:blipFill>
        <p:spPr>
          <a:xfrm>
            <a:off x="0" y="1"/>
            <a:ext cx="12192000" cy="6423913"/>
          </a:xfrm>
          <a:prstGeom prst="rect">
            <a:avLst/>
          </a:prstGeom>
          <a:noFill/>
        </p:spPr>
      </p:pic>
      <p:sp>
        <p:nvSpPr>
          <p:cNvPr id="2" name="Footer Placeholder 1">
            <a:extLst>
              <a:ext uri="{FF2B5EF4-FFF2-40B4-BE49-F238E27FC236}">
                <a16:creationId xmlns:a16="http://schemas.microsoft.com/office/drawing/2014/main" id="{94EFB35A-9502-ECF4-43AB-603ABB6AD6BB}"/>
              </a:ext>
            </a:extLst>
          </p:cNvPr>
          <p:cNvSpPr>
            <a:spLocks noGrp="1"/>
          </p:cNvSpPr>
          <p:nvPr>
            <p:ph type="ftr" sz="quarter" idx="4294967295"/>
          </p:nvPr>
        </p:nvSpPr>
        <p:spPr>
          <a:xfrm>
            <a:off x="581192" y="6423914"/>
            <a:ext cx="6917210" cy="365125"/>
          </a:xfrm>
        </p:spPr>
        <p:txBody>
          <a:bodyPr/>
          <a:lstStyle/>
          <a:p>
            <a:r>
              <a:rPr lang="en-US" dirty="0">
                <a:latin typeface="Times New Roman" panose="02020603050405020304" pitchFamily="18" charset="0"/>
                <a:cs typeface="Times New Roman" panose="02020603050405020304" pitchFamily="18" charset="0"/>
              </a:rPr>
              <a:t>Effective Machine Learning Techniques To Detect Fatty Liver Disease</a:t>
            </a:r>
            <a:endParaRPr lang="en-US" dirty="0"/>
          </a:p>
        </p:txBody>
      </p:sp>
      <p:sp>
        <p:nvSpPr>
          <p:cNvPr id="3" name="Date Placeholder 2" hidden="1">
            <a:extLst>
              <a:ext uri="{FF2B5EF4-FFF2-40B4-BE49-F238E27FC236}">
                <a16:creationId xmlns:a16="http://schemas.microsoft.com/office/drawing/2014/main" id="{50C5CD08-FE35-7EDF-3E9C-4FB470EA2A6F}"/>
              </a:ext>
            </a:extLst>
          </p:cNvPr>
          <p:cNvSpPr>
            <a:spLocks noGrp="1"/>
          </p:cNvSpPr>
          <p:nvPr>
            <p:ph type="dt" sz="half" idx="4294967295"/>
          </p:nvPr>
        </p:nvSpPr>
        <p:spPr>
          <a:xfrm>
            <a:off x="7605951" y="6423914"/>
            <a:ext cx="2844799" cy="365125"/>
          </a:xfrm>
        </p:spPr>
        <p:txBody>
          <a:bodyPr/>
          <a:lstStyle/>
          <a:p>
            <a:pPr>
              <a:spcAft>
                <a:spcPts val="600"/>
              </a:spcAft>
            </a:pPr>
            <a:r>
              <a:rPr lang="en-US"/>
              <a:t>20XX</a:t>
            </a:r>
          </a:p>
        </p:txBody>
      </p:sp>
      <p:sp>
        <p:nvSpPr>
          <p:cNvPr id="4" name="Slide Number Placeholder 3" hidden="1">
            <a:extLst>
              <a:ext uri="{FF2B5EF4-FFF2-40B4-BE49-F238E27FC236}">
                <a16:creationId xmlns:a16="http://schemas.microsoft.com/office/drawing/2014/main" id="{E52CDFC4-EA09-719E-CEEB-61885B145B4C}"/>
              </a:ext>
            </a:extLst>
          </p:cNvPr>
          <p:cNvSpPr>
            <a:spLocks noGrp="1"/>
          </p:cNvSpPr>
          <p:nvPr>
            <p:ph type="sldNum" sz="quarter" idx="4294967295"/>
          </p:nvPr>
        </p:nvSpPr>
        <p:spPr>
          <a:xfrm>
            <a:off x="10558300" y="6423914"/>
            <a:ext cx="1052510" cy="365125"/>
          </a:xfrm>
        </p:spPr>
        <p:txBody>
          <a:bodyPr/>
          <a:lstStyle/>
          <a:p>
            <a:pPr>
              <a:spcAft>
                <a:spcPts val="600"/>
              </a:spcAft>
            </a:pPr>
            <a:fld id="{3A98EE3D-8CD1-4C3F-BD1C-C98C9596463C}" type="slidenum">
              <a:rPr lang="en-US" smtClean="0"/>
              <a:pPr>
                <a:spcAft>
                  <a:spcPts val="600"/>
                </a:spcAft>
              </a:pPr>
              <a:t>6</a:t>
            </a:fld>
            <a:endParaRPr lang="en-US"/>
          </a:p>
        </p:txBody>
      </p:sp>
    </p:spTree>
    <p:extLst>
      <p:ext uri="{BB962C8B-B14F-4D97-AF65-F5344CB8AC3E}">
        <p14:creationId xmlns:p14="http://schemas.microsoft.com/office/powerpoint/2010/main" val="4223671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96FB-8CDE-F1A0-2929-A20C80369A7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Motivation: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3B7D8F-9C9D-7E43-303C-0DAAEF4669D6}"/>
              </a:ext>
            </a:extLst>
          </p:cNvPr>
          <p:cNvSpPr>
            <a:spLocks noGrp="1"/>
          </p:cNvSpPr>
          <p:nvPr>
            <p:ph idx="1"/>
          </p:nvPr>
        </p:nvSpPr>
        <p:spPr>
          <a:xfrm>
            <a:off x="687725" y="1719072"/>
            <a:ext cx="11029615" cy="3634486"/>
          </a:xfrm>
        </p:spPr>
        <p:txBody>
          <a:bodyPr/>
          <a:lstStyle/>
          <a:p>
            <a:pPr marL="0" indent="0">
              <a:buNone/>
            </a:pPr>
            <a:r>
              <a:rPr lang="en-US" dirty="0">
                <a:latin typeface="Times New Roman" panose="02020603050405020304" pitchFamily="18" charset="0"/>
                <a:cs typeface="Times New Roman" panose="02020603050405020304" pitchFamily="18" charset="0"/>
              </a:rPr>
              <a:t>Fatty liver disease (FLD) is a common clinical complication; it is associated with high morbidity and mortality. Fatty liver disease can’t be identified at an early stage. It can be identified using ultrasound, CT scan and MRI at the final stage However, an early prediction of FLD patients provides an opportunity to make an appropriate strategy for prevention, early diagnosis and treatment. In the existing system, KNN and Naïve Bayes are used to predict liver disease. Naïve Bayes(72.5 AUC value) gave better result than KNN(61.9 AUC value). We aimed to develop a machine learning model to predict FLD that could assist physicians in classifying high-risk patients and make a novel diagnosis, prevent and manage FLD. So the main motivation behind this project is to detect FLD in the early stages of the disease at a low cost. </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75BCF10-7E28-03A1-7E38-E0A04F2249B8}"/>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Effective Machine Learning Techniques To Detect Fatty Liver Disease</a:t>
            </a:r>
            <a:endParaRPr lang="en-US" dirty="0"/>
          </a:p>
        </p:txBody>
      </p:sp>
      <p:sp>
        <p:nvSpPr>
          <p:cNvPr id="5" name="Date Placeholder 4">
            <a:extLst>
              <a:ext uri="{FF2B5EF4-FFF2-40B4-BE49-F238E27FC236}">
                <a16:creationId xmlns:a16="http://schemas.microsoft.com/office/drawing/2014/main" id="{ED80183F-985A-41B9-9D6B-CEBA437E709C}"/>
              </a:ext>
            </a:extLst>
          </p:cNvPr>
          <p:cNvSpPr>
            <a:spLocks noGrp="1"/>
          </p:cNvSpPr>
          <p:nvPr>
            <p:ph type="dt" sz="half" idx="10"/>
          </p:nvPr>
        </p:nvSpPr>
        <p:spPr/>
        <p:txBody>
          <a:bodyPr/>
          <a:lstStyle/>
          <a:p>
            <a:r>
              <a:rPr lang="en-US" dirty="0"/>
              <a:t>04-03-2023</a:t>
            </a:r>
          </a:p>
        </p:txBody>
      </p:sp>
      <p:sp>
        <p:nvSpPr>
          <p:cNvPr id="6" name="Slide Number Placeholder 5">
            <a:extLst>
              <a:ext uri="{FF2B5EF4-FFF2-40B4-BE49-F238E27FC236}">
                <a16:creationId xmlns:a16="http://schemas.microsoft.com/office/drawing/2014/main" id="{1FDDC96E-C586-A603-5901-4604571ED906}"/>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180049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6CB7-4F48-6C7D-183E-158CDB651F3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1C960135-20B8-9D60-A8C3-676076FD76BA}"/>
              </a:ext>
            </a:extLst>
          </p:cNvPr>
          <p:cNvGraphicFramePr>
            <a:graphicFrameLocks noGrp="1"/>
          </p:cNvGraphicFramePr>
          <p:nvPr>
            <p:ph idx="1"/>
            <p:extLst>
              <p:ext uri="{D42A27DB-BD31-4B8C-83A1-F6EECF244321}">
                <p14:modId xmlns:p14="http://schemas.microsoft.com/office/powerpoint/2010/main" val="798745899"/>
              </p:ext>
            </p:extLst>
          </p:nvPr>
        </p:nvGraphicFramePr>
        <p:xfrm>
          <a:off x="576124" y="1968701"/>
          <a:ext cx="11029950" cy="3937000"/>
        </p:xfrm>
        <a:graphic>
          <a:graphicData uri="http://schemas.openxmlformats.org/drawingml/2006/table">
            <a:tbl>
              <a:tblPr firstRow="1" bandRow="1">
                <a:tableStyleId>{5C22544A-7EE6-4342-B048-85BDC9FD1C3A}</a:tableStyleId>
              </a:tblPr>
              <a:tblGrid>
                <a:gridCol w="3676650">
                  <a:extLst>
                    <a:ext uri="{9D8B030D-6E8A-4147-A177-3AD203B41FA5}">
                      <a16:colId xmlns:a16="http://schemas.microsoft.com/office/drawing/2014/main" val="823255700"/>
                    </a:ext>
                  </a:extLst>
                </a:gridCol>
                <a:gridCol w="3676650">
                  <a:extLst>
                    <a:ext uri="{9D8B030D-6E8A-4147-A177-3AD203B41FA5}">
                      <a16:colId xmlns:a16="http://schemas.microsoft.com/office/drawing/2014/main" val="1720062376"/>
                    </a:ext>
                  </a:extLst>
                </a:gridCol>
                <a:gridCol w="3676650">
                  <a:extLst>
                    <a:ext uri="{9D8B030D-6E8A-4147-A177-3AD203B41FA5}">
                      <a16:colId xmlns:a16="http://schemas.microsoft.com/office/drawing/2014/main" val="3422604132"/>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Author Name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Title of the Project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4283880501"/>
                  </a:ext>
                </a:extLst>
              </a:tr>
              <a:tr h="370840">
                <a:tc>
                  <a:txBody>
                    <a:bodyPr/>
                    <a:lstStyle/>
                    <a:p>
                      <a:r>
                        <a:rPr lang="en-IN" dirty="0" err="1">
                          <a:latin typeface="Times New Roman" panose="02020603050405020304" pitchFamily="18" charset="0"/>
                          <a:cs typeface="Times New Roman" panose="02020603050405020304" pitchFamily="18" charset="0"/>
                        </a:rPr>
                        <a:t>Hartatik</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Mohammad Badri </a:t>
                      </a:r>
                      <a:r>
                        <a:rPr lang="en-IN" dirty="0" err="1">
                          <a:latin typeface="Times New Roman" panose="02020603050405020304" pitchFamily="18" charset="0"/>
                          <a:cs typeface="Times New Roman" panose="02020603050405020304" pitchFamily="18" charset="0"/>
                        </a:rPr>
                        <a:t>Tamam</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Arief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Setyanto</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Prediction for Diagnosing Liver Disease in Patients using KNN and Naïve Bayes Algorithms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Naïve Bayes and KNN are used.</a:t>
                      </a:r>
                    </a:p>
                    <a:p>
                      <a:r>
                        <a:rPr lang="en-IN" dirty="0">
                          <a:latin typeface="Times New Roman" panose="02020603050405020304" pitchFamily="18" charset="0"/>
                          <a:cs typeface="Times New Roman" panose="02020603050405020304" pitchFamily="18" charset="0"/>
                        </a:rPr>
                        <a:t>Naïve Bayes given better results than KNN</a:t>
                      </a:r>
                    </a:p>
                  </a:txBody>
                  <a:tcPr/>
                </a:tc>
                <a:extLst>
                  <a:ext uri="{0D108BD9-81ED-4DB2-BD59-A6C34878D82A}">
                    <a16:rowId xmlns:a16="http://schemas.microsoft.com/office/drawing/2014/main" val="3140668496"/>
                  </a:ext>
                </a:extLst>
              </a:tr>
              <a:tr h="370840">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Cheng-fu Xu</a:t>
                      </a:r>
                    </a:p>
                    <a:p>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Zhe</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Shen</a:t>
                      </a:r>
                    </a:p>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Chao-hui Yu</a:t>
                      </a:r>
                    </a:p>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You-</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ming</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Li</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Application of Machine Learning Techniques for Clinical Predictive Modeling: A Cross-Sectional Study on Nonalcoholic Fatty Liver Disease in China</a:t>
                      </a:r>
                    </a:p>
                  </a:txBody>
                  <a:tcPr/>
                </a:tc>
                <a:tc>
                  <a:txBody>
                    <a:bodyPr/>
                    <a:lstStyle/>
                    <a:p>
                      <a:r>
                        <a:rPr lang="en-IN" dirty="0">
                          <a:latin typeface="Times New Roman" panose="02020603050405020304" pitchFamily="18" charset="0"/>
                          <a:cs typeface="Times New Roman" panose="02020603050405020304" pitchFamily="18" charset="0"/>
                        </a:rPr>
                        <a:t>Logistic Regression, KNN, SVM, Naïve Bayes and Bayesian Network are used.</a:t>
                      </a:r>
                    </a:p>
                    <a:p>
                      <a:r>
                        <a:rPr lang="en-IN" dirty="0">
                          <a:latin typeface="Times New Roman" panose="02020603050405020304" pitchFamily="18" charset="0"/>
                          <a:cs typeface="Times New Roman" panose="02020603050405020304" pitchFamily="18" charset="0"/>
                        </a:rPr>
                        <a:t>Bayesian Network given better results than others.</a:t>
                      </a:r>
                    </a:p>
                  </a:txBody>
                  <a:tcPr/>
                </a:tc>
                <a:extLst>
                  <a:ext uri="{0D108BD9-81ED-4DB2-BD59-A6C34878D82A}">
                    <a16:rowId xmlns:a16="http://schemas.microsoft.com/office/drawing/2014/main" val="61137902"/>
                  </a:ext>
                </a:extLst>
              </a:tr>
              <a:tr h="370840">
                <a:tc>
                  <a:txBody>
                    <a:bodyPr/>
                    <a:lstStyle/>
                    <a:p>
                      <a:r>
                        <a:rPr lang="en-IN" sz="18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Chieh</a:t>
                      </a:r>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-Chen Wu    </a:t>
                      </a:r>
                    </a:p>
                    <a:p>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Wen-Chun Yeh</a:t>
                      </a:r>
                    </a:p>
                    <a:p>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Wen-Ding Hsu</a:t>
                      </a:r>
                    </a:p>
                    <a:p>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Md </a:t>
                      </a:r>
                      <a:r>
                        <a:rPr lang="en-IN" sz="18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Mohaimenul</a:t>
                      </a:r>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Islam</a:t>
                      </a:r>
                      <a:endParaRPr lang="en-IN"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Prediction of fatty liver disease using machine learning algorithms</a:t>
                      </a:r>
                    </a:p>
                    <a:p>
                      <a:endParaRPr lang="en-IN" dirty="0"/>
                    </a:p>
                  </a:txBody>
                  <a:tcPr/>
                </a:tc>
                <a:tc>
                  <a:txBody>
                    <a:bodyPr/>
                    <a:lstStyle/>
                    <a:p>
                      <a:r>
                        <a:rPr lang="en-IN" dirty="0">
                          <a:latin typeface="Times New Roman" panose="02020603050405020304" pitchFamily="18" charset="0"/>
                          <a:cs typeface="Times New Roman" panose="02020603050405020304" pitchFamily="18" charset="0"/>
                        </a:rPr>
                        <a:t>Random Forest, Naïve Bayes, ANN and LR are used.</a:t>
                      </a:r>
                    </a:p>
                    <a:p>
                      <a:r>
                        <a:rPr lang="en-IN" dirty="0">
                          <a:latin typeface="Times New Roman" panose="02020603050405020304" pitchFamily="18" charset="0"/>
                          <a:cs typeface="Times New Roman" panose="02020603050405020304" pitchFamily="18" charset="0"/>
                        </a:rPr>
                        <a:t>Random Forest given better results than others.</a:t>
                      </a:r>
                    </a:p>
                  </a:txBody>
                  <a:tcPr/>
                </a:tc>
                <a:extLst>
                  <a:ext uri="{0D108BD9-81ED-4DB2-BD59-A6C34878D82A}">
                    <a16:rowId xmlns:a16="http://schemas.microsoft.com/office/drawing/2014/main" val="304995724"/>
                  </a:ext>
                </a:extLst>
              </a:tr>
            </a:tbl>
          </a:graphicData>
        </a:graphic>
      </p:graphicFrame>
      <p:sp>
        <p:nvSpPr>
          <p:cNvPr id="4" name="Footer Placeholder 3">
            <a:extLst>
              <a:ext uri="{FF2B5EF4-FFF2-40B4-BE49-F238E27FC236}">
                <a16:creationId xmlns:a16="http://schemas.microsoft.com/office/drawing/2014/main" id="{21E10A63-8019-E853-4984-88BFB9BB8DC3}"/>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Effective Machine Learning Techniques To Detect Fatty Liver Disease</a:t>
            </a:r>
            <a:endParaRPr lang="en-US" dirty="0"/>
          </a:p>
        </p:txBody>
      </p:sp>
      <p:sp>
        <p:nvSpPr>
          <p:cNvPr id="5" name="Date Placeholder 4">
            <a:extLst>
              <a:ext uri="{FF2B5EF4-FFF2-40B4-BE49-F238E27FC236}">
                <a16:creationId xmlns:a16="http://schemas.microsoft.com/office/drawing/2014/main" id="{6A8EA84E-5E1E-245E-6142-EC3AE1AEFA93}"/>
              </a:ext>
            </a:extLst>
          </p:cNvPr>
          <p:cNvSpPr>
            <a:spLocks noGrp="1"/>
          </p:cNvSpPr>
          <p:nvPr>
            <p:ph type="dt" sz="half" idx="10"/>
          </p:nvPr>
        </p:nvSpPr>
        <p:spPr/>
        <p:txBody>
          <a:bodyPr/>
          <a:lstStyle/>
          <a:p>
            <a:r>
              <a:rPr lang="en-US" dirty="0"/>
              <a:t>04-03-2023</a:t>
            </a:r>
          </a:p>
        </p:txBody>
      </p:sp>
      <p:sp>
        <p:nvSpPr>
          <p:cNvPr id="6" name="Slide Number Placeholder 5">
            <a:extLst>
              <a:ext uri="{FF2B5EF4-FFF2-40B4-BE49-F238E27FC236}">
                <a16:creationId xmlns:a16="http://schemas.microsoft.com/office/drawing/2014/main" id="{E5701A1A-966E-9978-8367-DBCC7597C8F1}"/>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3057116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DC411D-A64B-46EA-C7FD-FBD92CEBD475}"/>
              </a:ext>
            </a:extLst>
          </p:cNvPr>
          <p:cNvSpPr>
            <a:spLocks noGrp="1"/>
          </p:cNvSpPr>
          <p:nvPr>
            <p:ph type="ftr" sz="quarter" idx="11"/>
          </p:nvPr>
        </p:nvSpPr>
        <p:spPr>
          <a:xfrm>
            <a:off x="581190" y="6423914"/>
            <a:ext cx="6917210" cy="365125"/>
          </a:xfrm>
        </p:spPr>
        <p:txBody>
          <a:bodyPr/>
          <a:lstStyle/>
          <a:p>
            <a:r>
              <a:rPr lang="en-US" dirty="0">
                <a:latin typeface="Times New Roman" panose="02020603050405020304" pitchFamily="18" charset="0"/>
                <a:cs typeface="Times New Roman" panose="02020603050405020304" pitchFamily="18" charset="0"/>
              </a:rPr>
              <a:t>Effective Machine Learning Techniques To Detect Fatty Liver Disease</a:t>
            </a:r>
            <a:endParaRPr lang="en-US" dirty="0"/>
          </a:p>
        </p:txBody>
      </p:sp>
      <p:sp>
        <p:nvSpPr>
          <p:cNvPr id="3" name="Date Placeholder 2">
            <a:extLst>
              <a:ext uri="{FF2B5EF4-FFF2-40B4-BE49-F238E27FC236}">
                <a16:creationId xmlns:a16="http://schemas.microsoft.com/office/drawing/2014/main" id="{D9D98752-D49E-8CCE-DEEA-48FBFDBCBF35}"/>
              </a:ext>
            </a:extLst>
          </p:cNvPr>
          <p:cNvSpPr>
            <a:spLocks noGrp="1"/>
          </p:cNvSpPr>
          <p:nvPr>
            <p:ph type="dt" sz="half" idx="10"/>
          </p:nvPr>
        </p:nvSpPr>
        <p:spPr/>
        <p:txBody>
          <a:bodyPr/>
          <a:lstStyle/>
          <a:p>
            <a:r>
              <a:rPr lang="en-US" dirty="0"/>
              <a:t>04-03-2023</a:t>
            </a:r>
          </a:p>
        </p:txBody>
      </p:sp>
      <p:sp>
        <p:nvSpPr>
          <p:cNvPr id="4" name="Slide Number Placeholder 3">
            <a:extLst>
              <a:ext uri="{FF2B5EF4-FFF2-40B4-BE49-F238E27FC236}">
                <a16:creationId xmlns:a16="http://schemas.microsoft.com/office/drawing/2014/main" id="{E8A8CE04-55D5-23D0-4A04-9A126D800C30}"/>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8" name="TextBox 7">
            <a:extLst>
              <a:ext uri="{FF2B5EF4-FFF2-40B4-BE49-F238E27FC236}">
                <a16:creationId xmlns:a16="http://schemas.microsoft.com/office/drawing/2014/main" id="{23A7C0BB-91E7-0A86-8E09-9ACCD3AC6BCD}"/>
              </a:ext>
            </a:extLst>
          </p:cNvPr>
          <p:cNvSpPr txBox="1"/>
          <p:nvPr/>
        </p:nvSpPr>
        <p:spPr>
          <a:xfrm>
            <a:off x="903152" y="1078710"/>
            <a:ext cx="6097554" cy="430887"/>
          </a:xfrm>
          <a:prstGeom prst="rect">
            <a:avLst/>
          </a:prstGeom>
          <a:noFill/>
        </p:spPr>
        <p:txBody>
          <a:bodyPr wrap="square">
            <a:spAutoFit/>
          </a:bodyPr>
          <a:lstStyle/>
          <a:p>
            <a:r>
              <a:rPr lang="en-US" sz="2200" b="1" dirty="0">
                <a:solidFill>
                  <a:schemeClr val="tx1">
                    <a:lumMod val="85000"/>
                    <a:lumOff val="15000"/>
                  </a:schemeClr>
                </a:solidFill>
                <a:latin typeface="Times New Roman" pitchFamily="18" charset="0"/>
                <a:cs typeface="Times New Roman" pitchFamily="18" charset="0"/>
              </a:rPr>
              <a:t>Existing System</a:t>
            </a:r>
            <a:endParaRPr lang="en-IN" sz="2200" dirty="0"/>
          </a:p>
        </p:txBody>
      </p:sp>
      <p:sp>
        <p:nvSpPr>
          <p:cNvPr id="10" name="TextBox 9">
            <a:extLst>
              <a:ext uri="{FF2B5EF4-FFF2-40B4-BE49-F238E27FC236}">
                <a16:creationId xmlns:a16="http://schemas.microsoft.com/office/drawing/2014/main" id="{CFAA8CA6-53D1-CD30-A45C-27F37CC03A9F}"/>
              </a:ext>
            </a:extLst>
          </p:cNvPr>
          <p:cNvSpPr txBox="1"/>
          <p:nvPr/>
        </p:nvSpPr>
        <p:spPr>
          <a:xfrm>
            <a:off x="903152" y="1693691"/>
            <a:ext cx="9481819" cy="923330"/>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Classification models such as Random </a:t>
            </a:r>
            <a:r>
              <a:rPr lang="en-US"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orest (RF), Naïve Bayes (NB), Artificial </a:t>
            </a:r>
            <a:r>
              <a:rPr lang="en-US"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eural </a:t>
            </a:r>
            <a:r>
              <a:rPr lang="en-US"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etworks (ANN), Logistic Regression(LR) were developed to predict FLD. The area under the Receiver </a:t>
            </a:r>
            <a:r>
              <a:rPr lang="en-US" dirty="0">
                <a:latin typeface="Times New Roman" panose="02020603050405020304" pitchFamily="18" charset="0"/>
                <a:cs typeface="Times New Roman" panose="02020603050405020304" pitchFamily="18" charset="0"/>
              </a:rPr>
              <a:t>O</a:t>
            </a:r>
            <a:r>
              <a:rPr lang="en-US" sz="1800" dirty="0">
                <a:latin typeface="Times New Roman" panose="02020603050405020304" pitchFamily="18" charset="0"/>
                <a:cs typeface="Times New Roman" panose="02020603050405020304" pitchFamily="18" charset="0"/>
              </a:rPr>
              <a:t>perating </a:t>
            </a:r>
            <a:r>
              <a:rPr lang="en-US"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haracteristic curve (ROC) was used to evaluate performances among the four models.</a:t>
            </a:r>
          </a:p>
        </p:txBody>
      </p:sp>
      <p:sp>
        <p:nvSpPr>
          <p:cNvPr id="6" name="TextBox 5">
            <a:extLst>
              <a:ext uri="{FF2B5EF4-FFF2-40B4-BE49-F238E27FC236}">
                <a16:creationId xmlns:a16="http://schemas.microsoft.com/office/drawing/2014/main" id="{EB7E26A8-7F8C-05C5-0F26-3576C67422C9}"/>
              </a:ext>
            </a:extLst>
          </p:cNvPr>
          <p:cNvSpPr txBox="1"/>
          <p:nvPr/>
        </p:nvSpPr>
        <p:spPr>
          <a:xfrm>
            <a:off x="947615" y="3416965"/>
            <a:ext cx="609452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Disadvantages:</a:t>
            </a:r>
          </a:p>
        </p:txBody>
      </p:sp>
      <p:sp>
        <p:nvSpPr>
          <p:cNvPr id="9" name="TextBox 8">
            <a:extLst>
              <a:ext uri="{FF2B5EF4-FFF2-40B4-BE49-F238E27FC236}">
                <a16:creationId xmlns:a16="http://schemas.microsoft.com/office/drawing/2014/main" id="{1DD63079-19F0-4B67-7FFA-16F0C5D494BF}"/>
              </a:ext>
            </a:extLst>
          </p:cNvPr>
          <p:cNvSpPr txBox="1"/>
          <p:nvPr/>
        </p:nvSpPr>
        <p:spPr>
          <a:xfrm>
            <a:off x="1081313" y="3963981"/>
            <a:ext cx="9303657" cy="923330"/>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detect FLD is a difficult task and it’s detecting at the last stages.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using the number of filters we are detecting the FLD which increases the cost of the system and also expert person needs to be there to detect the FLD</a:t>
            </a:r>
          </a:p>
        </p:txBody>
      </p:sp>
    </p:spTree>
    <p:extLst>
      <p:ext uri="{BB962C8B-B14F-4D97-AF65-F5344CB8AC3E}">
        <p14:creationId xmlns:p14="http://schemas.microsoft.com/office/powerpoint/2010/main" val="3799553735"/>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470C9DA-ADC8-49D9-B223-6D54C6FB7BE0}">
  <ds:schemaRefs>
    <ds:schemaRef ds:uri="http://schemas.microsoft.com/sharepoint/v3/contenttype/forms"/>
  </ds:schemaRefs>
</ds:datastoreItem>
</file>

<file path=customXml/itemProps2.xml><?xml version="1.0" encoding="utf-8"?>
<ds:datastoreItem xmlns:ds="http://schemas.openxmlformats.org/officeDocument/2006/customXml" ds:itemID="{54608ECE-840A-4514-AD05-0950FC5D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333985-6DEC-4BB6-B360-FFFEFA02249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665</TotalTime>
  <Words>1252</Words>
  <Application>Microsoft Office PowerPoint</Application>
  <PresentationFormat>Widescreen</PresentationFormat>
  <Paragraphs>145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Gill Sans MT</vt:lpstr>
      <vt:lpstr>Times New Roman</vt:lpstr>
      <vt:lpstr>Wingdings</vt:lpstr>
      <vt:lpstr>Wingdings 2</vt:lpstr>
      <vt:lpstr>DividendVTI</vt:lpstr>
      <vt:lpstr>Effective Machine Learning Techniques To Detect  Fatty Liver Disease</vt:lpstr>
      <vt:lpstr>Contents:</vt:lpstr>
      <vt:lpstr>Abstract</vt:lpstr>
      <vt:lpstr>Introduction</vt:lpstr>
      <vt:lpstr>PowerPoint Presentation</vt:lpstr>
      <vt:lpstr>PowerPoint Presentation</vt:lpstr>
      <vt:lpstr>Motivation:</vt:lpstr>
      <vt:lpstr>Literature survey:</vt:lpstr>
      <vt:lpstr>PowerPoint Presentation</vt:lpstr>
      <vt:lpstr>Proposed System </vt:lpstr>
      <vt:lpstr>Architecture</vt:lpstr>
      <vt:lpstr>Result Analysis:</vt:lpstr>
      <vt:lpstr>Graphical representation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for Diagnosing Liver Disease in Patients   using Machine Learning Models</dc:title>
  <dc:creator>Nasreen Dudekula</dc:creator>
  <cp:lastModifiedBy>Nasreen Dudekula</cp:lastModifiedBy>
  <cp:revision>18</cp:revision>
  <dcterms:created xsi:type="dcterms:W3CDTF">2022-09-11T18:48:55Z</dcterms:created>
  <dcterms:modified xsi:type="dcterms:W3CDTF">2023-03-04T03:38:20Z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