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62" r:id="rId1"/>
  </p:sldMasterIdLst>
  <p:notesMasterIdLst>
    <p:notesMasterId r:id="rId36"/>
  </p:notesMasterIdLst>
  <p:handoutMasterIdLst>
    <p:handoutMasterId r:id="rId37"/>
  </p:handoutMasterIdLst>
  <p:sldIdLst>
    <p:sldId id="256" r:id="rId2"/>
    <p:sldId id="268" r:id="rId3"/>
    <p:sldId id="306" r:id="rId4"/>
    <p:sldId id="257" r:id="rId5"/>
    <p:sldId id="271" r:id="rId6"/>
    <p:sldId id="275" r:id="rId7"/>
    <p:sldId id="269" r:id="rId8"/>
    <p:sldId id="259" r:id="rId9"/>
    <p:sldId id="260" r:id="rId10"/>
    <p:sldId id="283" r:id="rId11"/>
    <p:sldId id="280" r:id="rId12"/>
    <p:sldId id="281" r:id="rId13"/>
    <p:sldId id="282" r:id="rId14"/>
    <p:sldId id="261" r:id="rId15"/>
    <p:sldId id="262" r:id="rId16"/>
    <p:sldId id="263" r:id="rId17"/>
    <p:sldId id="264" r:id="rId18"/>
    <p:sldId id="266" r:id="rId19"/>
    <p:sldId id="288" r:id="rId20"/>
    <p:sldId id="285" r:id="rId21"/>
    <p:sldId id="286" r:id="rId22"/>
    <p:sldId id="287" r:id="rId23"/>
    <p:sldId id="296" r:id="rId24"/>
    <p:sldId id="300" r:id="rId25"/>
    <p:sldId id="301" r:id="rId26"/>
    <p:sldId id="302" r:id="rId27"/>
    <p:sldId id="304" r:id="rId28"/>
    <p:sldId id="297" r:id="rId29"/>
    <p:sldId id="298" r:id="rId30"/>
    <p:sldId id="305" r:id="rId31"/>
    <p:sldId id="299" r:id="rId32"/>
    <p:sldId id="284" r:id="rId33"/>
    <p:sldId id="307" r:id="rId34"/>
    <p:sldId id="267" r:id="rId35"/>
  </p:sldIdLst>
  <p:sldSz cx="9906000" cy="6858000" type="A4"/>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306" y="62"/>
      </p:cViewPr>
      <p:guideLst>
        <p:guide orient="horz" pos="2160"/>
        <p:guide pos="3120"/>
      </p:guideLst>
    </p:cSldViewPr>
  </p:slideViewPr>
  <p:notesTextViewPr>
    <p:cViewPr>
      <p:scale>
        <a:sx n="100" d="100"/>
        <a:sy n="100" d="100"/>
      </p:scale>
      <p:origin x="0" y="0"/>
    </p:cViewPr>
  </p:notesTextViewPr>
  <p:sorterViewPr>
    <p:cViewPr>
      <p:scale>
        <a:sx n="100" d="100"/>
        <a:sy n="100" d="100"/>
      </p:scale>
      <p:origin x="0" y="650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r>
              <a:rPr lang="en-US"/>
              <a:t>Paperless Ticketing Using Face Recognition for Metro Rail</a:t>
            </a:r>
          </a:p>
        </p:txBody>
      </p:sp>
      <p:sp>
        <p:nvSpPr>
          <p:cNvPr id="3" name="Date Placeholder 2"/>
          <p:cNvSpPr>
            <a:spLocks noGrp="1"/>
          </p:cNvSpPr>
          <p:nvPr>
            <p:ph type="dt" sz="quarter" idx="1"/>
          </p:nvPr>
        </p:nvSpPr>
        <p:spPr>
          <a:xfrm>
            <a:off x="4402138" y="0"/>
            <a:ext cx="3368675" cy="503238"/>
          </a:xfrm>
          <a:prstGeom prst="rect">
            <a:avLst/>
          </a:prstGeom>
        </p:spPr>
        <p:txBody>
          <a:bodyPr vert="horz" lIns="91440" tIns="45720" rIns="91440" bIns="45720" rtlCol="0"/>
          <a:lstStyle>
            <a:lvl1pPr algn="r">
              <a:defRPr sz="1200"/>
            </a:lvl1pPr>
          </a:lstStyle>
          <a:p>
            <a:fld id="{728EE317-3AAF-4E04-83CF-48764F2ABFE7}" type="datetimeFigureOut">
              <a:rPr lang="en-US" smtClean="0"/>
              <a:t>1/29/2022</a:t>
            </a:fld>
            <a:endParaRPr lang="en-US"/>
          </a:p>
        </p:txBody>
      </p:sp>
      <p:sp>
        <p:nvSpPr>
          <p:cNvPr id="4" name="Footer Placeholder 3"/>
          <p:cNvSpPr>
            <a:spLocks noGrp="1"/>
          </p:cNvSpPr>
          <p:nvPr>
            <p:ph type="ftr" sz="quarter" idx="2"/>
          </p:nvPr>
        </p:nvSpPr>
        <p:spPr>
          <a:xfrm>
            <a:off x="0" y="9553575"/>
            <a:ext cx="3368675" cy="5032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402138" y="9553575"/>
            <a:ext cx="3368675" cy="503238"/>
          </a:xfrm>
          <a:prstGeom prst="rect">
            <a:avLst/>
          </a:prstGeom>
        </p:spPr>
        <p:txBody>
          <a:bodyPr vert="horz" lIns="91440" tIns="45720" rIns="91440" bIns="45720" rtlCol="0" anchor="b"/>
          <a:lstStyle>
            <a:lvl1pPr algn="r">
              <a:defRPr sz="1200"/>
            </a:lvl1pPr>
          </a:lstStyle>
          <a:p>
            <a:fld id="{50C3EE39-0E8B-45FD-96F8-286CCE315D6C}" type="slidenum">
              <a:rPr lang="en-US" smtClean="0"/>
              <a:t>‹#›</a:t>
            </a:fld>
            <a:endParaRPr lang="en-US"/>
          </a:p>
        </p:txBody>
      </p:sp>
    </p:spTree>
    <p:extLst>
      <p:ext uri="{BB962C8B-B14F-4D97-AF65-F5344CB8AC3E}">
        <p14:creationId xmlns:p14="http://schemas.microsoft.com/office/powerpoint/2010/main" val="171084474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r>
              <a:rPr lang="en-US"/>
              <a:t>Paperless Ticketing Using Face Recognition for Metro Rail</a:t>
            </a:r>
          </a:p>
        </p:txBody>
      </p:sp>
      <p:sp>
        <p:nvSpPr>
          <p:cNvPr id="3" name="Date Placehold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5486E3D3-EF20-4574-ACD9-8D9450A8EF3E}" type="datetimeFigureOut">
              <a:rPr lang="en-US" smtClean="0"/>
              <a:t>1/29/2022</a:t>
            </a:fld>
            <a:endParaRPr lang="en-US"/>
          </a:p>
        </p:txBody>
      </p:sp>
      <p:sp>
        <p:nvSpPr>
          <p:cNvPr id="4" name="Slide Image Placeholder 3"/>
          <p:cNvSpPr>
            <a:spLocks noGrp="1" noRot="1" noChangeAspect="1"/>
          </p:cNvSpPr>
          <p:nvPr>
            <p:ph type="sldImg" idx="2"/>
          </p:nvPr>
        </p:nvSpPr>
        <p:spPr>
          <a:xfrm>
            <a:off x="1162050" y="754063"/>
            <a:ext cx="5448300" cy="3771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778375"/>
            <a:ext cx="621665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17659632-9F43-4DD8-8C2E-A1F7846E67DD}" type="slidenum">
              <a:rPr lang="en-US" smtClean="0"/>
              <a:t>‹#›</a:t>
            </a:fld>
            <a:endParaRPr lang="en-US"/>
          </a:p>
        </p:txBody>
      </p:sp>
    </p:spTree>
    <p:extLst>
      <p:ext uri="{BB962C8B-B14F-4D97-AF65-F5344CB8AC3E}">
        <p14:creationId xmlns:p14="http://schemas.microsoft.com/office/powerpoint/2010/main" val="2567778489"/>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659632-9F43-4DD8-8C2E-A1F7846E67DD}" type="slidenum">
              <a:rPr lang="en-US" smtClean="0"/>
              <a:t>1</a:t>
            </a:fld>
            <a:endParaRPr lang="en-US" dirty="0"/>
          </a:p>
        </p:txBody>
      </p:sp>
      <p:sp>
        <p:nvSpPr>
          <p:cNvPr id="5" name="Header Placeholder 4"/>
          <p:cNvSpPr>
            <a:spLocks noGrp="1"/>
          </p:cNvSpPr>
          <p:nvPr>
            <p:ph type="hdr" sz="quarter" idx="11"/>
          </p:nvPr>
        </p:nvSpPr>
        <p:spPr/>
        <p:txBody>
          <a:bodyPr/>
          <a:lstStyle/>
          <a:p>
            <a:r>
              <a:rPr lang="en-US" dirty="0"/>
              <a:t>Paperless Ticketing Using Face Recognition for Metro Rail</a:t>
            </a:r>
          </a:p>
        </p:txBody>
      </p:sp>
    </p:spTree>
    <p:extLst>
      <p:ext uri="{BB962C8B-B14F-4D97-AF65-F5344CB8AC3E}">
        <p14:creationId xmlns:p14="http://schemas.microsoft.com/office/powerpoint/2010/main" val="4159022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906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70756" y="69756"/>
            <a:ext cx="9764486"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403350" y="3200400"/>
            <a:ext cx="69342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0BDB8766-61DC-47AD-9ADE-45834103859F}" type="datetime1">
              <a:rPr lang="en-US" smtClean="0"/>
              <a:t>1/29/2022</a:t>
            </a:fld>
            <a:endParaRPr lang="en-US"/>
          </a:p>
        </p:txBody>
      </p:sp>
      <p:sp>
        <p:nvSpPr>
          <p:cNvPr id="17" name="Footer Placeholder 16"/>
          <p:cNvSpPr>
            <a:spLocks noGrp="1"/>
          </p:cNvSpPr>
          <p:nvPr>
            <p:ph type="ftr" sz="quarter" idx="11"/>
          </p:nvPr>
        </p:nvSpPr>
        <p:spPr/>
        <p:txBody>
          <a:bodyPr/>
          <a:lstStyle/>
          <a:p>
            <a:r>
              <a:rPr lang="en-US"/>
              <a:t>Paperless Ticketing Using Face Recognition for Metro Rail</a:t>
            </a: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DE65F0E4-FC80-46D3-8D74-B1A59EC7CAC3}" type="slidenum">
              <a:rPr lang="en-US" smtClean="0"/>
              <a:pPr/>
              <a:t>‹#›</a:t>
            </a:fld>
            <a:endParaRPr lang="en-US"/>
          </a:p>
        </p:txBody>
      </p:sp>
      <p:sp>
        <p:nvSpPr>
          <p:cNvPr id="7" name="Rectangle 6"/>
          <p:cNvSpPr/>
          <p:nvPr/>
        </p:nvSpPr>
        <p:spPr>
          <a:xfrm>
            <a:off x="68176" y="1449304"/>
            <a:ext cx="9773332"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8176" y="1396720"/>
            <a:ext cx="9773332"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8176" y="2976649"/>
            <a:ext cx="9773332"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95300" y="1505931"/>
            <a:ext cx="89154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lnSpc>
                <a:spcPct val="100000"/>
              </a:lnSpc>
            </a:pPr>
            <a:fld id="{BEB1E252-25E5-439C-B0C8-D9FEB60BDB1E}" type="datetime1">
              <a:rPr lang="en-US" sz="1400" b="0" strike="noStrike" spc="-1" smtClean="0">
                <a:solidFill>
                  <a:srgbClr val="000000"/>
                </a:solidFill>
                <a:uFill>
                  <a:solidFill>
                    <a:srgbClr val="FFFFFF"/>
                  </a:solidFill>
                </a:uFill>
                <a:latin typeface="Times New Roman"/>
              </a:rPr>
              <a:t>1/29/2022</a:t>
            </a:fld>
            <a:endParaRPr lang="en-IN"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r>
              <a:rPr lang="en-US" sz="2400" b="0" strike="noStrike" spc="-1">
                <a:solidFill>
                  <a:srgbClr val="000000"/>
                </a:solidFill>
                <a:uFill>
                  <a:solidFill>
                    <a:srgbClr val="FFFFFF"/>
                  </a:solidFill>
                </a:uFill>
                <a:latin typeface="Times New Roman"/>
              </a:rPr>
              <a:t>Paperless Ticketing Using Face Recognition for Metro Rail</a:t>
            </a:r>
            <a:endParaRPr lang="en-IN"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6379A2EE-4F17-45B8-9053-47CB31952231}" type="slidenum">
              <a:rPr lang="en-IN" sz="1200" b="0" strike="noStrike" spc="-1" smtClean="0">
                <a:solidFill>
                  <a:srgbClr val="8B8B8B"/>
                </a:solidFill>
                <a:uFill>
                  <a:solidFill>
                    <a:srgbClr val="FFFFFF"/>
                  </a:solidFill>
                </a:uFill>
                <a:latin typeface="Calibri"/>
              </a:rPr>
              <a:pPr algn="r">
                <a:lnSpc>
                  <a:spcPct val="100000"/>
                </a:lnSpc>
              </a:pPr>
              <a:t>‹#›</a:t>
            </a:fld>
            <a:endParaRPr lang="en-IN" sz="14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42"/>
            <a:ext cx="217932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90600" y="274641"/>
            <a:ext cx="602615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lnSpc>
                <a:spcPct val="100000"/>
              </a:lnSpc>
            </a:pPr>
            <a:fld id="{54A663A0-18D0-41D2-870D-39C1BD51C8D8}" type="datetime1">
              <a:rPr lang="en-US" sz="1400" b="0" strike="noStrike" spc="-1" smtClean="0">
                <a:solidFill>
                  <a:srgbClr val="000000"/>
                </a:solidFill>
                <a:uFill>
                  <a:solidFill>
                    <a:srgbClr val="FFFFFF"/>
                  </a:solidFill>
                </a:uFill>
                <a:latin typeface="Times New Roman"/>
              </a:rPr>
              <a:t>1/29/2022</a:t>
            </a:fld>
            <a:endParaRPr lang="en-IN"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r>
              <a:rPr lang="en-US" sz="2400" b="0" strike="noStrike" spc="-1">
                <a:solidFill>
                  <a:srgbClr val="000000"/>
                </a:solidFill>
                <a:uFill>
                  <a:solidFill>
                    <a:srgbClr val="FFFFFF"/>
                  </a:solidFill>
                </a:uFill>
                <a:latin typeface="Times New Roman"/>
              </a:rPr>
              <a:t>Paperless Ticketing Using Face Recognition for Metro Rail</a:t>
            </a:r>
            <a:endParaRPr lang="en-IN"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6379A2EE-4F17-45B8-9053-47CB31952231}" type="slidenum">
              <a:rPr lang="en-IN" sz="1200" b="0" strike="noStrike" spc="-1" smtClean="0">
                <a:solidFill>
                  <a:srgbClr val="8B8B8B"/>
                </a:solidFill>
                <a:uFill>
                  <a:solidFill>
                    <a:srgbClr val="FFFFFF"/>
                  </a:solidFill>
                </a:uFill>
                <a:latin typeface="Calibri"/>
              </a:rPr>
              <a:pPr algn="r">
                <a:lnSpc>
                  <a:spcPct val="100000"/>
                </a:lnSpc>
              </a:pPr>
              <a:t>‹#›</a:t>
            </a:fld>
            <a:endParaRPr lang="en-IN" sz="14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a:lnSpc>
                <a:spcPct val="100000"/>
              </a:lnSpc>
            </a:pPr>
            <a:fld id="{4B996972-9008-42E2-B0B0-41C0167B24F2}" type="datetime1">
              <a:rPr lang="en-US" sz="1400" b="0" strike="noStrike" spc="-1" smtClean="0">
                <a:solidFill>
                  <a:srgbClr val="000000"/>
                </a:solidFill>
                <a:uFill>
                  <a:solidFill>
                    <a:srgbClr val="FFFFFF"/>
                  </a:solidFill>
                </a:uFill>
                <a:latin typeface="Times New Roman"/>
              </a:rPr>
              <a:t>1/29/2022</a:t>
            </a:fld>
            <a:endParaRPr lang="en-IN"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r>
              <a:rPr lang="en-US" sz="2400" b="0" strike="noStrike" spc="-1">
                <a:solidFill>
                  <a:srgbClr val="000000"/>
                </a:solidFill>
                <a:uFill>
                  <a:solidFill>
                    <a:srgbClr val="FFFFFF"/>
                  </a:solidFill>
                </a:uFill>
                <a:latin typeface="Times New Roman"/>
              </a:rPr>
              <a:t>Paperless Ticketing Using Face Recognition for Metro Rail</a:t>
            </a:r>
            <a:endParaRPr lang="en-IN"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6379A2EE-4F17-45B8-9053-47CB31952231}" type="slidenum">
              <a:rPr lang="en-IN" sz="1200" b="0" strike="noStrike" spc="-1" smtClean="0">
                <a:solidFill>
                  <a:srgbClr val="8B8B8B"/>
                </a:solidFill>
                <a:uFill>
                  <a:solidFill>
                    <a:srgbClr val="FFFFFF"/>
                  </a:solidFill>
                </a:uFill>
                <a:latin typeface="Calibri"/>
              </a:rPr>
              <a:pPr algn="r">
                <a:lnSpc>
                  <a:spcPct val="100000"/>
                </a:lnSpc>
              </a:pPr>
              <a:t>‹#›</a:t>
            </a:fld>
            <a:endParaRPr lang="en-IN" sz="1400" b="0" strike="noStrike" spc="-1">
              <a:solidFill>
                <a:srgbClr val="000000"/>
              </a:solidFill>
              <a:uFill>
                <a:solidFill>
                  <a:srgbClr val="FFFFFF"/>
                </a:solidFill>
              </a:uFill>
              <a:latin typeface="Times New Roman"/>
            </a:endParaRPr>
          </a:p>
        </p:txBody>
      </p:sp>
      <p:sp>
        <p:nvSpPr>
          <p:cNvPr id="8" name="Content Placeholder 7"/>
          <p:cNvSpPr>
            <a:spLocks noGrp="1"/>
          </p:cNvSpPr>
          <p:nvPr>
            <p:ph sz="quarter" idx="1"/>
          </p:nvPr>
        </p:nvSpPr>
        <p:spPr>
          <a:xfrm>
            <a:off x="990600" y="1447800"/>
            <a:ext cx="84201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906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70756" y="69756"/>
            <a:ext cx="9764486"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82506" y="952501"/>
            <a:ext cx="84201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82506" y="2547938"/>
            <a:ext cx="84201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lnSpc>
                <a:spcPct val="100000"/>
              </a:lnSpc>
            </a:pPr>
            <a:fld id="{37F41F5B-D94B-429C-B0ED-9E14F1E7F239}" type="datetime1">
              <a:rPr lang="en-US" sz="1400" b="0" strike="noStrike" spc="-1" smtClean="0">
                <a:solidFill>
                  <a:srgbClr val="000000"/>
                </a:solidFill>
                <a:uFill>
                  <a:solidFill>
                    <a:srgbClr val="FFFFFF"/>
                  </a:solidFill>
                </a:uFill>
                <a:latin typeface="Times New Roman"/>
              </a:rPr>
              <a:t>1/29/2022</a:t>
            </a:fld>
            <a:endParaRPr lang="en-IN"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a:xfrm>
            <a:off x="866775" y="6172200"/>
            <a:ext cx="4333875" cy="457200"/>
          </a:xfrm>
        </p:spPr>
        <p:txBody>
          <a:bodyPr/>
          <a:lstStyle/>
          <a:p>
            <a:r>
              <a:rPr lang="en-US" sz="2400" b="0" strike="noStrike" spc="-1">
                <a:solidFill>
                  <a:srgbClr val="000000"/>
                </a:solidFill>
                <a:uFill>
                  <a:solidFill>
                    <a:srgbClr val="FFFFFF"/>
                  </a:solidFill>
                </a:uFill>
                <a:latin typeface="Times New Roman"/>
              </a:rPr>
              <a:t>Paperless Ticketing Using Face Recognition for Metro Rail</a:t>
            </a:r>
            <a:endParaRPr lang="en-IN" sz="2400" b="0" strike="noStrike" spc="-1">
              <a:solidFill>
                <a:srgbClr val="000000"/>
              </a:solidFill>
              <a:uFill>
                <a:solidFill>
                  <a:srgbClr val="FFFFFF"/>
                </a:solidFill>
              </a:uFill>
              <a:latin typeface="Times New Roman"/>
            </a:endParaRPr>
          </a:p>
        </p:txBody>
      </p:sp>
      <p:sp>
        <p:nvSpPr>
          <p:cNvPr id="7" name="Rectangle 6"/>
          <p:cNvSpPr/>
          <p:nvPr/>
        </p:nvSpPr>
        <p:spPr>
          <a:xfrm flipV="1">
            <a:off x="75197" y="2376830"/>
            <a:ext cx="9764641"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74909" y="2341476"/>
            <a:ext cx="976492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73999" y="2468880"/>
            <a:ext cx="9765839"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58496" y="6208776"/>
            <a:ext cx="495300" cy="457200"/>
          </a:xfrm>
        </p:spPr>
        <p:txBody>
          <a:bodyPr/>
          <a:lstStyle/>
          <a:p>
            <a:pPr algn="r">
              <a:lnSpc>
                <a:spcPct val="100000"/>
              </a:lnSpc>
            </a:pPr>
            <a:fld id="{6379A2EE-4F17-45B8-9053-47CB31952231}" type="slidenum">
              <a:rPr lang="en-IN" sz="1200" b="0" strike="noStrike" spc="-1" smtClean="0">
                <a:solidFill>
                  <a:srgbClr val="8B8B8B"/>
                </a:solidFill>
                <a:uFill>
                  <a:solidFill>
                    <a:srgbClr val="FFFFFF"/>
                  </a:solidFill>
                </a:uFill>
                <a:latin typeface="Calibri"/>
              </a:rPr>
              <a:pPr algn="r">
                <a:lnSpc>
                  <a:spcPct val="100000"/>
                </a:lnSpc>
              </a:pPr>
              <a:t>‹#›</a:t>
            </a:fld>
            <a:endParaRPr lang="en-IN" sz="1400" b="0" strike="noStrike" spc="-1">
              <a:solidFill>
                <a:srgbClr val="000000"/>
              </a:solidFill>
              <a:uFill>
                <a:solidFill>
                  <a:srgbClr val="FFFFFF"/>
                </a:solidFill>
              </a:uFill>
              <a:latin typeface="Times New Roman"/>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lnSpc>
                <a:spcPct val="100000"/>
              </a:lnSpc>
            </a:pPr>
            <a:fld id="{09B72624-4FF3-48EF-B273-8976DFF34DBD}" type="datetime1">
              <a:rPr lang="en-US" sz="1400" b="0" strike="noStrike" spc="-1" smtClean="0">
                <a:solidFill>
                  <a:srgbClr val="000000"/>
                </a:solidFill>
                <a:uFill>
                  <a:solidFill>
                    <a:srgbClr val="FFFFFF"/>
                  </a:solidFill>
                </a:uFill>
                <a:latin typeface="Times New Roman"/>
              </a:rPr>
              <a:t>1/29/2022</a:t>
            </a:fld>
            <a:endParaRPr lang="en-IN"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r>
              <a:rPr lang="en-US" sz="2400" b="0" strike="noStrike" spc="-1">
                <a:solidFill>
                  <a:srgbClr val="000000"/>
                </a:solidFill>
                <a:uFill>
                  <a:solidFill>
                    <a:srgbClr val="FFFFFF"/>
                  </a:solidFill>
                </a:uFill>
                <a:latin typeface="Times New Roman"/>
              </a:rPr>
              <a:t>Paperless Ticketing Using Face Recognition for Metro Rail</a:t>
            </a:r>
            <a:endParaRPr lang="en-IN" sz="2400" b="0" strike="noStrike" spc="-1">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6379A2EE-4F17-45B8-9053-47CB31952231}" type="slidenum">
              <a:rPr lang="en-IN" sz="1200" b="0" strike="noStrike" spc="-1" smtClean="0">
                <a:solidFill>
                  <a:srgbClr val="8B8B8B"/>
                </a:solidFill>
                <a:uFill>
                  <a:solidFill>
                    <a:srgbClr val="FFFFFF"/>
                  </a:solidFill>
                </a:uFill>
                <a:latin typeface="Calibri"/>
              </a:rPr>
              <a:pPr algn="r">
                <a:lnSpc>
                  <a:spcPct val="100000"/>
                </a:lnSpc>
              </a:pPr>
              <a:t>‹#›</a:t>
            </a:fld>
            <a:endParaRPr lang="en-IN" sz="1400" b="0" strike="noStrike" spc="-1">
              <a:solidFill>
                <a:srgbClr val="000000"/>
              </a:solidFill>
              <a:uFill>
                <a:solidFill>
                  <a:srgbClr val="FFFFFF"/>
                </a:solidFill>
              </a:uFill>
              <a:latin typeface="Times New Roman"/>
            </a:endParaRPr>
          </a:p>
        </p:txBody>
      </p:sp>
      <p:sp>
        <p:nvSpPr>
          <p:cNvPr id="9" name="Content Placeholder 8"/>
          <p:cNvSpPr>
            <a:spLocks noGrp="1"/>
          </p:cNvSpPr>
          <p:nvPr>
            <p:ph sz="quarter" idx="1"/>
          </p:nvPr>
        </p:nvSpPr>
        <p:spPr>
          <a:xfrm>
            <a:off x="990600" y="1447800"/>
            <a:ext cx="406146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5345113" y="1447800"/>
            <a:ext cx="406146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90600" y="273050"/>
            <a:ext cx="84201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90600" y="1447800"/>
            <a:ext cx="404495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5365750" y="1447800"/>
            <a:ext cx="404495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a:lnSpc>
                <a:spcPct val="100000"/>
              </a:lnSpc>
            </a:pPr>
            <a:fld id="{E349C116-D771-48FE-8269-D69EBE15BAC4}" type="datetime1">
              <a:rPr lang="en-US" sz="1400" b="0" strike="noStrike" spc="-1" smtClean="0">
                <a:solidFill>
                  <a:srgbClr val="000000"/>
                </a:solidFill>
                <a:uFill>
                  <a:solidFill>
                    <a:srgbClr val="FFFFFF"/>
                  </a:solidFill>
                </a:uFill>
                <a:latin typeface="Times New Roman"/>
              </a:rPr>
              <a:t>1/29/2022</a:t>
            </a:fld>
            <a:endParaRPr lang="en-IN" sz="1400" b="0" strike="noStrike" spc="-1">
              <a:solidFill>
                <a:srgbClr val="000000"/>
              </a:solidFill>
              <a:uFill>
                <a:solidFill>
                  <a:srgbClr val="FFFFFF"/>
                </a:solidFill>
              </a:uFill>
              <a:latin typeface="Times New Roman"/>
            </a:endParaRPr>
          </a:p>
        </p:txBody>
      </p:sp>
      <p:sp>
        <p:nvSpPr>
          <p:cNvPr id="8" name="Footer Placeholder 7"/>
          <p:cNvSpPr>
            <a:spLocks noGrp="1"/>
          </p:cNvSpPr>
          <p:nvPr>
            <p:ph type="ftr" sz="quarter" idx="11"/>
          </p:nvPr>
        </p:nvSpPr>
        <p:spPr/>
        <p:txBody>
          <a:bodyPr/>
          <a:lstStyle/>
          <a:p>
            <a:r>
              <a:rPr lang="en-US" sz="2400" b="0" strike="noStrike" spc="-1">
                <a:solidFill>
                  <a:srgbClr val="000000"/>
                </a:solidFill>
                <a:uFill>
                  <a:solidFill>
                    <a:srgbClr val="FFFFFF"/>
                  </a:solidFill>
                </a:uFill>
                <a:latin typeface="Times New Roman"/>
              </a:rPr>
              <a:t>Paperless Ticketing Using Face Recognition for Metro Rail</a:t>
            </a:r>
            <a:endParaRPr lang="en-IN" sz="2400" b="0" strike="noStrike" spc="-1">
              <a:solidFill>
                <a:srgbClr val="000000"/>
              </a:solidFill>
              <a:uFill>
                <a:solidFill>
                  <a:srgbClr val="FFFFFF"/>
                </a:solidFill>
              </a:uFill>
              <a:latin typeface="Times New Roman"/>
            </a:endParaRPr>
          </a:p>
        </p:txBody>
      </p:sp>
      <p:sp>
        <p:nvSpPr>
          <p:cNvPr id="9" name="Slide Number Placeholder 8"/>
          <p:cNvSpPr>
            <a:spLocks noGrp="1"/>
          </p:cNvSpPr>
          <p:nvPr>
            <p:ph type="sldNum" sz="quarter" idx="12"/>
          </p:nvPr>
        </p:nvSpPr>
        <p:spPr/>
        <p:txBody>
          <a:bodyPr/>
          <a:lstStyle/>
          <a:p>
            <a:pPr algn="r">
              <a:lnSpc>
                <a:spcPct val="100000"/>
              </a:lnSpc>
            </a:pPr>
            <a:fld id="{6379A2EE-4F17-45B8-9053-47CB31952231}" type="slidenum">
              <a:rPr lang="en-IN" sz="1200" b="0" strike="noStrike" spc="-1" smtClean="0">
                <a:solidFill>
                  <a:srgbClr val="8B8B8B"/>
                </a:solidFill>
                <a:uFill>
                  <a:solidFill>
                    <a:srgbClr val="FFFFFF"/>
                  </a:solidFill>
                </a:uFill>
                <a:latin typeface="Calibri"/>
              </a:rPr>
              <a:pPr algn="r">
                <a:lnSpc>
                  <a:spcPct val="100000"/>
                </a:lnSpc>
              </a:pPr>
              <a:t>‹#›</a:t>
            </a:fld>
            <a:endParaRPr lang="en-IN" sz="1400" b="0" strike="noStrike" spc="-1">
              <a:solidFill>
                <a:srgbClr val="000000"/>
              </a:solidFill>
              <a:uFill>
                <a:solidFill>
                  <a:srgbClr val="FFFFFF"/>
                </a:solidFill>
              </a:uFill>
              <a:latin typeface="Times New Roman"/>
            </a:endParaRPr>
          </a:p>
        </p:txBody>
      </p:sp>
      <p:sp>
        <p:nvSpPr>
          <p:cNvPr id="11" name="Content Placeholder 10"/>
          <p:cNvSpPr>
            <a:spLocks noGrp="1"/>
          </p:cNvSpPr>
          <p:nvPr>
            <p:ph sz="half" idx="2"/>
          </p:nvPr>
        </p:nvSpPr>
        <p:spPr>
          <a:xfrm>
            <a:off x="990600" y="2247900"/>
            <a:ext cx="404495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5365750" y="2247900"/>
            <a:ext cx="404495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421584C-504A-4872-B8DE-5EDF8177C74C}" type="datetime1">
              <a:rPr lang="en-US" smtClean="0"/>
              <a:t>1/29/2022</a:t>
            </a:fld>
            <a:endParaRPr lang="en-US"/>
          </a:p>
        </p:txBody>
      </p:sp>
      <p:sp>
        <p:nvSpPr>
          <p:cNvPr id="4" name="Footer Placeholder 3"/>
          <p:cNvSpPr>
            <a:spLocks noGrp="1"/>
          </p:cNvSpPr>
          <p:nvPr>
            <p:ph type="ftr" sz="quarter" idx="11"/>
          </p:nvPr>
        </p:nvSpPr>
        <p:spPr/>
        <p:txBody>
          <a:bodyPr/>
          <a:lstStyle/>
          <a:p>
            <a:r>
              <a:rPr lang="en-US"/>
              <a:t>Paperless Ticketing Using Face Recognition for Metro Rail</a:t>
            </a:r>
          </a:p>
        </p:txBody>
      </p:sp>
      <p:sp>
        <p:nvSpPr>
          <p:cNvPr id="5" name="Slide Number Placeholder 4"/>
          <p:cNvSpPr>
            <a:spLocks noGrp="1"/>
          </p:cNvSpPr>
          <p:nvPr>
            <p:ph type="sldNum" sz="quarter" idx="12"/>
          </p:nvPr>
        </p:nvSpPr>
        <p:spPr/>
        <p:txBody>
          <a:bodyPr/>
          <a:lstStyle/>
          <a:p>
            <a:fld id="{DE65F0E4-FC80-46D3-8D74-B1A59EC7CAC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nSpc>
                <a:spcPct val="100000"/>
              </a:lnSpc>
            </a:pPr>
            <a:fld id="{95F400C3-A3CD-4000-ADBB-41EA2AE09C96}" type="datetime1">
              <a:rPr lang="en-US" sz="1400" b="0" strike="noStrike" spc="-1" smtClean="0">
                <a:solidFill>
                  <a:srgbClr val="000000"/>
                </a:solidFill>
                <a:uFill>
                  <a:solidFill>
                    <a:srgbClr val="FFFFFF"/>
                  </a:solidFill>
                </a:uFill>
                <a:latin typeface="Times New Roman"/>
              </a:rPr>
              <a:t>1/29/2022</a:t>
            </a:fld>
            <a:endParaRPr lang="en-IN" sz="1400" b="0" strike="noStrike" spc="-1">
              <a:solidFill>
                <a:srgbClr val="000000"/>
              </a:solidFill>
              <a:uFill>
                <a:solidFill>
                  <a:srgbClr val="FFFFFF"/>
                </a:solidFill>
              </a:uFill>
              <a:latin typeface="Times New Roman"/>
            </a:endParaRPr>
          </a:p>
        </p:txBody>
      </p:sp>
      <p:sp>
        <p:nvSpPr>
          <p:cNvPr id="3" name="Footer Placeholder 2"/>
          <p:cNvSpPr>
            <a:spLocks noGrp="1"/>
          </p:cNvSpPr>
          <p:nvPr>
            <p:ph type="ftr" sz="quarter" idx="11"/>
          </p:nvPr>
        </p:nvSpPr>
        <p:spPr/>
        <p:txBody>
          <a:bodyPr/>
          <a:lstStyle/>
          <a:p>
            <a:r>
              <a:rPr lang="en-US" sz="2400" b="0" strike="noStrike" spc="-1">
                <a:solidFill>
                  <a:srgbClr val="000000"/>
                </a:solidFill>
                <a:uFill>
                  <a:solidFill>
                    <a:srgbClr val="FFFFFF"/>
                  </a:solidFill>
                </a:uFill>
                <a:latin typeface="Times New Roman"/>
              </a:rPr>
              <a:t>Paperless Ticketing Using Face Recognition for Metro Rail</a:t>
            </a:r>
            <a:endParaRPr lang="en-IN" sz="2400" b="0" strike="noStrike" spc="-1">
              <a:solidFill>
                <a:srgbClr val="000000"/>
              </a:solidFill>
              <a:uFill>
                <a:solidFill>
                  <a:srgbClr val="FFFFFF"/>
                </a:solidFill>
              </a:uFill>
              <a:latin typeface="Times New Roman"/>
            </a:endParaRPr>
          </a:p>
        </p:txBody>
      </p:sp>
      <p:sp>
        <p:nvSpPr>
          <p:cNvPr id="4" name="Slide Number Placeholder 3"/>
          <p:cNvSpPr>
            <a:spLocks noGrp="1"/>
          </p:cNvSpPr>
          <p:nvPr>
            <p:ph type="sldNum" sz="quarter" idx="12"/>
          </p:nvPr>
        </p:nvSpPr>
        <p:spPr/>
        <p:txBody>
          <a:bodyPr/>
          <a:lstStyle/>
          <a:p>
            <a:pPr algn="r">
              <a:lnSpc>
                <a:spcPct val="100000"/>
              </a:lnSpc>
            </a:pPr>
            <a:fld id="{6379A2EE-4F17-45B8-9053-47CB31952231}" type="slidenum">
              <a:rPr lang="en-IN" sz="1200" b="0" strike="noStrike" spc="-1" smtClean="0">
                <a:solidFill>
                  <a:srgbClr val="8B8B8B"/>
                </a:solidFill>
                <a:uFill>
                  <a:solidFill>
                    <a:srgbClr val="FFFFFF"/>
                  </a:solidFill>
                </a:uFill>
                <a:latin typeface="Calibri"/>
              </a:rPr>
              <a:pPr algn="r">
                <a:lnSpc>
                  <a:spcPct val="100000"/>
                </a:lnSpc>
              </a:pPr>
              <a:t>‹#›</a:t>
            </a:fld>
            <a:endParaRPr lang="en-IN" sz="14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906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9342" y="69755"/>
            <a:ext cx="9764486"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90600" y="273050"/>
            <a:ext cx="84201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90600" y="1600200"/>
            <a:ext cx="206375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lnSpc>
                <a:spcPct val="100000"/>
              </a:lnSpc>
            </a:pPr>
            <a:fld id="{60DA5188-83E6-43F3-9B35-81502FB2C7CA}" type="datetime1">
              <a:rPr lang="en-US" sz="1400" b="0" strike="noStrike" spc="-1" smtClean="0">
                <a:solidFill>
                  <a:srgbClr val="000000"/>
                </a:solidFill>
                <a:uFill>
                  <a:solidFill>
                    <a:srgbClr val="FFFFFF"/>
                  </a:solidFill>
                </a:uFill>
                <a:latin typeface="Times New Roman"/>
              </a:rPr>
              <a:t>1/29/2022</a:t>
            </a:fld>
            <a:endParaRPr lang="en-IN"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r>
              <a:rPr lang="en-US" sz="2400" b="0" strike="noStrike" spc="-1">
                <a:solidFill>
                  <a:srgbClr val="000000"/>
                </a:solidFill>
                <a:uFill>
                  <a:solidFill>
                    <a:srgbClr val="FFFFFF"/>
                  </a:solidFill>
                </a:uFill>
                <a:latin typeface="Times New Roman"/>
              </a:rPr>
              <a:t>Paperless Ticketing Using Face Recognition for Metro Rail</a:t>
            </a:r>
            <a:endParaRPr lang="en-IN" sz="2400" b="0" strike="noStrike" spc="-1">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6379A2EE-4F17-45B8-9053-47CB31952231}" type="slidenum">
              <a:rPr lang="en-IN" sz="1200" b="0" strike="noStrike" spc="-1" smtClean="0">
                <a:solidFill>
                  <a:srgbClr val="8B8B8B"/>
                </a:solidFill>
                <a:uFill>
                  <a:solidFill>
                    <a:srgbClr val="FFFFFF"/>
                  </a:solidFill>
                </a:uFill>
                <a:latin typeface="Calibri"/>
              </a:rPr>
              <a:pPr algn="r">
                <a:lnSpc>
                  <a:spcPct val="100000"/>
                </a:lnSpc>
              </a:pPr>
              <a:t>‹#›</a:t>
            </a:fld>
            <a:endParaRPr lang="en-IN" sz="1400" b="0" strike="noStrike" spc="-1">
              <a:solidFill>
                <a:srgbClr val="000000"/>
              </a:solidFill>
              <a:uFill>
                <a:solidFill>
                  <a:srgbClr val="FFFFFF"/>
                </a:solidFill>
              </a:uFill>
              <a:latin typeface="Times New Roman"/>
            </a:endParaRPr>
          </a:p>
        </p:txBody>
      </p:sp>
      <p:sp>
        <p:nvSpPr>
          <p:cNvPr id="11" name="Content Placeholder 10"/>
          <p:cNvSpPr>
            <a:spLocks noGrp="1"/>
          </p:cNvSpPr>
          <p:nvPr>
            <p:ph sz="quarter" idx="1"/>
          </p:nvPr>
        </p:nvSpPr>
        <p:spPr>
          <a:xfrm>
            <a:off x="3219450" y="1600200"/>
            <a:ext cx="619125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600" y="4900550"/>
            <a:ext cx="79248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90600" y="5445825"/>
            <a:ext cx="79248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lnSpc>
                <a:spcPct val="100000"/>
              </a:lnSpc>
            </a:pPr>
            <a:fld id="{003D9B31-8C8D-4239-9708-959DEBCE596A}" type="datetime1">
              <a:rPr lang="en-US" sz="1400" b="0" strike="noStrike" spc="-1" smtClean="0">
                <a:solidFill>
                  <a:srgbClr val="000000"/>
                </a:solidFill>
                <a:uFill>
                  <a:solidFill>
                    <a:srgbClr val="FFFFFF"/>
                  </a:solidFill>
                </a:uFill>
                <a:latin typeface="Times New Roman"/>
              </a:rPr>
              <a:t>1/29/2022</a:t>
            </a:fld>
            <a:endParaRPr lang="en-IN"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a:xfrm>
            <a:off x="990600" y="6172200"/>
            <a:ext cx="4210050" cy="457200"/>
          </a:xfrm>
        </p:spPr>
        <p:txBody>
          <a:bodyPr/>
          <a:lstStyle/>
          <a:p>
            <a:r>
              <a:rPr lang="en-US" sz="2400" b="0" strike="noStrike" spc="-1">
                <a:solidFill>
                  <a:srgbClr val="000000"/>
                </a:solidFill>
                <a:uFill>
                  <a:solidFill>
                    <a:srgbClr val="FFFFFF"/>
                  </a:solidFill>
                </a:uFill>
                <a:latin typeface="Times New Roman"/>
              </a:rPr>
              <a:t>Paperless Ticketing Using Face Recognition for Metro Rail</a:t>
            </a:r>
            <a:endParaRPr lang="en-IN" sz="2400" b="0" strike="noStrike" spc="-1">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a:xfrm>
            <a:off x="158496" y="6208776"/>
            <a:ext cx="495300" cy="457200"/>
          </a:xfrm>
        </p:spPr>
        <p:txBody>
          <a:bodyPr/>
          <a:lstStyle/>
          <a:p>
            <a:pPr algn="r">
              <a:lnSpc>
                <a:spcPct val="100000"/>
              </a:lnSpc>
            </a:pPr>
            <a:fld id="{6379A2EE-4F17-45B8-9053-47CB31952231}" type="slidenum">
              <a:rPr lang="en-IN" sz="1200" b="0" strike="noStrike" spc="-1" smtClean="0">
                <a:solidFill>
                  <a:srgbClr val="8B8B8B"/>
                </a:solidFill>
                <a:uFill>
                  <a:solidFill>
                    <a:srgbClr val="FFFFFF"/>
                  </a:solidFill>
                </a:uFill>
                <a:latin typeface="Calibri"/>
              </a:rPr>
              <a:pPr algn="r">
                <a:lnSpc>
                  <a:spcPct val="100000"/>
                </a:lnSpc>
              </a:pPr>
              <a:t>‹#›</a:t>
            </a:fld>
            <a:endParaRPr lang="en-IN" sz="1400" b="0" strike="noStrike" spc="-1">
              <a:solidFill>
                <a:srgbClr val="000000"/>
              </a:solidFill>
              <a:uFill>
                <a:solidFill>
                  <a:srgbClr val="FFFFFF"/>
                </a:solidFill>
              </a:uFill>
              <a:latin typeface="Times New Roman"/>
            </a:endParaRPr>
          </a:p>
        </p:txBody>
      </p:sp>
      <p:sp>
        <p:nvSpPr>
          <p:cNvPr id="11" name="Rectangle 10"/>
          <p:cNvSpPr/>
          <p:nvPr/>
        </p:nvSpPr>
        <p:spPr>
          <a:xfrm flipV="1">
            <a:off x="73999" y="4683555"/>
            <a:ext cx="975741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74218" y="4650475"/>
            <a:ext cx="975719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74220" y="4773225"/>
            <a:ext cx="9757190"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74001" y="66676"/>
            <a:ext cx="9752029"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906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9342" y="69755"/>
            <a:ext cx="9764486"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90600" y="274638"/>
            <a:ext cx="84201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90600" y="1447800"/>
            <a:ext cx="84201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686550" y="6191250"/>
            <a:ext cx="2682875" cy="476250"/>
          </a:xfrm>
          <a:prstGeom prst="rect">
            <a:avLst/>
          </a:prstGeom>
        </p:spPr>
        <p:txBody>
          <a:bodyPr anchor="ctr" anchorCtr="0"/>
          <a:lstStyle>
            <a:lvl1pPr algn="r" eaLnBrk="1" latinLnBrk="0" hangingPunct="1">
              <a:defRPr kumimoji="0" sz="1400">
                <a:solidFill>
                  <a:schemeClr val="tx2"/>
                </a:solidFill>
              </a:defRPr>
            </a:lvl1pPr>
          </a:lstStyle>
          <a:p>
            <a:pPr>
              <a:lnSpc>
                <a:spcPct val="100000"/>
              </a:lnSpc>
            </a:pPr>
            <a:fld id="{50C8A9F6-E11C-4785-94A3-F13261280061}" type="datetime1">
              <a:rPr lang="en-US" sz="1400" b="0" strike="noStrike" spc="-1" smtClean="0">
                <a:solidFill>
                  <a:srgbClr val="000000"/>
                </a:solidFill>
                <a:uFill>
                  <a:solidFill>
                    <a:srgbClr val="FFFFFF"/>
                  </a:solidFill>
                </a:uFill>
                <a:latin typeface="Times New Roman"/>
              </a:rPr>
              <a:t>1/29/2022</a:t>
            </a:fld>
            <a:endParaRPr lang="en-IN" sz="1400" b="0" strike="noStrike" spc="-1">
              <a:solidFill>
                <a:srgbClr val="000000"/>
              </a:solidFill>
              <a:uFill>
                <a:solidFill>
                  <a:srgbClr val="FFFFFF"/>
                </a:solidFill>
              </a:uFill>
              <a:latin typeface="Times New Roman"/>
            </a:endParaRPr>
          </a:p>
        </p:txBody>
      </p:sp>
      <p:sp>
        <p:nvSpPr>
          <p:cNvPr id="3" name="Footer Placeholder 2"/>
          <p:cNvSpPr>
            <a:spLocks noGrp="1"/>
          </p:cNvSpPr>
          <p:nvPr>
            <p:ph type="ftr" sz="quarter" idx="3"/>
          </p:nvPr>
        </p:nvSpPr>
        <p:spPr>
          <a:xfrm>
            <a:off x="990600" y="6172200"/>
            <a:ext cx="4292600" cy="457200"/>
          </a:xfrm>
          <a:prstGeom prst="rect">
            <a:avLst/>
          </a:prstGeom>
        </p:spPr>
        <p:txBody>
          <a:bodyPr anchor="ctr" anchorCtr="0"/>
          <a:lstStyle>
            <a:lvl1pPr eaLnBrk="1" latinLnBrk="0" hangingPunct="1">
              <a:defRPr kumimoji="0" sz="1400">
                <a:solidFill>
                  <a:schemeClr val="tx2"/>
                </a:solidFill>
              </a:defRPr>
            </a:lvl1pPr>
          </a:lstStyle>
          <a:p>
            <a:r>
              <a:rPr lang="en-US" sz="2400" b="0" strike="noStrike" spc="-1">
                <a:solidFill>
                  <a:srgbClr val="000000"/>
                </a:solidFill>
                <a:uFill>
                  <a:solidFill>
                    <a:srgbClr val="FFFFFF"/>
                  </a:solidFill>
                </a:uFill>
                <a:latin typeface="Times New Roman"/>
              </a:rPr>
              <a:t>Paperless Ticketing Using Face Recognition for Metro Rail</a:t>
            </a:r>
            <a:endParaRPr lang="en-IN" sz="2400" b="0" strike="noStrike" spc="-1">
              <a:solidFill>
                <a:srgbClr val="000000"/>
              </a:solidFill>
              <a:uFill>
                <a:solidFill>
                  <a:srgbClr val="FFFFFF"/>
                </a:solidFill>
              </a:uFill>
              <a:latin typeface="Times New Roman"/>
            </a:endParaRPr>
          </a:p>
        </p:txBody>
      </p:sp>
      <p:sp>
        <p:nvSpPr>
          <p:cNvPr id="23" name="Slide Number Placeholder 22"/>
          <p:cNvSpPr>
            <a:spLocks noGrp="1"/>
          </p:cNvSpPr>
          <p:nvPr>
            <p:ph type="sldNum" sz="quarter" idx="4"/>
          </p:nvPr>
        </p:nvSpPr>
        <p:spPr>
          <a:xfrm>
            <a:off x="158496" y="6210300"/>
            <a:ext cx="4953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lgn="r">
              <a:lnSpc>
                <a:spcPct val="100000"/>
              </a:lnSpc>
            </a:pPr>
            <a:fld id="{0961024F-C039-42F5-9F13-FEA3C9C098CA}" type="slidenum">
              <a:rPr lang="en-IN" sz="1200" b="0" strike="noStrike" spc="-1" smtClean="0">
                <a:solidFill>
                  <a:srgbClr val="8B8B8B"/>
                </a:solidFill>
                <a:uFill>
                  <a:solidFill>
                    <a:srgbClr val="FFFFFF"/>
                  </a:solidFill>
                </a:uFill>
                <a:latin typeface="Calibri"/>
              </a:rPr>
              <a:pPr algn="r">
                <a:lnSpc>
                  <a:spcPct val="100000"/>
                </a:lnSpc>
              </a:pPr>
              <a:t>‹#›</a:t>
            </a:fld>
            <a:endParaRPr lang="en-IN"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s://www.youtube.com/watch?v=5yPeKQzCPdI" TargetMode="External"/><Relationship Id="rId2" Type="http://schemas.openxmlformats.org/officeDocument/2006/relationships/hyperlink" Target="https://www.pyimagesearch.com/2018/06/18/face-recognition-with-opencv-python-and-deep-learning/" TargetMode="External"/><Relationship Id="rId1" Type="http://schemas.openxmlformats.org/officeDocument/2006/relationships/slideLayout" Target="../slideLayouts/slideLayout2.xml"/><Relationship Id="rId6" Type="http://schemas.openxmlformats.org/officeDocument/2006/relationships/hyperlink" Target="https://www.amazon.com/dp/B06W9JVHRX?tag=uuid10-20" TargetMode="External"/><Relationship Id="rId5" Type="http://schemas.openxmlformats.org/officeDocument/2006/relationships/hyperlink" Target="https://www.youtube.com/watch?v=Ax6P93r32KU" TargetMode="External"/><Relationship Id="rId4" Type="http://schemas.openxmlformats.org/officeDocument/2006/relationships/hyperlink" Target="https://pypi.org/project/face-recognition/"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Shape 1"/>
          <p:cNvSpPr txBox="1"/>
          <p:nvPr/>
        </p:nvSpPr>
        <p:spPr>
          <a:xfrm>
            <a:off x="825500" y="1447800"/>
            <a:ext cx="8419710" cy="1469520"/>
          </a:xfrm>
          <a:prstGeom prst="rect">
            <a:avLst/>
          </a:prstGeom>
          <a:noFill/>
          <a:ln>
            <a:noFill/>
          </a:ln>
        </p:spPr>
        <p:txBody>
          <a:bodyPr anchor="ctr"/>
          <a:lstStyle/>
          <a:p>
            <a:pPr algn="ctr">
              <a:lnSpc>
                <a:spcPct val="100000"/>
              </a:lnSpc>
            </a:pPr>
            <a:r>
              <a:rPr lang="en-IN" sz="4400" b="1" strike="noStrike" spc="-1" dirty="0">
                <a:solidFill>
                  <a:srgbClr val="000000"/>
                </a:solidFill>
                <a:uFill>
                  <a:solidFill>
                    <a:srgbClr val="FFFFFF"/>
                  </a:solidFill>
                </a:uFill>
                <a:latin typeface="Calibri"/>
              </a:rPr>
              <a:t>Paperless Ticketing Using Face Recognition for Metro Rail</a:t>
            </a:r>
            <a:endParaRPr lang="en-IN" sz="3750" b="0" strike="noStrike" spc="-1" dirty="0">
              <a:solidFill>
                <a:srgbClr val="050505"/>
              </a:solidFill>
              <a:uFill>
                <a:solidFill>
                  <a:srgbClr val="FFFFFF"/>
                </a:solidFill>
              </a:uFill>
              <a:latin typeface="Times New Roman"/>
            </a:endParaRPr>
          </a:p>
        </p:txBody>
      </p:sp>
      <p:sp>
        <p:nvSpPr>
          <p:cNvPr id="119" name="TextShape 2"/>
          <p:cNvSpPr txBox="1"/>
          <p:nvPr/>
        </p:nvSpPr>
        <p:spPr>
          <a:xfrm>
            <a:off x="1486095" y="3446282"/>
            <a:ext cx="6933810" cy="2133120"/>
          </a:xfrm>
          <a:prstGeom prst="rect">
            <a:avLst/>
          </a:prstGeom>
          <a:noFill/>
          <a:ln>
            <a:noFill/>
          </a:ln>
        </p:spPr>
        <p:txBody>
          <a:bodyPr/>
          <a:lstStyle/>
          <a:p>
            <a:pPr algn="r">
              <a:lnSpc>
                <a:spcPct val="100000"/>
              </a:lnSpc>
            </a:pPr>
            <a:r>
              <a:rPr lang="en-IN" sz="3200" b="0" strike="noStrike" spc="-1">
                <a:solidFill>
                  <a:srgbClr val="8B8B8B"/>
                </a:solidFill>
                <a:uFill>
                  <a:solidFill>
                    <a:srgbClr val="FFFFFF"/>
                  </a:solidFill>
                </a:uFill>
                <a:latin typeface="Calibri"/>
              </a:rPr>
              <a:t>Project Guide: </a:t>
            </a:r>
          </a:p>
          <a:p>
            <a:pPr algn="r">
              <a:lnSpc>
                <a:spcPct val="100000"/>
              </a:lnSpc>
            </a:pPr>
            <a:r>
              <a:rPr lang="en-IN" sz="3200" spc="-1">
                <a:solidFill>
                  <a:srgbClr val="8B8B8B"/>
                </a:solidFill>
                <a:uFill>
                  <a:solidFill>
                    <a:srgbClr val="FFFFFF"/>
                  </a:solidFill>
                </a:uFill>
                <a:latin typeface="Calibri"/>
              </a:rPr>
              <a:t>Mr.A.Sree Rama Chandra Murthy</a:t>
            </a:r>
          </a:p>
          <a:p>
            <a:pPr algn="r">
              <a:lnSpc>
                <a:spcPct val="100000"/>
              </a:lnSpc>
            </a:pPr>
            <a:r>
              <a:rPr lang="en-IN" sz="3200" b="0" strike="noStrike" spc="-1">
                <a:solidFill>
                  <a:srgbClr val="8B8B8B"/>
                </a:solidFill>
                <a:uFill>
                  <a:solidFill>
                    <a:srgbClr val="FFFFFF"/>
                  </a:solidFill>
                </a:uFill>
                <a:latin typeface="Calibri"/>
              </a:rPr>
              <a:t>Sr.Assitant Professor</a:t>
            </a:r>
          </a:p>
          <a:p>
            <a:pPr algn="r">
              <a:lnSpc>
                <a:spcPct val="100000"/>
              </a:lnSpc>
            </a:pPr>
            <a:endParaRPr lang="en-IN" sz="700" b="0" strike="noStrike" spc="-1">
              <a:solidFill>
                <a:srgbClr val="8B8B8B"/>
              </a:solidFill>
              <a:uFill>
                <a:solidFill>
                  <a:srgbClr val="FFFFFF"/>
                </a:solidFill>
              </a:uFill>
              <a:latin typeface="Calibri"/>
            </a:endParaRPr>
          </a:p>
          <a:p>
            <a:pPr algn="r">
              <a:lnSpc>
                <a:spcPct val="100000"/>
              </a:lnSpc>
            </a:pPr>
            <a:r>
              <a:rPr lang="en-IN" sz="3200" b="0" strike="noStrike" spc="-1">
                <a:solidFill>
                  <a:srgbClr val="8B8B8B"/>
                </a:solidFill>
                <a:uFill>
                  <a:solidFill>
                    <a:srgbClr val="FFFFFF"/>
                  </a:solidFill>
                </a:uFill>
                <a:latin typeface="Calibri"/>
              </a:rPr>
              <a:t>	                         Presented by	 </a:t>
            </a:r>
          </a:p>
          <a:p>
            <a:pPr algn="r">
              <a:lnSpc>
                <a:spcPct val="100000"/>
              </a:lnSpc>
            </a:pPr>
            <a:r>
              <a:rPr lang="en-IN" sz="3200" spc="-1">
                <a:solidFill>
                  <a:srgbClr val="8B8B8B"/>
                </a:solidFill>
                <a:uFill>
                  <a:solidFill>
                    <a:srgbClr val="FFFFFF"/>
                  </a:solidFill>
                </a:uFill>
                <a:latin typeface="Calibri"/>
              </a:rPr>
              <a:t>D.Nasreen</a:t>
            </a:r>
            <a:endParaRPr lang="en-IN" sz="3200" b="0" strike="noStrike" spc="-1" dirty="0">
              <a:solidFill>
                <a:srgbClr val="000000"/>
              </a:solidFill>
              <a:uFill>
                <a:solidFill>
                  <a:srgbClr val="FFFFFF"/>
                </a:solidFill>
              </a:uFill>
              <a:latin typeface="Times New Roman"/>
            </a:endParaRPr>
          </a:p>
        </p:txBody>
      </p:sp>
      <p:sp>
        <p:nvSpPr>
          <p:cNvPr id="3" name="Slide Number Placeholder 2"/>
          <p:cNvSpPr>
            <a:spLocks noGrp="1"/>
          </p:cNvSpPr>
          <p:nvPr>
            <p:ph type="sldNum" sz="quarter" idx="12"/>
          </p:nvPr>
        </p:nvSpPr>
        <p:spPr/>
        <p:txBody>
          <a:bodyPr/>
          <a:lstStyle/>
          <a:p>
            <a:fld id="{DE65F0E4-FC80-46D3-8D74-B1A59EC7CAC3}" type="slidenum">
              <a:rPr lang="en-US" smtClean="0"/>
              <a:pPr/>
              <a:t>1</a:t>
            </a:fld>
            <a:endParaRPr lang="en-US" dirty="0"/>
          </a:p>
        </p:txBody>
      </p:sp>
      <p:sp>
        <p:nvSpPr>
          <p:cNvPr id="2" name="Footer Placeholder 1"/>
          <p:cNvSpPr>
            <a:spLocks noGrp="1"/>
          </p:cNvSpPr>
          <p:nvPr>
            <p:ph type="ftr" sz="quarter" idx="11"/>
          </p:nvPr>
        </p:nvSpPr>
        <p:spPr/>
        <p:txBody>
          <a:bodyPr/>
          <a:lstStyle/>
          <a:p>
            <a:r>
              <a:rPr lang="en-US" dirty="0"/>
              <a:t>Paperless Ticketing Using Face Recognition for Metro Rail</a:t>
            </a:r>
          </a:p>
        </p:txBody>
      </p:sp>
      <p:sp>
        <p:nvSpPr>
          <p:cNvPr id="4" name="Action Button: Forward or Next 3">
            <a:hlinkClick r:id="rId3" action="ppaction://hlinksldjump" highlightClick="1"/>
          </p:cNvPr>
          <p:cNvSpPr/>
          <p:nvPr/>
        </p:nvSpPr>
        <p:spPr>
          <a:xfrm>
            <a:off x="8991600" y="6096000"/>
            <a:ext cx="457200" cy="30480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transition spd="med" advClick="0"/>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90800"/>
            <a:ext cx="8089900" cy="1143000"/>
          </a:xfrm>
        </p:spPr>
        <p:txBody>
          <a:bodyPr>
            <a:normAutofit fontScale="90000"/>
          </a:bodyPr>
          <a:lstStyle/>
          <a:p>
            <a:pPr algn="ctr"/>
            <a:r>
              <a:rPr lang="en-US" sz="4400" b="1" dirty="0">
                <a:latin typeface="+mn-lt"/>
              </a:rPr>
              <a:t>SYSTEM CONFIGURATION </a:t>
            </a:r>
            <a:br>
              <a:rPr lang="en-US" dirty="0"/>
            </a:br>
            <a:endParaRPr lang="en-US" dirty="0"/>
          </a:p>
        </p:txBody>
      </p:sp>
      <p:sp>
        <p:nvSpPr>
          <p:cNvPr id="5" name="Slide Number Placeholder 4"/>
          <p:cNvSpPr>
            <a:spLocks noGrp="1"/>
          </p:cNvSpPr>
          <p:nvPr>
            <p:ph type="sldNum" sz="quarter" idx="12"/>
          </p:nvPr>
        </p:nvSpPr>
        <p:spPr/>
        <p:txBody>
          <a:bodyPr/>
          <a:lstStyle/>
          <a:p>
            <a:fld id="{DE65F0E4-FC80-46D3-8D74-B1A59EC7CAC3}" type="slidenum">
              <a:rPr lang="en-US" smtClean="0"/>
              <a:pPr/>
              <a:t>10</a:t>
            </a:fld>
            <a:endParaRPr lang="en-US" dirty="0"/>
          </a:p>
        </p:txBody>
      </p:sp>
      <p:sp>
        <p:nvSpPr>
          <p:cNvPr id="6" name="Footer Placeholder 3"/>
          <p:cNvSpPr>
            <a:spLocks noGrp="1"/>
          </p:cNvSpPr>
          <p:nvPr>
            <p:ph type="ftr" sz="quarter" idx="11"/>
          </p:nvPr>
        </p:nvSpPr>
        <p:spPr>
          <a:xfrm>
            <a:off x="838200" y="6248400"/>
            <a:ext cx="7696200" cy="457200"/>
          </a:xfrm>
        </p:spPr>
        <p:txBody>
          <a:bodyPr/>
          <a:lstStyle/>
          <a:p>
            <a:r>
              <a:rPr lang="en-US" sz="1600" b="0" strike="noStrike" spc="-1" dirty="0">
                <a:solidFill>
                  <a:srgbClr val="000000"/>
                </a:solidFill>
                <a:uFill>
                  <a:solidFill>
                    <a:srgbClr val="FFFFFF"/>
                  </a:solidFill>
                </a:uFill>
                <a:latin typeface="Times New Roman"/>
              </a:rPr>
              <a:t>Paperless Ticketing Using Face Recognition for Metro Rail</a:t>
            </a:r>
            <a:endParaRPr lang="en-IN" sz="16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632482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Software Specification</a:t>
            </a:r>
          </a:p>
        </p:txBody>
      </p:sp>
      <p:sp>
        <p:nvSpPr>
          <p:cNvPr id="3" name="Content Placeholder 2"/>
          <p:cNvSpPr>
            <a:spLocks noGrp="1"/>
          </p:cNvSpPr>
          <p:nvPr>
            <p:ph sz="quarter" idx="1"/>
          </p:nvPr>
        </p:nvSpPr>
        <p:spPr/>
        <p:txBody>
          <a:bodyPr>
            <a:normAutofit lnSpcReduction="10000"/>
          </a:bodyPr>
          <a:lstStyle/>
          <a:p>
            <a:pPr marL="0" indent="0">
              <a:lnSpc>
                <a:spcPct val="150000"/>
              </a:lnSpc>
              <a:buClrTx/>
              <a:buNone/>
            </a:pPr>
            <a:endParaRPr lang="en-IN" sz="3200" dirty="0">
              <a:latin typeface="Calibri" pitchFamily="34" charset="0"/>
              <a:ea typeface="Noto Sans CJK SC Regular" charset="0"/>
              <a:cs typeface="Times New Roman" pitchFamily="16" charset="0"/>
            </a:endParaRPr>
          </a:p>
          <a:p>
            <a:pPr>
              <a:lnSpc>
                <a:spcPct val="150000"/>
              </a:lnSpc>
              <a:buClrTx/>
              <a:buFont typeface="Arial" pitchFamily="34" charset="0"/>
              <a:buChar char="•"/>
            </a:pPr>
            <a:r>
              <a:rPr lang="en-IN" sz="3200" dirty="0">
                <a:latin typeface="Calibri" pitchFamily="34" charset="0"/>
                <a:ea typeface="Noto Sans CJK SC Regular" charset="0"/>
                <a:cs typeface="Times New Roman" pitchFamily="16" charset="0"/>
              </a:rPr>
              <a:t>OS : MS Windows7 or higher versions/ Ubuntu 14.04</a:t>
            </a:r>
          </a:p>
          <a:p>
            <a:pPr>
              <a:lnSpc>
                <a:spcPct val="150000"/>
              </a:lnSpc>
              <a:buClrTx/>
              <a:buFont typeface="Arial" pitchFamily="34" charset="0"/>
              <a:buChar char="•"/>
            </a:pPr>
            <a:r>
              <a:rPr lang="en-US" sz="3200" dirty="0">
                <a:latin typeface="Calibri" pitchFamily="34" charset="0"/>
              </a:rPr>
              <a:t>Opencv</a:t>
            </a:r>
          </a:p>
          <a:p>
            <a:pPr>
              <a:lnSpc>
                <a:spcPct val="150000"/>
              </a:lnSpc>
              <a:buClrTx/>
              <a:buFont typeface="Arial" pitchFamily="34" charset="0"/>
              <a:buChar char="•"/>
            </a:pPr>
            <a:r>
              <a:rPr lang="en-US" sz="3200" dirty="0">
                <a:latin typeface="Calibri" pitchFamily="34" charset="0"/>
              </a:rPr>
              <a:t>Python 3.7</a:t>
            </a:r>
          </a:p>
          <a:p>
            <a:pPr>
              <a:lnSpc>
                <a:spcPct val="150000"/>
              </a:lnSpc>
              <a:buClrTx/>
              <a:buFont typeface="Arial" pitchFamily="34" charset="0"/>
              <a:buChar char="•"/>
            </a:pPr>
            <a:r>
              <a:rPr lang="en-US" sz="3200" dirty="0">
                <a:latin typeface="Calibri" pitchFamily="34" charset="0"/>
              </a:rPr>
              <a:t>Mysql</a:t>
            </a:r>
          </a:p>
          <a:p>
            <a:pPr>
              <a:buClrTx/>
              <a:buFont typeface="Arial" pitchFamily="34" charset="0"/>
              <a:buChar char="•"/>
            </a:pPr>
            <a:endParaRPr lang="en-US" dirty="0"/>
          </a:p>
          <a:p>
            <a:pPr>
              <a:buClrTx/>
              <a:buFont typeface="Arial" pitchFamily="34" charset="0"/>
              <a:buChar char="•"/>
            </a:pPr>
            <a:endParaRPr lang="en-US" dirty="0"/>
          </a:p>
        </p:txBody>
      </p:sp>
      <p:sp>
        <p:nvSpPr>
          <p:cNvPr id="6" name="Slide Number Placeholder 5"/>
          <p:cNvSpPr>
            <a:spLocks noGrp="1"/>
          </p:cNvSpPr>
          <p:nvPr>
            <p:ph type="sldNum" sz="quarter" idx="12"/>
          </p:nvPr>
        </p:nvSpPr>
        <p:spPr/>
        <p:txBody>
          <a:bodyPr/>
          <a:lstStyle/>
          <a:p>
            <a:pPr algn="r">
              <a:lnSpc>
                <a:spcPct val="100000"/>
              </a:lnSpc>
            </a:pPr>
            <a:fld id="{6379A2EE-4F17-45B8-9053-47CB31952231}" type="slidenum">
              <a:rPr lang="en-IN" sz="1200" b="0" strike="noStrike" spc="-1" smtClean="0">
                <a:solidFill>
                  <a:schemeClr val="bg1"/>
                </a:solidFill>
                <a:uFill>
                  <a:solidFill>
                    <a:srgbClr val="FFFFFF"/>
                  </a:solidFill>
                </a:uFill>
                <a:latin typeface="Calibri"/>
              </a:rPr>
              <a:pPr algn="r">
                <a:lnSpc>
                  <a:spcPct val="100000"/>
                </a:lnSpc>
              </a:pPr>
              <a:t>11</a:t>
            </a:fld>
            <a:endParaRPr lang="en-IN" sz="1400" b="0" strike="noStrike" spc="-1" dirty="0">
              <a:solidFill>
                <a:schemeClr val="bg1"/>
              </a:solidFill>
              <a:uFill>
                <a:solidFill>
                  <a:srgbClr val="FFFFFF"/>
                </a:solidFill>
              </a:uFill>
              <a:latin typeface="Times New Roman"/>
            </a:endParaRPr>
          </a:p>
        </p:txBody>
      </p:sp>
      <p:sp>
        <p:nvSpPr>
          <p:cNvPr id="7" name="Footer Placeholder 3"/>
          <p:cNvSpPr>
            <a:spLocks noGrp="1"/>
          </p:cNvSpPr>
          <p:nvPr>
            <p:ph type="ftr" sz="quarter" idx="11"/>
          </p:nvPr>
        </p:nvSpPr>
        <p:spPr>
          <a:xfrm>
            <a:off x="838200" y="6248400"/>
            <a:ext cx="7696200" cy="457200"/>
          </a:xfrm>
        </p:spPr>
        <p:txBody>
          <a:bodyPr/>
          <a:lstStyle/>
          <a:p>
            <a:r>
              <a:rPr lang="en-US" sz="1600" b="0" strike="noStrike" spc="-1" dirty="0">
                <a:solidFill>
                  <a:srgbClr val="000000"/>
                </a:solidFill>
                <a:uFill>
                  <a:solidFill>
                    <a:srgbClr val="FFFFFF"/>
                  </a:solidFill>
                </a:uFill>
                <a:latin typeface="Times New Roman"/>
              </a:rPr>
              <a:t>Paperless Ticketing Using Face Recognition for Metro Rail</a:t>
            </a:r>
            <a:endParaRPr lang="en-IN" sz="16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276730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Hardware Specification</a:t>
            </a:r>
          </a:p>
        </p:txBody>
      </p:sp>
      <p:sp>
        <p:nvSpPr>
          <p:cNvPr id="3" name="Content Placeholder 2"/>
          <p:cNvSpPr>
            <a:spLocks noGrp="1"/>
          </p:cNvSpPr>
          <p:nvPr>
            <p:ph sz="quarter" idx="1"/>
          </p:nvPr>
        </p:nvSpPr>
        <p:spPr/>
        <p:txBody>
          <a:bodyPr>
            <a:normAutofit lnSpcReduction="10000"/>
          </a:bodyPr>
          <a:lstStyle/>
          <a:p>
            <a:pPr>
              <a:lnSpc>
                <a:spcPct val="150000"/>
              </a:lnSpc>
              <a:buClr>
                <a:srgbClr val="000000"/>
              </a:buClr>
              <a:buSzPct val="100000"/>
              <a:buFont typeface="Arial" pitchFamily="34" charset="0"/>
              <a:buChar char="•"/>
              <a:tabLst>
                <a:tab pos="431800" algn="l"/>
                <a:tab pos="881063" algn="l"/>
                <a:tab pos="1330325" algn="l"/>
                <a:tab pos="1779588" algn="l"/>
                <a:tab pos="2228850" algn="l"/>
                <a:tab pos="2678113" algn="l"/>
                <a:tab pos="3127375" algn="l"/>
                <a:tab pos="3576638" algn="l"/>
                <a:tab pos="4025900" algn="l"/>
                <a:tab pos="4475163" algn="l"/>
                <a:tab pos="4924425" algn="l"/>
                <a:tab pos="5383213" algn="l"/>
                <a:tab pos="5822950" algn="l"/>
                <a:tab pos="6272213" algn="l"/>
                <a:tab pos="6721475" algn="l"/>
                <a:tab pos="7170738" algn="l"/>
                <a:tab pos="7620000" algn="l"/>
                <a:tab pos="8069263" algn="l"/>
                <a:tab pos="8518525" algn="l"/>
                <a:tab pos="8967788" algn="l"/>
                <a:tab pos="9385300" algn="l"/>
                <a:tab pos="9832975" algn="l"/>
                <a:tab pos="10280650" algn="l"/>
                <a:tab pos="10737850" algn="l"/>
                <a:tab pos="10772775" algn="l"/>
                <a:tab pos="10779125" algn="l"/>
                <a:tab pos="10780713" algn="l"/>
              </a:tabLst>
            </a:pPr>
            <a:r>
              <a:rPr lang="en-IN" dirty="0">
                <a:solidFill>
                  <a:srgbClr val="292400"/>
                </a:solidFill>
                <a:latin typeface="Times New Roman" pitchFamily="16" charset="0"/>
                <a:ea typeface="Noto Sans CJK SC Regular" charset="0"/>
                <a:cs typeface="Times New Roman" pitchFamily="16" charset="0"/>
              </a:rPr>
              <a:t> </a:t>
            </a:r>
            <a:r>
              <a:rPr lang="en-IN" sz="3200" dirty="0">
                <a:solidFill>
                  <a:srgbClr val="292400"/>
                </a:solidFill>
                <a:latin typeface="Calibri" pitchFamily="34" charset="0"/>
                <a:ea typeface="Noto Sans CJK SC Regular" charset="0"/>
                <a:cs typeface="Times New Roman" pitchFamily="16" charset="0"/>
              </a:rPr>
              <a:t>Intel Core 2 Duo/Quad or higher and 64bit 	processor</a:t>
            </a:r>
          </a:p>
          <a:p>
            <a:pPr>
              <a:lnSpc>
                <a:spcPct val="150000"/>
              </a:lnSpc>
              <a:buClr>
                <a:srgbClr val="000000"/>
              </a:buClr>
              <a:buSzPct val="100000"/>
              <a:buFont typeface="Arial" pitchFamily="34" charset="0"/>
              <a:buChar char="•"/>
              <a:tabLst>
                <a:tab pos="431800" algn="l"/>
                <a:tab pos="881063" algn="l"/>
                <a:tab pos="1330325" algn="l"/>
                <a:tab pos="1779588" algn="l"/>
                <a:tab pos="2228850" algn="l"/>
                <a:tab pos="2678113" algn="l"/>
                <a:tab pos="3127375" algn="l"/>
                <a:tab pos="3576638" algn="l"/>
                <a:tab pos="4025900" algn="l"/>
                <a:tab pos="4475163" algn="l"/>
                <a:tab pos="4924425" algn="l"/>
                <a:tab pos="5383213" algn="l"/>
                <a:tab pos="5822950" algn="l"/>
                <a:tab pos="6272213" algn="l"/>
                <a:tab pos="6721475" algn="l"/>
                <a:tab pos="7170738" algn="l"/>
                <a:tab pos="7620000" algn="l"/>
                <a:tab pos="8069263" algn="l"/>
                <a:tab pos="8518525" algn="l"/>
                <a:tab pos="8967788" algn="l"/>
                <a:tab pos="9385300" algn="l"/>
                <a:tab pos="9832975" algn="l"/>
                <a:tab pos="10280650" algn="l"/>
                <a:tab pos="10737850" algn="l"/>
                <a:tab pos="10772775" algn="l"/>
                <a:tab pos="10779125" algn="l"/>
                <a:tab pos="10780713" algn="l"/>
              </a:tabLst>
            </a:pPr>
            <a:r>
              <a:rPr lang="en-IN" sz="3200" dirty="0">
                <a:solidFill>
                  <a:srgbClr val="292400"/>
                </a:solidFill>
                <a:latin typeface="Calibri" pitchFamily="34" charset="0"/>
                <a:ea typeface="Noto Sans CJK SC Regular" charset="0"/>
                <a:cs typeface="Times New Roman" pitchFamily="16" charset="0"/>
              </a:rPr>
              <a:t>Hard Disk capacity of 1- 4TB,  4 GB RAM or more</a:t>
            </a:r>
          </a:p>
          <a:p>
            <a:pPr>
              <a:lnSpc>
                <a:spcPct val="150000"/>
              </a:lnSpc>
              <a:buClr>
                <a:srgbClr val="000000"/>
              </a:buClr>
              <a:buSzPct val="100000"/>
              <a:buFont typeface="Arial" pitchFamily="34" charset="0"/>
              <a:buChar char="•"/>
              <a:tabLst>
                <a:tab pos="431800" algn="l"/>
                <a:tab pos="881063" algn="l"/>
                <a:tab pos="1330325" algn="l"/>
                <a:tab pos="1779588" algn="l"/>
                <a:tab pos="2228850" algn="l"/>
                <a:tab pos="2678113" algn="l"/>
                <a:tab pos="3127375" algn="l"/>
                <a:tab pos="3576638" algn="l"/>
                <a:tab pos="4025900" algn="l"/>
                <a:tab pos="4475163" algn="l"/>
                <a:tab pos="4924425" algn="l"/>
                <a:tab pos="5383213" algn="l"/>
                <a:tab pos="5822950" algn="l"/>
                <a:tab pos="6272213" algn="l"/>
                <a:tab pos="6721475" algn="l"/>
                <a:tab pos="7170738" algn="l"/>
                <a:tab pos="7620000" algn="l"/>
                <a:tab pos="8069263" algn="l"/>
                <a:tab pos="8518525" algn="l"/>
                <a:tab pos="8967788" algn="l"/>
                <a:tab pos="9385300" algn="l"/>
                <a:tab pos="9832975" algn="l"/>
                <a:tab pos="10280650" algn="l"/>
                <a:tab pos="10737850" algn="l"/>
                <a:tab pos="10772775" algn="l"/>
                <a:tab pos="10779125" algn="l"/>
                <a:tab pos="10780713" algn="l"/>
              </a:tabLst>
            </a:pPr>
            <a:r>
              <a:rPr lang="en-IN" sz="3200" dirty="0">
                <a:solidFill>
                  <a:srgbClr val="292400"/>
                </a:solidFill>
                <a:latin typeface="Calibri" pitchFamily="34" charset="0"/>
                <a:cs typeface="Times New Roman" pitchFamily="16" charset="0"/>
              </a:rPr>
              <a:t>Input devices: keyboard, digital camera</a:t>
            </a:r>
          </a:p>
          <a:p>
            <a:pPr>
              <a:lnSpc>
                <a:spcPct val="150000"/>
              </a:lnSpc>
              <a:buClr>
                <a:srgbClr val="000000"/>
              </a:buClr>
              <a:buSzPct val="100000"/>
              <a:buFont typeface="Arial" pitchFamily="34" charset="0"/>
              <a:buChar char="•"/>
              <a:tabLst>
                <a:tab pos="431800" algn="l"/>
                <a:tab pos="881063" algn="l"/>
                <a:tab pos="1330325" algn="l"/>
                <a:tab pos="1779588" algn="l"/>
                <a:tab pos="2228850" algn="l"/>
                <a:tab pos="2678113" algn="l"/>
                <a:tab pos="3127375" algn="l"/>
                <a:tab pos="3576638" algn="l"/>
                <a:tab pos="4025900" algn="l"/>
                <a:tab pos="4475163" algn="l"/>
                <a:tab pos="4924425" algn="l"/>
                <a:tab pos="5383213" algn="l"/>
                <a:tab pos="5822950" algn="l"/>
                <a:tab pos="6272213" algn="l"/>
                <a:tab pos="6721475" algn="l"/>
                <a:tab pos="7170738" algn="l"/>
                <a:tab pos="7620000" algn="l"/>
                <a:tab pos="8069263" algn="l"/>
                <a:tab pos="8518525" algn="l"/>
                <a:tab pos="8967788" algn="l"/>
                <a:tab pos="9385300" algn="l"/>
                <a:tab pos="9832975" algn="l"/>
                <a:tab pos="10280650" algn="l"/>
                <a:tab pos="10737850" algn="l"/>
                <a:tab pos="10772775" algn="l"/>
                <a:tab pos="10779125" algn="l"/>
                <a:tab pos="10780713" algn="l"/>
              </a:tabLst>
            </a:pPr>
            <a:r>
              <a:rPr lang="en-IN" sz="3200" dirty="0">
                <a:solidFill>
                  <a:srgbClr val="292400"/>
                </a:solidFill>
                <a:latin typeface="Calibri" pitchFamily="34" charset="0"/>
                <a:cs typeface="Times New Roman" pitchFamily="16" charset="0"/>
              </a:rPr>
              <a:t>Output device : computer monitor</a:t>
            </a:r>
            <a:endParaRPr lang="en-US" sz="3200" dirty="0">
              <a:latin typeface="Calibri" pitchFamily="34" charset="0"/>
            </a:endParaRPr>
          </a:p>
        </p:txBody>
      </p:sp>
      <p:sp>
        <p:nvSpPr>
          <p:cNvPr id="6" name="Slide Number Placeholder 5"/>
          <p:cNvSpPr>
            <a:spLocks noGrp="1"/>
          </p:cNvSpPr>
          <p:nvPr>
            <p:ph type="sldNum" sz="quarter" idx="12"/>
          </p:nvPr>
        </p:nvSpPr>
        <p:spPr/>
        <p:txBody>
          <a:bodyPr/>
          <a:lstStyle/>
          <a:p>
            <a:pPr algn="r">
              <a:lnSpc>
                <a:spcPct val="100000"/>
              </a:lnSpc>
            </a:pPr>
            <a:fld id="{6379A2EE-4F17-45B8-9053-47CB31952231}" type="slidenum">
              <a:rPr lang="en-IN" sz="1200" b="0" strike="noStrike" spc="-1" smtClean="0">
                <a:solidFill>
                  <a:schemeClr val="bg1"/>
                </a:solidFill>
                <a:uFill>
                  <a:solidFill>
                    <a:srgbClr val="FFFFFF"/>
                  </a:solidFill>
                </a:uFill>
                <a:latin typeface="Calibri"/>
              </a:rPr>
              <a:pPr algn="r">
                <a:lnSpc>
                  <a:spcPct val="100000"/>
                </a:lnSpc>
              </a:pPr>
              <a:t>12</a:t>
            </a:fld>
            <a:endParaRPr lang="en-IN" sz="1400" b="0" strike="noStrike" spc="-1" dirty="0">
              <a:solidFill>
                <a:schemeClr val="bg1"/>
              </a:solidFill>
              <a:uFill>
                <a:solidFill>
                  <a:srgbClr val="FFFFFF"/>
                </a:solidFill>
              </a:uFill>
              <a:latin typeface="Times New Roman"/>
            </a:endParaRPr>
          </a:p>
        </p:txBody>
      </p:sp>
      <p:sp>
        <p:nvSpPr>
          <p:cNvPr id="7" name="Footer Placeholder 3"/>
          <p:cNvSpPr>
            <a:spLocks noGrp="1"/>
          </p:cNvSpPr>
          <p:nvPr>
            <p:ph type="ftr" sz="quarter" idx="11"/>
          </p:nvPr>
        </p:nvSpPr>
        <p:spPr>
          <a:xfrm>
            <a:off x="838200" y="6248400"/>
            <a:ext cx="7696200" cy="457200"/>
          </a:xfrm>
        </p:spPr>
        <p:txBody>
          <a:bodyPr/>
          <a:lstStyle/>
          <a:p>
            <a:r>
              <a:rPr lang="en-US" sz="1600" b="0" strike="noStrike" spc="-1" dirty="0">
                <a:solidFill>
                  <a:srgbClr val="000000"/>
                </a:solidFill>
                <a:uFill>
                  <a:solidFill>
                    <a:srgbClr val="FFFFFF"/>
                  </a:solidFill>
                </a:uFill>
                <a:latin typeface="Times New Roman"/>
              </a:rPr>
              <a:t>Paperless Ticketing Using Face Recognition for Metro Rail</a:t>
            </a:r>
            <a:endParaRPr lang="en-IN" sz="16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155727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420100" cy="1143000"/>
          </a:xfrm>
        </p:spPr>
        <p:txBody>
          <a:bodyPr/>
          <a:lstStyle/>
          <a:p>
            <a:r>
              <a:rPr lang="en-US" dirty="0">
                <a:latin typeface="+mn-lt"/>
              </a:rPr>
              <a:t>System Architecture</a:t>
            </a:r>
          </a:p>
        </p:txBody>
      </p:sp>
      <p:sp>
        <p:nvSpPr>
          <p:cNvPr id="4" name="Slide Number Placeholder 3"/>
          <p:cNvSpPr>
            <a:spLocks noGrp="1"/>
          </p:cNvSpPr>
          <p:nvPr>
            <p:ph type="sldNum" sz="quarter" idx="12"/>
          </p:nvPr>
        </p:nvSpPr>
        <p:spPr/>
        <p:txBody>
          <a:bodyPr/>
          <a:lstStyle/>
          <a:p>
            <a:pPr algn="r">
              <a:lnSpc>
                <a:spcPct val="100000"/>
              </a:lnSpc>
            </a:pPr>
            <a:fld id="{6379A2EE-4F17-45B8-9053-47CB31952231}" type="slidenum">
              <a:rPr lang="en-IN" sz="1200" b="0" strike="noStrike" spc="-1" smtClean="0">
                <a:solidFill>
                  <a:schemeClr val="bg1"/>
                </a:solidFill>
                <a:uFill>
                  <a:solidFill>
                    <a:srgbClr val="FFFFFF"/>
                  </a:solidFill>
                </a:uFill>
                <a:latin typeface="Calibri"/>
              </a:rPr>
              <a:pPr algn="r">
                <a:lnSpc>
                  <a:spcPct val="100000"/>
                </a:lnSpc>
              </a:pPr>
              <a:t>13</a:t>
            </a:fld>
            <a:endParaRPr lang="en-IN" sz="1400" b="0" strike="noStrike" spc="-1" dirty="0">
              <a:solidFill>
                <a:schemeClr val="bg1"/>
              </a:solidFill>
              <a:uFill>
                <a:solidFill>
                  <a:srgbClr val="FFFFFF"/>
                </a:solidFill>
              </a:uFill>
              <a:latin typeface="Times New Roman"/>
            </a:endParaRPr>
          </a:p>
        </p:txBody>
      </p:sp>
      <p:pic>
        <p:nvPicPr>
          <p:cNvPr id="1026" name="Picture 2" descr="C:\Users\SAYEED\Downloads\Doc1-1.jp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52400" y="1362225"/>
            <a:ext cx="9525000" cy="4474670"/>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3"/>
          <p:cNvSpPr>
            <a:spLocks noGrp="1"/>
          </p:cNvSpPr>
          <p:nvPr>
            <p:ph type="ftr" sz="quarter" idx="11"/>
          </p:nvPr>
        </p:nvSpPr>
        <p:spPr>
          <a:xfrm>
            <a:off x="838200" y="6248400"/>
            <a:ext cx="7696200" cy="457200"/>
          </a:xfrm>
        </p:spPr>
        <p:txBody>
          <a:bodyPr/>
          <a:lstStyle/>
          <a:p>
            <a:r>
              <a:rPr lang="en-US" sz="1600" b="0" strike="noStrike" spc="-1" dirty="0">
                <a:solidFill>
                  <a:srgbClr val="000000"/>
                </a:solidFill>
                <a:uFill>
                  <a:solidFill>
                    <a:srgbClr val="FFFFFF"/>
                  </a:solidFill>
                </a:uFill>
                <a:latin typeface="Times New Roman"/>
              </a:rPr>
              <a:t>Paperless Ticketing Using Face Recognition for Metro Rail</a:t>
            </a:r>
            <a:endParaRPr lang="en-IN" sz="16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430670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495300" y="274680"/>
            <a:ext cx="8915010" cy="1142640"/>
          </a:xfrm>
          <a:prstGeom prst="rect">
            <a:avLst/>
          </a:prstGeom>
          <a:noFill/>
          <a:ln>
            <a:noFill/>
          </a:ln>
        </p:spPr>
        <p:txBody>
          <a:bodyPr anchor="ctr"/>
          <a:lstStyle/>
          <a:p>
            <a:pPr>
              <a:lnSpc>
                <a:spcPct val="100000"/>
              </a:lnSpc>
            </a:pPr>
            <a:r>
              <a:rPr lang="en-IN" sz="4000" b="0" strike="noStrike" spc="-1" dirty="0">
                <a:solidFill>
                  <a:schemeClr val="tx2"/>
                </a:solidFill>
                <a:uFill>
                  <a:solidFill>
                    <a:srgbClr val="FFFFFF"/>
                  </a:solidFill>
                </a:uFill>
              </a:rPr>
              <a:t>List Of Modules </a:t>
            </a:r>
          </a:p>
        </p:txBody>
      </p:sp>
      <p:sp>
        <p:nvSpPr>
          <p:cNvPr id="129" name="TextShape 2"/>
          <p:cNvSpPr txBox="1"/>
          <p:nvPr/>
        </p:nvSpPr>
        <p:spPr>
          <a:xfrm>
            <a:off x="495300" y="1600200"/>
            <a:ext cx="8915010" cy="4525560"/>
          </a:xfrm>
          <a:prstGeom prst="rect">
            <a:avLst/>
          </a:prstGeom>
          <a:noFill/>
          <a:ln>
            <a:noFill/>
          </a:ln>
        </p:spPr>
        <p:txBody>
          <a:bodyPr/>
          <a:lstStyle/>
          <a:p>
            <a:pPr marL="514440" indent="-514080">
              <a:lnSpc>
                <a:spcPct val="100000"/>
              </a:lnSpc>
              <a:buClr>
                <a:srgbClr val="000000"/>
              </a:buClr>
              <a:buFont typeface="Calibri"/>
              <a:buAutoNum type="arabicPeriod"/>
            </a:pPr>
            <a:endParaRPr lang="en-IN" sz="3200" b="0" strike="noStrike" spc="-1" dirty="0">
              <a:solidFill>
                <a:srgbClr val="000000"/>
              </a:solidFill>
              <a:uFill>
                <a:solidFill>
                  <a:srgbClr val="FFFFFF"/>
                </a:solidFill>
              </a:uFill>
              <a:latin typeface="Calibri" pitchFamily="34" charset="0"/>
            </a:endParaRPr>
          </a:p>
          <a:p>
            <a:pPr marL="514440" indent="-514080">
              <a:lnSpc>
                <a:spcPct val="100000"/>
              </a:lnSpc>
              <a:buClr>
                <a:srgbClr val="000000"/>
              </a:buClr>
              <a:buFont typeface="Calibri"/>
              <a:buAutoNum type="arabicPeriod"/>
            </a:pPr>
            <a:r>
              <a:rPr lang="en-IN" sz="3200" b="0" strike="noStrike" spc="-1" dirty="0">
                <a:solidFill>
                  <a:srgbClr val="000000"/>
                </a:solidFill>
                <a:uFill>
                  <a:solidFill>
                    <a:srgbClr val="FFFFFF"/>
                  </a:solidFill>
                </a:uFill>
                <a:latin typeface="Calibri" pitchFamily="34" charset="0"/>
              </a:rPr>
              <a:t>Administrator </a:t>
            </a:r>
            <a:endParaRPr lang="en-IN" sz="3200" b="0" strike="noStrike" spc="-1" dirty="0">
              <a:solidFill>
                <a:srgbClr val="050505"/>
              </a:solidFill>
              <a:uFill>
                <a:solidFill>
                  <a:srgbClr val="FFFFFF"/>
                </a:solidFill>
              </a:uFill>
              <a:latin typeface="Calibri" pitchFamily="34" charset="0"/>
            </a:endParaRPr>
          </a:p>
          <a:p>
            <a:pPr marL="514440" indent="-514080">
              <a:lnSpc>
                <a:spcPct val="100000"/>
              </a:lnSpc>
              <a:buClr>
                <a:srgbClr val="000000"/>
              </a:buClr>
              <a:buFont typeface="Calibri"/>
              <a:buAutoNum type="arabicPeriod"/>
            </a:pPr>
            <a:r>
              <a:rPr lang="en-IN" sz="3200" b="0" strike="noStrike" spc="-1" dirty="0">
                <a:solidFill>
                  <a:srgbClr val="000000"/>
                </a:solidFill>
                <a:uFill>
                  <a:solidFill>
                    <a:srgbClr val="FFFFFF"/>
                  </a:solidFill>
                </a:uFill>
                <a:latin typeface="Calibri" pitchFamily="34" charset="0"/>
              </a:rPr>
              <a:t>Station master</a:t>
            </a:r>
            <a:endParaRPr lang="en-IN" sz="3200" b="0" strike="noStrike" spc="-1" dirty="0">
              <a:solidFill>
                <a:srgbClr val="050505"/>
              </a:solidFill>
              <a:uFill>
                <a:solidFill>
                  <a:srgbClr val="FFFFFF"/>
                </a:solidFill>
              </a:uFill>
              <a:latin typeface="Calibri" pitchFamily="34" charset="0"/>
            </a:endParaRPr>
          </a:p>
          <a:p>
            <a:pPr marL="514440" indent="-514080">
              <a:lnSpc>
                <a:spcPct val="100000"/>
              </a:lnSpc>
              <a:buClr>
                <a:srgbClr val="000000"/>
              </a:buClr>
              <a:buFont typeface="Calibri"/>
              <a:buAutoNum type="arabicPeriod"/>
            </a:pPr>
            <a:r>
              <a:rPr lang="en-IN" sz="3200" b="0" strike="noStrike" spc="-1" dirty="0">
                <a:solidFill>
                  <a:srgbClr val="000000"/>
                </a:solidFill>
                <a:uFill>
                  <a:solidFill>
                    <a:srgbClr val="FFFFFF"/>
                  </a:solidFill>
                </a:uFill>
                <a:latin typeface="Calibri" pitchFamily="34" charset="0"/>
              </a:rPr>
              <a:t>Entrance verification </a:t>
            </a:r>
          </a:p>
          <a:p>
            <a:pPr marL="514440" indent="-514080">
              <a:lnSpc>
                <a:spcPct val="100000"/>
              </a:lnSpc>
              <a:buClr>
                <a:srgbClr val="000000"/>
              </a:buClr>
              <a:buFont typeface="Calibri"/>
              <a:buAutoNum type="arabicPeriod"/>
            </a:pPr>
            <a:r>
              <a:rPr lang="en-IN" sz="3200" b="0" strike="noStrike" spc="-1" dirty="0">
                <a:solidFill>
                  <a:srgbClr val="000000"/>
                </a:solidFill>
                <a:uFill>
                  <a:solidFill>
                    <a:srgbClr val="FFFFFF"/>
                  </a:solidFill>
                </a:uFill>
                <a:latin typeface="Calibri" pitchFamily="34" charset="0"/>
              </a:rPr>
              <a:t>Exit validation </a:t>
            </a:r>
            <a:endParaRPr lang="en-IN" sz="3200" b="0" strike="noStrike" spc="-1" dirty="0">
              <a:solidFill>
                <a:srgbClr val="050505"/>
              </a:solidFill>
              <a:uFill>
                <a:solidFill>
                  <a:srgbClr val="FFFFFF"/>
                </a:solidFill>
              </a:uFill>
              <a:latin typeface="Calibri" pitchFamily="34" charset="0"/>
            </a:endParaRPr>
          </a:p>
        </p:txBody>
      </p:sp>
      <p:sp>
        <p:nvSpPr>
          <p:cNvPr id="3" name="Slide Number Placeholder 2"/>
          <p:cNvSpPr>
            <a:spLocks noGrp="1"/>
          </p:cNvSpPr>
          <p:nvPr>
            <p:ph type="sldNum" sz="quarter" idx="12"/>
          </p:nvPr>
        </p:nvSpPr>
        <p:spPr/>
        <p:txBody>
          <a:bodyPr/>
          <a:lstStyle/>
          <a:p>
            <a:pPr algn="r">
              <a:lnSpc>
                <a:spcPct val="100000"/>
              </a:lnSpc>
            </a:pPr>
            <a:fld id="{6379A2EE-4F17-45B8-9053-47CB31952231}" type="slidenum">
              <a:rPr lang="en-IN" sz="1200" b="0" strike="noStrike" spc="-1" smtClean="0">
                <a:solidFill>
                  <a:schemeClr val="bg1"/>
                </a:solidFill>
                <a:uFill>
                  <a:solidFill>
                    <a:srgbClr val="FFFFFF"/>
                  </a:solidFill>
                </a:uFill>
                <a:latin typeface="Calibri"/>
              </a:rPr>
              <a:pPr algn="r">
                <a:lnSpc>
                  <a:spcPct val="100000"/>
                </a:lnSpc>
              </a:pPr>
              <a:t>14</a:t>
            </a:fld>
            <a:endParaRPr lang="en-IN" sz="1400" b="0" strike="noStrike" spc="-1" dirty="0">
              <a:solidFill>
                <a:schemeClr val="bg1"/>
              </a:solidFill>
              <a:uFill>
                <a:solidFill>
                  <a:srgbClr val="FFFFFF"/>
                </a:solidFill>
              </a:uFill>
              <a:latin typeface="Times New Roman"/>
            </a:endParaRPr>
          </a:p>
        </p:txBody>
      </p:sp>
      <p:sp>
        <p:nvSpPr>
          <p:cNvPr id="7" name="Footer Placeholder 3"/>
          <p:cNvSpPr>
            <a:spLocks noGrp="1"/>
          </p:cNvSpPr>
          <p:nvPr>
            <p:ph type="ftr" sz="quarter" idx="11"/>
          </p:nvPr>
        </p:nvSpPr>
        <p:spPr>
          <a:xfrm>
            <a:off x="838200" y="6248400"/>
            <a:ext cx="7696200" cy="457200"/>
          </a:xfrm>
        </p:spPr>
        <p:txBody>
          <a:bodyPr/>
          <a:lstStyle/>
          <a:p>
            <a:r>
              <a:rPr lang="en-US" sz="1600" b="0" strike="noStrike" spc="-1" dirty="0">
                <a:solidFill>
                  <a:srgbClr val="000000"/>
                </a:solidFill>
                <a:uFill>
                  <a:solidFill>
                    <a:srgbClr val="FFFFFF"/>
                  </a:solidFill>
                </a:uFill>
                <a:latin typeface="Times New Roman"/>
              </a:rPr>
              <a:t>Paperless Ticketing Using Face Recognition for Metro Rail</a:t>
            </a:r>
            <a:endParaRPr lang="en-IN" sz="1600" b="0" strike="noStrike" spc="-1" dirty="0">
              <a:solidFill>
                <a:srgbClr val="000000"/>
              </a:solidFill>
              <a:uFill>
                <a:solidFill>
                  <a:srgbClr val="FFFFFF"/>
                </a:solidFill>
              </a:uFill>
              <a:latin typeface="Times New Roman"/>
            </a:endParaRPr>
          </a:p>
        </p:txBody>
      </p:sp>
      <p:sp>
        <p:nvSpPr>
          <p:cNvPr id="2" name="Action Button: Forward or Next 1">
            <a:hlinkClick r:id="rId2" action="ppaction://hlinksldjump" highlightClick="1"/>
          </p:cNvPr>
          <p:cNvSpPr/>
          <p:nvPr/>
        </p:nvSpPr>
        <p:spPr>
          <a:xfrm>
            <a:off x="8877690" y="6248400"/>
            <a:ext cx="571110" cy="30480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495300" y="274680"/>
            <a:ext cx="8915010" cy="1142640"/>
          </a:xfrm>
          <a:prstGeom prst="rect">
            <a:avLst/>
          </a:prstGeom>
          <a:noFill/>
          <a:ln>
            <a:noFill/>
          </a:ln>
        </p:spPr>
        <p:txBody>
          <a:bodyPr anchor="ctr"/>
          <a:lstStyle/>
          <a:p>
            <a:pPr>
              <a:lnSpc>
                <a:spcPct val="100000"/>
              </a:lnSpc>
            </a:pPr>
            <a:r>
              <a:rPr lang="en-IN" sz="4000" b="0" strike="noStrike" spc="-1" dirty="0">
                <a:solidFill>
                  <a:schemeClr val="tx2"/>
                </a:solidFill>
                <a:uFill>
                  <a:solidFill>
                    <a:srgbClr val="FFFFFF"/>
                  </a:solidFill>
                </a:uFill>
              </a:rPr>
              <a:t>Administrator  </a:t>
            </a:r>
          </a:p>
        </p:txBody>
      </p:sp>
      <p:sp>
        <p:nvSpPr>
          <p:cNvPr id="131" name="TextShape 2"/>
          <p:cNvSpPr txBox="1"/>
          <p:nvPr/>
        </p:nvSpPr>
        <p:spPr>
          <a:xfrm>
            <a:off x="495300" y="1600200"/>
            <a:ext cx="8915010" cy="4525560"/>
          </a:xfrm>
          <a:prstGeom prst="rect">
            <a:avLst/>
          </a:prstGeom>
          <a:noFill/>
          <a:ln>
            <a:noFill/>
          </a:ln>
        </p:spPr>
        <p:txBody>
          <a:bodyPr/>
          <a:lstStyle/>
          <a:p>
            <a:pPr marL="343080" indent="-342720">
              <a:lnSpc>
                <a:spcPct val="100000"/>
              </a:lnSpc>
              <a:buClr>
                <a:srgbClr val="000000"/>
              </a:buClr>
              <a:buFont typeface="Arial"/>
              <a:buChar char="•"/>
            </a:pPr>
            <a:r>
              <a:rPr lang="en-IN" sz="3200" b="0" strike="noStrike" spc="-1" dirty="0">
                <a:solidFill>
                  <a:srgbClr val="000000"/>
                </a:solidFill>
                <a:uFill>
                  <a:solidFill>
                    <a:srgbClr val="FFFFFF"/>
                  </a:solidFill>
                </a:uFill>
                <a:latin typeface="Calibri" pitchFamily="34" charset="0"/>
              </a:rPr>
              <a:t>Station master management</a:t>
            </a:r>
            <a:endParaRPr lang="en-IN" sz="3200" b="0" strike="noStrike" spc="-1" dirty="0">
              <a:solidFill>
                <a:srgbClr val="050505"/>
              </a:solidFill>
              <a:uFill>
                <a:solidFill>
                  <a:srgbClr val="FFFFFF"/>
                </a:solidFill>
              </a:uFill>
              <a:latin typeface="Calibri" pitchFamily="34" charset="0"/>
            </a:endParaRPr>
          </a:p>
          <a:p>
            <a:pPr marL="343080" indent="-342720">
              <a:lnSpc>
                <a:spcPct val="100000"/>
              </a:lnSpc>
              <a:buClr>
                <a:srgbClr val="000000"/>
              </a:buClr>
              <a:buFont typeface="Arial"/>
              <a:buChar char="•"/>
            </a:pPr>
            <a:r>
              <a:rPr lang="en-IN" sz="3200" b="0" strike="noStrike" spc="-1" dirty="0">
                <a:solidFill>
                  <a:srgbClr val="000000"/>
                </a:solidFill>
                <a:uFill>
                  <a:solidFill>
                    <a:srgbClr val="FFFFFF"/>
                  </a:solidFill>
                </a:uFill>
                <a:latin typeface="Calibri" pitchFamily="34" charset="0"/>
              </a:rPr>
              <a:t>Database management</a:t>
            </a:r>
            <a:endParaRPr lang="en-IN" sz="3200" b="0" strike="noStrike" spc="-1" dirty="0">
              <a:solidFill>
                <a:srgbClr val="050505"/>
              </a:solidFill>
              <a:uFill>
                <a:solidFill>
                  <a:srgbClr val="FFFFFF"/>
                </a:solidFill>
              </a:uFill>
              <a:latin typeface="Calibri" pitchFamily="34" charset="0"/>
            </a:endParaRPr>
          </a:p>
          <a:p>
            <a:pPr marL="343080" indent="-342720">
              <a:lnSpc>
                <a:spcPct val="100000"/>
              </a:lnSpc>
              <a:buClr>
                <a:srgbClr val="000000"/>
              </a:buClr>
              <a:buFont typeface="Arial"/>
              <a:buChar char="•"/>
            </a:pPr>
            <a:r>
              <a:rPr lang="en-IN" sz="3200" b="0" strike="noStrike" spc="-1" dirty="0">
                <a:solidFill>
                  <a:srgbClr val="000000"/>
                </a:solidFill>
                <a:uFill>
                  <a:solidFill>
                    <a:srgbClr val="FFFFFF"/>
                  </a:solidFill>
                </a:uFill>
                <a:latin typeface="Calibri" pitchFamily="34" charset="0"/>
              </a:rPr>
              <a:t>Rules and regulations </a:t>
            </a:r>
            <a:endParaRPr lang="en-IN" sz="3200" b="0" strike="noStrike" spc="-1" dirty="0">
              <a:solidFill>
                <a:srgbClr val="050505"/>
              </a:solidFill>
              <a:uFill>
                <a:solidFill>
                  <a:srgbClr val="FFFFFF"/>
                </a:solidFill>
              </a:uFill>
              <a:latin typeface="Calibri" pitchFamily="34" charset="0"/>
            </a:endParaRPr>
          </a:p>
          <a:p>
            <a:pPr marL="343080" indent="-342720">
              <a:lnSpc>
                <a:spcPct val="100000"/>
              </a:lnSpc>
              <a:buClr>
                <a:srgbClr val="000000"/>
              </a:buClr>
              <a:buFont typeface="Arial"/>
              <a:buChar char="•"/>
            </a:pPr>
            <a:r>
              <a:rPr lang="en-IN" sz="3200" b="0" strike="noStrike" spc="-1" dirty="0">
                <a:solidFill>
                  <a:srgbClr val="000000"/>
                </a:solidFill>
                <a:uFill>
                  <a:solidFill>
                    <a:srgbClr val="FFFFFF"/>
                  </a:solidFill>
                </a:uFill>
                <a:latin typeface="Calibri" pitchFamily="34" charset="0"/>
              </a:rPr>
              <a:t>Fare rate calculation</a:t>
            </a:r>
            <a:endParaRPr lang="en-IN" sz="3200" b="0" strike="noStrike" spc="-1" dirty="0">
              <a:solidFill>
                <a:srgbClr val="050505"/>
              </a:solidFill>
              <a:uFill>
                <a:solidFill>
                  <a:srgbClr val="FFFFFF"/>
                </a:solidFill>
              </a:uFill>
              <a:latin typeface="Calibri" pitchFamily="34" charset="0"/>
            </a:endParaRPr>
          </a:p>
          <a:p>
            <a:pPr marL="360">
              <a:lnSpc>
                <a:spcPct val="100000"/>
              </a:lnSpc>
              <a:buClr>
                <a:srgbClr val="000000"/>
              </a:buClr>
            </a:pPr>
            <a:endParaRPr lang="en-IN" sz="3200" b="0" strike="noStrike" spc="-1" dirty="0">
              <a:solidFill>
                <a:srgbClr val="050505"/>
              </a:solidFill>
              <a:uFill>
                <a:solidFill>
                  <a:srgbClr val="FFFFFF"/>
                </a:solidFill>
              </a:uFill>
              <a:latin typeface="Calibri" pitchFamily="34" charset="0"/>
            </a:endParaRPr>
          </a:p>
        </p:txBody>
      </p:sp>
      <p:sp>
        <p:nvSpPr>
          <p:cNvPr id="3" name="Slide Number Placeholder 2"/>
          <p:cNvSpPr>
            <a:spLocks noGrp="1"/>
          </p:cNvSpPr>
          <p:nvPr>
            <p:ph type="sldNum" sz="quarter" idx="12"/>
          </p:nvPr>
        </p:nvSpPr>
        <p:spPr/>
        <p:txBody>
          <a:bodyPr/>
          <a:lstStyle/>
          <a:p>
            <a:pPr algn="r">
              <a:lnSpc>
                <a:spcPct val="100000"/>
              </a:lnSpc>
            </a:pPr>
            <a:fld id="{6379A2EE-4F17-45B8-9053-47CB31952231}" type="slidenum">
              <a:rPr lang="en-IN" sz="1200" b="0" strike="noStrike" spc="-1" smtClean="0">
                <a:solidFill>
                  <a:schemeClr val="bg1"/>
                </a:solidFill>
                <a:uFill>
                  <a:solidFill>
                    <a:srgbClr val="FFFFFF"/>
                  </a:solidFill>
                </a:uFill>
                <a:latin typeface="Calibri"/>
              </a:rPr>
              <a:pPr algn="r">
                <a:lnSpc>
                  <a:spcPct val="100000"/>
                </a:lnSpc>
              </a:pPr>
              <a:t>15</a:t>
            </a:fld>
            <a:endParaRPr lang="en-IN" sz="1400" b="0" strike="noStrike" spc="-1" dirty="0">
              <a:solidFill>
                <a:schemeClr val="bg1"/>
              </a:solidFill>
              <a:uFill>
                <a:solidFill>
                  <a:srgbClr val="FFFFFF"/>
                </a:solidFill>
              </a:uFill>
              <a:latin typeface="Times New Roman"/>
            </a:endParaRPr>
          </a:p>
        </p:txBody>
      </p:sp>
      <p:sp>
        <p:nvSpPr>
          <p:cNvPr id="7" name="Footer Placeholder 3"/>
          <p:cNvSpPr>
            <a:spLocks noGrp="1"/>
          </p:cNvSpPr>
          <p:nvPr>
            <p:ph type="ftr" sz="quarter" idx="11"/>
          </p:nvPr>
        </p:nvSpPr>
        <p:spPr>
          <a:xfrm>
            <a:off x="838200" y="6248400"/>
            <a:ext cx="7696200" cy="457200"/>
          </a:xfrm>
        </p:spPr>
        <p:txBody>
          <a:bodyPr/>
          <a:lstStyle/>
          <a:p>
            <a:r>
              <a:rPr lang="en-US" sz="1600" b="0" strike="noStrike" spc="-1" dirty="0">
                <a:solidFill>
                  <a:srgbClr val="000000"/>
                </a:solidFill>
                <a:uFill>
                  <a:solidFill>
                    <a:srgbClr val="FFFFFF"/>
                  </a:solidFill>
                </a:uFill>
                <a:latin typeface="Times New Roman"/>
              </a:rPr>
              <a:t>Paperless Ticketing Using Face Recognition for Metro Rail</a:t>
            </a:r>
            <a:endParaRPr lang="en-IN" sz="1600" b="0" strike="noStrike" spc="-1" dirty="0">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495300" y="274680"/>
            <a:ext cx="8915010" cy="1142640"/>
          </a:xfrm>
          <a:prstGeom prst="rect">
            <a:avLst/>
          </a:prstGeom>
          <a:noFill/>
          <a:ln>
            <a:noFill/>
          </a:ln>
        </p:spPr>
        <p:txBody>
          <a:bodyPr anchor="ctr"/>
          <a:lstStyle/>
          <a:p>
            <a:pPr>
              <a:lnSpc>
                <a:spcPct val="100000"/>
              </a:lnSpc>
            </a:pPr>
            <a:r>
              <a:rPr lang="en-IN" sz="4000" b="0" strike="noStrike" spc="-1" dirty="0">
                <a:solidFill>
                  <a:schemeClr val="tx2"/>
                </a:solidFill>
                <a:uFill>
                  <a:solidFill>
                    <a:srgbClr val="FFFFFF"/>
                  </a:solidFill>
                </a:uFill>
              </a:rPr>
              <a:t>Station master</a:t>
            </a:r>
          </a:p>
        </p:txBody>
      </p:sp>
      <p:sp>
        <p:nvSpPr>
          <p:cNvPr id="133" name="TextShape 2"/>
          <p:cNvSpPr txBox="1"/>
          <p:nvPr/>
        </p:nvSpPr>
        <p:spPr>
          <a:xfrm>
            <a:off x="495300" y="1600200"/>
            <a:ext cx="8915010" cy="4525560"/>
          </a:xfrm>
          <a:prstGeom prst="rect">
            <a:avLst/>
          </a:prstGeom>
          <a:noFill/>
          <a:ln>
            <a:noFill/>
          </a:ln>
        </p:spPr>
        <p:txBody>
          <a:bodyPr/>
          <a:lstStyle/>
          <a:p>
            <a:pPr marL="343080" indent="-342720">
              <a:lnSpc>
                <a:spcPct val="100000"/>
              </a:lnSpc>
              <a:buClr>
                <a:srgbClr val="000000"/>
              </a:buClr>
              <a:buFont typeface="Arial"/>
              <a:buChar char="•"/>
            </a:pPr>
            <a:r>
              <a:rPr lang="en-IN" sz="2800" b="0" strike="noStrike" spc="-1" dirty="0">
                <a:solidFill>
                  <a:srgbClr val="000000"/>
                </a:solidFill>
                <a:uFill>
                  <a:solidFill>
                    <a:srgbClr val="FFFFFF"/>
                  </a:solidFill>
                </a:uFill>
                <a:latin typeface="Calibri" pitchFamily="34" charset="0"/>
              </a:rPr>
              <a:t>Ticket reservation</a:t>
            </a:r>
            <a:endParaRPr lang="en-IN" sz="2800" b="0" strike="noStrike" spc="-1" dirty="0">
              <a:solidFill>
                <a:srgbClr val="050505"/>
              </a:solidFill>
              <a:uFill>
                <a:solidFill>
                  <a:srgbClr val="FFFFFF"/>
                </a:solidFill>
              </a:uFill>
              <a:latin typeface="Calibri" pitchFamily="34" charset="0"/>
            </a:endParaRPr>
          </a:p>
          <a:p>
            <a:pPr marL="1143000" lvl="2" indent="-228240">
              <a:lnSpc>
                <a:spcPct val="100000"/>
              </a:lnSpc>
              <a:buClr>
                <a:srgbClr val="000000"/>
              </a:buClr>
              <a:buFont typeface="Arial"/>
              <a:buChar char="•"/>
            </a:pPr>
            <a:r>
              <a:rPr lang="en-IN" sz="2800" b="0" strike="noStrike" spc="-1" dirty="0">
                <a:solidFill>
                  <a:srgbClr val="000000"/>
                </a:solidFill>
                <a:uFill>
                  <a:solidFill>
                    <a:srgbClr val="FFFFFF"/>
                  </a:solidFill>
                </a:uFill>
                <a:latin typeface="Calibri" pitchFamily="34" charset="0"/>
              </a:rPr>
              <a:t>Face capturing</a:t>
            </a:r>
            <a:endParaRPr lang="en-IN" sz="2800" b="0" strike="noStrike" spc="-1" dirty="0">
              <a:solidFill>
                <a:srgbClr val="050505"/>
              </a:solidFill>
              <a:uFill>
                <a:solidFill>
                  <a:srgbClr val="FFFFFF"/>
                </a:solidFill>
              </a:uFill>
              <a:latin typeface="Calibri" pitchFamily="34" charset="0"/>
            </a:endParaRPr>
          </a:p>
          <a:p>
            <a:pPr marL="1143000" lvl="2" indent="-228240">
              <a:lnSpc>
                <a:spcPct val="100000"/>
              </a:lnSpc>
              <a:buClr>
                <a:srgbClr val="000000"/>
              </a:buClr>
              <a:buFont typeface="Arial"/>
              <a:buChar char="•"/>
            </a:pPr>
            <a:r>
              <a:rPr lang="en-IN" sz="2800" b="0" strike="noStrike" spc="-1" dirty="0">
                <a:solidFill>
                  <a:srgbClr val="000000"/>
                </a:solidFill>
                <a:uFill>
                  <a:solidFill>
                    <a:srgbClr val="FFFFFF"/>
                  </a:solidFill>
                </a:uFill>
                <a:latin typeface="Calibri" pitchFamily="34" charset="0"/>
              </a:rPr>
              <a:t>Details collection</a:t>
            </a:r>
            <a:endParaRPr lang="en-IN" sz="2800" b="0" strike="noStrike" spc="-1" dirty="0">
              <a:solidFill>
                <a:srgbClr val="050505"/>
              </a:solidFill>
              <a:uFill>
                <a:solidFill>
                  <a:srgbClr val="FFFFFF"/>
                </a:solidFill>
              </a:uFill>
              <a:latin typeface="Calibri" pitchFamily="34" charset="0"/>
            </a:endParaRPr>
          </a:p>
          <a:p>
            <a:pPr marL="2057400" lvl="4" indent="-228240">
              <a:lnSpc>
                <a:spcPct val="100000"/>
              </a:lnSpc>
              <a:buClr>
                <a:srgbClr val="000000"/>
              </a:buClr>
              <a:buFont typeface="Arial"/>
              <a:buChar char="»"/>
            </a:pPr>
            <a:r>
              <a:rPr lang="en-IN" sz="2800" b="0" strike="noStrike" spc="-1" dirty="0">
                <a:solidFill>
                  <a:srgbClr val="000000"/>
                </a:solidFill>
                <a:uFill>
                  <a:solidFill>
                    <a:srgbClr val="FFFFFF"/>
                  </a:solidFill>
                </a:uFill>
                <a:latin typeface="Calibri" pitchFamily="34" charset="0"/>
              </a:rPr>
              <a:t>Name</a:t>
            </a:r>
            <a:endParaRPr lang="en-IN" sz="2800" b="0" strike="noStrike" spc="-1" dirty="0">
              <a:solidFill>
                <a:srgbClr val="050505"/>
              </a:solidFill>
              <a:uFill>
                <a:solidFill>
                  <a:srgbClr val="FFFFFF"/>
                </a:solidFill>
              </a:uFill>
              <a:latin typeface="Calibri" pitchFamily="34" charset="0"/>
            </a:endParaRPr>
          </a:p>
          <a:p>
            <a:pPr marL="2057400" lvl="4" indent="-228240">
              <a:lnSpc>
                <a:spcPct val="100000"/>
              </a:lnSpc>
              <a:buClr>
                <a:srgbClr val="000000"/>
              </a:buClr>
              <a:buFont typeface="Arial"/>
              <a:buChar char="»"/>
            </a:pPr>
            <a:r>
              <a:rPr lang="en-IN" sz="2800" b="0" strike="noStrike" spc="-1" dirty="0">
                <a:solidFill>
                  <a:srgbClr val="000000"/>
                </a:solidFill>
                <a:uFill>
                  <a:solidFill>
                    <a:srgbClr val="FFFFFF"/>
                  </a:solidFill>
                </a:uFill>
                <a:latin typeface="Calibri" pitchFamily="34" charset="0"/>
              </a:rPr>
              <a:t>Contact details - phone number </a:t>
            </a:r>
            <a:endParaRPr lang="en-IN" sz="2800" b="0" strike="noStrike" spc="-1" dirty="0">
              <a:solidFill>
                <a:srgbClr val="050505"/>
              </a:solidFill>
              <a:uFill>
                <a:solidFill>
                  <a:srgbClr val="FFFFFF"/>
                </a:solidFill>
              </a:uFill>
              <a:latin typeface="Calibri" pitchFamily="34" charset="0"/>
            </a:endParaRPr>
          </a:p>
          <a:p>
            <a:pPr marL="2057400" lvl="4" indent="-228240">
              <a:lnSpc>
                <a:spcPct val="100000"/>
              </a:lnSpc>
              <a:buClr>
                <a:srgbClr val="000000"/>
              </a:buClr>
              <a:buFont typeface="Arial"/>
              <a:buChar char="»"/>
            </a:pPr>
            <a:r>
              <a:rPr lang="en-IN" sz="2800" b="0" strike="noStrike" spc="-1" dirty="0">
                <a:solidFill>
                  <a:srgbClr val="000000"/>
                </a:solidFill>
                <a:uFill>
                  <a:solidFill>
                    <a:srgbClr val="FFFFFF"/>
                  </a:solidFill>
                </a:uFill>
                <a:latin typeface="Calibri" pitchFamily="34" charset="0"/>
              </a:rPr>
              <a:t>From station</a:t>
            </a:r>
            <a:endParaRPr lang="en-IN" sz="2800" b="0" strike="noStrike" spc="-1" dirty="0">
              <a:solidFill>
                <a:srgbClr val="050505"/>
              </a:solidFill>
              <a:uFill>
                <a:solidFill>
                  <a:srgbClr val="FFFFFF"/>
                </a:solidFill>
              </a:uFill>
              <a:latin typeface="Calibri" pitchFamily="34" charset="0"/>
            </a:endParaRPr>
          </a:p>
          <a:p>
            <a:pPr marL="2057400" lvl="4" indent="-228240">
              <a:lnSpc>
                <a:spcPct val="100000"/>
              </a:lnSpc>
              <a:buClr>
                <a:srgbClr val="000000"/>
              </a:buClr>
              <a:buFont typeface="Arial"/>
              <a:buChar char="»"/>
            </a:pPr>
            <a:r>
              <a:rPr lang="en-IN" sz="2800" b="0" strike="noStrike" spc="-1" dirty="0">
                <a:solidFill>
                  <a:srgbClr val="000000"/>
                </a:solidFill>
                <a:uFill>
                  <a:solidFill>
                    <a:srgbClr val="FFFFFF"/>
                  </a:solidFill>
                </a:uFill>
                <a:latin typeface="Calibri" pitchFamily="34" charset="0"/>
              </a:rPr>
              <a:t>Destination </a:t>
            </a:r>
            <a:endParaRPr lang="en-IN" sz="2800" b="0" strike="noStrike" spc="-1" dirty="0">
              <a:solidFill>
                <a:srgbClr val="050505"/>
              </a:solidFill>
              <a:uFill>
                <a:solidFill>
                  <a:srgbClr val="FFFFFF"/>
                </a:solidFill>
              </a:uFill>
              <a:latin typeface="Calibri" pitchFamily="34" charset="0"/>
            </a:endParaRPr>
          </a:p>
          <a:p>
            <a:pPr marL="343080" indent="-342720">
              <a:lnSpc>
                <a:spcPct val="100000"/>
              </a:lnSpc>
              <a:buClr>
                <a:srgbClr val="000000"/>
              </a:buClr>
              <a:buFont typeface="Arial"/>
              <a:buChar char="•"/>
            </a:pPr>
            <a:r>
              <a:rPr lang="en-IN" sz="2800" b="0" strike="noStrike" spc="-1" dirty="0">
                <a:solidFill>
                  <a:srgbClr val="000000"/>
                </a:solidFill>
                <a:uFill>
                  <a:solidFill>
                    <a:srgbClr val="FFFFFF"/>
                  </a:solidFill>
                </a:uFill>
                <a:latin typeface="Calibri" pitchFamily="34" charset="0"/>
              </a:rPr>
              <a:t>Ticket cancellation</a:t>
            </a:r>
            <a:endParaRPr lang="en-IN" sz="2800" b="0" strike="noStrike" spc="-1" dirty="0">
              <a:solidFill>
                <a:srgbClr val="050505"/>
              </a:solidFill>
              <a:uFill>
                <a:solidFill>
                  <a:srgbClr val="FFFFFF"/>
                </a:solidFill>
              </a:uFill>
              <a:latin typeface="Calibri" pitchFamily="34" charset="0"/>
            </a:endParaRPr>
          </a:p>
          <a:p>
            <a:pPr marL="1143000" lvl="2" indent="-228240">
              <a:lnSpc>
                <a:spcPct val="100000"/>
              </a:lnSpc>
              <a:buClr>
                <a:srgbClr val="000000"/>
              </a:buClr>
              <a:buFont typeface="Arial"/>
              <a:buChar char="•"/>
            </a:pPr>
            <a:r>
              <a:rPr lang="en-IN" sz="2800" b="0" strike="noStrike" spc="-1" dirty="0">
                <a:solidFill>
                  <a:srgbClr val="000000"/>
                </a:solidFill>
                <a:uFill>
                  <a:solidFill>
                    <a:srgbClr val="FFFFFF"/>
                  </a:solidFill>
                </a:uFill>
                <a:latin typeface="Calibri" pitchFamily="34" charset="0"/>
              </a:rPr>
              <a:t>Database update</a:t>
            </a:r>
            <a:endParaRPr lang="en-IN" sz="2800" b="0" strike="noStrike" spc="-1" dirty="0">
              <a:solidFill>
                <a:srgbClr val="050505"/>
              </a:solidFill>
              <a:uFill>
                <a:solidFill>
                  <a:srgbClr val="FFFFFF"/>
                </a:solidFill>
              </a:uFill>
              <a:latin typeface="Calibri" pitchFamily="34" charset="0"/>
            </a:endParaRPr>
          </a:p>
        </p:txBody>
      </p:sp>
      <p:sp>
        <p:nvSpPr>
          <p:cNvPr id="3" name="Slide Number Placeholder 2"/>
          <p:cNvSpPr>
            <a:spLocks noGrp="1"/>
          </p:cNvSpPr>
          <p:nvPr>
            <p:ph type="sldNum" sz="quarter" idx="12"/>
          </p:nvPr>
        </p:nvSpPr>
        <p:spPr/>
        <p:txBody>
          <a:bodyPr/>
          <a:lstStyle/>
          <a:p>
            <a:pPr algn="r">
              <a:lnSpc>
                <a:spcPct val="100000"/>
              </a:lnSpc>
            </a:pPr>
            <a:fld id="{6379A2EE-4F17-45B8-9053-47CB31952231}" type="slidenum">
              <a:rPr lang="en-IN" sz="1200" b="0" strike="noStrike" spc="-1" smtClean="0">
                <a:solidFill>
                  <a:schemeClr val="bg1"/>
                </a:solidFill>
                <a:uFill>
                  <a:solidFill>
                    <a:srgbClr val="FFFFFF"/>
                  </a:solidFill>
                </a:uFill>
                <a:latin typeface="Calibri"/>
              </a:rPr>
              <a:pPr algn="r">
                <a:lnSpc>
                  <a:spcPct val="100000"/>
                </a:lnSpc>
              </a:pPr>
              <a:t>16</a:t>
            </a:fld>
            <a:endParaRPr lang="en-IN" sz="1400" b="0" strike="noStrike" spc="-1" dirty="0">
              <a:solidFill>
                <a:schemeClr val="bg1"/>
              </a:solidFill>
              <a:uFill>
                <a:solidFill>
                  <a:srgbClr val="FFFFFF"/>
                </a:solidFill>
              </a:uFill>
              <a:latin typeface="Times New Roman"/>
            </a:endParaRPr>
          </a:p>
        </p:txBody>
      </p:sp>
      <p:sp>
        <p:nvSpPr>
          <p:cNvPr id="7" name="Footer Placeholder 3"/>
          <p:cNvSpPr>
            <a:spLocks noGrp="1"/>
          </p:cNvSpPr>
          <p:nvPr>
            <p:ph type="ftr" sz="quarter" idx="11"/>
          </p:nvPr>
        </p:nvSpPr>
        <p:spPr>
          <a:xfrm>
            <a:off x="838200" y="6248400"/>
            <a:ext cx="7696200" cy="457200"/>
          </a:xfrm>
        </p:spPr>
        <p:txBody>
          <a:bodyPr/>
          <a:lstStyle/>
          <a:p>
            <a:r>
              <a:rPr lang="en-US" sz="1600" b="0" strike="noStrike" spc="-1" dirty="0">
                <a:solidFill>
                  <a:srgbClr val="000000"/>
                </a:solidFill>
                <a:uFill>
                  <a:solidFill>
                    <a:srgbClr val="FFFFFF"/>
                  </a:solidFill>
                </a:uFill>
                <a:latin typeface="Times New Roman"/>
              </a:rPr>
              <a:t>Paperless Ticketing Using Face Recognition for Metro Rail</a:t>
            </a:r>
            <a:endParaRPr lang="en-IN" sz="1600" b="0" strike="noStrike" spc="-1" dirty="0">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2"/>
          <p:cNvSpPr txBox="1"/>
          <p:nvPr/>
        </p:nvSpPr>
        <p:spPr>
          <a:xfrm>
            <a:off x="495300" y="1600200"/>
            <a:ext cx="8915010" cy="4525560"/>
          </a:xfrm>
          <a:prstGeom prst="rect">
            <a:avLst/>
          </a:prstGeom>
          <a:noFill/>
          <a:ln>
            <a:noFill/>
          </a:ln>
        </p:spPr>
        <p:txBody>
          <a:bodyPr/>
          <a:lstStyle/>
          <a:p>
            <a:pPr marL="343080" indent="-342720">
              <a:lnSpc>
                <a:spcPct val="100000"/>
              </a:lnSpc>
              <a:buClr>
                <a:srgbClr val="000000"/>
              </a:buClr>
              <a:buFont typeface="Arial"/>
              <a:buChar char="•"/>
            </a:pPr>
            <a:r>
              <a:rPr lang="en-IN" sz="3200" b="0" strike="noStrike" spc="-1" dirty="0">
                <a:solidFill>
                  <a:srgbClr val="000000"/>
                </a:solidFill>
                <a:uFill>
                  <a:solidFill>
                    <a:srgbClr val="FFFFFF"/>
                  </a:solidFill>
                </a:uFill>
                <a:latin typeface="Calibri" pitchFamily="34" charset="0"/>
              </a:rPr>
              <a:t>Face recognition </a:t>
            </a:r>
            <a:endParaRPr lang="en-IN" sz="3200" b="0" strike="noStrike" spc="-1" dirty="0">
              <a:solidFill>
                <a:srgbClr val="050505"/>
              </a:solidFill>
              <a:uFill>
                <a:solidFill>
                  <a:srgbClr val="FFFFFF"/>
                </a:solidFill>
              </a:uFill>
              <a:latin typeface="Calibri" pitchFamily="34" charset="0"/>
            </a:endParaRPr>
          </a:p>
          <a:p>
            <a:pPr marL="343080" indent="-342720">
              <a:lnSpc>
                <a:spcPct val="100000"/>
              </a:lnSpc>
              <a:buClr>
                <a:srgbClr val="000000"/>
              </a:buClr>
              <a:buFont typeface="Arial"/>
              <a:buChar char="•"/>
            </a:pPr>
            <a:r>
              <a:rPr lang="en-IN" sz="3200" b="0" strike="noStrike" spc="-1" dirty="0">
                <a:solidFill>
                  <a:srgbClr val="000000"/>
                </a:solidFill>
                <a:uFill>
                  <a:solidFill>
                    <a:srgbClr val="FFFFFF"/>
                  </a:solidFill>
                </a:uFill>
                <a:latin typeface="Calibri" pitchFamily="34" charset="0"/>
              </a:rPr>
              <a:t>verification</a:t>
            </a:r>
            <a:endParaRPr lang="en-IN" sz="3200" b="0" strike="noStrike" spc="-1" dirty="0">
              <a:solidFill>
                <a:srgbClr val="050505"/>
              </a:solidFill>
              <a:uFill>
                <a:solidFill>
                  <a:srgbClr val="FFFFFF"/>
                </a:solidFill>
              </a:uFill>
              <a:latin typeface="Calibri" pitchFamily="34" charset="0"/>
            </a:endParaRPr>
          </a:p>
          <a:p>
            <a:pPr marL="343080" indent="-342720">
              <a:lnSpc>
                <a:spcPct val="100000"/>
              </a:lnSpc>
              <a:buClr>
                <a:srgbClr val="000000"/>
              </a:buClr>
              <a:buFont typeface="Arial"/>
              <a:buChar char="•"/>
            </a:pPr>
            <a:r>
              <a:rPr lang="en-IN" sz="3200" b="0" strike="noStrike" spc="-1" dirty="0">
                <a:solidFill>
                  <a:srgbClr val="000000"/>
                </a:solidFill>
                <a:uFill>
                  <a:solidFill>
                    <a:srgbClr val="FFFFFF"/>
                  </a:solidFill>
                </a:uFill>
                <a:latin typeface="Calibri" pitchFamily="34" charset="0"/>
              </a:rPr>
              <a:t>Time stamp allocation</a:t>
            </a:r>
            <a:endParaRPr lang="en-IN" sz="3200" b="0" strike="noStrike" spc="-1" dirty="0">
              <a:solidFill>
                <a:srgbClr val="050505"/>
              </a:solidFill>
              <a:uFill>
                <a:solidFill>
                  <a:srgbClr val="FFFFFF"/>
                </a:solidFill>
              </a:uFill>
              <a:latin typeface="Calibri" pitchFamily="34" charset="0"/>
            </a:endParaRPr>
          </a:p>
          <a:p>
            <a:pPr marL="343080" indent="-342720">
              <a:lnSpc>
                <a:spcPct val="100000"/>
              </a:lnSpc>
              <a:buClr>
                <a:srgbClr val="000000"/>
              </a:buClr>
              <a:buFont typeface="Arial"/>
              <a:buChar char="•"/>
            </a:pPr>
            <a:r>
              <a:rPr lang="en-IN" sz="3200" b="0" strike="noStrike" spc="-1" dirty="0">
                <a:solidFill>
                  <a:srgbClr val="000000"/>
                </a:solidFill>
                <a:uFill>
                  <a:solidFill>
                    <a:srgbClr val="FFFFFF"/>
                  </a:solidFill>
                </a:uFill>
                <a:latin typeface="Calibri" pitchFamily="34" charset="0"/>
              </a:rPr>
              <a:t>Ticket activation  </a:t>
            </a:r>
            <a:endParaRPr lang="en-IN" sz="3200" b="0" strike="noStrike" spc="-1" dirty="0">
              <a:solidFill>
                <a:srgbClr val="050505"/>
              </a:solidFill>
              <a:uFill>
                <a:solidFill>
                  <a:srgbClr val="FFFFFF"/>
                </a:solidFill>
              </a:uFill>
              <a:latin typeface="Calibri" pitchFamily="34" charset="0"/>
            </a:endParaRPr>
          </a:p>
        </p:txBody>
      </p:sp>
      <p:sp>
        <p:nvSpPr>
          <p:cNvPr id="3" name="Slide Number Placeholder 2"/>
          <p:cNvSpPr>
            <a:spLocks noGrp="1"/>
          </p:cNvSpPr>
          <p:nvPr>
            <p:ph type="sldNum" sz="quarter" idx="12"/>
          </p:nvPr>
        </p:nvSpPr>
        <p:spPr/>
        <p:txBody>
          <a:bodyPr/>
          <a:lstStyle/>
          <a:p>
            <a:pPr algn="r">
              <a:lnSpc>
                <a:spcPct val="100000"/>
              </a:lnSpc>
            </a:pPr>
            <a:fld id="{6379A2EE-4F17-45B8-9053-47CB31952231}" type="slidenum">
              <a:rPr lang="en-IN" sz="1200" b="0" strike="noStrike" spc="-1" smtClean="0">
                <a:solidFill>
                  <a:schemeClr val="bg1"/>
                </a:solidFill>
                <a:uFill>
                  <a:solidFill>
                    <a:srgbClr val="FFFFFF"/>
                  </a:solidFill>
                </a:uFill>
                <a:latin typeface="Calibri"/>
              </a:rPr>
              <a:pPr algn="r">
                <a:lnSpc>
                  <a:spcPct val="100000"/>
                </a:lnSpc>
              </a:pPr>
              <a:t>17</a:t>
            </a:fld>
            <a:endParaRPr lang="en-IN" sz="1400" b="0" strike="noStrike" spc="-1" dirty="0">
              <a:solidFill>
                <a:schemeClr val="bg1"/>
              </a:solidFill>
              <a:uFill>
                <a:solidFill>
                  <a:srgbClr val="FFFFFF"/>
                </a:solidFill>
              </a:uFill>
              <a:latin typeface="Times New Roman"/>
            </a:endParaRPr>
          </a:p>
        </p:txBody>
      </p:sp>
      <p:sp>
        <p:nvSpPr>
          <p:cNvPr id="7" name="Footer Placeholder 3"/>
          <p:cNvSpPr>
            <a:spLocks noGrp="1"/>
          </p:cNvSpPr>
          <p:nvPr>
            <p:ph type="ftr" sz="quarter" idx="11"/>
          </p:nvPr>
        </p:nvSpPr>
        <p:spPr>
          <a:xfrm>
            <a:off x="838200" y="6248400"/>
            <a:ext cx="7696200" cy="457200"/>
          </a:xfrm>
        </p:spPr>
        <p:txBody>
          <a:bodyPr/>
          <a:lstStyle/>
          <a:p>
            <a:r>
              <a:rPr lang="en-US" sz="1600" b="0" strike="noStrike" spc="-1" dirty="0">
                <a:solidFill>
                  <a:srgbClr val="000000"/>
                </a:solidFill>
                <a:uFill>
                  <a:solidFill>
                    <a:srgbClr val="FFFFFF"/>
                  </a:solidFill>
                </a:uFill>
                <a:latin typeface="Times New Roman"/>
              </a:rPr>
              <a:t>Paperless Ticketing Using Face Recognition for Metro Rail</a:t>
            </a:r>
            <a:endParaRPr lang="en-IN" sz="1600" b="0" strike="noStrike" spc="-1" dirty="0">
              <a:solidFill>
                <a:srgbClr val="000000"/>
              </a:solidFill>
              <a:uFill>
                <a:solidFill>
                  <a:srgbClr val="FFFFFF"/>
                </a:solidFill>
              </a:uFill>
              <a:latin typeface="Times New Roman"/>
            </a:endParaRPr>
          </a:p>
        </p:txBody>
      </p:sp>
      <p:sp>
        <p:nvSpPr>
          <p:cNvPr id="8" name="TextShape 1"/>
          <p:cNvSpPr txBox="1"/>
          <p:nvPr/>
        </p:nvSpPr>
        <p:spPr>
          <a:xfrm>
            <a:off x="495300" y="274680"/>
            <a:ext cx="8915010" cy="1142640"/>
          </a:xfrm>
          <a:prstGeom prst="rect">
            <a:avLst/>
          </a:prstGeom>
          <a:noFill/>
          <a:ln>
            <a:noFill/>
          </a:ln>
        </p:spPr>
        <p:txBody>
          <a:bodyPr anchor="ctr"/>
          <a:lstStyle/>
          <a:p>
            <a:pPr>
              <a:lnSpc>
                <a:spcPct val="100000"/>
              </a:lnSpc>
            </a:pPr>
            <a:r>
              <a:rPr lang="en-IN" sz="4000" b="0" strike="noStrike" spc="-1" dirty="0">
                <a:solidFill>
                  <a:schemeClr val="tx2"/>
                </a:solidFill>
                <a:uFill>
                  <a:solidFill>
                    <a:srgbClr val="FFFFFF"/>
                  </a:solidFill>
                </a:uFill>
              </a:rPr>
              <a:t>Entrance Verification</a:t>
            </a:r>
            <a:endParaRPr lang="en-IN" sz="4000" b="0" strike="noStrike" spc="-1" dirty="0">
              <a:solidFill>
                <a:srgbClr val="050505"/>
              </a:solidFill>
              <a:uFill>
                <a:solidFill>
                  <a:srgbClr val="FFFFFF"/>
                </a:solidFill>
              </a:u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495300" y="274680"/>
            <a:ext cx="8915010" cy="1142640"/>
          </a:xfrm>
          <a:prstGeom prst="rect">
            <a:avLst/>
          </a:prstGeom>
          <a:noFill/>
          <a:ln>
            <a:noFill/>
          </a:ln>
        </p:spPr>
        <p:txBody>
          <a:bodyPr anchor="ctr"/>
          <a:lstStyle/>
          <a:p>
            <a:pPr>
              <a:lnSpc>
                <a:spcPct val="100000"/>
              </a:lnSpc>
            </a:pPr>
            <a:r>
              <a:rPr lang="en-IN" sz="4000" b="0" strike="noStrike" spc="-1" dirty="0">
                <a:solidFill>
                  <a:schemeClr val="tx2"/>
                </a:solidFill>
                <a:uFill>
                  <a:solidFill>
                    <a:srgbClr val="FFFFFF"/>
                  </a:solidFill>
                </a:uFill>
              </a:rPr>
              <a:t>Exit Validation</a:t>
            </a:r>
            <a:endParaRPr lang="en-IN" sz="4000" b="0" strike="noStrike" spc="-1" dirty="0">
              <a:solidFill>
                <a:srgbClr val="050505"/>
              </a:solidFill>
              <a:uFill>
                <a:solidFill>
                  <a:srgbClr val="FFFFFF"/>
                </a:solidFill>
              </a:uFill>
            </a:endParaRPr>
          </a:p>
        </p:txBody>
      </p:sp>
      <p:sp>
        <p:nvSpPr>
          <p:cNvPr id="139" name="TextShape 2"/>
          <p:cNvSpPr txBox="1"/>
          <p:nvPr/>
        </p:nvSpPr>
        <p:spPr>
          <a:xfrm>
            <a:off x="495300" y="1600200"/>
            <a:ext cx="8915010" cy="4525560"/>
          </a:xfrm>
          <a:prstGeom prst="rect">
            <a:avLst/>
          </a:prstGeom>
          <a:noFill/>
          <a:ln>
            <a:noFill/>
          </a:ln>
        </p:spPr>
        <p:txBody>
          <a:bodyPr/>
          <a:lstStyle/>
          <a:p>
            <a:pPr marL="343080" indent="-342720">
              <a:lnSpc>
                <a:spcPct val="100000"/>
              </a:lnSpc>
              <a:buClr>
                <a:srgbClr val="000000"/>
              </a:buClr>
              <a:buFont typeface="Arial"/>
              <a:buChar char="•"/>
            </a:pPr>
            <a:r>
              <a:rPr lang="en-IN" sz="3200" spc="-1" dirty="0">
                <a:solidFill>
                  <a:srgbClr val="000000"/>
                </a:solidFill>
                <a:uFill>
                  <a:solidFill>
                    <a:srgbClr val="FFFFFF"/>
                  </a:solidFill>
                </a:uFill>
                <a:latin typeface="Calibri" pitchFamily="34" charset="0"/>
              </a:rPr>
              <a:t>Face recognition </a:t>
            </a:r>
            <a:endParaRPr lang="en-IN" sz="3200" spc="-1" dirty="0">
              <a:solidFill>
                <a:srgbClr val="050505"/>
              </a:solidFill>
              <a:uFill>
                <a:solidFill>
                  <a:srgbClr val="FFFFFF"/>
                </a:solidFill>
              </a:uFill>
              <a:latin typeface="Calibri" pitchFamily="34" charset="0"/>
            </a:endParaRPr>
          </a:p>
          <a:p>
            <a:pPr marL="343080" indent="-342720">
              <a:lnSpc>
                <a:spcPct val="100000"/>
              </a:lnSpc>
              <a:buClr>
                <a:srgbClr val="000000"/>
              </a:buClr>
              <a:buFont typeface="Arial"/>
              <a:buChar char="•"/>
            </a:pPr>
            <a:r>
              <a:rPr lang="en-IN" sz="3200" spc="-1" dirty="0">
                <a:solidFill>
                  <a:srgbClr val="000000"/>
                </a:solidFill>
                <a:uFill>
                  <a:solidFill>
                    <a:srgbClr val="FFFFFF"/>
                  </a:solidFill>
                </a:uFill>
                <a:latin typeface="Calibri" pitchFamily="34" charset="0"/>
              </a:rPr>
              <a:t>Verification</a:t>
            </a:r>
            <a:endParaRPr lang="en-IN" sz="3200" spc="-1" dirty="0">
              <a:solidFill>
                <a:srgbClr val="050505"/>
              </a:solidFill>
              <a:uFill>
                <a:solidFill>
                  <a:srgbClr val="FFFFFF"/>
                </a:solidFill>
              </a:uFill>
              <a:latin typeface="Calibri" pitchFamily="34" charset="0"/>
            </a:endParaRPr>
          </a:p>
          <a:p>
            <a:pPr marL="343080" indent="-342720">
              <a:lnSpc>
                <a:spcPct val="100000"/>
              </a:lnSpc>
              <a:buClr>
                <a:srgbClr val="000000"/>
              </a:buClr>
              <a:buFont typeface="Arial"/>
              <a:buChar char="•"/>
            </a:pPr>
            <a:r>
              <a:rPr lang="en-IN" sz="3200" spc="-1" dirty="0">
                <a:solidFill>
                  <a:srgbClr val="000000"/>
                </a:solidFill>
                <a:uFill>
                  <a:solidFill>
                    <a:srgbClr val="FFFFFF"/>
                  </a:solidFill>
                </a:uFill>
                <a:latin typeface="Calibri" pitchFamily="34" charset="0"/>
              </a:rPr>
              <a:t>Time stamp checking</a:t>
            </a:r>
            <a:endParaRPr lang="en-IN" sz="3200" spc="-1" dirty="0">
              <a:solidFill>
                <a:srgbClr val="050505"/>
              </a:solidFill>
              <a:uFill>
                <a:solidFill>
                  <a:srgbClr val="FFFFFF"/>
                </a:solidFill>
              </a:uFill>
              <a:latin typeface="Calibri" pitchFamily="34" charset="0"/>
            </a:endParaRPr>
          </a:p>
          <a:p>
            <a:pPr marL="343080" indent="-342720">
              <a:lnSpc>
                <a:spcPct val="100000"/>
              </a:lnSpc>
              <a:buClr>
                <a:srgbClr val="000000"/>
              </a:buClr>
              <a:buFont typeface="Arial"/>
              <a:buChar char="•"/>
            </a:pPr>
            <a:r>
              <a:rPr lang="en-IN" sz="3200" spc="-1" dirty="0">
                <a:solidFill>
                  <a:srgbClr val="000000"/>
                </a:solidFill>
                <a:uFill>
                  <a:solidFill>
                    <a:srgbClr val="FFFFFF"/>
                  </a:solidFill>
                </a:uFill>
                <a:latin typeface="Calibri" pitchFamily="34" charset="0"/>
              </a:rPr>
              <a:t>Ticket deactivation</a:t>
            </a:r>
            <a:endParaRPr lang="en-IN" sz="3200" spc="-1" dirty="0">
              <a:solidFill>
                <a:srgbClr val="050505"/>
              </a:solidFill>
              <a:uFill>
                <a:solidFill>
                  <a:srgbClr val="FFFFFF"/>
                </a:solidFill>
              </a:uFill>
              <a:latin typeface="Calibri" pitchFamily="34" charset="0"/>
            </a:endParaRPr>
          </a:p>
          <a:p>
            <a:pPr>
              <a:lnSpc>
                <a:spcPct val="100000"/>
              </a:lnSpc>
            </a:pPr>
            <a:endParaRPr lang="en-IN" sz="2910" spc="-1" dirty="0">
              <a:solidFill>
                <a:srgbClr val="050505"/>
              </a:solidFill>
              <a:uFill>
                <a:solidFill>
                  <a:srgbClr val="FFFFFF"/>
                </a:solidFill>
              </a:uFill>
              <a:latin typeface="Arial"/>
            </a:endParaRPr>
          </a:p>
        </p:txBody>
      </p:sp>
      <p:sp>
        <p:nvSpPr>
          <p:cNvPr id="3" name="Slide Number Placeholder 2"/>
          <p:cNvSpPr>
            <a:spLocks noGrp="1"/>
          </p:cNvSpPr>
          <p:nvPr>
            <p:ph type="sldNum" sz="quarter" idx="12"/>
          </p:nvPr>
        </p:nvSpPr>
        <p:spPr/>
        <p:txBody>
          <a:bodyPr/>
          <a:lstStyle/>
          <a:p>
            <a:pPr algn="r">
              <a:lnSpc>
                <a:spcPct val="100000"/>
              </a:lnSpc>
            </a:pPr>
            <a:fld id="{6379A2EE-4F17-45B8-9053-47CB31952231}" type="slidenum">
              <a:rPr lang="en-IN" sz="1200" b="0" strike="noStrike" spc="-1" smtClean="0">
                <a:solidFill>
                  <a:schemeClr val="bg1"/>
                </a:solidFill>
                <a:uFill>
                  <a:solidFill>
                    <a:srgbClr val="FFFFFF"/>
                  </a:solidFill>
                </a:uFill>
                <a:latin typeface="Calibri"/>
              </a:rPr>
              <a:pPr algn="r">
                <a:lnSpc>
                  <a:spcPct val="100000"/>
                </a:lnSpc>
              </a:pPr>
              <a:t>18</a:t>
            </a:fld>
            <a:endParaRPr lang="en-IN" sz="1400" b="0" strike="noStrike" spc="-1" dirty="0">
              <a:solidFill>
                <a:schemeClr val="bg1"/>
              </a:solidFill>
              <a:uFill>
                <a:solidFill>
                  <a:srgbClr val="FFFFFF"/>
                </a:solidFill>
              </a:uFill>
              <a:latin typeface="Times New Roman"/>
            </a:endParaRPr>
          </a:p>
        </p:txBody>
      </p:sp>
      <p:sp>
        <p:nvSpPr>
          <p:cNvPr id="7" name="Footer Placeholder 3"/>
          <p:cNvSpPr>
            <a:spLocks noGrp="1"/>
          </p:cNvSpPr>
          <p:nvPr>
            <p:ph type="ftr" sz="quarter" idx="11"/>
          </p:nvPr>
        </p:nvSpPr>
        <p:spPr>
          <a:xfrm>
            <a:off x="838200" y="6248400"/>
            <a:ext cx="7696200" cy="457200"/>
          </a:xfrm>
        </p:spPr>
        <p:txBody>
          <a:bodyPr/>
          <a:lstStyle/>
          <a:p>
            <a:r>
              <a:rPr lang="en-US" sz="1600" b="0" strike="noStrike" spc="-1" dirty="0">
                <a:solidFill>
                  <a:srgbClr val="000000"/>
                </a:solidFill>
                <a:uFill>
                  <a:solidFill>
                    <a:srgbClr val="FFFFFF"/>
                  </a:solidFill>
                </a:uFill>
                <a:latin typeface="Times New Roman"/>
              </a:rPr>
              <a:t>Paperless Ticketing Using Face Recognition for Metro Rail</a:t>
            </a:r>
            <a:endParaRPr lang="en-IN" sz="1600" b="0" strike="noStrike" spc="-1" dirty="0">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2438400"/>
            <a:ext cx="8420100" cy="1143000"/>
          </a:xfrm>
        </p:spPr>
        <p:txBody>
          <a:bodyPr/>
          <a:lstStyle/>
          <a:p>
            <a:pPr algn="ctr"/>
            <a:r>
              <a:rPr lang="en-IN" b="1" dirty="0">
                <a:latin typeface="+mn-lt"/>
              </a:rPr>
              <a:t>STATION MASTER MODULE</a:t>
            </a:r>
          </a:p>
        </p:txBody>
      </p:sp>
      <p:sp>
        <p:nvSpPr>
          <p:cNvPr id="2" name="Footer Placeholder 1"/>
          <p:cNvSpPr>
            <a:spLocks noGrp="1"/>
          </p:cNvSpPr>
          <p:nvPr>
            <p:ph type="ftr" sz="quarter" idx="11"/>
          </p:nvPr>
        </p:nvSpPr>
        <p:spPr>
          <a:xfrm>
            <a:off x="990600" y="6172200"/>
            <a:ext cx="5029200" cy="457200"/>
          </a:xfrm>
        </p:spPr>
        <p:txBody>
          <a:bodyPr/>
          <a:lstStyle/>
          <a:p>
            <a:r>
              <a:rPr lang="en-US" sz="1600" b="0" strike="noStrike" spc="-1" dirty="0">
                <a:solidFill>
                  <a:srgbClr val="000000"/>
                </a:solidFill>
                <a:uFill>
                  <a:solidFill>
                    <a:srgbClr val="FFFFFF"/>
                  </a:solidFill>
                </a:uFill>
                <a:latin typeface="Times New Roman"/>
              </a:rPr>
              <a:t>Paperless Ticketing Using Face Recognition for Metro Rail</a:t>
            </a:r>
            <a:endParaRPr lang="en-IN" sz="1600" b="0" strike="noStrike" spc="-1" dirty="0">
              <a:solidFill>
                <a:srgbClr val="000000"/>
              </a:solidFill>
              <a:uFill>
                <a:solidFill>
                  <a:srgbClr val="FFFFFF"/>
                </a:solidFill>
              </a:uFill>
              <a:latin typeface="Times New Roman"/>
            </a:endParaRPr>
          </a:p>
        </p:txBody>
      </p:sp>
      <p:sp>
        <p:nvSpPr>
          <p:cNvPr id="3" name="Slide Number Placeholder 2"/>
          <p:cNvSpPr>
            <a:spLocks noGrp="1"/>
          </p:cNvSpPr>
          <p:nvPr>
            <p:ph type="sldNum" sz="quarter" idx="12"/>
          </p:nvPr>
        </p:nvSpPr>
        <p:spPr/>
        <p:txBody>
          <a:bodyPr/>
          <a:lstStyle/>
          <a:p>
            <a:pPr algn="r">
              <a:lnSpc>
                <a:spcPct val="100000"/>
              </a:lnSpc>
            </a:pPr>
            <a:fld id="{6379A2EE-4F17-45B8-9053-47CB31952231}" type="slidenum">
              <a:rPr lang="en-IN" sz="1200" b="0" strike="noStrike" spc="-1" smtClean="0">
                <a:solidFill>
                  <a:schemeClr val="bg1"/>
                </a:solidFill>
                <a:uFill>
                  <a:solidFill>
                    <a:srgbClr val="FFFFFF"/>
                  </a:solidFill>
                </a:uFill>
                <a:latin typeface="Calibri"/>
              </a:rPr>
              <a:pPr algn="r">
                <a:lnSpc>
                  <a:spcPct val="100000"/>
                </a:lnSpc>
              </a:pPr>
              <a:t>19</a:t>
            </a:fld>
            <a:endParaRPr lang="en-IN" sz="1400" b="0" strike="noStrike" spc="-1" dirty="0">
              <a:solidFill>
                <a:schemeClr val="bg1"/>
              </a:solidFill>
              <a:uFill>
                <a:solidFill>
                  <a:srgbClr val="FFFFFF"/>
                </a:solidFill>
              </a:uFill>
              <a:latin typeface="Times New Roman"/>
            </a:endParaRPr>
          </a:p>
        </p:txBody>
      </p:sp>
    </p:spTree>
    <p:extLst>
      <p:ext uri="{BB962C8B-B14F-4D97-AF65-F5344CB8AC3E}">
        <p14:creationId xmlns:p14="http://schemas.microsoft.com/office/powerpoint/2010/main" val="1667136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mn-lt"/>
              </a:rPr>
              <a:t>Contents</a:t>
            </a:r>
          </a:p>
        </p:txBody>
      </p:sp>
      <p:sp>
        <p:nvSpPr>
          <p:cNvPr id="3" name="Content Placeholder 2"/>
          <p:cNvSpPr>
            <a:spLocks noGrp="1"/>
          </p:cNvSpPr>
          <p:nvPr>
            <p:ph sz="quarter" idx="1"/>
          </p:nvPr>
        </p:nvSpPr>
        <p:spPr/>
        <p:txBody>
          <a:bodyPr>
            <a:normAutofit fontScale="92500" lnSpcReduction="10000"/>
          </a:bodyPr>
          <a:lstStyle/>
          <a:p>
            <a:pPr>
              <a:buClrTx/>
              <a:buFont typeface="Arial" pitchFamily="34" charset="0"/>
              <a:buChar char="•"/>
            </a:pPr>
            <a:r>
              <a:rPr lang="en-US" sz="3200" dirty="0">
                <a:latin typeface="Calibri" pitchFamily="34" charset="0"/>
              </a:rPr>
              <a:t>Abstract</a:t>
            </a:r>
          </a:p>
          <a:p>
            <a:pPr>
              <a:buClrTx/>
              <a:buFont typeface="Arial" pitchFamily="34" charset="0"/>
              <a:buChar char="•"/>
            </a:pPr>
            <a:r>
              <a:rPr lang="en-US" sz="3200" dirty="0">
                <a:latin typeface="Calibri" pitchFamily="34" charset="0"/>
              </a:rPr>
              <a:t>Introduction</a:t>
            </a:r>
          </a:p>
          <a:p>
            <a:pPr>
              <a:buClrTx/>
              <a:buFont typeface="Arial" pitchFamily="34" charset="0"/>
              <a:buChar char="•"/>
            </a:pPr>
            <a:r>
              <a:rPr lang="en-US" sz="3200" dirty="0">
                <a:latin typeface="Calibri" pitchFamily="34" charset="0"/>
              </a:rPr>
              <a:t>Objective</a:t>
            </a:r>
          </a:p>
          <a:p>
            <a:pPr>
              <a:buClrTx/>
              <a:buFont typeface="Arial" pitchFamily="34" charset="0"/>
              <a:buChar char="•"/>
            </a:pPr>
            <a:r>
              <a:rPr lang="en-US" sz="3200" dirty="0">
                <a:latin typeface="Calibri" pitchFamily="34" charset="0"/>
              </a:rPr>
              <a:t>Face Recognition</a:t>
            </a:r>
          </a:p>
          <a:p>
            <a:pPr>
              <a:buClrTx/>
              <a:buFont typeface="Arial" pitchFamily="34" charset="0"/>
              <a:buChar char="•"/>
            </a:pPr>
            <a:r>
              <a:rPr lang="en-US" sz="3200" dirty="0">
                <a:latin typeface="Calibri" pitchFamily="34" charset="0"/>
              </a:rPr>
              <a:t>System Analysis</a:t>
            </a:r>
          </a:p>
          <a:p>
            <a:pPr>
              <a:buClrTx/>
              <a:buFont typeface="Arial" pitchFamily="34" charset="0"/>
              <a:buChar char="•"/>
            </a:pPr>
            <a:r>
              <a:rPr lang="en-US" sz="3200" dirty="0">
                <a:latin typeface="Calibri" pitchFamily="34" charset="0"/>
              </a:rPr>
              <a:t>System Configuration </a:t>
            </a:r>
          </a:p>
          <a:p>
            <a:pPr>
              <a:buClrTx/>
              <a:buFont typeface="Arial" pitchFamily="34" charset="0"/>
              <a:buChar char="•"/>
            </a:pPr>
            <a:r>
              <a:rPr lang="en-US" sz="3200" dirty="0">
                <a:latin typeface="Calibri" pitchFamily="34" charset="0"/>
              </a:rPr>
              <a:t>System Architecture </a:t>
            </a:r>
          </a:p>
          <a:p>
            <a:pPr>
              <a:buClrTx/>
              <a:buFont typeface="Arial" pitchFamily="34" charset="0"/>
              <a:buChar char="•"/>
            </a:pPr>
            <a:r>
              <a:rPr lang="en-US" sz="3200" dirty="0">
                <a:latin typeface="Calibri" pitchFamily="34" charset="0"/>
              </a:rPr>
              <a:t>Modules</a:t>
            </a:r>
          </a:p>
          <a:p>
            <a:pPr>
              <a:buClrTx/>
              <a:buFont typeface="Arial" pitchFamily="34" charset="0"/>
              <a:buChar char="•"/>
            </a:pPr>
            <a:r>
              <a:rPr lang="en-US" sz="3200" dirty="0">
                <a:latin typeface="Calibri" pitchFamily="34" charset="0"/>
              </a:rPr>
              <a:t>Conclusion</a:t>
            </a:r>
          </a:p>
          <a:p>
            <a:pPr>
              <a:buClrTx/>
              <a:buFont typeface="Arial" pitchFamily="34" charset="0"/>
              <a:buChar char="•"/>
            </a:pPr>
            <a:endParaRPr lang="en-US" dirty="0"/>
          </a:p>
          <a:p>
            <a:pPr>
              <a:buClrTx/>
              <a:buFont typeface="Arial" pitchFamily="34" charset="0"/>
              <a:buChar char="•"/>
            </a:pPr>
            <a:endParaRPr lang="en-US" dirty="0"/>
          </a:p>
          <a:p>
            <a:pPr>
              <a:buClrTx/>
              <a:buFont typeface="Arial" pitchFamily="34" charset="0"/>
              <a:buChar char="•"/>
            </a:pPr>
            <a:endParaRPr lang="en-US" dirty="0"/>
          </a:p>
        </p:txBody>
      </p:sp>
      <p:sp>
        <p:nvSpPr>
          <p:cNvPr id="6" name="Slide Number Placeholder 5"/>
          <p:cNvSpPr>
            <a:spLocks noGrp="1"/>
          </p:cNvSpPr>
          <p:nvPr>
            <p:ph type="sldNum" sz="quarter" idx="12"/>
          </p:nvPr>
        </p:nvSpPr>
        <p:spPr/>
        <p:txBody>
          <a:bodyPr/>
          <a:lstStyle/>
          <a:p>
            <a:pPr algn="r">
              <a:lnSpc>
                <a:spcPct val="100000"/>
              </a:lnSpc>
            </a:pPr>
            <a:fld id="{6379A2EE-4F17-45B8-9053-47CB31952231}" type="slidenum">
              <a:rPr lang="en-IN" sz="1200" b="0" strike="noStrike" spc="-1" smtClean="0">
                <a:solidFill>
                  <a:schemeClr val="bg1"/>
                </a:solidFill>
                <a:uFill>
                  <a:solidFill>
                    <a:srgbClr val="FFFFFF"/>
                  </a:solidFill>
                </a:uFill>
                <a:latin typeface="Calibri"/>
              </a:rPr>
              <a:pPr algn="r">
                <a:lnSpc>
                  <a:spcPct val="100000"/>
                </a:lnSpc>
              </a:pPr>
              <a:t>2</a:t>
            </a:fld>
            <a:endParaRPr lang="en-IN" sz="1400" b="0" strike="noStrike" spc="-1" dirty="0">
              <a:solidFill>
                <a:schemeClr val="bg1"/>
              </a:solidFill>
              <a:uFill>
                <a:solidFill>
                  <a:srgbClr val="FFFFFF"/>
                </a:solidFill>
              </a:uFill>
              <a:latin typeface="Times New Roman"/>
            </a:endParaRPr>
          </a:p>
        </p:txBody>
      </p:sp>
      <p:sp>
        <p:nvSpPr>
          <p:cNvPr id="7" name="Footer Placeholder 3"/>
          <p:cNvSpPr>
            <a:spLocks noGrp="1"/>
          </p:cNvSpPr>
          <p:nvPr>
            <p:ph type="ftr" sz="quarter" idx="11"/>
          </p:nvPr>
        </p:nvSpPr>
        <p:spPr>
          <a:xfrm>
            <a:off x="838200" y="6248400"/>
            <a:ext cx="7696200" cy="457200"/>
          </a:xfrm>
        </p:spPr>
        <p:txBody>
          <a:bodyPr/>
          <a:lstStyle/>
          <a:p>
            <a:r>
              <a:rPr lang="en-US" sz="1600" b="0" strike="noStrike" spc="-1" dirty="0">
                <a:solidFill>
                  <a:srgbClr val="000000"/>
                </a:solidFill>
                <a:uFill>
                  <a:solidFill>
                    <a:srgbClr val="FFFFFF"/>
                  </a:solidFill>
                </a:uFill>
                <a:latin typeface="Times New Roman"/>
              </a:rPr>
              <a:t>Paperless Ticketing Using Face Recognition for Metro Rail</a:t>
            </a:r>
            <a:endParaRPr lang="en-IN" sz="1600" b="0" strike="noStrike" spc="-1" dirty="0">
              <a:solidFill>
                <a:srgbClr val="000000"/>
              </a:solidFill>
              <a:uFill>
                <a:solidFill>
                  <a:srgbClr val="FFFFFF"/>
                </a:solidFill>
              </a:uFill>
              <a:latin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latin typeface="+mn-lt"/>
              </a:rPr>
              <a:t>Station Master Functions</a:t>
            </a:r>
          </a:p>
        </p:txBody>
      </p:sp>
      <p:sp>
        <p:nvSpPr>
          <p:cNvPr id="2" name="Slide Number Placeholder 1"/>
          <p:cNvSpPr>
            <a:spLocks noGrp="1"/>
          </p:cNvSpPr>
          <p:nvPr>
            <p:ph type="sldNum" sz="quarter" idx="12"/>
          </p:nvPr>
        </p:nvSpPr>
        <p:spPr>
          <a:solidFill>
            <a:schemeClr val="accent1"/>
          </a:solidFill>
          <a:ln>
            <a:solidFill>
              <a:schemeClr val="accent1"/>
            </a:solidFill>
          </a:ln>
        </p:spPr>
        <p:txBody>
          <a:bodyPr/>
          <a:lstStyle/>
          <a:p>
            <a:pPr algn="r">
              <a:lnSpc>
                <a:spcPct val="100000"/>
              </a:lnSpc>
            </a:pPr>
            <a:fld id="{6379A2EE-4F17-45B8-9053-47CB31952231}" type="slidenum">
              <a:rPr lang="en-IN" sz="1200" b="0" strike="noStrike" spc="-1" smtClean="0">
                <a:solidFill>
                  <a:schemeClr val="bg1"/>
                </a:solidFill>
                <a:uFill>
                  <a:solidFill>
                    <a:srgbClr val="FFFFFF"/>
                  </a:solidFill>
                </a:uFill>
                <a:latin typeface="Calibri"/>
              </a:rPr>
              <a:pPr algn="r">
                <a:lnSpc>
                  <a:spcPct val="100000"/>
                </a:lnSpc>
              </a:pPr>
              <a:t>20</a:t>
            </a:fld>
            <a:endParaRPr lang="en-IN" sz="1400" b="0" strike="noStrike" spc="-1" dirty="0">
              <a:solidFill>
                <a:schemeClr val="bg1"/>
              </a:solidFill>
              <a:uFill>
                <a:solidFill>
                  <a:srgbClr val="FFFFFF"/>
                </a:solidFill>
              </a:uFill>
              <a:latin typeface="Times New Roman"/>
            </a:endParaRPr>
          </a:p>
        </p:txBody>
      </p:sp>
      <p:sp>
        <p:nvSpPr>
          <p:cNvPr id="4" name="Content Placeholder 3"/>
          <p:cNvSpPr>
            <a:spLocks noGrp="1"/>
          </p:cNvSpPr>
          <p:nvPr>
            <p:ph sz="quarter" idx="1"/>
          </p:nvPr>
        </p:nvSpPr>
        <p:spPr>
          <a:xfrm>
            <a:off x="990600" y="1371600"/>
            <a:ext cx="8420100" cy="4572000"/>
          </a:xfrm>
        </p:spPr>
        <p:txBody>
          <a:bodyPr>
            <a:noAutofit/>
          </a:bodyPr>
          <a:lstStyle/>
          <a:p>
            <a:r>
              <a:rPr lang="en-IN" sz="2800" u="sng" dirty="0">
                <a:latin typeface="Calibri" pitchFamily="34" charset="0"/>
                <a:cs typeface="Calibri" pitchFamily="34" charset="0"/>
              </a:rPr>
              <a:t>Station Validation</a:t>
            </a:r>
          </a:p>
          <a:p>
            <a:pPr lvl="1"/>
            <a:r>
              <a:rPr lang="en-IN" sz="2800" dirty="0">
                <a:latin typeface="Calibri" pitchFamily="34" charset="0"/>
                <a:cs typeface="Calibri" pitchFamily="34" charset="0"/>
              </a:rPr>
              <a:t>Station Username</a:t>
            </a:r>
          </a:p>
          <a:p>
            <a:pPr lvl="1"/>
            <a:r>
              <a:rPr lang="en-IN" sz="2800" dirty="0">
                <a:latin typeface="Calibri" pitchFamily="34" charset="0"/>
                <a:cs typeface="Calibri" pitchFamily="34" charset="0"/>
              </a:rPr>
              <a:t>Password</a:t>
            </a:r>
          </a:p>
          <a:p>
            <a:pPr marL="320040" lvl="1" indent="0">
              <a:buNone/>
            </a:pPr>
            <a:endParaRPr lang="en-IN" sz="2800" dirty="0">
              <a:latin typeface="Calibri" pitchFamily="34" charset="0"/>
              <a:cs typeface="Calibri" pitchFamily="34" charset="0"/>
            </a:endParaRPr>
          </a:p>
          <a:p>
            <a:r>
              <a:rPr lang="en-IN" sz="2800" u="sng" dirty="0">
                <a:latin typeface="Calibri" pitchFamily="34" charset="0"/>
                <a:cs typeface="Calibri" pitchFamily="34" charset="0"/>
              </a:rPr>
              <a:t>Ticketing</a:t>
            </a:r>
            <a:r>
              <a:rPr lang="en-IN" sz="2800" dirty="0">
                <a:latin typeface="Calibri" pitchFamily="34" charset="0"/>
                <a:cs typeface="Calibri" pitchFamily="34" charset="0"/>
              </a:rPr>
              <a:t> </a:t>
            </a:r>
          </a:p>
          <a:p>
            <a:pPr lvl="1"/>
            <a:r>
              <a:rPr lang="en-IN" sz="2800" dirty="0">
                <a:latin typeface="Calibri" pitchFamily="34" charset="0"/>
                <a:cs typeface="Calibri" pitchFamily="34" charset="0"/>
              </a:rPr>
              <a:t>Name</a:t>
            </a:r>
          </a:p>
          <a:p>
            <a:pPr lvl="1"/>
            <a:r>
              <a:rPr lang="en-IN" sz="2800" dirty="0">
                <a:latin typeface="Calibri" pitchFamily="34" charset="0"/>
                <a:cs typeface="Calibri" pitchFamily="34" charset="0"/>
              </a:rPr>
              <a:t>Destination</a:t>
            </a:r>
          </a:p>
          <a:p>
            <a:pPr lvl="1"/>
            <a:r>
              <a:rPr lang="en-IN" sz="2800" dirty="0">
                <a:latin typeface="Calibri" pitchFamily="34" charset="0"/>
                <a:cs typeface="Calibri" pitchFamily="34" charset="0"/>
              </a:rPr>
              <a:t>Fare calculation</a:t>
            </a:r>
          </a:p>
          <a:p>
            <a:pPr lvl="1"/>
            <a:r>
              <a:rPr lang="en-IN" sz="2800" dirty="0">
                <a:latin typeface="Calibri" pitchFamily="34" charset="0"/>
                <a:cs typeface="Calibri" pitchFamily="34" charset="0"/>
              </a:rPr>
              <a:t>Face Detection, Capture &amp; Storing</a:t>
            </a:r>
          </a:p>
        </p:txBody>
      </p:sp>
      <p:sp>
        <p:nvSpPr>
          <p:cNvPr id="5" name="Footer Placeholder 4"/>
          <p:cNvSpPr>
            <a:spLocks noGrp="1"/>
          </p:cNvSpPr>
          <p:nvPr>
            <p:ph type="ftr" sz="quarter" idx="11"/>
          </p:nvPr>
        </p:nvSpPr>
        <p:spPr>
          <a:xfrm>
            <a:off x="990600" y="6172200"/>
            <a:ext cx="5029200" cy="457200"/>
          </a:xfrm>
        </p:spPr>
        <p:txBody>
          <a:bodyPr/>
          <a:lstStyle/>
          <a:p>
            <a:r>
              <a:rPr lang="en-US" sz="1600" b="0" strike="noStrike" spc="-1" dirty="0">
                <a:solidFill>
                  <a:srgbClr val="000000"/>
                </a:solidFill>
                <a:uFill>
                  <a:solidFill>
                    <a:srgbClr val="FFFFFF"/>
                  </a:solidFill>
                </a:uFill>
                <a:latin typeface="Times New Roman"/>
              </a:rPr>
              <a:t>Paperless Ticketing Using Face Recognition for Metro Rail</a:t>
            </a:r>
            <a:endParaRPr lang="en-IN" sz="16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111537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Station Table</a:t>
            </a:r>
          </a:p>
        </p:txBody>
      </p:sp>
      <p:sp>
        <p:nvSpPr>
          <p:cNvPr id="3" name="Slide Number Placeholder 2"/>
          <p:cNvSpPr>
            <a:spLocks noGrp="1"/>
          </p:cNvSpPr>
          <p:nvPr>
            <p:ph type="sldNum" sz="quarter" idx="12"/>
          </p:nvPr>
        </p:nvSpPr>
        <p:spPr/>
        <p:txBody>
          <a:bodyPr/>
          <a:lstStyle/>
          <a:p>
            <a:pPr algn="r">
              <a:lnSpc>
                <a:spcPct val="100000"/>
              </a:lnSpc>
            </a:pPr>
            <a:fld id="{6379A2EE-4F17-45B8-9053-47CB31952231}" type="slidenum">
              <a:rPr lang="en-IN" sz="1200" b="0" strike="noStrike" spc="-1" smtClean="0">
                <a:solidFill>
                  <a:schemeClr val="bg1"/>
                </a:solidFill>
                <a:uFill>
                  <a:solidFill>
                    <a:srgbClr val="FFFFFF"/>
                  </a:solidFill>
                </a:uFill>
                <a:latin typeface="Calibri"/>
              </a:rPr>
              <a:pPr algn="r">
                <a:lnSpc>
                  <a:spcPct val="100000"/>
                </a:lnSpc>
              </a:pPr>
              <a:t>21</a:t>
            </a:fld>
            <a:endParaRPr lang="en-IN" sz="1400" b="0" strike="noStrike" spc="-1" dirty="0">
              <a:solidFill>
                <a:schemeClr val="bg1"/>
              </a:solidFill>
              <a:uFill>
                <a:solidFill>
                  <a:srgbClr val="FFFFFF"/>
                </a:solidFill>
              </a:uFill>
              <a:latin typeface="Times New Roman"/>
            </a:endParaRPr>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3140732514"/>
              </p:ext>
            </p:extLst>
          </p:nvPr>
        </p:nvGraphicFramePr>
        <p:xfrm>
          <a:off x="838200" y="2590800"/>
          <a:ext cx="8420100" cy="1854200"/>
        </p:xfrm>
        <a:graphic>
          <a:graphicData uri="http://schemas.openxmlformats.org/drawingml/2006/table">
            <a:tbl>
              <a:tblPr firstRow="1" bandRow="1">
                <a:tableStyleId>{5C22544A-7EE6-4342-B048-85BDC9FD1C3A}</a:tableStyleId>
              </a:tblPr>
              <a:tblGrid>
                <a:gridCol w="1403350">
                  <a:extLst>
                    <a:ext uri="{9D8B030D-6E8A-4147-A177-3AD203B41FA5}">
                      <a16:colId xmlns:a16="http://schemas.microsoft.com/office/drawing/2014/main" val="20000"/>
                    </a:ext>
                  </a:extLst>
                </a:gridCol>
                <a:gridCol w="1403350">
                  <a:extLst>
                    <a:ext uri="{9D8B030D-6E8A-4147-A177-3AD203B41FA5}">
                      <a16:colId xmlns:a16="http://schemas.microsoft.com/office/drawing/2014/main" val="20001"/>
                    </a:ext>
                  </a:extLst>
                </a:gridCol>
                <a:gridCol w="1403350">
                  <a:extLst>
                    <a:ext uri="{9D8B030D-6E8A-4147-A177-3AD203B41FA5}">
                      <a16:colId xmlns:a16="http://schemas.microsoft.com/office/drawing/2014/main" val="20002"/>
                    </a:ext>
                  </a:extLst>
                </a:gridCol>
                <a:gridCol w="1403350">
                  <a:extLst>
                    <a:ext uri="{9D8B030D-6E8A-4147-A177-3AD203B41FA5}">
                      <a16:colId xmlns:a16="http://schemas.microsoft.com/office/drawing/2014/main" val="20003"/>
                    </a:ext>
                  </a:extLst>
                </a:gridCol>
                <a:gridCol w="1403350">
                  <a:extLst>
                    <a:ext uri="{9D8B030D-6E8A-4147-A177-3AD203B41FA5}">
                      <a16:colId xmlns:a16="http://schemas.microsoft.com/office/drawing/2014/main" val="20004"/>
                    </a:ext>
                  </a:extLst>
                </a:gridCol>
                <a:gridCol w="1403350">
                  <a:extLst>
                    <a:ext uri="{9D8B030D-6E8A-4147-A177-3AD203B41FA5}">
                      <a16:colId xmlns:a16="http://schemas.microsoft.com/office/drawing/2014/main" val="20005"/>
                    </a:ext>
                  </a:extLst>
                </a:gridCol>
              </a:tblGrid>
              <a:tr h="370840">
                <a:tc>
                  <a:txBody>
                    <a:bodyPr/>
                    <a:lstStyle/>
                    <a:p>
                      <a:r>
                        <a:rPr lang="en-IN" dirty="0"/>
                        <a:t>FIELD</a:t>
                      </a:r>
                    </a:p>
                  </a:txBody>
                  <a:tcPr/>
                </a:tc>
                <a:tc>
                  <a:txBody>
                    <a:bodyPr/>
                    <a:lstStyle/>
                    <a:p>
                      <a:r>
                        <a:rPr lang="en-IN" dirty="0"/>
                        <a:t>TYPE</a:t>
                      </a:r>
                    </a:p>
                  </a:txBody>
                  <a:tcPr/>
                </a:tc>
                <a:tc>
                  <a:txBody>
                    <a:bodyPr/>
                    <a:lstStyle/>
                    <a:p>
                      <a:r>
                        <a:rPr lang="en-IN" dirty="0"/>
                        <a:t>NULL</a:t>
                      </a:r>
                    </a:p>
                  </a:txBody>
                  <a:tcPr/>
                </a:tc>
                <a:tc>
                  <a:txBody>
                    <a:bodyPr/>
                    <a:lstStyle/>
                    <a:p>
                      <a:r>
                        <a:rPr lang="en-IN" dirty="0"/>
                        <a:t>KEY </a:t>
                      </a:r>
                    </a:p>
                  </a:txBody>
                  <a:tcPr/>
                </a:tc>
                <a:tc>
                  <a:txBody>
                    <a:bodyPr/>
                    <a:lstStyle/>
                    <a:p>
                      <a:r>
                        <a:rPr lang="en-IN" dirty="0"/>
                        <a:t>DEFAULT</a:t>
                      </a:r>
                    </a:p>
                  </a:txBody>
                  <a:tcPr/>
                </a:tc>
                <a:tc>
                  <a:txBody>
                    <a:bodyPr/>
                    <a:lstStyle/>
                    <a:p>
                      <a:r>
                        <a:rPr lang="en-IN" dirty="0"/>
                        <a:t>EXTRA</a:t>
                      </a:r>
                    </a:p>
                  </a:txBody>
                  <a:tcPr/>
                </a:tc>
                <a:extLst>
                  <a:ext uri="{0D108BD9-81ED-4DB2-BD59-A6C34878D82A}">
                    <a16:rowId xmlns:a16="http://schemas.microsoft.com/office/drawing/2014/main" val="10000"/>
                  </a:ext>
                </a:extLst>
              </a:tr>
              <a:tr h="370840">
                <a:tc>
                  <a:txBody>
                    <a:bodyPr/>
                    <a:lstStyle/>
                    <a:p>
                      <a:r>
                        <a:rPr lang="en-IN" dirty="0"/>
                        <a:t>station_id</a:t>
                      </a:r>
                    </a:p>
                  </a:txBody>
                  <a:tcPr/>
                </a:tc>
                <a:tc>
                  <a:txBody>
                    <a:bodyPr/>
                    <a:lstStyle/>
                    <a:p>
                      <a:r>
                        <a:rPr lang="en-IN" dirty="0"/>
                        <a:t>Int(5)</a:t>
                      </a:r>
                    </a:p>
                  </a:txBody>
                  <a:tcPr/>
                </a:tc>
                <a:tc>
                  <a:txBody>
                    <a:bodyPr/>
                    <a:lstStyle/>
                    <a:p>
                      <a:r>
                        <a:rPr lang="en-IN" dirty="0"/>
                        <a:t>No</a:t>
                      </a:r>
                    </a:p>
                  </a:txBody>
                  <a:tcPr/>
                </a:tc>
                <a:tc>
                  <a:txBody>
                    <a:bodyPr/>
                    <a:lstStyle/>
                    <a:p>
                      <a:r>
                        <a:rPr lang="en-IN" dirty="0"/>
                        <a:t>PRIMARY</a:t>
                      </a:r>
                    </a:p>
                  </a:txBody>
                  <a:tcPr/>
                </a:tc>
                <a:tc>
                  <a:txBody>
                    <a:bodyPr/>
                    <a:lstStyle/>
                    <a:p>
                      <a:r>
                        <a:rPr lang="en-IN" dirty="0"/>
                        <a:t>None</a:t>
                      </a:r>
                    </a:p>
                  </a:txBody>
                  <a:tcPr/>
                </a:tc>
                <a:tc>
                  <a:txBody>
                    <a:bodyPr/>
                    <a:lstStyle/>
                    <a:p>
                      <a:endParaRPr lang="en-IN" dirty="0"/>
                    </a:p>
                  </a:txBody>
                  <a:tcPr/>
                </a:tc>
                <a:extLst>
                  <a:ext uri="{0D108BD9-81ED-4DB2-BD59-A6C34878D82A}">
                    <a16:rowId xmlns:a16="http://schemas.microsoft.com/office/drawing/2014/main" val="10001"/>
                  </a:ext>
                </a:extLst>
              </a:tr>
              <a:tr h="370840">
                <a:tc>
                  <a:txBody>
                    <a:bodyPr/>
                    <a:lstStyle/>
                    <a:p>
                      <a:r>
                        <a:rPr lang="en-IN" dirty="0"/>
                        <a:t>station_name</a:t>
                      </a:r>
                    </a:p>
                  </a:txBody>
                  <a:tcPr/>
                </a:tc>
                <a:tc>
                  <a:txBody>
                    <a:bodyPr/>
                    <a:lstStyle/>
                    <a:p>
                      <a:r>
                        <a:rPr lang="en-IN" dirty="0"/>
                        <a:t>varchar(20)</a:t>
                      </a:r>
                    </a:p>
                  </a:txBody>
                  <a:tcPr/>
                </a:tc>
                <a:tc>
                  <a:txBody>
                    <a:bodyPr/>
                    <a:lstStyle/>
                    <a:p>
                      <a:r>
                        <a:rPr lang="en-IN" dirty="0"/>
                        <a:t>No</a:t>
                      </a:r>
                    </a:p>
                  </a:txBody>
                  <a:tcPr/>
                </a:tc>
                <a:tc>
                  <a:txBody>
                    <a:bodyPr/>
                    <a:lstStyle/>
                    <a:p>
                      <a:endParaRPr lang="en-IN" dirty="0"/>
                    </a:p>
                  </a:txBody>
                  <a:tcPr/>
                </a:tc>
                <a:tc>
                  <a:txBody>
                    <a:bodyPr/>
                    <a:lstStyle/>
                    <a:p>
                      <a:r>
                        <a:rPr lang="en-IN" dirty="0"/>
                        <a:t>None</a:t>
                      </a:r>
                    </a:p>
                  </a:txBody>
                  <a:tcPr/>
                </a:tc>
                <a:tc>
                  <a:txBody>
                    <a:bodyPr/>
                    <a:lstStyle/>
                    <a:p>
                      <a:endParaRPr lang="en-IN" dirty="0"/>
                    </a:p>
                  </a:txBody>
                  <a:tcPr/>
                </a:tc>
                <a:extLst>
                  <a:ext uri="{0D108BD9-81ED-4DB2-BD59-A6C34878D82A}">
                    <a16:rowId xmlns:a16="http://schemas.microsoft.com/office/drawing/2014/main" val="10002"/>
                  </a:ext>
                </a:extLst>
              </a:tr>
              <a:tr h="370840">
                <a:tc>
                  <a:txBody>
                    <a:bodyPr/>
                    <a:lstStyle/>
                    <a:p>
                      <a:r>
                        <a:rPr lang="en-IN" dirty="0"/>
                        <a:t>user_name</a:t>
                      </a:r>
                    </a:p>
                  </a:txBody>
                  <a:tcPr/>
                </a:tc>
                <a:tc>
                  <a:txBody>
                    <a:bodyPr/>
                    <a:lstStyle/>
                    <a:p>
                      <a:r>
                        <a:rPr lang="en-IN" dirty="0"/>
                        <a:t>varchar(20)</a:t>
                      </a:r>
                    </a:p>
                  </a:txBody>
                  <a:tcPr/>
                </a:tc>
                <a:tc>
                  <a:txBody>
                    <a:bodyPr/>
                    <a:lstStyle/>
                    <a:p>
                      <a:r>
                        <a:rPr lang="en-IN" dirty="0"/>
                        <a:t>No</a:t>
                      </a:r>
                    </a:p>
                  </a:txBody>
                  <a:tcPr/>
                </a:tc>
                <a:tc>
                  <a:txBody>
                    <a:bodyPr/>
                    <a:lstStyle/>
                    <a:p>
                      <a:endParaRPr lang="en-IN" dirty="0"/>
                    </a:p>
                  </a:txBody>
                  <a:tcPr/>
                </a:tc>
                <a:tc>
                  <a:txBody>
                    <a:bodyPr/>
                    <a:lstStyle/>
                    <a:p>
                      <a:r>
                        <a:rPr lang="en-IN" dirty="0"/>
                        <a:t>None</a:t>
                      </a:r>
                    </a:p>
                  </a:txBody>
                  <a:tcPr/>
                </a:tc>
                <a:tc>
                  <a:txBody>
                    <a:bodyPr/>
                    <a:lstStyle/>
                    <a:p>
                      <a:endParaRPr lang="en-IN" dirty="0"/>
                    </a:p>
                  </a:txBody>
                  <a:tcPr/>
                </a:tc>
                <a:extLst>
                  <a:ext uri="{0D108BD9-81ED-4DB2-BD59-A6C34878D82A}">
                    <a16:rowId xmlns:a16="http://schemas.microsoft.com/office/drawing/2014/main" val="10003"/>
                  </a:ext>
                </a:extLst>
              </a:tr>
              <a:tr h="370840">
                <a:tc>
                  <a:txBody>
                    <a:bodyPr/>
                    <a:lstStyle/>
                    <a:p>
                      <a:r>
                        <a:rPr lang="en-IN" dirty="0"/>
                        <a:t>password</a:t>
                      </a:r>
                    </a:p>
                  </a:txBody>
                  <a:tcPr/>
                </a:tc>
                <a:tc>
                  <a:txBody>
                    <a:bodyPr/>
                    <a:lstStyle/>
                    <a:p>
                      <a:r>
                        <a:rPr lang="en-IN" dirty="0"/>
                        <a:t>varchar(20)</a:t>
                      </a:r>
                    </a:p>
                  </a:txBody>
                  <a:tcPr/>
                </a:tc>
                <a:tc>
                  <a:txBody>
                    <a:bodyPr/>
                    <a:lstStyle/>
                    <a:p>
                      <a:r>
                        <a:rPr lang="en-IN" dirty="0"/>
                        <a:t>No</a:t>
                      </a:r>
                    </a:p>
                  </a:txBody>
                  <a:tcPr/>
                </a:tc>
                <a:tc>
                  <a:txBody>
                    <a:bodyPr/>
                    <a:lstStyle/>
                    <a:p>
                      <a:endParaRPr lang="en-IN" dirty="0"/>
                    </a:p>
                  </a:txBody>
                  <a:tcPr/>
                </a:tc>
                <a:tc>
                  <a:txBody>
                    <a:bodyPr/>
                    <a:lstStyle/>
                    <a:p>
                      <a:r>
                        <a:rPr lang="en-IN" dirty="0"/>
                        <a:t>None</a:t>
                      </a:r>
                    </a:p>
                  </a:txBody>
                  <a:tcPr/>
                </a:tc>
                <a:tc>
                  <a:txBody>
                    <a:bodyPr/>
                    <a:lstStyle/>
                    <a:p>
                      <a:endParaRPr lang="en-IN" dirty="0"/>
                    </a:p>
                  </a:txBody>
                  <a:tcPr/>
                </a:tc>
                <a:extLst>
                  <a:ext uri="{0D108BD9-81ED-4DB2-BD59-A6C34878D82A}">
                    <a16:rowId xmlns:a16="http://schemas.microsoft.com/office/drawing/2014/main" val="10004"/>
                  </a:ext>
                </a:extLst>
              </a:tr>
            </a:tbl>
          </a:graphicData>
        </a:graphic>
      </p:graphicFrame>
      <p:sp>
        <p:nvSpPr>
          <p:cNvPr id="6" name="Footer Placeholder 5"/>
          <p:cNvSpPr>
            <a:spLocks noGrp="1"/>
          </p:cNvSpPr>
          <p:nvPr>
            <p:ph type="ftr" sz="quarter" idx="11"/>
          </p:nvPr>
        </p:nvSpPr>
        <p:spPr>
          <a:xfrm>
            <a:off x="990600" y="6172200"/>
            <a:ext cx="5029200" cy="457200"/>
          </a:xfrm>
        </p:spPr>
        <p:txBody>
          <a:bodyPr/>
          <a:lstStyle/>
          <a:p>
            <a:r>
              <a:rPr lang="en-US" sz="1600" b="0" strike="noStrike" spc="-1" dirty="0">
                <a:solidFill>
                  <a:srgbClr val="000000"/>
                </a:solidFill>
                <a:uFill>
                  <a:solidFill>
                    <a:srgbClr val="FFFFFF"/>
                  </a:solidFill>
                </a:uFill>
                <a:latin typeface="Times New Roman"/>
              </a:rPr>
              <a:t>Paperless Ticketing Using Face Recognition for Metro Rail</a:t>
            </a:r>
            <a:endParaRPr lang="en-IN" sz="16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233524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Passenger Table </a:t>
            </a:r>
          </a:p>
        </p:txBody>
      </p:sp>
      <p:sp>
        <p:nvSpPr>
          <p:cNvPr id="3" name="Slide Number Placeholder 2"/>
          <p:cNvSpPr>
            <a:spLocks noGrp="1"/>
          </p:cNvSpPr>
          <p:nvPr>
            <p:ph type="sldNum" sz="quarter" idx="12"/>
          </p:nvPr>
        </p:nvSpPr>
        <p:spPr/>
        <p:txBody>
          <a:bodyPr/>
          <a:lstStyle/>
          <a:p>
            <a:pPr algn="r">
              <a:lnSpc>
                <a:spcPct val="100000"/>
              </a:lnSpc>
            </a:pPr>
            <a:fld id="{6379A2EE-4F17-45B8-9053-47CB31952231}" type="slidenum">
              <a:rPr lang="en-IN" sz="1200" b="0" strike="noStrike" spc="-1" smtClean="0">
                <a:solidFill>
                  <a:schemeClr val="bg1"/>
                </a:solidFill>
                <a:uFill>
                  <a:solidFill>
                    <a:srgbClr val="FFFFFF"/>
                  </a:solidFill>
                </a:uFill>
                <a:latin typeface="Calibri"/>
              </a:rPr>
              <a:pPr algn="r">
                <a:lnSpc>
                  <a:spcPct val="100000"/>
                </a:lnSpc>
              </a:pPr>
              <a:t>22</a:t>
            </a:fld>
            <a:endParaRPr lang="en-IN" sz="1400" b="0" strike="noStrike" spc="-1" dirty="0">
              <a:solidFill>
                <a:schemeClr val="bg1"/>
              </a:solidFill>
              <a:uFill>
                <a:solidFill>
                  <a:srgbClr val="FFFFFF"/>
                </a:solidFill>
              </a:uFill>
              <a:latin typeface="Times New Roman"/>
            </a:endParaRPr>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3758051479"/>
              </p:ext>
            </p:extLst>
          </p:nvPr>
        </p:nvGraphicFramePr>
        <p:xfrm>
          <a:off x="990600" y="2209800"/>
          <a:ext cx="7772400" cy="296672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2057400">
                  <a:extLst>
                    <a:ext uri="{9D8B030D-6E8A-4147-A177-3AD203B41FA5}">
                      <a16:colId xmlns:a16="http://schemas.microsoft.com/office/drawing/2014/main" val="20005"/>
                    </a:ext>
                  </a:extLst>
                </a:gridCol>
              </a:tblGrid>
              <a:tr h="370840">
                <a:tc>
                  <a:txBody>
                    <a:bodyPr/>
                    <a:lstStyle/>
                    <a:p>
                      <a:r>
                        <a:rPr lang="en-IN" dirty="0"/>
                        <a:t>FIELD</a:t>
                      </a:r>
                    </a:p>
                  </a:txBody>
                  <a:tcPr/>
                </a:tc>
                <a:tc>
                  <a:txBody>
                    <a:bodyPr/>
                    <a:lstStyle/>
                    <a:p>
                      <a:r>
                        <a:rPr lang="en-IN" dirty="0"/>
                        <a:t>TYPE</a:t>
                      </a:r>
                    </a:p>
                  </a:txBody>
                  <a:tcPr/>
                </a:tc>
                <a:tc>
                  <a:txBody>
                    <a:bodyPr/>
                    <a:lstStyle/>
                    <a:p>
                      <a:r>
                        <a:rPr lang="en-IN" dirty="0"/>
                        <a:t>NULL</a:t>
                      </a:r>
                    </a:p>
                  </a:txBody>
                  <a:tcPr/>
                </a:tc>
                <a:tc>
                  <a:txBody>
                    <a:bodyPr/>
                    <a:lstStyle/>
                    <a:p>
                      <a:r>
                        <a:rPr lang="en-IN" dirty="0"/>
                        <a:t>KEY </a:t>
                      </a:r>
                    </a:p>
                  </a:txBody>
                  <a:tcPr/>
                </a:tc>
                <a:tc>
                  <a:txBody>
                    <a:bodyPr/>
                    <a:lstStyle/>
                    <a:p>
                      <a:r>
                        <a:rPr lang="en-IN" dirty="0"/>
                        <a:t>DEFAULT</a:t>
                      </a:r>
                    </a:p>
                  </a:txBody>
                  <a:tcPr/>
                </a:tc>
                <a:tc>
                  <a:txBody>
                    <a:bodyPr/>
                    <a:lstStyle/>
                    <a:p>
                      <a:r>
                        <a:rPr lang="en-IN" dirty="0"/>
                        <a:t>EXTRA</a:t>
                      </a:r>
                    </a:p>
                  </a:txBody>
                  <a:tcPr/>
                </a:tc>
                <a:extLst>
                  <a:ext uri="{0D108BD9-81ED-4DB2-BD59-A6C34878D82A}">
                    <a16:rowId xmlns:a16="http://schemas.microsoft.com/office/drawing/2014/main" val="10000"/>
                  </a:ext>
                </a:extLst>
              </a:tr>
              <a:tr h="370840">
                <a:tc>
                  <a:txBody>
                    <a:bodyPr/>
                    <a:lstStyle/>
                    <a:p>
                      <a:r>
                        <a:rPr lang="en-IN" dirty="0"/>
                        <a:t>passenger_id</a:t>
                      </a:r>
                    </a:p>
                  </a:txBody>
                  <a:tcPr/>
                </a:tc>
                <a:tc>
                  <a:txBody>
                    <a:bodyPr/>
                    <a:lstStyle/>
                    <a:p>
                      <a:r>
                        <a:rPr lang="en-IN" dirty="0"/>
                        <a:t>int(5)</a:t>
                      </a:r>
                    </a:p>
                  </a:txBody>
                  <a:tcPr/>
                </a:tc>
                <a:tc>
                  <a:txBody>
                    <a:bodyPr/>
                    <a:lstStyle/>
                    <a:p>
                      <a:r>
                        <a:rPr lang="en-IN" dirty="0"/>
                        <a:t>No</a:t>
                      </a:r>
                    </a:p>
                  </a:txBody>
                  <a:tcPr/>
                </a:tc>
                <a:tc>
                  <a:txBody>
                    <a:bodyPr/>
                    <a:lstStyle/>
                    <a:p>
                      <a:r>
                        <a:rPr lang="en-IN" dirty="0"/>
                        <a:t>PRIMARY</a:t>
                      </a:r>
                    </a:p>
                  </a:txBody>
                  <a:tcPr/>
                </a:tc>
                <a:tc>
                  <a:txBody>
                    <a:bodyPr/>
                    <a:lstStyle/>
                    <a:p>
                      <a:r>
                        <a:rPr lang="en-IN" dirty="0"/>
                        <a:t>None</a:t>
                      </a:r>
                    </a:p>
                  </a:txBody>
                  <a:tcPr/>
                </a:tc>
                <a:tc>
                  <a:txBody>
                    <a:bodyPr/>
                    <a:lstStyle/>
                    <a:p>
                      <a:r>
                        <a:rPr lang="en-IN" dirty="0"/>
                        <a:t>AUTO_INCREMENT</a:t>
                      </a:r>
                    </a:p>
                  </a:txBody>
                  <a:tcPr/>
                </a:tc>
                <a:extLst>
                  <a:ext uri="{0D108BD9-81ED-4DB2-BD59-A6C34878D82A}">
                    <a16:rowId xmlns:a16="http://schemas.microsoft.com/office/drawing/2014/main" val="10001"/>
                  </a:ext>
                </a:extLst>
              </a:tr>
              <a:tr h="370840">
                <a:tc>
                  <a:txBody>
                    <a:bodyPr/>
                    <a:lstStyle/>
                    <a:p>
                      <a:r>
                        <a:rPr lang="en-IN" dirty="0"/>
                        <a:t>name</a:t>
                      </a:r>
                    </a:p>
                  </a:txBody>
                  <a:tcPr/>
                </a:tc>
                <a:tc>
                  <a:txBody>
                    <a:bodyPr/>
                    <a:lstStyle/>
                    <a:p>
                      <a:r>
                        <a:rPr lang="en-IN" dirty="0"/>
                        <a:t>varchar(20)</a:t>
                      </a:r>
                    </a:p>
                  </a:txBody>
                  <a:tcPr/>
                </a:tc>
                <a:tc>
                  <a:txBody>
                    <a:bodyPr/>
                    <a:lstStyle/>
                    <a:p>
                      <a:r>
                        <a:rPr lang="en-IN" dirty="0"/>
                        <a:t>No</a:t>
                      </a:r>
                    </a:p>
                  </a:txBody>
                  <a:tcPr/>
                </a:tc>
                <a:tc>
                  <a:txBody>
                    <a:bodyPr/>
                    <a:lstStyle/>
                    <a:p>
                      <a:endParaRPr lang="en-IN" dirty="0"/>
                    </a:p>
                  </a:txBody>
                  <a:tcPr/>
                </a:tc>
                <a:tc>
                  <a:txBody>
                    <a:bodyPr/>
                    <a:lstStyle/>
                    <a:p>
                      <a:r>
                        <a:rPr lang="en-IN" dirty="0"/>
                        <a:t>None</a:t>
                      </a:r>
                    </a:p>
                  </a:txBody>
                  <a:tcPr/>
                </a:tc>
                <a:tc>
                  <a:txBody>
                    <a:bodyPr/>
                    <a:lstStyle/>
                    <a:p>
                      <a:endParaRPr lang="en-IN" dirty="0"/>
                    </a:p>
                  </a:txBody>
                  <a:tcPr/>
                </a:tc>
                <a:extLst>
                  <a:ext uri="{0D108BD9-81ED-4DB2-BD59-A6C34878D82A}">
                    <a16:rowId xmlns:a16="http://schemas.microsoft.com/office/drawing/2014/main" val="10002"/>
                  </a:ext>
                </a:extLst>
              </a:tr>
              <a:tr h="370840">
                <a:tc>
                  <a:txBody>
                    <a:bodyPr/>
                    <a:lstStyle/>
                    <a:p>
                      <a:r>
                        <a:rPr lang="en-IN" dirty="0" err="1"/>
                        <a:t>Contact_no</a:t>
                      </a:r>
                      <a:endParaRPr lang="en-IN" dirty="0"/>
                    </a:p>
                  </a:txBody>
                  <a:tcPr/>
                </a:tc>
                <a:tc>
                  <a:txBody>
                    <a:bodyPr/>
                    <a:lstStyle/>
                    <a:p>
                      <a:r>
                        <a:rPr lang="en-IN" dirty="0"/>
                        <a:t>Int(10)</a:t>
                      </a:r>
                    </a:p>
                  </a:txBody>
                  <a:tcPr/>
                </a:tc>
                <a:tc>
                  <a:txBody>
                    <a:bodyPr/>
                    <a:lstStyle/>
                    <a:p>
                      <a:r>
                        <a:rPr lang="en-IN" dirty="0"/>
                        <a:t>No</a:t>
                      </a:r>
                    </a:p>
                  </a:txBody>
                  <a:tcPr/>
                </a:tc>
                <a:tc>
                  <a:txBody>
                    <a:bodyPr/>
                    <a:lstStyle/>
                    <a:p>
                      <a:endParaRPr lang="en-IN" dirty="0"/>
                    </a:p>
                  </a:txBody>
                  <a:tcPr/>
                </a:tc>
                <a:tc>
                  <a:txBody>
                    <a:bodyPr/>
                    <a:lstStyle/>
                    <a:p>
                      <a:r>
                        <a:rPr lang="en-IN" dirty="0"/>
                        <a:t>None</a:t>
                      </a:r>
                    </a:p>
                  </a:txBody>
                  <a:tcPr/>
                </a:tc>
                <a:tc>
                  <a:txBody>
                    <a:bodyPr/>
                    <a:lstStyle/>
                    <a:p>
                      <a:endParaRPr lang="en-IN" dirty="0"/>
                    </a:p>
                  </a:txBody>
                  <a:tcPr/>
                </a:tc>
                <a:extLst>
                  <a:ext uri="{0D108BD9-81ED-4DB2-BD59-A6C34878D82A}">
                    <a16:rowId xmlns:a16="http://schemas.microsoft.com/office/drawing/2014/main" val="10003"/>
                  </a:ext>
                </a:extLst>
              </a:tr>
              <a:tr h="370840">
                <a:tc>
                  <a:txBody>
                    <a:bodyPr/>
                    <a:lstStyle/>
                    <a:p>
                      <a:r>
                        <a:rPr lang="en-IN" dirty="0"/>
                        <a:t>from_station</a:t>
                      </a:r>
                    </a:p>
                  </a:txBody>
                  <a:tcPr/>
                </a:tc>
                <a:tc>
                  <a:txBody>
                    <a:bodyPr/>
                    <a:lstStyle/>
                    <a:p>
                      <a:r>
                        <a:rPr lang="en-IN" dirty="0"/>
                        <a:t>int(5)</a:t>
                      </a:r>
                    </a:p>
                  </a:txBody>
                  <a:tcPr/>
                </a:tc>
                <a:tc>
                  <a:txBody>
                    <a:bodyPr/>
                    <a:lstStyle/>
                    <a:p>
                      <a:r>
                        <a:rPr lang="en-IN" dirty="0"/>
                        <a:t>No</a:t>
                      </a:r>
                    </a:p>
                  </a:txBody>
                  <a:tcPr/>
                </a:tc>
                <a:tc>
                  <a:txBody>
                    <a:bodyPr/>
                    <a:lstStyle/>
                    <a:p>
                      <a:endParaRPr lang="en-IN" dirty="0"/>
                    </a:p>
                  </a:txBody>
                  <a:tcPr/>
                </a:tc>
                <a:tc>
                  <a:txBody>
                    <a:bodyPr/>
                    <a:lstStyle/>
                    <a:p>
                      <a:r>
                        <a:rPr lang="en-IN" dirty="0"/>
                        <a:t>None</a:t>
                      </a:r>
                    </a:p>
                  </a:txBody>
                  <a:tcPr/>
                </a:tc>
                <a:tc>
                  <a:txBody>
                    <a:bodyPr/>
                    <a:lstStyle/>
                    <a:p>
                      <a:endParaRPr lang="en-IN" dirty="0"/>
                    </a:p>
                  </a:txBody>
                  <a:tcPr/>
                </a:tc>
                <a:extLst>
                  <a:ext uri="{0D108BD9-81ED-4DB2-BD59-A6C34878D82A}">
                    <a16:rowId xmlns:a16="http://schemas.microsoft.com/office/drawing/2014/main" val="10004"/>
                  </a:ext>
                </a:extLst>
              </a:tr>
              <a:tr h="370840">
                <a:tc>
                  <a:txBody>
                    <a:bodyPr/>
                    <a:lstStyle/>
                    <a:p>
                      <a:r>
                        <a:rPr lang="en-IN" dirty="0"/>
                        <a:t>to_station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int(5)</a:t>
                      </a:r>
                    </a:p>
                  </a:txBody>
                  <a:tcPr/>
                </a:tc>
                <a:tc>
                  <a:txBody>
                    <a:bodyPr/>
                    <a:lstStyle/>
                    <a:p>
                      <a:r>
                        <a:rPr lang="en-IN" dirty="0"/>
                        <a:t>No</a:t>
                      </a:r>
                    </a:p>
                  </a:txBody>
                  <a:tcPr/>
                </a:tc>
                <a:tc>
                  <a:txBody>
                    <a:bodyPr/>
                    <a:lstStyle/>
                    <a:p>
                      <a:endParaRPr lang="en-IN" dirty="0"/>
                    </a:p>
                  </a:txBody>
                  <a:tcPr/>
                </a:tc>
                <a:tc>
                  <a:txBody>
                    <a:bodyPr/>
                    <a:lstStyle/>
                    <a:p>
                      <a:r>
                        <a:rPr lang="en-IN" dirty="0"/>
                        <a:t>None</a:t>
                      </a:r>
                    </a:p>
                  </a:txBody>
                  <a:tcPr/>
                </a:tc>
                <a:tc>
                  <a:txBody>
                    <a:bodyPr/>
                    <a:lstStyle/>
                    <a:p>
                      <a:endParaRPr lang="en-IN" dirty="0"/>
                    </a:p>
                  </a:txBody>
                  <a:tcPr/>
                </a:tc>
                <a:extLst>
                  <a:ext uri="{0D108BD9-81ED-4DB2-BD59-A6C34878D82A}">
                    <a16:rowId xmlns:a16="http://schemas.microsoft.com/office/drawing/2014/main" val="10005"/>
                  </a:ext>
                </a:extLst>
              </a:tr>
              <a:tr h="370840">
                <a:tc>
                  <a:txBody>
                    <a:bodyPr/>
                    <a:lstStyle/>
                    <a:p>
                      <a:r>
                        <a:rPr lang="en-IN" dirty="0"/>
                        <a:t>date</a:t>
                      </a:r>
                    </a:p>
                  </a:txBody>
                  <a:tcPr/>
                </a:tc>
                <a:tc>
                  <a:txBody>
                    <a:bodyPr/>
                    <a:lstStyle/>
                    <a:p>
                      <a:r>
                        <a:rPr lang="en-IN" dirty="0"/>
                        <a:t>datetime</a:t>
                      </a:r>
                    </a:p>
                  </a:txBody>
                  <a:tcPr/>
                </a:tc>
                <a:tc>
                  <a:txBody>
                    <a:bodyPr/>
                    <a:lstStyle/>
                    <a:p>
                      <a:r>
                        <a:rPr lang="en-IN" dirty="0"/>
                        <a:t>No</a:t>
                      </a:r>
                    </a:p>
                  </a:txBody>
                  <a:tcPr/>
                </a:tc>
                <a:tc>
                  <a:txBody>
                    <a:bodyPr/>
                    <a:lstStyle/>
                    <a:p>
                      <a:endParaRPr lang="en-IN" dirty="0"/>
                    </a:p>
                  </a:txBody>
                  <a:tcPr/>
                </a:tc>
                <a:tc>
                  <a:txBody>
                    <a:bodyPr/>
                    <a:lstStyle/>
                    <a:p>
                      <a:r>
                        <a:rPr lang="en-IN" dirty="0"/>
                        <a:t>None</a:t>
                      </a:r>
                    </a:p>
                  </a:txBody>
                  <a:tcPr/>
                </a:tc>
                <a:tc>
                  <a:txBody>
                    <a:bodyPr/>
                    <a:lstStyle/>
                    <a:p>
                      <a:endParaRPr lang="en-IN" dirty="0"/>
                    </a:p>
                  </a:txBody>
                  <a:tcPr/>
                </a:tc>
                <a:extLst>
                  <a:ext uri="{0D108BD9-81ED-4DB2-BD59-A6C34878D82A}">
                    <a16:rowId xmlns:a16="http://schemas.microsoft.com/office/drawing/2014/main" val="10006"/>
                  </a:ext>
                </a:extLst>
              </a:tr>
              <a:tr h="370840">
                <a:tc>
                  <a:txBody>
                    <a:bodyPr/>
                    <a:lstStyle/>
                    <a:p>
                      <a:r>
                        <a:rPr lang="en-IN" dirty="0"/>
                        <a:t>status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int(5)</a:t>
                      </a:r>
                    </a:p>
                  </a:txBody>
                  <a:tcPr/>
                </a:tc>
                <a:tc>
                  <a:txBody>
                    <a:bodyPr/>
                    <a:lstStyle/>
                    <a:p>
                      <a:r>
                        <a:rPr lang="en-IN" dirty="0"/>
                        <a:t>No</a:t>
                      </a:r>
                    </a:p>
                  </a:txBody>
                  <a:tcPr/>
                </a:tc>
                <a:tc>
                  <a:txBody>
                    <a:bodyPr/>
                    <a:lstStyle/>
                    <a:p>
                      <a:endParaRPr lang="en-IN" dirty="0"/>
                    </a:p>
                  </a:txBody>
                  <a:tcPr/>
                </a:tc>
                <a:tc>
                  <a:txBody>
                    <a:bodyPr/>
                    <a:lstStyle/>
                    <a:p>
                      <a:r>
                        <a:rPr lang="en-IN" dirty="0"/>
                        <a:t>None</a:t>
                      </a:r>
                    </a:p>
                  </a:txBody>
                  <a:tcPr/>
                </a:tc>
                <a:tc>
                  <a:txBody>
                    <a:bodyPr/>
                    <a:lstStyle/>
                    <a:p>
                      <a:endParaRPr lang="en-IN" dirty="0"/>
                    </a:p>
                  </a:txBody>
                  <a:tcPr/>
                </a:tc>
                <a:extLst>
                  <a:ext uri="{0D108BD9-81ED-4DB2-BD59-A6C34878D82A}">
                    <a16:rowId xmlns:a16="http://schemas.microsoft.com/office/drawing/2014/main" val="10007"/>
                  </a:ext>
                </a:extLst>
              </a:tr>
            </a:tbl>
          </a:graphicData>
        </a:graphic>
      </p:graphicFrame>
      <p:sp>
        <p:nvSpPr>
          <p:cNvPr id="6" name="Footer Placeholder 5"/>
          <p:cNvSpPr>
            <a:spLocks noGrp="1"/>
          </p:cNvSpPr>
          <p:nvPr>
            <p:ph type="ftr" sz="quarter" idx="11"/>
          </p:nvPr>
        </p:nvSpPr>
        <p:spPr>
          <a:xfrm>
            <a:off x="838200" y="6248400"/>
            <a:ext cx="6400800" cy="381000"/>
          </a:xfrm>
        </p:spPr>
        <p:txBody>
          <a:bodyPr/>
          <a:lstStyle/>
          <a:p>
            <a:r>
              <a:rPr lang="en-US" sz="1600" b="0" strike="noStrike" spc="-1" dirty="0">
                <a:solidFill>
                  <a:srgbClr val="000000"/>
                </a:solidFill>
                <a:uFill>
                  <a:solidFill>
                    <a:srgbClr val="FFFFFF"/>
                  </a:solidFill>
                </a:uFill>
                <a:latin typeface="Times New Roman"/>
              </a:rPr>
              <a:t>Paperless Ticketing Using Face Recognition for Metro Rail</a:t>
            </a:r>
            <a:endParaRPr lang="en-IN" sz="16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422182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098" y="-32359"/>
            <a:ext cx="8420100" cy="1143000"/>
          </a:xfrm>
        </p:spPr>
        <p:txBody>
          <a:bodyPr/>
          <a:lstStyle/>
          <a:p>
            <a:r>
              <a:rPr lang="en-IN" dirty="0"/>
              <a:t>Use-Case Diagram</a:t>
            </a:r>
          </a:p>
        </p:txBody>
      </p:sp>
      <p:sp>
        <p:nvSpPr>
          <p:cNvPr id="3" name="Footer Placeholder 2"/>
          <p:cNvSpPr>
            <a:spLocks noGrp="1"/>
          </p:cNvSpPr>
          <p:nvPr>
            <p:ph type="ftr" sz="quarter" idx="11"/>
          </p:nvPr>
        </p:nvSpPr>
        <p:spPr>
          <a:xfrm>
            <a:off x="990600" y="6172200"/>
            <a:ext cx="5105400" cy="457200"/>
          </a:xfrm>
        </p:spPr>
        <p:txBody>
          <a:bodyPr/>
          <a:lstStyle/>
          <a:p>
            <a:r>
              <a:rPr lang="en-US" sz="1600" b="0" strike="noStrike" spc="-1" dirty="0">
                <a:solidFill>
                  <a:srgbClr val="000000"/>
                </a:solidFill>
                <a:uFill>
                  <a:solidFill>
                    <a:srgbClr val="FFFFFF"/>
                  </a:solidFill>
                </a:uFill>
                <a:latin typeface="Times New Roman"/>
              </a:rPr>
              <a:t>Paperless Ticketing Using Face Recognition for Metro Rail</a:t>
            </a:r>
            <a:endParaRPr lang="en-IN" sz="1600" b="0" strike="noStrike" spc="-1" dirty="0">
              <a:solidFill>
                <a:srgbClr val="000000"/>
              </a:solidFill>
              <a:uFill>
                <a:solidFill>
                  <a:srgbClr val="FFFFFF"/>
                </a:solidFill>
              </a:uFill>
              <a:latin typeface="Times New Roman"/>
            </a:endParaRPr>
          </a:p>
        </p:txBody>
      </p:sp>
      <p:sp>
        <p:nvSpPr>
          <p:cNvPr id="4" name="Slide Number Placeholder 3"/>
          <p:cNvSpPr>
            <a:spLocks noGrp="1"/>
          </p:cNvSpPr>
          <p:nvPr>
            <p:ph type="sldNum" sz="quarter" idx="12"/>
          </p:nvPr>
        </p:nvSpPr>
        <p:spPr/>
        <p:txBody>
          <a:bodyPr/>
          <a:lstStyle/>
          <a:p>
            <a:pPr algn="r">
              <a:lnSpc>
                <a:spcPct val="100000"/>
              </a:lnSpc>
            </a:pPr>
            <a:fld id="{6379A2EE-4F17-45B8-9053-47CB31952231}" type="slidenum">
              <a:rPr lang="en-IN" sz="1200" b="0" strike="noStrike" spc="-1" smtClean="0">
                <a:solidFill>
                  <a:schemeClr val="bg1"/>
                </a:solidFill>
                <a:uFill>
                  <a:solidFill>
                    <a:srgbClr val="FFFFFF"/>
                  </a:solidFill>
                </a:uFill>
                <a:latin typeface="Calibri"/>
              </a:rPr>
              <a:pPr algn="r">
                <a:lnSpc>
                  <a:spcPct val="100000"/>
                </a:lnSpc>
              </a:pPr>
              <a:t>23</a:t>
            </a:fld>
            <a:endParaRPr lang="en-IN" sz="1400" b="0" strike="noStrike" spc="-1" dirty="0">
              <a:solidFill>
                <a:schemeClr val="bg1"/>
              </a:solidFill>
              <a:uFill>
                <a:solidFill>
                  <a:srgbClr val="FFFFFF"/>
                </a:solidFill>
              </a:uFill>
              <a:latin typeface="Times New Roman"/>
            </a:endParaRPr>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752600" y="2452218"/>
            <a:ext cx="142875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flipH="1">
            <a:off x="2209800" y="3359585"/>
            <a:ext cx="533400" cy="381000"/>
          </a:xfrm>
          <a:prstGeom prst="rect">
            <a:avLst/>
          </a:prstGeom>
          <a:noFill/>
        </p:spPr>
        <p:txBody>
          <a:bodyPr wrap="square" rtlCol="0">
            <a:spAutoFit/>
          </a:bodyPr>
          <a:lstStyle/>
          <a:p>
            <a:r>
              <a:rPr lang="en-IN" dirty="0"/>
              <a:t>user</a:t>
            </a:r>
          </a:p>
        </p:txBody>
      </p:sp>
      <p:sp>
        <p:nvSpPr>
          <p:cNvPr id="7" name="Rectangle 6"/>
          <p:cNvSpPr/>
          <p:nvPr/>
        </p:nvSpPr>
        <p:spPr>
          <a:xfrm>
            <a:off x="3856973" y="1295401"/>
            <a:ext cx="2209800" cy="44957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3876806" y="1295400"/>
            <a:ext cx="2362200" cy="369332"/>
          </a:xfrm>
          <a:prstGeom prst="rect">
            <a:avLst/>
          </a:prstGeom>
          <a:noFill/>
        </p:spPr>
        <p:txBody>
          <a:bodyPr wrap="square" rtlCol="0">
            <a:spAutoFit/>
          </a:bodyPr>
          <a:lstStyle/>
          <a:p>
            <a:r>
              <a:rPr lang="en-IN" dirty="0"/>
              <a:t>Face Recognition System</a:t>
            </a:r>
          </a:p>
        </p:txBody>
      </p:sp>
      <p:sp>
        <p:nvSpPr>
          <p:cNvPr id="9" name="Oval 8"/>
          <p:cNvSpPr/>
          <p:nvPr/>
        </p:nvSpPr>
        <p:spPr>
          <a:xfrm>
            <a:off x="4038600" y="1664732"/>
            <a:ext cx="1905000"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4580873" y="1664732"/>
            <a:ext cx="762000" cy="369332"/>
          </a:xfrm>
          <a:prstGeom prst="rect">
            <a:avLst/>
          </a:prstGeom>
          <a:noFill/>
        </p:spPr>
        <p:txBody>
          <a:bodyPr wrap="square" rtlCol="0">
            <a:spAutoFit/>
          </a:bodyPr>
          <a:lstStyle/>
          <a:p>
            <a:r>
              <a:rPr lang="en-IN" dirty="0"/>
              <a:t>login</a:t>
            </a:r>
          </a:p>
        </p:txBody>
      </p:sp>
      <p:sp>
        <p:nvSpPr>
          <p:cNvPr id="11" name="Oval 10"/>
          <p:cNvSpPr/>
          <p:nvPr/>
        </p:nvSpPr>
        <p:spPr>
          <a:xfrm>
            <a:off x="4064696" y="2134969"/>
            <a:ext cx="1828800"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4421166" y="2217003"/>
            <a:ext cx="1362727" cy="369332"/>
          </a:xfrm>
          <a:prstGeom prst="rect">
            <a:avLst/>
          </a:prstGeom>
          <a:noFill/>
        </p:spPr>
        <p:txBody>
          <a:bodyPr wrap="square" rtlCol="0">
            <a:spAutoFit/>
          </a:bodyPr>
          <a:lstStyle/>
          <a:p>
            <a:r>
              <a:rPr lang="en-IN" dirty="0"/>
              <a:t>Enter details</a:t>
            </a:r>
          </a:p>
        </p:txBody>
      </p:sp>
      <p:sp>
        <p:nvSpPr>
          <p:cNvPr id="13" name="Oval 12"/>
          <p:cNvSpPr/>
          <p:nvPr/>
        </p:nvSpPr>
        <p:spPr>
          <a:xfrm>
            <a:off x="4064696" y="3359585"/>
            <a:ext cx="1878904" cy="52661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p:cNvSpPr/>
          <p:nvPr/>
        </p:nvSpPr>
        <p:spPr>
          <a:xfrm>
            <a:off x="4064696" y="2759035"/>
            <a:ext cx="1828800" cy="46023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p:nvSpPr>
        <p:spPr>
          <a:xfrm>
            <a:off x="4237973" y="3444645"/>
            <a:ext cx="1447800" cy="369332"/>
          </a:xfrm>
          <a:prstGeom prst="rect">
            <a:avLst/>
          </a:prstGeom>
          <a:noFill/>
        </p:spPr>
        <p:txBody>
          <a:bodyPr wrap="square" rtlCol="0">
            <a:spAutoFit/>
          </a:bodyPr>
          <a:lstStyle/>
          <a:p>
            <a:r>
              <a:rPr lang="en-IN" dirty="0"/>
              <a:t>Make payment</a:t>
            </a:r>
          </a:p>
        </p:txBody>
      </p:sp>
      <p:sp>
        <p:nvSpPr>
          <p:cNvPr id="17" name="TextBox 16"/>
          <p:cNvSpPr txBox="1"/>
          <p:nvPr/>
        </p:nvSpPr>
        <p:spPr>
          <a:xfrm>
            <a:off x="4356448" y="2804486"/>
            <a:ext cx="1295400" cy="369332"/>
          </a:xfrm>
          <a:prstGeom prst="rect">
            <a:avLst/>
          </a:prstGeom>
          <a:noFill/>
        </p:spPr>
        <p:txBody>
          <a:bodyPr wrap="square" rtlCol="0">
            <a:spAutoFit/>
          </a:bodyPr>
          <a:lstStyle/>
          <a:p>
            <a:r>
              <a:rPr lang="en-IN" dirty="0"/>
              <a:t>Face capture</a:t>
            </a:r>
          </a:p>
        </p:txBody>
      </p:sp>
      <p:sp>
        <p:nvSpPr>
          <p:cNvPr id="18" name="Oval 17"/>
          <p:cNvSpPr/>
          <p:nvPr/>
        </p:nvSpPr>
        <p:spPr>
          <a:xfrm>
            <a:off x="4047473" y="3985364"/>
            <a:ext cx="1828800" cy="48851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p:cNvSpPr/>
          <p:nvPr/>
        </p:nvSpPr>
        <p:spPr>
          <a:xfrm>
            <a:off x="4064697" y="4572000"/>
            <a:ext cx="18288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1325761"/>
            <a:ext cx="1246981" cy="85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3813977"/>
            <a:ext cx="1427162" cy="85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7342981" y="2184598"/>
            <a:ext cx="1322540" cy="369332"/>
          </a:xfrm>
          <a:prstGeom prst="rect">
            <a:avLst/>
          </a:prstGeom>
          <a:noFill/>
        </p:spPr>
        <p:txBody>
          <a:bodyPr wrap="square" rtlCol="0">
            <a:spAutoFit/>
          </a:bodyPr>
          <a:lstStyle/>
          <a:p>
            <a:r>
              <a:rPr lang="en-IN" dirty="0"/>
              <a:t>From station</a:t>
            </a:r>
          </a:p>
        </p:txBody>
      </p:sp>
      <p:sp>
        <p:nvSpPr>
          <p:cNvPr id="23" name="TextBox 22"/>
          <p:cNvSpPr txBox="1"/>
          <p:nvPr/>
        </p:nvSpPr>
        <p:spPr>
          <a:xfrm>
            <a:off x="7342981" y="4688144"/>
            <a:ext cx="1066800" cy="369332"/>
          </a:xfrm>
          <a:prstGeom prst="rect">
            <a:avLst/>
          </a:prstGeom>
          <a:noFill/>
        </p:spPr>
        <p:txBody>
          <a:bodyPr wrap="square" rtlCol="0">
            <a:spAutoFit/>
          </a:bodyPr>
          <a:lstStyle/>
          <a:p>
            <a:r>
              <a:rPr lang="en-IN" dirty="0"/>
              <a:t>To station</a:t>
            </a:r>
          </a:p>
        </p:txBody>
      </p:sp>
      <p:cxnSp>
        <p:nvCxnSpPr>
          <p:cNvPr id="25" name="Straight Arrow Connector 24"/>
          <p:cNvCxnSpPr/>
          <p:nvPr/>
        </p:nvCxnSpPr>
        <p:spPr>
          <a:xfrm flipV="1">
            <a:off x="2743200" y="2401669"/>
            <a:ext cx="1321496" cy="40281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743200" y="2989152"/>
            <a:ext cx="130427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743200" y="3173818"/>
            <a:ext cx="1321497" cy="3762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2" name="Straight Arrow Connector 1031"/>
          <p:cNvCxnSpPr/>
          <p:nvPr/>
        </p:nvCxnSpPr>
        <p:spPr>
          <a:xfrm flipH="1" flipV="1">
            <a:off x="5989006" y="1799041"/>
            <a:ext cx="1512257" cy="238022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5" name="Straight Arrow Connector 1034"/>
          <p:cNvCxnSpPr>
            <a:endCxn id="20" idx="6"/>
          </p:cNvCxnSpPr>
          <p:nvPr/>
        </p:nvCxnSpPr>
        <p:spPr>
          <a:xfrm flipH="1">
            <a:off x="5893497" y="4414287"/>
            <a:ext cx="1574103" cy="3863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9" name="Straight Arrow Connector 1038"/>
          <p:cNvCxnSpPr>
            <a:endCxn id="9" idx="6"/>
          </p:cNvCxnSpPr>
          <p:nvPr/>
        </p:nvCxnSpPr>
        <p:spPr>
          <a:xfrm flipH="1">
            <a:off x="5943600" y="1664732"/>
            <a:ext cx="1524000" cy="1846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9" name="Straight Arrow Connector 1048"/>
          <p:cNvCxnSpPr>
            <a:stCxn id="11" idx="6"/>
          </p:cNvCxnSpPr>
          <p:nvPr/>
        </p:nvCxnSpPr>
        <p:spPr>
          <a:xfrm flipV="1">
            <a:off x="5893496" y="2034064"/>
            <a:ext cx="1269304" cy="3676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2" name="Straight Arrow Connector 1051"/>
          <p:cNvCxnSpPr>
            <a:stCxn id="15" idx="6"/>
          </p:cNvCxnSpPr>
          <p:nvPr/>
        </p:nvCxnSpPr>
        <p:spPr>
          <a:xfrm flipV="1">
            <a:off x="5893496" y="2184598"/>
            <a:ext cx="1269304" cy="80455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1" name="Straight Arrow Connector 1060"/>
          <p:cNvCxnSpPr>
            <a:stCxn id="13" idx="6"/>
          </p:cNvCxnSpPr>
          <p:nvPr/>
        </p:nvCxnSpPr>
        <p:spPr>
          <a:xfrm flipV="1">
            <a:off x="5943600" y="2401669"/>
            <a:ext cx="1219200" cy="12212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1" name="Straight Arrow Connector 1070"/>
          <p:cNvCxnSpPr/>
          <p:nvPr/>
        </p:nvCxnSpPr>
        <p:spPr>
          <a:xfrm flipH="1">
            <a:off x="5876273" y="2553930"/>
            <a:ext cx="1466708" cy="167569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73" name="Oval 1072"/>
          <p:cNvSpPr/>
          <p:nvPr/>
        </p:nvSpPr>
        <p:spPr>
          <a:xfrm>
            <a:off x="4064697" y="5181600"/>
            <a:ext cx="1828799"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74" name="TextBox 1073"/>
          <p:cNvSpPr txBox="1"/>
          <p:nvPr/>
        </p:nvSpPr>
        <p:spPr>
          <a:xfrm>
            <a:off x="4242148" y="4620388"/>
            <a:ext cx="1524000" cy="369332"/>
          </a:xfrm>
          <a:prstGeom prst="rect">
            <a:avLst/>
          </a:prstGeom>
          <a:noFill/>
        </p:spPr>
        <p:txBody>
          <a:bodyPr wrap="square" rtlCol="0">
            <a:spAutoFit/>
          </a:bodyPr>
          <a:lstStyle/>
          <a:p>
            <a:r>
              <a:rPr lang="en-IN" dirty="0"/>
              <a:t>Entry validation</a:t>
            </a:r>
          </a:p>
        </p:txBody>
      </p:sp>
      <p:sp>
        <p:nvSpPr>
          <p:cNvPr id="1075" name="TextBox 1074"/>
          <p:cNvSpPr txBox="1"/>
          <p:nvPr/>
        </p:nvSpPr>
        <p:spPr>
          <a:xfrm>
            <a:off x="4305300" y="4058729"/>
            <a:ext cx="1371600" cy="369332"/>
          </a:xfrm>
          <a:prstGeom prst="rect">
            <a:avLst/>
          </a:prstGeom>
          <a:noFill/>
        </p:spPr>
        <p:txBody>
          <a:bodyPr wrap="square" rtlCol="0">
            <a:spAutoFit/>
          </a:bodyPr>
          <a:lstStyle/>
          <a:p>
            <a:r>
              <a:rPr lang="en-IN" dirty="0"/>
              <a:t>Face detection</a:t>
            </a:r>
          </a:p>
        </p:txBody>
      </p:sp>
      <p:sp>
        <p:nvSpPr>
          <p:cNvPr id="1077" name="TextBox 1076"/>
          <p:cNvSpPr txBox="1"/>
          <p:nvPr/>
        </p:nvSpPr>
        <p:spPr>
          <a:xfrm>
            <a:off x="4191000" y="5205608"/>
            <a:ext cx="1600200" cy="369332"/>
          </a:xfrm>
          <a:prstGeom prst="rect">
            <a:avLst/>
          </a:prstGeom>
          <a:noFill/>
          <a:ln>
            <a:noFill/>
          </a:ln>
        </p:spPr>
        <p:txBody>
          <a:bodyPr wrap="square" rtlCol="0">
            <a:spAutoFit/>
          </a:bodyPr>
          <a:lstStyle/>
          <a:p>
            <a:r>
              <a:rPr lang="en-IN" dirty="0"/>
              <a:t>Exit verification</a:t>
            </a:r>
          </a:p>
        </p:txBody>
      </p:sp>
      <p:cxnSp>
        <p:nvCxnSpPr>
          <p:cNvPr id="1081" name="Straight Arrow Connector 1080"/>
          <p:cNvCxnSpPr/>
          <p:nvPr/>
        </p:nvCxnSpPr>
        <p:spPr>
          <a:xfrm flipH="1">
            <a:off x="5893498" y="4672814"/>
            <a:ext cx="1574102" cy="71746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85" name="Straight Arrow Connector 1084"/>
          <p:cNvCxnSpPr/>
          <p:nvPr/>
        </p:nvCxnSpPr>
        <p:spPr>
          <a:xfrm flipH="1" flipV="1">
            <a:off x="5909936" y="4259799"/>
            <a:ext cx="1591327" cy="1377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029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990600" y="6172200"/>
            <a:ext cx="5486400" cy="457200"/>
          </a:xfrm>
        </p:spPr>
        <p:txBody>
          <a:bodyPr/>
          <a:lstStyle/>
          <a:p>
            <a:r>
              <a:rPr lang="en-US" sz="1600" b="0" strike="noStrike" spc="-1" dirty="0">
                <a:solidFill>
                  <a:srgbClr val="000000"/>
                </a:solidFill>
                <a:uFill>
                  <a:solidFill>
                    <a:srgbClr val="FFFFFF"/>
                  </a:solidFill>
                </a:uFill>
                <a:latin typeface="Times New Roman"/>
              </a:rPr>
              <a:t>Paperless Ticketing Using Face Recognition for Metro Rail</a:t>
            </a:r>
            <a:endParaRPr lang="en-IN" sz="1600" b="0" strike="noStrike" spc="-1" dirty="0">
              <a:solidFill>
                <a:srgbClr val="000000"/>
              </a:solidFill>
              <a:uFill>
                <a:solidFill>
                  <a:srgbClr val="FFFFFF"/>
                </a:solidFill>
              </a:uFill>
              <a:latin typeface="Times New Roman"/>
            </a:endParaRPr>
          </a:p>
        </p:txBody>
      </p:sp>
      <p:sp>
        <p:nvSpPr>
          <p:cNvPr id="3" name="Slide Number Placeholder 2"/>
          <p:cNvSpPr>
            <a:spLocks noGrp="1"/>
          </p:cNvSpPr>
          <p:nvPr>
            <p:ph type="sldNum" sz="quarter" idx="12"/>
          </p:nvPr>
        </p:nvSpPr>
        <p:spPr/>
        <p:txBody>
          <a:bodyPr/>
          <a:lstStyle/>
          <a:p>
            <a:pPr algn="r">
              <a:lnSpc>
                <a:spcPct val="100000"/>
              </a:lnSpc>
            </a:pPr>
            <a:fld id="{6379A2EE-4F17-45B8-9053-47CB31952231}" type="slidenum">
              <a:rPr lang="en-IN" sz="1200" b="0" strike="noStrike" spc="-1" smtClean="0">
                <a:solidFill>
                  <a:schemeClr val="bg1"/>
                </a:solidFill>
                <a:uFill>
                  <a:solidFill>
                    <a:srgbClr val="FFFFFF"/>
                  </a:solidFill>
                </a:uFill>
                <a:latin typeface="Calibri"/>
              </a:rPr>
              <a:pPr algn="r">
                <a:lnSpc>
                  <a:spcPct val="100000"/>
                </a:lnSpc>
              </a:pPr>
              <a:t>24</a:t>
            </a:fld>
            <a:endParaRPr lang="en-IN" sz="1400" b="0" strike="noStrike" spc="-1" dirty="0">
              <a:solidFill>
                <a:schemeClr val="bg1"/>
              </a:solidFill>
              <a:uFill>
                <a:solidFill>
                  <a:srgbClr val="FFFFFF"/>
                </a:solidFill>
              </a:uFill>
              <a:latin typeface="Times New Roman"/>
            </a:endParaRPr>
          </a:p>
        </p:txBody>
      </p:sp>
      <p:sp>
        <p:nvSpPr>
          <p:cNvPr id="4" name="TextBox 3"/>
          <p:cNvSpPr txBox="1"/>
          <p:nvPr/>
        </p:nvSpPr>
        <p:spPr>
          <a:xfrm>
            <a:off x="1295400" y="2133600"/>
            <a:ext cx="6781800" cy="707886"/>
          </a:xfrm>
          <a:prstGeom prst="rect">
            <a:avLst/>
          </a:prstGeom>
          <a:noFill/>
        </p:spPr>
        <p:txBody>
          <a:bodyPr wrap="square" rtlCol="0">
            <a:spAutoFit/>
          </a:bodyPr>
          <a:lstStyle/>
          <a:p>
            <a:pPr algn="ctr"/>
            <a:r>
              <a:rPr lang="en-IN" sz="4000" b="1" dirty="0">
                <a:solidFill>
                  <a:schemeClr val="tx2"/>
                </a:solidFill>
              </a:rPr>
              <a:t>SCREENSHOTS</a:t>
            </a:r>
          </a:p>
        </p:txBody>
      </p:sp>
    </p:spTree>
    <p:extLst>
      <p:ext uri="{BB962C8B-B14F-4D97-AF65-F5344CB8AC3E}">
        <p14:creationId xmlns:p14="http://schemas.microsoft.com/office/powerpoint/2010/main" val="3570503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990600" y="6172200"/>
            <a:ext cx="5181600" cy="457200"/>
          </a:xfrm>
        </p:spPr>
        <p:txBody>
          <a:bodyPr/>
          <a:lstStyle/>
          <a:p>
            <a:r>
              <a:rPr lang="en-US" sz="1600" b="0" strike="noStrike" spc="-1" dirty="0">
                <a:solidFill>
                  <a:srgbClr val="000000"/>
                </a:solidFill>
                <a:uFill>
                  <a:solidFill>
                    <a:srgbClr val="FFFFFF"/>
                  </a:solidFill>
                </a:uFill>
                <a:latin typeface="Times New Roman"/>
              </a:rPr>
              <a:t>Paperless Ticketing Using Face Recognition for Metro Rail</a:t>
            </a:r>
            <a:endParaRPr lang="en-IN" sz="1600" b="0" strike="noStrike" spc="-1" dirty="0">
              <a:solidFill>
                <a:srgbClr val="000000"/>
              </a:solidFill>
              <a:uFill>
                <a:solidFill>
                  <a:srgbClr val="FFFFFF"/>
                </a:solidFill>
              </a:uFill>
              <a:latin typeface="Times New Roman"/>
            </a:endParaRPr>
          </a:p>
        </p:txBody>
      </p:sp>
      <p:sp>
        <p:nvSpPr>
          <p:cNvPr id="3" name="Slide Number Placeholder 2"/>
          <p:cNvSpPr>
            <a:spLocks noGrp="1"/>
          </p:cNvSpPr>
          <p:nvPr>
            <p:ph type="sldNum" sz="quarter" idx="12"/>
          </p:nvPr>
        </p:nvSpPr>
        <p:spPr/>
        <p:txBody>
          <a:bodyPr/>
          <a:lstStyle/>
          <a:p>
            <a:pPr algn="r">
              <a:lnSpc>
                <a:spcPct val="100000"/>
              </a:lnSpc>
            </a:pPr>
            <a:fld id="{6379A2EE-4F17-45B8-9053-47CB31952231}" type="slidenum">
              <a:rPr lang="en-IN" sz="1200" b="0" strike="noStrike" spc="-1" smtClean="0">
                <a:solidFill>
                  <a:schemeClr val="bg1"/>
                </a:solidFill>
                <a:uFill>
                  <a:solidFill>
                    <a:srgbClr val="FFFFFF"/>
                  </a:solidFill>
                </a:uFill>
                <a:latin typeface="Calibri"/>
              </a:rPr>
              <a:pPr algn="r">
                <a:lnSpc>
                  <a:spcPct val="100000"/>
                </a:lnSpc>
              </a:pPr>
              <a:t>25</a:t>
            </a:fld>
            <a:endParaRPr lang="en-IN" sz="1400" b="0" strike="noStrike" spc="-1" dirty="0">
              <a:solidFill>
                <a:schemeClr val="bg1"/>
              </a:solidFill>
              <a:uFill>
                <a:solidFill>
                  <a:srgbClr val="FFFFFF"/>
                </a:solidFill>
              </a:uFill>
              <a:latin typeface="Times New Roman"/>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522" y="361522"/>
            <a:ext cx="6134956" cy="5429678"/>
          </a:xfrm>
          <a:prstGeom prst="rect">
            <a:avLst/>
          </a:prstGeom>
        </p:spPr>
      </p:pic>
    </p:spTree>
    <p:extLst>
      <p:ext uri="{BB962C8B-B14F-4D97-AF65-F5344CB8AC3E}">
        <p14:creationId xmlns:p14="http://schemas.microsoft.com/office/powerpoint/2010/main" val="3140953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990600" y="6172200"/>
            <a:ext cx="5257800" cy="457200"/>
          </a:xfrm>
        </p:spPr>
        <p:txBody>
          <a:bodyPr/>
          <a:lstStyle/>
          <a:p>
            <a:r>
              <a:rPr lang="en-US" sz="1600" b="0" strike="noStrike" spc="-1" dirty="0">
                <a:solidFill>
                  <a:srgbClr val="000000"/>
                </a:solidFill>
                <a:uFill>
                  <a:solidFill>
                    <a:srgbClr val="FFFFFF"/>
                  </a:solidFill>
                </a:uFill>
                <a:latin typeface="Times New Roman"/>
              </a:rPr>
              <a:t>Paperless Ticketing Using Face Recognition for Metro Rail</a:t>
            </a:r>
            <a:endParaRPr lang="en-IN" sz="1600" b="0" strike="noStrike" spc="-1" dirty="0">
              <a:solidFill>
                <a:srgbClr val="000000"/>
              </a:solidFill>
              <a:uFill>
                <a:solidFill>
                  <a:srgbClr val="FFFFFF"/>
                </a:solidFill>
              </a:uFill>
              <a:latin typeface="Times New Roman"/>
            </a:endParaRPr>
          </a:p>
        </p:txBody>
      </p:sp>
      <p:sp>
        <p:nvSpPr>
          <p:cNvPr id="3" name="Slide Number Placeholder 2"/>
          <p:cNvSpPr>
            <a:spLocks noGrp="1"/>
          </p:cNvSpPr>
          <p:nvPr>
            <p:ph type="sldNum" sz="quarter" idx="12"/>
          </p:nvPr>
        </p:nvSpPr>
        <p:spPr/>
        <p:txBody>
          <a:bodyPr/>
          <a:lstStyle/>
          <a:p>
            <a:pPr algn="r">
              <a:lnSpc>
                <a:spcPct val="100000"/>
              </a:lnSpc>
            </a:pPr>
            <a:fld id="{6379A2EE-4F17-45B8-9053-47CB31952231}" type="slidenum">
              <a:rPr lang="en-IN" sz="1200" b="0" strike="noStrike" spc="-1" smtClean="0">
                <a:solidFill>
                  <a:schemeClr val="bg1"/>
                </a:solidFill>
                <a:uFill>
                  <a:solidFill>
                    <a:srgbClr val="FFFFFF"/>
                  </a:solidFill>
                </a:uFill>
                <a:latin typeface="Calibri"/>
              </a:rPr>
              <a:pPr algn="r">
                <a:lnSpc>
                  <a:spcPct val="100000"/>
                </a:lnSpc>
              </a:pPr>
              <a:t>26</a:t>
            </a:fld>
            <a:endParaRPr lang="en-IN" sz="1400" b="0" strike="noStrike" spc="-1" dirty="0">
              <a:solidFill>
                <a:schemeClr val="bg1"/>
              </a:solidFill>
              <a:uFill>
                <a:solidFill>
                  <a:srgbClr val="FFFFFF"/>
                </a:solidFill>
              </a:uFill>
              <a:latin typeface="Times New Roman"/>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1" y="1642813"/>
            <a:ext cx="6439330" cy="3572374"/>
          </a:xfrm>
          <a:prstGeom prst="rect">
            <a:avLst/>
          </a:prstGeom>
        </p:spPr>
      </p:pic>
    </p:spTree>
    <p:extLst>
      <p:ext uri="{BB962C8B-B14F-4D97-AF65-F5344CB8AC3E}">
        <p14:creationId xmlns:p14="http://schemas.microsoft.com/office/powerpoint/2010/main" val="2414520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990600" y="6172200"/>
            <a:ext cx="5257800" cy="457200"/>
          </a:xfrm>
        </p:spPr>
        <p:txBody>
          <a:bodyPr/>
          <a:lstStyle/>
          <a:p>
            <a:r>
              <a:rPr lang="en-US" sz="1600" b="0" strike="noStrike" spc="-1" dirty="0">
                <a:solidFill>
                  <a:srgbClr val="000000"/>
                </a:solidFill>
                <a:uFill>
                  <a:solidFill>
                    <a:srgbClr val="FFFFFF"/>
                  </a:solidFill>
                </a:uFill>
                <a:latin typeface="Times New Roman"/>
              </a:rPr>
              <a:t>Paperless Ticketing Using Face Recognition for Metro Rail</a:t>
            </a:r>
            <a:endParaRPr lang="en-IN" sz="1600" b="0" strike="noStrike" spc="-1" dirty="0">
              <a:solidFill>
                <a:srgbClr val="000000"/>
              </a:solidFill>
              <a:uFill>
                <a:solidFill>
                  <a:srgbClr val="FFFFFF"/>
                </a:solidFill>
              </a:uFill>
              <a:latin typeface="Times New Roman"/>
            </a:endParaRPr>
          </a:p>
        </p:txBody>
      </p:sp>
      <p:sp>
        <p:nvSpPr>
          <p:cNvPr id="3" name="Slide Number Placeholder 2"/>
          <p:cNvSpPr>
            <a:spLocks noGrp="1"/>
          </p:cNvSpPr>
          <p:nvPr>
            <p:ph type="sldNum" sz="quarter" idx="12"/>
          </p:nvPr>
        </p:nvSpPr>
        <p:spPr/>
        <p:txBody>
          <a:bodyPr/>
          <a:lstStyle/>
          <a:p>
            <a:pPr algn="r">
              <a:lnSpc>
                <a:spcPct val="100000"/>
              </a:lnSpc>
            </a:pPr>
            <a:fld id="{6379A2EE-4F17-45B8-9053-47CB31952231}" type="slidenum">
              <a:rPr lang="en-IN" sz="1200" b="0" strike="noStrike" spc="-1" smtClean="0">
                <a:solidFill>
                  <a:schemeClr val="bg1"/>
                </a:solidFill>
                <a:uFill>
                  <a:solidFill>
                    <a:srgbClr val="FFFFFF"/>
                  </a:solidFill>
                </a:uFill>
                <a:latin typeface="Calibri"/>
              </a:rPr>
              <a:pPr algn="r">
                <a:lnSpc>
                  <a:spcPct val="100000"/>
                </a:lnSpc>
              </a:pPr>
              <a:t>27</a:t>
            </a:fld>
            <a:endParaRPr lang="en-IN" sz="1400" b="0" strike="noStrike" spc="-1" dirty="0">
              <a:solidFill>
                <a:schemeClr val="bg1"/>
              </a:solidFill>
              <a:uFill>
                <a:solidFill>
                  <a:srgbClr val="FFFFFF"/>
                </a:solidFill>
              </a:uFill>
              <a:latin typeface="Times New Roman"/>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1812" y="1166497"/>
            <a:ext cx="5382376" cy="4525006"/>
          </a:xfrm>
          <a:prstGeom prst="rect">
            <a:avLst/>
          </a:prstGeom>
        </p:spPr>
      </p:pic>
    </p:spTree>
    <p:extLst>
      <p:ext uri="{BB962C8B-B14F-4D97-AF65-F5344CB8AC3E}">
        <p14:creationId xmlns:p14="http://schemas.microsoft.com/office/powerpoint/2010/main" val="3936841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990600" y="6172200"/>
            <a:ext cx="5334000" cy="457200"/>
          </a:xfrm>
        </p:spPr>
        <p:txBody>
          <a:bodyPr/>
          <a:lstStyle/>
          <a:p>
            <a:r>
              <a:rPr lang="en-US" sz="1600" b="0" strike="noStrike" spc="-1" dirty="0">
                <a:solidFill>
                  <a:srgbClr val="000000"/>
                </a:solidFill>
                <a:uFill>
                  <a:solidFill>
                    <a:srgbClr val="FFFFFF"/>
                  </a:solidFill>
                </a:uFill>
                <a:latin typeface="Times New Roman"/>
              </a:rPr>
              <a:t>Paperless Ticketing Using Face Recognition for Metro Rail</a:t>
            </a:r>
            <a:endParaRPr lang="en-IN" sz="1600" b="0" strike="noStrike" spc="-1" dirty="0">
              <a:solidFill>
                <a:srgbClr val="000000"/>
              </a:solidFill>
              <a:uFill>
                <a:solidFill>
                  <a:srgbClr val="FFFFFF"/>
                </a:solidFill>
              </a:uFill>
              <a:latin typeface="Times New Roman"/>
            </a:endParaRPr>
          </a:p>
        </p:txBody>
      </p:sp>
      <p:sp>
        <p:nvSpPr>
          <p:cNvPr id="3" name="Slide Number Placeholder 2"/>
          <p:cNvSpPr>
            <a:spLocks noGrp="1"/>
          </p:cNvSpPr>
          <p:nvPr>
            <p:ph type="sldNum" sz="quarter" idx="12"/>
          </p:nvPr>
        </p:nvSpPr>
        <p:spPr/>
        <p:txBody>
          <a:bodyPr/>
          <a:lstStyle/>
          <a:p>
            <a:pPr algn="r">
              <a:lnSpc>
                <a:spcPct val="100000"/>
              </a:lnSpc>
            </a:pPr>
            <a:fld id="{6379A2EE-4F17-45B8-9053-47CB31952231}" type="slidenum">
              <a:rPr lang="en-IN" sz="1200" b="0" strike="noStrike" spc="-1" smtClean="0">
                <a:solidFill>
                  <a:schemeClr val="bg1"/>
                </a:solidFill>
                <a:uFill>
                  <a:solidFill>
                    <a:srgbClr val="FFFFFF"/>
                  </a:solidFill>
                </a:uFill>
                <a:latin typeface="Calibri"/>
              </a:rPr>
              <a:pPr algn="r">
                <a:lnSpc>
                  <a:spcPct val="100000"/>
                </a:lnSpc>
              </a:pPr>
              <a:t>28</a:t>
            </a:fld>
            <a:endParaRPr lang="en-IN" sz="1400" b="0" strike="noStrike" spc="-1" dirty="0">
              <a:solidFill>
                <a:schemeClr val="bg1"/>
              </a:solidFill>
              <a:uFill>
                <a:solidFill>
                  <a:srgbClr val="FFFFFF"/>
                </a:solidFill>
              </a:uFill>
              <a:latin typeface="Times New Roman"/>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9189" y="904044"/>
            <a:ext cx="5647619" cy="4247619"/>
          </a:xfrm>
          <a:prstGeom prst="rect">
            <a:avLst/>
          </a:prstGeom>
        </p:spPr>
      </p:pic>
    </p:spTree>
    <p:extLst>
      <p:ext uri="{BB962C8B-B14F-4D97-AF65-F5344CB8AC3E}">
        <p14:creationId xmlns:p14="http://schemas.microsoft.com/office/powerpoint/2010/main" val="13207469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990600" y="6172200"/>
            <a:ext cx="5334000" cy="457200"/>
          </a:xfrm>
        </p:spPr>
        <p:txBody>
          <a:bodyPr/>
          <a:lstStyle/>
          <a:p>
            <a:r>
              <a:rPr lang="en-US" sz="1600" spc="-1" dirty="0">
                <a:solidFill>
                  <a:srgbClr val="000000"/>
                </a:solidFill>
                <a:uFill>
                  <a:solidFill>
                    <a:srgbClr val="FFFFFF"/>
                  </a:solidFill>
                </a:uFill>
                <a:latin typeface="Times New Roman"/>
              </a:rPr>
              <a:t>Paperless Ticketing Using Face Recognition for Metro Rail</a:t>
            </a:r>
            <a:endParaRPr lang="en-IN" sz="1600" spc="-1" dirty="0">
              <a:solidFill>
                <a:srgbClr val="000000"/>
              </a:solidFill>
              <a:uFill>
                <a:solidFill>
                  <a:srgbClr val="FFFFFF"/>
                </a:solidFill>
              </a:uFill>
              <a:latin typeface="Times New Roman"/>
            </a:endParaRPr>
          </a:p>
        </p:txBody>
      </p:sp>
      <p:sp>
        <p:nvSpPr>
          <p:cNvPr id="3" name="Slide Number Placeholder 2"/>
          <p:cNvSpPr>
            <a:spLocks noGrp="1"/>
          </p:cNvSpPr>
          <p:nvPr>
            <p:ph type="sldNum" sz="quarter" idx="12"/>
          </p:nvPr>
        </p:nvSpPr>
        <p:spPr/>
        <p:txBody>
          <a:bodyPr/>
          <a:lstStyle/>
          <a:p>
            <a:pPr algn="r">
              <a:lnSpc>
                <a:spcPct val="100000"/>
              </a:lnSpc>
            </a:pPr>
            <a:fld id="{6379A2EE-4F17-45B8-9053-47CB31952231}" type="slidenum">
              <a:rPr lang="en-IN" sz="1200" b="0" strike="noStrike" spc="-1" smtClean="0">
                <a:solidFill>
                  <a:schemeClr val="bg1"/>
                </a:solidFill>
                <a:uFill>
                  <a:solidFill>
                    <a:srgbClr val="FFFFFF"/>
                  </a:solidFill>
                </a:uFill>
                <a:latin typeface="Calibri"/>
              </a:rPr>
              <a:pPr algn="r">
                <a:lnSpc>
                  <a:spcPct val="100000"/>
                </a:lnSpc>
              </a:pPr>
              <a:t>29</a:t>
            </a:fld>
            <a:endParaRPr lang="en-IN" sz="1400" b="0" strike="noStrike" spc="-1" dirty="0">
              <a:solidFill>
                <a:schemeClr val="bg1"/>
              </a:solidFill>
              <a:uFill>
                <a:solidFill>
                  <a:srgbClr val="FFFFFF"/>
                </a:solidFill>
              </a:uFill>
              <a:latin typeface="Times New Roman"/>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8714" y="1786143"/>
            <a:ext cx="6028571" cy="3285714"/>
          </a:xfrm>
          <a:prstGeom prst="rect">
            <a:avLst/>
          </a:prstGeom>
        </p:spPr>
      </p:pic>
    </p:spTree>
    <p:extLst>
      <p:ext uri="{BB962C8B-B14F-4D97-AF65-F5344CB8AC3E}">
        <p14:creationId xmlns:p14="http://schemas.microsoft.com/office/powerpoint/2010/main" val="660815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09B17-B9F5-47A9-B527-DA243C7E73DD}"/>
              </a:ext>
            </a:extLst>
          </p:cNvPr>
          <p:cNvSpPr>
            <a:spLocks noGrp="1"/>
          </p:cNvSpPr>
          <p:nvPr>
            <p:ph type="title"/>
          </p:nvPr>
        </p:nvSpPr>
        <p:spPr/>
        <p:txBody>
          <a:bodyPr/>
          <a:lstStyle/>
          <a:p>
            <a:pPr algn="ctr"/>
            <a:r>
              <a:rPr lang="en-IN" sz="4000" spc="-1" dirty="0">
                <a:solidFill>
                  <a:schemeClr val="tx2"/>
                </a:solidFill>
                <a:uFill>
                  <a:solidFill>
                    <a:srgbClr val="FFFFFF"/>
                  </a:solidFill>
                </a:uFill>
              </a:rPr>
              <a:t>ABSTRACT</a:t>
            </a:r>
            <a:endParaRPr lang="en-IN" dirty="0"/>
          </a:p>
        </p:txBody>
      </p:sp>
      <p:sp>
        <p:nvSpPr>
          <p:cNvPr id="3" name="Footer Placeholder 2">
            <a:extLst>
              <a:ext uri="{FF2B5EF4-FFF2-40B4-BE49-F238E27FC236}">
                <a16:creationId xmlns:a16="http://schemas.microsoft.com/office/drawing/2014/main" id="{D168362C-9702-4297-937C-E735BB4D8196}"/>
              </a:ext>
            </a:extLst>
          </p:cNvPr>
          <p:cNvSpPr>
            <a:spLocks noGrp="1"/>
          </p:cNvSpPr>
          <p:nvPr>
            <p:ph type="ftr" sz="quarter" idx="11"/>
          </p:nvPr>
        </p:nvSpPr>
        <p:spPr>
          <a:xfrm>
            <a:off x="990600" y="6172200"/>
            <a:ext cx="6248400" cy="457200"/>
          </a:xfrm>
        </p:spPr>
        <p:txBody>
          <a:bodyPr/>
          <a:lstStyle/>
          <a:p>
            <a:r>
              <a:rPr lang="en-US" sz="2000" b="0" strike="noStrike" spc="-1" dirty="0">
                <a:solidFill>
                  <a:srgbClr val="000000"/>
                </a:solidFill>
                <a:uFill>
                  <a:solidFill>
                    <a:srgbClr val="FFFFFF"/>
                  </a:solidFill>
                </a:uFill>
                <a:latin typeface="Times New Roman"/>
              </a:rPr>
              <a:t>Paperless Ticketing Using Face Recognition for Metro Rail</a:t>
            </a:r>
            <a:endParaRPr lang="en-IN" sz="2000" b="0" strike="noStrike" spc="-1" dirty="0">
              <a:solidFill>
                <a:srgbClr val="000000"/>
              </a:solidFill>
              <a:uFill>
                <a:solidFill>
                  <a:srgbClr val="FFFFFF"/>
                </a:solidFill>
              </a:uFill>
              <a:latin typeface="Times New Roman"/>
            </a:endParaRPr>
          </a:p>
        </p:txBody>
      </p:sp>
      <p:sp>
        <p:nvSpPr>
          <p:cNvPr id="4" name="Slide Number Placeholder 3">
            <a:extLst>
              <a:ext uri="{FF2B5EF4-FFF2-40B4-BE49-F238E27FC236}">
                <a16:creationId xmlns:a16="http://schemas.microsoft.com/office/drawing/2014/main" id="{63089CE2-A067-4F3B-82C8-849CE6660D78}"/>
              </a:ext>
            </a:extLst>
          </p:cNvPr>
          <p:cNvSpPr>
            <a:spLocks noGrp="1"/>
          </p:cNvSpPr>
          <p:nvPr>
            <p:ph type="sldNum" sz="quarter" idx="12"/>
          </p:nvPr>
        </p:nvSpPr>
        <p:spPr/>
        <p:txBody>
          <a:bodyPr/>
          <a:lstStyle/>
          <a:p>
            <a:pPr algn="r">
              <a:lnSpc>
                <a:spcPct val="100000"/>
              </a:lnSpc>
            </a:pPr>
            <a:fld id="{6379A2EE-4F17-45B8-9053-47CB31952231}" type="slidenum">
              <a:rPr lang="en-IN" sz="1200" b="0" strike="noStrike" spc="-1" smtClean="0">
                <a:solidFill>
                  <a:srgbClr val="8B8B8B"/>
                </a:solidFill>
                <a:uFill>
                  <a:solidFill>
                    <a:srgbClr val="FFFFFF"/>
                  </a:solidFill>
                </a:uFill>
                <a:latin typeface="Calibri"/>
              </a:rPr>
              <a:pPr algn="r">
                <a:lnSpc>
                  <a:spcPct val="100000"/>
                </a:lnSpc>
              </a:pPr>
              <a:t>3</a:t>
            </a:fld>
            <a:endParaRPr lang="en-IN" sz="1400" b="0" strike="noStrike" spc="-1">
              <a:solidFill>
                <a:srgbClr val="000000"/>
              </a:solidFill>
              <a:uFill>
                <a:solidFill>
                  <a:srgbClr val="FFFFFF"/>
                </a:solidFill>
              </a:uFill>
              <a:latin typeface="Times New Roman"/>
            </a:endParaRPr>
          </a:p>
        </p:txBody>
      </p:sp>
      <p:sp>
        <p:nvSpPr>
          <p:cNvPr id="5" name="Content Placeholder 4">
            <a:extLst>
              <a:ext uri="{FF2B5EF4-FFF2-40B4-BE49-F238E27FC236}">
                <a16:creationId xmlns:a16="http://schemas.microsoft.com/office/drawing/2014/main" id="{374131FF-2B4C-44B2-8551-D22A5210049C}"/>
              </a:ext>
            </a:extLst>
          </p:cNvPr>
          <p:cNvSpPr>
            <a:spLocks noGrp="1"/>
          </p:cNvSpPr>
          <p:nvPr>
            <p:ph sz="quarter" idx="1"/>
          </p:nvPr>
        </p:nvSpPr>
        <p:spPr/>
        <p:txBody>
          <a:bodyPr>
            <a:normAutofit fontScale="77500" lnSpcReduction="20000"/>
          </a:bodyPr>
          <a:lstStyle/>
          <a:p>
            <a:pPr marL="0" indent="0" algn="just">
              <a:buNone/>
            </a:pPr>
            <a:r>
              <a:rPr lang="en-US" sz="2800" dirty="0">
                <a:effectLst/>
                <a:latin typeface="Calibri" panose="020F0502020204030204" pitchFamily="34" charset="0"/>
                <a:ea typeface="Calibri" panose="020F0502020204030204" pitchFamily="34" charset="0"/>
                <a:cs typeface="Times New Roman" panose="02020603050405020304" pitchFamily="18" charset="0"/>
              </a:rPr>
              <a:t>Paperless Ticketing Using Face Recognition for Metro Rail is to improve the metro rail ticketing system which is more efficient without paper. Now a days traffic is increasing which leads to increase the fuel cost and pollution. The solution to eradicate this problem is public transport system. This is safe and  it can transport many persons at a time. Metro is one of the public transport system which is safe and which runs with high speed. To use the metro trains passengers need some metro cards, </a:t>
            </a:r>
            <a:r>
              <a:rPr lang="en-IN" sz="2800" spc="-1" dirty="0">
                <a:solidFill>
                  <a:srgbClr val="000000"/>
                </a:solidFill>
                <a:effectLst/>
                <a:uFill>
                  <a:solidFill>
                    <a:srgbClr val="FFFFFF"/>
                  </a:solidFill>
                </a:uFill>
                <a:latin typeface="Calibri"/>
                <a:ea typeface="Calibri" panose="020F0502020204030204" pitchFamily="34" charset="0"/>
                <a:cs typeface="Times New Roman" panose="02020603050405020304" pitchFamily="18" charset="0"/>
              </a:rPr>
              <a:t>p</a:t>
            </a:r>
            <a:r>
              <a:rPr lang="en-IN" sz="2800" b="0" strike="noStrike" spc="-1" dirty="0">
                <a:solidFill>
                  <a:srgbClr val="000000"/>
                </a:solidFill>
                <a:uFill>
                  <a:solidFill>
                    <a:srgbClr val="FFFFFF"/>
                  </a:solidFill>
                </a:uFill>
                <a:latin typeface="Calibri"/>
              </a:rPr>
              <a:t>aper tickets with barcodes</a:t>
            </a:r>
            <a:r>
              <a:rPr lang="en-US" sz="2800" dirty="0">
                <a:effectLst/>
                <a:latin typeface="Calibri" panose="020F0502020204030204" pitchFamily="34" charset="0"/>
                <a:ea typeface="Calibri" panose="020F0502020204030204" pitchFamily="34" charset="0"/>
                <a:cs typeface="Times New Roman" panose="02020603050405020304" pitchFamily="18" charset="0"/>
              </a:rPr>
              <a:t> etc. The main aim of this project is to improve  the metro rail ticketing system is more efficient without paper. As face is one of the easiest ways to distinguish the individual identity of a person, we are planning to use Face recognition to implement a Paperless ticketing system. So if we use this ticketing method then passengers can easily   enter in  to the metro, they can overcome problem of forgetting metro cards etc.. which are required to enter into the metro.</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38586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990600" y="6172200"/>
            <a:ext cx="5257800" cy="457200"/>
          </a:xfrm>
        </p:spPr>
        <p:txBody>
          <a:bodyPr/>
          <a:lstStyle/>
          <a:p>
            <a:r>
              <a:rPr lang="en-US" sz="1600" b="0" strike="noStrike" spc="-1" dirty="0">
                <a:solidFill>
                  <a:srgbClr val="000000"/>
                </a:solidFill>
                <a:uFill>
                  <a:solidFill>
                    <a:srgbClr val="FFFFFF"/>
                  </a:solidFill>
                </a:uFill>
                <a:latin typeface="Times New Roman"/>
              </a:rPr>
              <a:t>Paperless Ticketing Using Face Recognition for Metro Rail</a:t>
            </a:r>
            <a:endParaRPr lang="en-IN" sz="1600" b="0" strike="noStrike" spc="-1" dirty="0">
              <a:solidFill>
                <a:srgbClr val="000000"/>
              </a:solidFill>
              <a:uFill>
                <a:solidFill>
                  <a:srgbClr val="FFFFFF"/>
                </a:solidFill>
              </a:uFill>
              <a:latin typeface="Times New Roman"/>
            </a:endParaRPr>
          </a:p>
        </p:txBody>
      </p:sp>
      <p:sp>
        <p:nvSpPr>
          <p:cNvPr id="3" name="Slide Number Placeholder 2"/>
          <p:cNvSpPr>
            <a:spLocks noGrp="1"/>
          </p:cNvSpPr>
          <p:nvPr>
            <p:ph type="sldNum" sz="quarter" idx="12"/>
          </p:nvPr>
        </p:nvSpPr>
        <p:spPr/>
        <p:txBody>
          <a:bodyPr/>
          <a:lstStyle/>
          <a:p>
            <a:pPr algn="r">
              <a:lnSpc>
                <a:spcPct val="100000"/>
              </a:lnSpc>
            </a:pPr>
            <a:fld id="{6379A2EE-4F17-45B8-9053-47CB31952231}" type="slidenum">
              <a:rPr lang="en-IN" sz="1200" b="0" strike="noStrike" spc="-1" smtClean="0">
                <a:solidFill>
                  <a:schemeClr val="bg1"/>
                </a:solidFill>
                <a:uFill>
                  <a:solidFill>
                    <a:srgbClr val="FFFFFF"/>
                  </a:solidFill>
                </a:uFill>
                <a:latin typeface="Calibri"/>
              </a:rPr>
              <a:pPr algn="r">
                <a:lnSpc>
                  <a:spcPct val="100000"/>
                </a:lnSpc>
              </a:pPr>
              <a:t>30</a:t>
            </a:fld>
            <a:endParaRPr lang="en-IN" sz="1400" b="0" strike="noStrike" spc="-1" dirty="0">
              <a:solidFill>
                <a:schemeClr val="bg1"/>
              </a:solidFill>
              <a:uFill>
                <a:solidFill>
                  <a:srgbClr val="FFFFFF"/>
                </a:solidFill>
              </a:uFill>
              <a:latin typeface="Times New Roman"/>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085172"/>
            <a:ext cx="6553200" cy="4858428"/>
          </a:xfrm>
          <a:prstGeom prst="rect">
            <a:avLst/>
          </a:prstGeom>
        </p:spPr>
      </p:pic>
    </p:spTree>
    <p:extLst>
      <p:ext uri="{BB962C8B-B14F-4D97-AF65-F5344CB8AC3E}">
        <p14:creationId xmlns:p14="http://schemas.microsoft.com/office/powerpoint/2010/main" val="39368413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990600" y="6172200"/>
            <a:ext cx="5029200" cy="457200"/>
          </a:xfrm>
        </p:spPr>
        <p:txBody>
          <a:bodyPr/>
          <a:lstStyle/>
          <a:p>
            <a:r>
              <a:rPr lang="en-US" sz="1600" b="0" strike="noStrike" spc="-1" dirty="0">
                <a:solidFill>
                  <a:srgbClr val="000000"/>
                </a:solidFill>
                <a:uFill>
                  <a:solidFill>
                    <a:srgbClr val="FFFFFF"/>
                  </a:solidFill>
                </a:uFill>
                <a:latin typeface="Times New Roman"/>
              </a:rPr>
              <a:t>Paperless Ticketing Using Face Recognition for Metro Rail</a:t>
            </a:r>
            <a:endParaRPr lang="en-IN" sz="1600" b="0" strike="noStrike" spc="-1" dirty="0">
              <a:solidFill>
                <a:srgbClr val="000000"/>
              </a:solidFill>
              <a:uFill>
                <a:solidFill>
                  <a:srgbClr val="FFFFFF"/>
                </a:solidFill>
              </a:uFill>
              <a:latin typeface="Times New Roman"/>
            </a:endParaRPr>
          </a:p>
        </p:txBody>
      </p:sp>
      <p:sp>
        <p:nvSpPr>
          <p:cNvPr id="3" name="Slide Number Placeholder 2"/>
          <p:cNvSpPr>
            <a:spLocks noGrp="1"/>
          </p:cNvSpPr>
          <p:nvPr>
            <p:ph type="sldNum" sz="quarter" idx="12"/>
          </p:nvPr>
        </p:nvSpPr>
        <p:spPr/>
        <p:txBody>
          <a:bodyPr/>
          <a:lstStyle/>
          <a:p>
            <a:pPr algn="r">
              <a:lnSpc>
                <a:spcPct val="100000"/>
              </a:lnSpc>
            </a:pPr>
            <a:fld id="{6379A2EE-4F17-45B8-9053-47CB31952231}" type="slidenum">
              <a:rPr lang="en-IN" sz="1200" b="0" strike="noStrike" spc="-1" smtClean="0">
                <a:solidFill>
                  <a:schemeClr val="bg1"/>
                </a:solidFill>
                <a:uFill>
                  <a:solidFill>
                    <a:srgbClr val="FFFFFF"/>
                  </a:solidFill>
                </a:uFill>
                <a:latin typeface="Calibri"/>
              </a:rPr>
              <a:pPr algn="r">
                <a:lnSpc>
                  <a:spcPct val="100000"/>
                </a:lnSpc>
              </a:pPr>
              <a:t>31</a:t>
            </a:fld>
            <a:endParaRPr lang="en-IN" sz="1400" b="0" strike="noStrike" spc="-1" dirty="0">
              <a:solidFill>
                <a:schemeClr val="bg1"/>
              </a:solidFill>
              <a:uFill>
                <a:solidFill>
                  <a:srgbClr val="FFFFFF"/>
                </a:solidFill>
              </a:uFill>
              <a:latin typeface="Times New Roman"/>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281371"/>
            <a:ext cx="3048000" cy="162166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0" y="2281371"/>
            <a:ext cx="2557596" cy="1904999"/>
          </a:xfrm>
          <a:prstGeom prst="rect">
            <a:avLst/>
          </a:prstGeom>
        </p:spPr>
      </p:pic>
    </p:spTree>
    <p:extLst>
      <p:ext uri="{BB962C8B-B14F-4D97-AF65-F5344CB8AC3E}">
        <p14:creationId xmlns:p14="http://schemas.microsoft.com/office/powerpoint/2010/main" val="42609157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495300" y="274680"/>
            <a:ext cx="8915010" cy="1142640"/>
          </a:xfrm>
          <a:prstGeom prst="rect">
            <a:avLst/>
          </a:prstGeom>
          <a:noFill/>
          <a:ln>
            <a:noFill/>
          </a:ln>
        </p:spPr>
        <p:txBody>
          <a:bodyPr anchor="ctr"/>
          <a:lstStyle/>
          <a:p>
            <a:pPr>
              <a:lnSpc>
                <a:spcPct val="100000"/>
              </a:lnSpc>
            </a:pPr>
            <a:r>
              <a:rPr lang="en-IN" sz="4000" b="0" strike="noStrike" spc="-1" dirty="0">
                <a:solidFill>
                  <a:schemeClr val="tx2"/>
                </a:solidFill>
                <a:uFill>
                  <a:solidFill>
                    <a:srgbClr val="FFFFFF"/>
                  </a:solidFill>
                </a:uFill>
              </a:rPr>
              <a:t>Conclusion</a:t>
            </a:r>
            <a:r>
              <a:rPr lang="en-IN" sz="4000" b="0" strike="noStrike" spc="-1" dirty="0">
                <a:solidFill>
                  <a:srgbClr val="000000"/>
                </a:solidFill>
                <a:uFill>
                  <a:solidFill>
                    <a:srgbClr val="FFFFFF"/>
                  </a:solidFill>
                </a:uFill>
              </a:rPr>
              <a:t> </a:t>
            </a:r>
            <a:endParaRPr lang="en-IN" sz="4000" b="0" strike="noStrike" spc="-1" dirty="0">
              <a:solidFill>
                <a:srgbClr val="050505"/>
              </a:solidFill>
              <a:uFill>
                <a:solidFill>
                  <a:srgbClr val="FFFFFF"/>
                </a:solidFill>
              </a:uFill>
            </a:endParaRPr>
          </a:p>
        </p:txBody>
      </p:sp>
      <p:sp>
        <p:nvSpPr>
          <p:cNvPr id="139" name="TextShape 2"/>
          <p:cNvSpPr txBox="1"/>
          <p:nvPr/>
        </p:nvSpPr>
        <p:spPr>
          <a:xfrm>
            <a:off x="495300" y="1600200"/>
            <a:ext cx="8915010" cy="4525560"/>
          </a:xfrm>
          <a:prstGeom prst="rect">
            <a:avLst/>
          </a:prstGeom>
          <a:noFill/>
          <a:ln>
            <a:noFill/>
          </a:ln>
        </p:spPr>
        <p:txBody>
          <a:bodyPr/>
          <a:lstStyle/>
          <a:p>
            <a:pPr marL="343080" indent="-342720">
              <a:lnSpc>
                <a:spcPct val="100000"/>
              </a:lnSpc>
            </a:pPr>
            <a:r>
              <a:rPr lang="en-IN" sz="3200" b="0" strike="noStrike" spc="-1" dirty="0">
                <a:solidFill>
                  <a:srgbClr val="000000"/>
                </a:solidFill>
                <a:uFill>
                  <a:solidFill>
                    <a:srgbClr val="FFFFFF"/>
                  </a:solidFill>
                </a:uFill>
                <a:latin typeface="Calibri"/>
              </a:rPr>
              <a:t>	We are trying to create a convenient and time saving ticketing model for metro rail ticketing</a:t>
            </a:r>
            <a:r>
              <a:rPr lang="en-IN" sz="3200" spc="-1" dirty="0">
                <a:solidFill>
                  <a:srgbClr val="000000"/>
                </a:solidFill>
                <a:uFill>
                  <a:solidFill>
                    <a:srgbClr val="FFFFFF"/>
                  </a:solidFill>
                </a:uFill>
                <a:latin typeface="Calibri"/>
              </a:rPr>
              <a:t> </a:t>
            </a:r>
            <a:r>
              <a:rPr lang="en-IN" sz="3200" b="0" strike="noStrike" spc="-1" dirty="0">
                <a:solidFill>
                  <a:srgbClr val="000000"/>
                </a:solidFill>
                <a:uFill>
                  <a:solidFill>
                    <a:srgbClr val="FFFFFF"/>
                  </a:solidFill>
                </a:uFill>
                <a:latin typeface="Calibri"/>
              </a:rPr>
              <a:t>with the help of face recognition technique.</a:t>
            </a:r>
            <a:endParaRPr lang="en-IN" sz="2910" b="0" strike="noStrike" spc="-1" dirty="0">
              <a:solidFill>
                <a:srgbClr val="050505"/>
              </a:solidFill>
              <a:uFill>
                <a:solidFill>
                  <a:srgbClr val="FFFFFF"/>
                </a:solidFill>
              </a:uFill>
              <a:latin typeface="Arial"/>
            </a:endParaRPr>
          </a:p>
        </p:txBody>
      </p:sp>
      <p:sp>
        <p:nvSpPr>
          <p:cNvPr id="3" name="Slide Number Placeholder 2"/>
          <p:cNvSpPr>
            <a:spLocks noGrp="1"/>
          </p:cNvSpPr>
          <p:nvPr>
            <p:ph type="sldNum" sz="quarter" idx="12"/>
          </p:nvPr>
        </p:nvSpPr>
        <p:spPr/>
        <p:txBody>
          <a:bodyPr/>
          <a:lstStyle/>
          <a:p>
            <a:pPr algn="r">
              <a:lnSpc>
                <a:spcPct val="100000"/>
              </a:lnSpc>
            </a:pPr>
            <a:fld id="{6379A2EE-4F17-45B8-9053-47CB31952231}" type="slidenum">
              <a:rPr lang="en-IN" sz="1200" b="0" strike="noStrike" spc="-1" smtClean="0">
                <a:solidFill>
                  <a:schemeClr val="bg1"/>
                </a:solidFill>
                <a:uFill>
                  <a:solidFill>
                    <a:srgbClr val="FFFFFF"/>
                  </a:solidFill>
                </a:uFill>
                <a:latin typeface="Calibri"/>
              </a:rPr>
              <a:pPr algn="r">
                <a:lnSpc>
                  <a:spcPct val="100000"/>
                </a:lnSpc>
              </a:pPr>
              <a:t>32</a:t>
            </a:fld>
            <a:endParaRPr lang="en-IN" sz="1400" b="0" strike="noStrike" spc="-1" dirty="0">
              <a:solidFill>
                <a:schemeClr val="bg1"/>
              </a:solidFill>
              <a:uFill>
                <a:solidFill>
                  <a:srgbClr val="FFFFFF"/>
                </a:solidFill>
              </a:uFill>
              <a:latin typeface="Times New Roman"/>
            </a:endParaRPr>
          </a:p>
        </p:txBody>
      </p:sp>
      <p:sp>
        <p:nvSpPr>
          <p:cNvPr id="7" name="Footer Placeholder 3"/>
          <p:cNvSpPr>
            <a:spLocks noGrp="1"/>
          </p:cNvSpPr>
          <p:nvPr>
            <p:ph type="ftr" sz="quarter" idx="11"/>
          </p:nvPr>
        </p:nvSpPr>
        <p:spPr>
          <a:xfrm>
            <a:off x="838200" y="6248400"/>
            <a:ext cx="7696200" cy="457200"/>
          </a:xfrm>
        </p:spPr>
        <p:txBody>
          <a:bodyPr/>
          <a:lstStyle/>
          <a:p>
            <a:r>
              <a:rPr lang="en-US" sz="1600" b="0" strike="noStrike" spc="-1" dirty="0">
                <a:solidFill>
                  <a:srgbClr val="000000"/>
                </a:solidFill>
                <a:uFill>
                  <a:solidFill>
                    <a:srgbClr val="FFFFFF"/>
                  </a:solidFill>
                </a:uFill>
                <a:latin typeface="Times New Roman"/>
              </a:rPr>
              <a:t>Paperless Ticketing Using Face Recognition for Metro Rail</a:t>
            </a:r>
            <a:endParaRPr lang="en-IN" sz="16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7223715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82FF1-5789-43EB-A14A-D479D5D3F5D7}"/>
              </a:ext>
            </a:extLst>
          </p:cNvPr>
          <p:cNvSpPr>
            <a:spLocks noGrp="1"/>
          </p:cNvSpPr>
          <p:nvPr>
            <p:ph type="title"/>
          </p:nvPr>
        </p:nvSpPr>
        <p:spPr/>
        <p:txBody>
          <a:bodyPr/>
          <a:lstStyle/>
          <a:p>
            <a:pPr algn="ctr"/>
            <a:r>
              <a:rPr lang="en-US" dirty="0"/>
              <a:t>Reference</a:t>
            </a:r>
            <a:endParaRPr lang="en-IN" dirty="0"/>
          </a:p>
        </p:txBody>
      </p:sp>
      <p:sp>
        <p:nvSpPr>
          <p:cNvPr id="3" name="Footer Placeholder 2">
            <a:extLst>
              <a:ext uri="{FF2B5EF4-FFF2-40B4-BE49-F238E27FC236}">
                <a16:creationId xmlns:a16="http://schemas.microsoft.com/office/drawing/2014/main" id="{1E265626-2F88-4325-ACEC-FF721D9F55C2}"/>
              </a:ext>
            </a:extLst>
          </p:cNvPr>
          <p:cNvSpPr>
            <a:spLocks noGrp="1"/>
          </p:cNvSpPr>
          <p:nvPr>
            <p:ph type="ftr" sz="quarter" idx="11"/>
          </p:nvPr>
        </p:nvSpPr>
        <p:spPr>
          <a:xfrm>
            <a:off x="990600" y="6172200"/>
            <a:ext cx="6781800" cy="457200"/>
          </a:xfrm>
        </p:spPr>
        <p:txBody>
          <a:bodyPr/>
          <a:lstStyle/>
          <a:p>
            <a:r>
              <a:rPr lang="en-US" sz="2000" b="0" strike="noStrike" spc="-1" dirty="0">
                <a:solidFill>
                  <a:srgbClr val="000000"/>
                </a:solidFill>
                <a:uFill>
                  <a:solidFill>
                    <a:srgbClr val="FFFFFF"/>
                  </a:solidFill>
                </a:uFill>
                <a:latin typeface="Times New Roman"/>
              </a:rPr>
              <a:t>Paperless Ticketing Using Face Recognition for Metro Rail</a:t>
            </a:r>
            <a:endParaRPr lang="en-IN" sz="2000" b="0" strike="noStrike" spc="-1" dirty="0">
              <a:solidFill>
                <a:srgbClr val="000000"/>
              </a:solidFill>
              <a:uFill>
                <a:solidFill>
                  <a:srgbClr val="FFFFFF"/>
                </a:solidFill>
              </a:uFill>
              <a:latin typeface="Times New Roman"/>
            </a:endParaRPr>
          </a:p>
        </p:txBody>
      </p:sp>
      <p:sp>
        <p:nvSpPr>
          <p:cNvPr id="4" name="Slide Number Placeholder 3">
            <a:extLst>
              <a:ext uri="{FF2B5EF4-FFF2-40B4-BE49-F238E27FC236}">
                <a16:creationId xmlns:a16="http://schemas.microsoft.com/office/drawing/2014/main" id="{076E31D6-0AE6-4DF6-BB76-3789BADB752D}"/>
              </a:ext>
            </a:extLst>
          </p:cNvPr>
          <p:cNvSpPr>
            <a:spLocks noGrp="1"/>
          </p:cNvSpPr>
          <p:nvPr>
            <p:ph type="sldNum" sz="quarter" idx="12"/>
          </p:nvPr>
        </p:nvSpPr>
        <p:spPr/>
        <p:txBody>
          <a:bodyPr/>
          <a:lstStyle/>
          <a:p>
            <a:pPr algn="r">
              <a:lnSpc>
                <a:spcPct val="100000"/>
              </a:lnSpc>
            </a:pPr>
            <a:fld id="{6379A2EE-4F17-45B8-9053-47CB31952231}" type="slidenum">
              <a:rPr lang="en-IN" sz="1200" b="0" strike="noStrike" spc="-1" smtClean="0">
                <a:solidFill>
                  <a:srgbClr val="8B8B8B"/>
                </a:solidFill>
                <a:uFill>
                  <a:solidFill>
                    <a:srgbClr val="FFFFFF"/>
                  </a:solidFill>
                </a:uFill>
                <a:latin typeface="Calibri"/>
              </a:rPr>
              <a:pPr algn="r">
                <a:lnSpc>
                  <a:spcPct val="100000"/>
                </a:lnSpc>
              </a:pPr>
              <a:t>33</a:t>
            </a:fld>
            <a:endParaRPr lang="en-IN" sz="1400" b="0" strike="noStrike" spc="-1">
              <a:solidFill>
                <a:srgbClr val="000000"/>
              </a:solidFill>
              <a:uFill>
                <a:solidFill>
                  <a:srgbClr val="FFFFFF"/>
                </a:solidFill>
              </a:uFill>
              <a:latin typeface="Times New Roman"/>
            </a:endParaRPr>
          </a:p>
        </p:txBody>
      </p:sp>
      <p:sp>
        <p:nvSpPr>
          <p:cNvPr id="5" name="Content Placeholder 4">
            <a:extLst>
              <a:ext uri="{FF2B5EF4-FFF2-40B4-BE49-F238E27FC236}">
                <a16:creationId xmlns:a16="http://schemas.microsoft.com/office/drawing/2014/main" id="{84121740-1EB4-4178-8DEA-8E4075A45C68}"/>
              </a:ext>
            </a:extLst>
          </p:cNvPr>
          <p:cNvSpPr>
            <a:spLocks noGrp="1"/>
          </p:cNvSpPr>
          <p:nvPr>
            <p:ph sz="quarter" idx="1"/>
          </p:nvPr>
        </p:nvSpPr>
        <p:spPr>
          <a:xfrm>
            <a:off x="990600" y="1429422"/>
            <a:ext cx="8420100" cy="4572000"/>
          </a:xfrm>
        </p:spPr>
        <p:txBody>
          <a:bodyPr/>
          <a:lstStyle/>
          <a:p>
            <a:pPr>
              <a:lnSpc>
                <a:spcPct val="150000"/>
              </a:lnSpc>
            </a:pPr>
            <a:r>
              <a:rPr lang="en-US" sz="1800" u="sng" dirty="0">
                <a:solidFill>
                  <a:srgbClr val="0000FF"/>
                </a:solidFill>
                <a:effectLst/>
                <a:latin typeface="Times New Roman" panose="02020603050405020304" pitchFamily="18" charset="0"/>
                <a:ea typeface="Times New Roman" panose="02020603050405020304" pitchFamily="18" charset="0"/>
                <a:hlinkClick r:id="rId2"/>
              </a:rPr>
              <a:t>https://www.pyimagesearch.com/2018/06/18/face-recognition-with-opencv-python-and-deep-learning/</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US" sz="1800" dirty="0">
                <a:effectLst/>
                <a:latin typeface="Times New Roman" panose="02020603050405020304" pitchFamily="18" charset="0"/>
                <a:ea typeface="Times New Roman" panose="02020603050405020304" pitchFamily="18" charset="0"/>
              </a:rPr>
              <a:t> </a:t>
            </a:r>
            <a:r>
              <a:rPr lang="en-US" sz="1800" u="sng" dirty="0">
                <a:solidFill>
                  <a:srgbClr val="0000FF"/>
                </a:solidFill>
                <a:effectLst/>
                <a:latin typeface="Times New Roman" panose="02020603050405020304" pitchFamily="18" charset="0"/>
                <a:ea typeface="Times New Roman" panose="02020603050405020304" pitchFamily="18" charset="0"/>
                <a:hlinkClick r:id="rId3"/>
              </a:rPr>
              <a:t>https://www.youtube.com/watch?v=5yPeKQzCPdI</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US" sz="1800" dirty="0">
                <a:effectLst/>
                <a:latin typeface="Times New Roman" panose="02020603050405020304" pitchFamily="18" charset="0"/>
                <a:ea typeface="Times New Roman" panose="02020603050405020304" pitchFamily="18" charset="0"/>
              </a:rPr>
              <a:t> Facial Recognition Technology A Clear and Concise Reference</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US" sz="1800" dirty="0">
                <a:effectLst/>
                <a:latin typeface="Times New Roman" panose="02020603050405020304" pitchFamily="18" charset="0"/>
                <a:ea typeface="Times New Roman" panose="02020603050405020304" pitchFamily="18" charset="0"/>
              </a:rPr>
              <a:t> </a:t>
            </a:r>
            <a:r>
              <a:rPr lang="en-US" sz="1800" u="sng" dirty="0">
                <a:solidFill>
                  <a:srgbClr val="0000FF"/>
                </a:solidFill>
                <a:effectLst/>
                <a:latin typeface="Times New Roman" panose="02020603050405020304" pitchFamily="18" charset="0"/>
                <a:ea typeface="Times New Roman" panose="02020603050405020304" pitchFamily="18" charset="0"/>
                <a:hlinkClick r:id="rId4"/>
              </a:rPr>
              <a:t>https://pypi.org/project/face-recognition/</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US" sz="1800" dirty="0">
                <a:effectLst/>
                <a:latin typeface="Times New Roman" panose="02020603050405020304" pitchFamily="18" charset="0"/>
                <a:ea typeface="Times New Roman" panose="02020603050405020304" pitchFamily="18" charset="0"/>
              </a:rPr>
              <a:t> </a:t>
            </a:r>
            <a:r>
              <a:rPr lang="en-US" sz="1800" u="sng" dirty="0">
                <a:solidFill>
                  <a:srgbClr val="0000FF"/>
                </a:solidFill>
                <a:effectLst/>
                <a:latin typeface="Times New Roman" panose="02020603050405020304" pitchFamily="18" charset="0"/>
                <a:ea typeface="Times New Roman" panose="02020603050405020304" pitchFamily="18" charset="0"/>
                <a:hlinkClick r:id="rId5"/>
              </a:rPr>
              <a:t>https://www.youtube.com/watch?v=Ax6P93r32KU</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t>
            </a:r>
            <a:r>
              <a:rPr lang="en-US" sz="1800" u="sng" dirty="0">
                <a:solidFill>
                  <a:srgbClr val="0000FF"/>
                </a:solidFill>
                <a:effectLst/>
                <a:latin typeface="Times New Roman" panose="02020603050405020304" pitchFamily="18" charset="0"/>
                <a:ea typeface="Times New Roman" panose="02020603050405020304" pitchFamily="18" charset="0"/>
                <a:hlinkClick r:id="rId6"/>
              </a:rPr>
              <a:t>The 2018-2023 World Outlook for Facial Recognition </a:t>
            </a:r>
            <a:r>
              <a:rPr lang="en-US" sz="1800" u="none" strike="noStrike" dirty="0">
                <a:solidFill>
                  <a:srgbClr val="0000FF"/>
                </a:solidFill>
                <a:effectLst/>
                <a:latin typeface="Times New Roman" panose="02020603050405020304" pitchFamily="18" charset="0"/>
                <a:ea typeface="Times New Roman" panose="02020603050405020304" pitchFamily="18" charset="0"/>
                <a:hlinkClick r:id="rId6"/>
              </a:rPr>
              <a:t>			</a:t>
            </a:r>
            <a:endParaRPr lang="en-IN" sz="1800" dirty="0">
              <a:effectLst/>
              <a:latin typeface="Times New Roman" panose="02020603050405020304" pitchFamily="18" charset="0"/>
              <a:ea typeface="Times New Roman" panose="02020603050405020304" pitchFamily="18" charset="0"/>
            </a:endParaRPr>
          </a:p>
          <a:p>
            <a:pPr marL="0" indent="0" algn="just">
              <a:buNone/>
            </a:pPr>
            <a:endParaRPr lang="en-IN" dirty="0"/>
          </a:p>
        </p:txBody>
      </p:sp>
    </p:spTree>
    <p:extLst>
      <p:ext uri="{BB962C8B-B14F-4D97-AF65-F5344CB8AC3E}">
        <p14:creationId xmlns:p14="http://schemas.microsoft.com/office/powerpoint/2010/main" val="8455579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1638000" y="2389680"/>
            <a:ext cx="6864000" cy="602280"/>
          </a:xfrm>
          <a:prstGeom prst="rect">
            <a:avLst/>
          </a:prstGeom>
          <a:noFill/>
          <a:ln>
            <a:noFill/>
          </a:ln>
        </p:spPr>
        <p:txBody>
          <a:bodyPr lIns="90000" tIns="45000" rIns="90000" bIns="45000"/>
          <a:lstStyle/>
          <a:p>
            <a:pPr algn="ctr"/>
            <a:r>
              <a:rPr lang="en-IN" sz="3600" b="1" strike="noStrike" spc="-1" dirty="0">
                <a:solidFill>
                  <a:srgbClr val="000000"/>
                </a:solidFill>
                <a:uFill>
                  <a:solidFill>
                    <a:srgbClr val="FFFFFF"/>
                  </a:solidFill>
                </a:uFill>
                <a:latin typeface="Arial"/>
              </a:rPr>
              <a:t>THANK YOU...!</a:t>
            </a:r>
          </a:p>
        </p:txBody>
      </p:sp>
      <p:sp>
        <p:nvSpPr>
          <p:cNvPr id="4" name="Slide Number Placeholder 3"/>
          <p:cNvSpPr>
            <a:spLocks noGrp="1"/>
          </p:cNvSpPr>
          <p:nvPr>
            <p:ph type="sldNum" sz="quarter" idx="12"/>
          </p:nvPr>
        </p:nvSpPr>
        <p:spPr/>
        <p:txBody>
          <a:bodyPr/>
          <a:lstStyle/>
          <a:p>
            <a:pPr algn="r">
              <a:lnSpc>
                <a:spcPct val="100000"/>
              </a:lnSpc>
            </a:pPr>
            <a:fld id="{6379A2EE-4F17-45B8-9053-47CB31952231}" type="slidenum">
              <a:rPr lang="en-IN" sz="1200" b="0" strike="noStrike" spc="-1" smtClean="0">
                <a:solidFill>
                  <a:schemeClr val="bg1"/>
                </a:solidFill>
                <a:uFill>
                  <a:solidFill>
                    <a:srgbClr val="FFFFFF"/>
                  </a:solidFill>
                </a:uFill>
                <a:latin typeface="Calibri"/>
              </a:rPr>
              <a:pPr algn="r">
                <a:lnSpc>
                  <a:spcPct val="100000"/>
                </a:lnSpc>
              </a:pPr>
              <a:t>34</a:t>
            </a:fld>
            <a:endParaRPr lang="en-IN" sz="1400" b="0" strike="noStrike" spc="-1">
              <a:solidFill>
                <a:schemeClr val="bg1"/>
              </a:solidFill>
              <a:uFill>
                <a:solidFill>
                  <a:srgbClr val="FFFFFF"/>
                </a:solidFill>
              </a:uFill>
              <a:latin typeface="Times New Roman"/>
            </a:endParaRPr>
          </a:p>
        </p:txBody>
      </p:sp>
      <p:sp>
        <p:nvSpPr>
          <p:cNvPr id="6" name="Footer Placeholder 3"/>
          <p:cNvSpPr>
            <a:spLocks noGrp="1"/>
          </p:cNvSpPr>
          <p:nvPr>
            <p:ph type="ftr" sz="quarter" idx="11"/>
          </p:nvPr>
        </p:nvSpPr>
        <p:spPr>
          <a:xfrm>
            <a:off x="838200" y="6248400"/>
            <a:ext cx="7696200" cy="457200"/>
          </a:xfrm>
        </p:spPr>
        <p:txBody>
          <a:bodyPr/>
          <a:lstStyle/>
          <a:p>
            <a:r>
              <a:rPr lang="en-US" sz="1600" b="0" strike="noStrike" spc="-1" dirty="0">
                <a:solidFill>
                  <a:srgbClr val="000000"/>
                </a:solidFill>
                <a:uFill>
                  <a:solidFill>
                    <a:srgbClr val="FFFFFF"/>
                  </a:solidFill>
                </a:uFill>
                <a:latin typeface="Times New Roman"/>
              </a:rPr>
              <a:t>Paperless Ticketing Using Face Recognition for Metro Rail</a:t>
            </a:r>
            <a:endParaRPr lang="en-IN" sz="1600" b="0" strike="noStrike" spc="-1" dirty="0">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838200" y="274680"/>
            <a:ext cx="8572110" cy="1142640"/>
          </a:xfrm>
          <a:prstGeom prst="rect">
            <a:avLst/>
          </a:prstGeom>
          <a:noFill/>
          <a:ln>
            <a:noFill/>
          </a:ln>
        </p:spPr>
        <p:txBody>
          <a:bodyPr anchor="ctr"/>
          <a:lstStyle/>
          <a:p>
            <a:pPr>
              <a:lnSpc>
                <a:spcPct val="100000"/>
              </a:lnSpc>
            </a:pPr>
            <a:r>
              <a:rPr lang="en-IN" sz="4000" b="0" strike="noStrike" spc="-1" dirty="0">
                <a:solidFill>
                  <a:schemeClr val="tx2"/>
                </a:solidFill>
                <a:uFill>
                  <a:solidFill>
                    <a:srgbClr val="FFFFFF"/>
                  </a:solidFill>
                </a:uFill>
              </a:rPr>
              <a:t>Introduction</a:t>
            </a:r>
            <a:r>
              <a:rPr lang="en-IN" sz="4400" b="0" strike="noStrike" spc="-1" dirty="0">
                <a:solidFill>
                  <a:srgbClr val="000000"/>
                </a:solidFill>
                <a:uFill>
                  <a:solidFill>
                    <a:srgbClr val="FFFFFF"/>
                  </a:solidFill>
                </a:uFill>
                <a:latin typeface="Calibri"/>
              </a:rPr>
              <a:t> </a:t>
            </a:r>
            <a:endParaRPr lang="en-IN" sz="3750" b="0" strike="noStrike" spc="-1" dirty="0">
              <a:solidFill>
                <a:srgbClr val="050505"/>
              </a:solidFill>
              <a:uFill>
                <a:solidFill>
                  <a:srgbClr val="FFFFFF"/>
                </a:solidFill>
              </a:uFill>
              <a:latin typeface="Times New Roman"/>
            </a:endParaRPr>
          </a:p>
        </p:txBody>
      </p:sp>
      <p:sp>
        <p:nvSpPr>
          <p:cNvPr id="121" name="TextShape 2"/>
          <p:cNvSpPr txBox="1"/>
          <p:nvPr/>
        </p:nvSpPr>
        <p:spPr>
          <a:xfrm>
            <a:off x="666750" y="1447800"/>
            <a:ext cx="8915010" cy="4525560"/>
          </a:xfrm>
          <a:prstGeom prst="rect">
            <a:avLst/>
          </a:prstGeom>
          <a:noFill/>
          <a:ln>
            <a:noFill/>
          </a:ln>
        </p:spPr>
        <p:txBody>
          <a:bodyPr/>
          <a:lstStyle/>
          <a:p>
            <a:pPr marL="343080" indent="-342720" algn="just">
              <a:lnSpc>
                <a:spcPct val="100000"/>
              </a:lnSpc>
            </a:pPr>
            <a:r>
              <a:rPr lang="en-IN" sz="2800" b="0" strike="noStrike" spc="-1" dirty="0">
                <a:solidFill>
                  <a:srgbClr val="000000"/>
                </a:solidFill>
                <a:uFill>
                  <a:solidFill>
                    <a:srgbClr val="FFFFFF"/>
                  </a:solidFill>
                </a:uFill>
                <a:latin typeface="Calibri"/>
              </a:rPr>
              <a:t>	</a:t>
            </a:r>
            <a:r>
              <a:rPr lang="en-IN" sz="3200" b="0" strike="noStrike" spc="-1" dirty="0">
                <a:solidFill>
                  <a:srgbClr val="000000"/>
                </a:solidFill>
                <a:uFill>
                  <a:solidFill>
                    <a:srgbClr val="FFFFFF"/>
                  </a:solidFill>
                </a:uFill>
                <a:latin typeface="Calibri"/>
              </a:rPr>
              <a:t>Time and convenience have great importance in human life. We are trying to make metro rail ticketing system more efficient without paper. As face is one of the easiest ways to distinguish the individual identity of a person, we are planning to use Face recognition to implement a Paperless ticketing system.</a:t>
            </a:r>
            <a:endParaRPr lang="en-IN" sz="2800" b="0" strike="noStrike" spc="-1" dirty="0">
              <a:solidFill>
                <a:srgbClr val="050505"/>
              </a:solidFill>
              <a:uFill>
                <a:solidFill>
                  <a:srgbClr val="FFFFFF"/>
                </a:solidFill>
              </a:uFill>
              <a:latin typeface="Arial"/>
            </a:endParaRPr>
          </a:p>
          <a:p>
            <a:pPr marL="343080" indent="-342720">
              <a:lnSpc>
                <a:spcPct val="100000"/>
              </a:lnSpc>
            </a:pPr>
            <a:endParaRPr lang="en-IN" sz="2800" b="0" strike="noStrike" spc="-1" dirty="0">
              <a:solidFill>
                <a:srgbClr val="050505"/>
              </a:solidFill>
              <a:uFill>
                <a:solidFill>
                  <a:srgbClr val="FFFFFF"/>
                </a:solidFill>
              </a:uFill>
              <a:latin typeface="Arial"/>
            </a:endParaRPr>
          </a:p>
        </p:txBody>
      </p:sp>
      <p:sp>
        <p:nvSpPr>
          <p:cNvPr id="3" name="Slide Number Placeholder 2"/>
          <p:cNvSpPr>
            <a:spLocks noGrp="1"/>
          </p:cNvSpPr>
          <p:nvPr>
            <p:ph type="sldNum" sz="quarter" idx="12"/>
          </p:nvPr>
        </p:nvSpPr>
        <p:spPr/>
        <p:txBody>
          <a:bodyPr/>
          <a:lstStyle/>
          <a:p>
            <a:pPr algn="r">
              <a:lnSpc>
                <a:spcPct val="100000"/>
              </a:lnSpc>
            </a:pPr>
            <a:fld id="{6379A2EE-4F17-45B8-9053-47CB31952231}" type="slidenum">
              <a:rPr lang="en-IN" sz="1200" b="0" strike="noStrike" spc="-1" smtClean="0">
                <a:solidFill>
                  <a:schemeClr val="bg1"/>
                </a:solidFill>
                <a:uFill>
                  <a:solidFill>
                    <a:srgbClr val="FFFFFF"/>
                  </a:solidFill>
                </a:uFill>
                <a:latin typeface="Calibri"/>
              </a:rPr>
              <a:pPr algn="r">
                <a:lnSpc>
                  <a:spcPct val="100000"/>
                </a:lnSpc>
              </a:pPr>
              <a:t>4</a:t>
            </a:fld>
            <a:endParaRPr lang="en-IN" sz="1400" b="0" strike="noStrike" spc="-1" dirty="0">
              <a:solidFill>
                <a:schemeClr val="bg1"/>
              </a:solidFill>
              <a:uFill>
                <a:solidFill>
                  <a:srgbClr val="FFFFFF"/>
                </a:solidFill>
              </a:uFill>
              <a:latin typeface="Times New Roman"/>
            </a:endParaRPr>
          </a:p>
        </p:txBody>
      </p:sp>
      <p:sp>
        <p:nvSpPr>
          <p:cNvPr id="7" name="Footer Placeholder 3"/>
          <p:cNvSpPr>
            <a:spLocks noGrp="1"/>
          </p:cNvSpPr>
          <p:nvPr>
            <p:ph type="ftr" sz="quarter" idx="11"/>
          </p:nvPr>
        </p:nvSpPr>
        <p:spPr>
          <a:xfrm>
            <a:off x="838200" y="6248400"/>
            <a:ext cx="7696200" cy="457200"/>
          </a:xfrm>
        </p:spPr>
        <p:txBody>
          <a:bodyPr/>
          <a:lstStyle/>
          <a:p>
            <a:r>
              <a:rPr lang="en-US" sz="1600" b="0" strike="noStrike" spc="-1" dirty="0">
                <a:solidFill>
                  <a:srgbClr val="000000"/>
                </a:solidFill>
                <a:uFill>
                  <a:solidFill>
                    <a:srgbClr val="FFFFFF"/>
                  </a:solidFill>
                </a:uFill>
                <a:latin typeface="Times New Roman"/>
              </a:rPr>
              <a:t>Paperless Ticketing Using Face Recognition for Metro Rail</a:t>
            </a:r>
            <a:endParaRPr lang="en-IN" sz="1600" b="0" strike="noStrike" spc="-1" dirty="0">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Objective</a:t>
            </a:r>
            <a:r>
              <a:rPr lang="en-US" dirty="0"/>
              <a:t> </a:t>
            </a:r>
          </a:p>
        </p:txBody>
      </p:sp>
      <p:sp>
        <p:nvSpPr>
          <p:cNvPr id="3" name="Content Placeholder 2"/>
          <p:cNvSpPr>
            <a:spLocks noGrp="1"/>
          </p:cNvSpPr>
          <p:nvPr>
            <p:ph sz="quarter" idx="1"/>
          </p:nvPr>
        </p:nvSpPr>
        <p:spPr/>
        <p:txBody>
          <a:bodyPr/>
          <a:lstStyle/>
          <a:p>
            <a:pPr algn="just">
              <a:buNone/>
            </a:pPr>
            <a:r>
              <a:rPr lang="en-IN" dirty="0">
                <a:solidFill>
                  <a:srgbClr val="000000"/>
                </a:solidFill>
                <a:latin typeface="Times New Roman" pitchFamily="16" charset="0"/>
                <a:ea typeface="Noto Sans CJK SC Regular" charset="0"/>
                <a:cs typeface="Times New Roman" pitchFamily="16" charset="0"/>
              </a:rPr>
              <a:t>	</a:t>
            </a:r>
            <a:r>
              <a:rPr lang="en-IN" sz="3200" dirty="0">
                <a:solidFill>
                  <a:srgbClr val="000000"/>
                </a:solidFill>
                <a:latin typeface="Calibri" pitchFamily="34" charset="0"/>
                <a:ea typeface="Noto Sans CJK SC Regular" charset="0"/>
                <a:cs typeface="Times New Roman" pitchFamily="16" charset="0"/>
              </a:rPr>
              <a:t>To make Metro rail ticketing system more </a:t>
            </a:r>
            <a:r>
              <a:rPr lang="en-IN" sz="3200" spc="-1" dirty="0">
                <a:solidFill>
                  <a:srgbClr val="000000"/>
                </a:solidFill>
                <a:uFill>
                  <a:solidFill>
                    <a:srgbClr val="FFFFFF"/>
                  </a:solidFill>
                </a:uFill>
                <a:latin typeface="Calibri" pitchFamily="34" charset="0"/>
              </a:rPr>
              <a:t>efficient and </a:t>
            </a:r>
            <a:r>
              <a:rPr lang="en-IN" sz="3200" dirty="0">
                <a:solidFill>
                  <a:srgbClr val="000000"/>
                </a:solidFill>
                <a:latin typeface="Calibri" pitchFamily="34" charset="0"/>
                <a:ea typeface="Noto Sans CJK SC Regular" charset="0"/>
                <a:cs typeface="Times New Roman" pitchFamily="16" charset="0"/>
              </a:rPr>
              <a:t>convenient</a:t>
            </a:r>
            <a:r>
              <a:rPr lang="en-IN" sz="3200" spc="-1" dirty="0">
                <a:solidFill>
                  <a:srgbClr val="000000"/>
                </a:solidFill>
                <a:uFill>
                  <a:solidFill>
                    <a:srgbClr val="FFFFFF"/>
                  </a:solidFill>
                </a:uFill>
                <a:latin typeface="Calibri" pitchFamily="34" charset="0"/>
                <a:ea typeface="Noto Sans CJK SC Regular" charset="0"/>
                <a:cs typeface="Times New Roman" pitchFamily="16" charset="0"/>
              </a:rPr>
              <a:t> </a:t>
            </a:r>
            <a:r>
              <a:rPr lang="en-IN" sz="3200" spc="-1" dirty="0">
                <a:solidFill>
                  <a:srgbClr val="000000"/>
                </a:solidFill>
                <a:uFill>
                  <a:solidFill>
                    <a:srgbClr val="FFFFFF"/>
                  </a:solidFill>
                </a:uFill>
                <a:latin typeface="Calibri" pitchFamily="34" charset="0"/>
              </a:rPr>
              <a:t>without paper. </a:t>
            </a:r>
            <a:endParaRPr lang="en-IN" sz="3200" dirty="0">
              <a:solidFill>
                <a:srgbClr val="000000"/>
              </a:solidFill>
              <a:latin typeface="Calibri" pitchFamily="34" charset="0"/>
              <a:ea typeface="Noto Sans CJK SC Regular" charset="0"/>
              <a:cs typeface="Times New Roman" pitchFamily="16" charset="0"/>
            </a:endParaRPr>
          </a:p>
          <a:p>
            <a:pPr>
              <a:buNone/>
            </a:pPr>
            <a:endParaRPr lang="en-US" dirty="0"/>
          </a:p>
        </p:txBody>
      </p:sp>
      <p:sp>
        <p:nvSpPr>
          <p:cNvPr id="6" name="Slide Number Placeholder 5"/>
          <p:cNvSpPr>
            <a:spLocks noGrp="1"/>
          </p:cNvSpPr>
          <p:nvPr>
            <p:ph type="sldNum" sz="quarter" idx="12"/>
          </p:nvPr>
        </p:nvSpPr>
        <p:spPr/>
        <p:txBody>
          <a:bodyPr/>
          <a:lstStyle/>
          <a:p>
            <a:pPr algn="r">
              <a:lnSpc>
                <a:spcPct val="100000"/>
              </a:lnSpc>
            </a:pPr>
            <a:fld id="{6379A2EE-4F17-45B8-9053-47CB31952231}" type="slidenum">
              <a:rPr lang="en-IN" sz="1200" b="0" strike="noStrike" spc="-1" smtClean="0">
                <a:solidFill>
                  <a:schemeClr val="bg1"/>
                </a:solidFill>
                <a:uFill>
                  <a:solidFill>
                    <a:srgbClr val="FFFFFF"/>
                  </a:solidFill>
                </a:uFill>
                <a:latin typeface="Calibri"/>
              </a:rPr>
              <a:pPr algn="r">
                <a:lnSpc>
                  <a:spcPct val="100000"/>
                </a:lnSpc>
              </a:pPr>
              <a:t>5</a:t>
            </a:fld>
            <a:endParaRPr lang="en-IN" sz="1400" b="0" strike="noStrike" spc="-1" dirty="0">
              <a:solidFill>
                <a:schemeClr val="bg1"/>
              </a:solidFill>
              <a:uFill>
                <a:solidFill>
                  <a:srgbClr val="FFFFFF"/>
                </a:solidFill>
              </a:uFill>
              <a:latin typeface="Times New Roman"/>
            </a:endParaRPr>
          </a:p>
        </p:txBody>
      </p:sp>
      <p:sp>
        <p:nvSpPr>
          <p:cNvPr id="7" name="Footer Placeholder 3"/>
          <p:cNvSpPr>
            <a:spLocks noGrp="1"/>
          </p:cNvSpPr>
          <p:nvPr>
            <p:ph type="ftr" sz="quarter" idx="11"/>
          </p:nvPr>
        </p:nvSpPr>
        <p:spPr>
          <a:xfrm>
            <a:off x="838200" y="6248400"/>
            <a:ext cx="7696200" cy="457200"/>
          </a:xfrm>
        </p:spPr>
        <p:txBody>
          <a:bodyPr/>
          <a:lstStyle/>
          <a:p>
            <a:r>
              <a:rPr lang="en-US" sz="1600" b="0" strike="noStrike" spc="-1" dirty="0">
                <a:solidFill>
                  <a:srgbClr val="000000"/>
                </a:solidFill>
                <a:uFill>
                  <a:solidFill>
                    <a:srgbClr val="FFFFFF"/>
                  </a:solidFill>
                </a:uFill>
                <a:latin typeface="Times New Roman"/>
              </a:rPr>
              <a:t>Paperless Ticketing Using Face Recognition for Metro Rail</a:t>
            </a:r>
            <a:endParaRPr lang="en-IN" sz="1600" b="0" strike="noStrike" spc="-1" dirty="0">
              <a:solidFill>
                <a:srgbClr val="000000"/>
              </a:solidFill>
              <a:uFill>
                <a:solidFill>
                  <a:srgbClr val="FFFFFF"/>
                </a:solidFill>
              </a:uFill>
              <a:latin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Face Recognition </a:t>
            </a:r>
          </a:p>
        </p:txBody>
      </p:sp>
      <p:sp>
        <p:nvSpPr>
          <p:cNvPr id="4" name="Content Placeholder 3"/>
          <p:cNvSpPr>
            <a:spLocks noGrp="1"/>
          </p:cNvSpPr>
          <p:nvPr>
            <p:ph sz="quarter" idx="1"/>
          </p:nvPr>
        </p:nvSpPr>
        <p:spPr/>
        <p:txBody>
          <a:bodyPr>
            <a:normAutofit/>
          </a:bodyPr>
          <a:lstStyle/>
          <a:p>
            <a:pPr algn="just">
              <a:buNone/>
            </a:pPr>
            <a:r>
              <a:rPr lang="en-US" sz="3200" dirty="0">
                <a:latin typeface="Calibri" pitchFamily="34" charset="0"/>
              </a:rPr>
              <a:t>	A biometric is a biometric software application capable of uniquely identifying or verifying a person by comparing and analyzing pattern based on the persons facial contours.</a:t>
            </a:r>
          </a:p>
        </p:txBody>
      </p:sp>
      <p:sp>
        <p:nvSpPr>
          <p:cNvPr id="6" name="Slide Number Placeholder 5"/>
          <p:cNvSpPr>
            <a:spLocks noGrp="1"/>
          </p:cNvSpPr>
          <p:nvPr>
            <p:ph type="sldNum" sz="quarter" idx="12"/>
          </p:nvPr>
        </p:nvSpPr>
        <p:spPr/>
        <p:txBody>
          <a:bodyPr/>
          <a:lstStyle/>
          <a:p>
            <a:pPr algn="r">
              <a:lnSpc>
                <a:spcPct val="100000"/>
              </a:lnSpc>
            </a:pPr>
            <a:fld id="{6379A2EE-4F17-45B8-9053-47CB31952231}" type="slidenum">
              <a:rPr lang="en-IN" sz="1200" b="0" strike="noStrike" spc="-1" smtClean="0">
                <a:solidFill>
                  <a:schemeClr val="bg1"/>
                </a:solidFill>
                <a:uFill>
                  <a:solidFill>
                    <a:srgbClr val="FFFFFF"/>
                  </a:solidFill>
                </a:uFill>
                <a:latin typeface="Calibri"/>
              </a:rPr>
              <a:pPr algn="r">
                <a:lnSpc>
                  <a:spcPct val="100000"/>
                </a:lnSpc>
              </a:pPr>
              <a:t>6</a:t>
            </a:fld>
            <a:endParaRPr lang="en-IN" sz="1400" b="0" strike="noStrike" spc="-1" dirty="0">
              <a:solidFill>
                <a:schemeClr val="bg1"/>
              </a:solidFill>
              <a:uFill>
                <a:solidFill>
                  <a:srgbClr val="FFFFFF"/>
                </a:solidFill>
              </a:uFill>
              <a:latin typeface="Times New Roman"/>
            </a:endParaRPr>
          </a:p>
        </p:txBody>
      </p:sp>
      <p:sp>
        <p:nvSpPr>
          <p:cNvPr id="7" name="Footer Placeholder 3"/>
          <p:cNvSpPr>
            <a:spLocks noGrp="1"/>
          </p:cNvSpPr>
          <p:nvPr>
            <p:ph type="ftr" sz="quarter" idx="11"/>
          </p:nvPr>
        </p:nvSpPr>
        <p:spPr>
          <a:xfrm>
            <a:off x="838200" y="6248400"/>
            <a:ext cx="7696200" cy="457200"/>
          </a:xfrm>
        </p:spPr>
        <p:txBody>
          <a:bodyPr/>
          <a:lstStyle/>
          <a:p>
            <a:r>
              <a:rPr lang="en-US" sz="1600" b="0" strike="noStrike" spc="-1" dirty="0">
                <a:solidFill>
                  <a:srgbClr val="000000"/>
                </a:solidFill>
                <a:uFill>
                  <a:solidFill>
                    <a:srgbClr val="FFFFFF"/>
                  </a:solidFill>
                </a:uFill>
                <a:latin typeface="Times New Roman"/>
              </a:rPr>
              <a:t>Paperless Ticketing Using Face Recognition for Metro Rail</a:t>
            </a:r>
            <a:endParaRPr lang="en-IN" sz="1600" b="0" strike="noStrike" spc="-1" dirty="0">
              <a:solidFill>
                <a:srgbClr val="000000"/>
              </a:solidFill>
              <a:uFill>
                <a:solidFill>
                  <a:srgbClr val="FFFFFF"/>
                </a:solidFill>
              </a:uFill>
              <a:latin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7650" y="2895600"/>
            <a:ext cx="9410700" cy="841248"/>
          </a:xfrm>
        </p:spPr>
        <p:txBody>
          <a:bodyPr>
            <a:noAutofit/>
          </a:bodyPr>
          <a:lstStyle/>
          <a:p>
            <a:pPr algn="ctr"/>
            <a:r>
              <a:rPr lang="en-US" sz="4000" b="1" dirty="0">
                <a:latin typeface="+mn-lt"/>
              </a:rPr>
              <a:t>SYSTEM ANALYSIS</a:t>
            </a:r>
            <a:br>
              <a:rPr lang="en-US" sz="4000" dirty="0"/>
            </a:br>
            <a:endParaRPr lang="en-US" sz="4000" dirty="0"/>
          </a:p>
        </p:txBody>
      </p:sp>
      <p:sp>
        <p:nvSpPr>
          <p:cNvPr id="5" name="Slide Number Placeholder 4"/>
          <p:cNvSpPr>
            <a:spLocks noGrp="1"/>
          </p:cNvSpPr>
          <p:nvPr>
            <p:ph type="sldNum" sz="quarter" idx="12"/>
          </p:nvPr>
        </p:nvSpPr>
        <p:spPr/>
        <p:txBody>
          <a:bodyPr/>
          <a:lstStyle/>
          <a:p>
            <a:fld id="{DE65F0E4-FC80-46D3-8D74-B1A59EC7CAC3}" type="slidenum">
              <a:rPr lang="en-US" smtClean="0"/>
              <a:pPr/>
              <a:t>7</a:t>
            </a:fld>
            <a:endParaRPr lang="en-US" dirty="0"/>
          </a:p>
        </p:txBody>
      </p:sp>
      <p:sp>
        <p:nvSpPr>
          <p:cNvPr id="6" name="Footer Placeholder 3"/>
          <p:cNvSpPr>
            <a:spLocks noGrp="1"/>
          </p:cNvSpPr>
          <p:nvPr>
            <p:ph type="ftr" sz="quarter" idx="11"/>
          </p:nvPr>
        </p:nvSpPr>
        <p:spPr>
          <a:xfrm>
            <a:off x="838200" y="6248400"/>
            <a:ext cx="7696200" cy="457200"/>
          </a:xfrm>
        </p:spPr>
        <p:txBody>
          <a:bodyPr/>
          <a:lstStyle/>
          <a:p>
            <a:r>
              <a:rPr lang="en-US" sz="1600" b="0" strike="noStrike" spc="-1" dirty="0">
                <a:solidFill>
                  <a:srgbClr val="000000"/>
                </a:solidFill>
                <a:uFill>
                  <a:solidFill>
                    <a:srgbClr val="FFFFFF"/>
                  </a:solidFill>
                </a:uFill>
                <a:latin typeface="Times New Roman"/>
              </a:rPr>
              <a:t>Paperless Ticketing Using Face Recognition for Metro Rail</a:t>
            </a:r>
            <a:endParaRPr lang="en-IN" sz="1600" b="0" strike="noStrike" spc="-1" dirty="0">
              <a:solidFill>
                <a:srgbClr val="000000"/>
              </a:solidFill>
              <a:uFill>
                <a:solidFill>
                  <a:srgbClr val="FFFFFF"/>
                </a:solidFill>
              </a:uFill>
              <a:latin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495300" y="274680"/>
            <a:ext cx="8915010" cy="1142640"/>
          </a:xfrm>
          <a:prstGeom prst="rect">
            <a:avLst/>
          </a:prstGeom>
          <a:noFill/>
          <a:ln>
            <a:noFill/>
          </a:ln>
        </p:spPr>
        <p:txBody>
          <a:bodyPr anchor="ctr"/>
          <a:lstStyle/>
          <a:p>
            <a:pPr>
              <a:lnSpc>
                <a:spcPct val="100000"/>
              </a:lnSpc>
            </a:pPr>
            <a:r>
              <a:rPr lang="en-IN" sz="4000" b="0" strike="noStrike" spc="-1" dirty="0">
                <a:solidFill>
                  <a:schemeClr val="tx2"/>
                </a:solidFill>
                <a:uFill>
                  <a:solidFill>
                    <a:srgbClr val="FFFFFF"/>
                  </a:solidFill>
                </a:uFill>
              </a:rPr>
              <a:t>Existing System</a:t>
            </a:r>
          </a:p>
        </p:txBody>
      </p:sp>
      <p:sp>
        <p:nvSpPr>
          <p:cNvPr id="125" name="TextShape 2"/>
          <p:cNvSpPr txBox="1"/>
          <p:nvPr/>
        </p:nvSpPr>
        <p:spPr>
          <a:xfrm>
            <a:off x="762000" y="1600200"/>
            <a:ext cx="8915010" cy="4525560"/>
          </a:xfrm>
          <a:prstGeom prst="rect">
            <a:avLst/>
          </a:prstGeom>
          <a:noFill/>
          <a:ln>
            <a:noFill/>
          </a:ln>
        </p:spPr>
        <p:txBody>
          <a:bodyPr/>
          <a:lstStyle/>
          <a:p>
            <a:pPr marL="343080" indent="-342720">
              <a:lnSpc>
                <a:spcPct val="100000"/>
              </a:lnSpc>
            </a:pPr>
            <a:r>
              <a:rPr lang="en-IN" sz="3200" spc="-1" dirty="0">
                <a:solidFill>
                  <a:srgbClr val="000000"/>
                </a:solidFill>
                <a:uFill>
                  <a:solidFill>
                    <a:srgbClr val="FFFFFF"/>
                  </a:solidFill>
                </a:uFill>
                <a:latin typeface="Calibri"/>
              </a:rPr>
              <a:t>P</a:t>
            </a:r>
            <a:r>
              <a:rPr lang="en-IN" sz="3200" b="0" strike="noStrike" spc="-1" dirty="0">
                <a:solidFill>
                  <a:srgbClr val="000000"/>
                </a:solidFill>
                <a:uFill>
                  <a:solidFill>
                    <a:srgbClr val="FFFFFF"/>
                  </a:solidFill>
                </a:uFill>
                <a:latin typeface="Calibri"/>
              </a:rPr>
              <a:t>aper tickets with barcodes are used as entry</a:t>
            </a:r>
          </a:p>
          <a:p>
            <a:pPr marL="343080" indent="-342720">
              <a:lnSpc>
                <a:spcPct val="100000"/>
              </a:lnSpc>
            </a:pPr>
            <a:r>
              <a:rPr lang="en-IN" sz="3200" b="0" strike="noStrike" spc="-1" dirty="0">
                <a:solidFill>
                  <a:srgbClr val="000000"/>
                </a:solidFill>
                <a:uFill>
                  <a:solidFill>
                    <a:srgbClr val="FFFFFF"/>
                  </a:solidFill>
                </a:uFill>
                <a:latin typeface="Calibri"/>
              </a:rPr>
              <a:t>And exit pass for metro rail transport.</a:t>
            </a:r>
          </a:p>
          <a:p>
            <a:pPr marL="343080" indent="-342720" algn="just">
              <a:lnSpc>
                <a:spcPct val="100000"/>
              </a:lnSpc>
            </a:pPr>
            <a:endParaRPr lang="en-IN" sz="3200" spc="-1" dirty="0">
              <a:solidFill>
                <a:srgbClr val="000000"/>
              </a:solidFill>
              <a:uFill>
                <a:solidFill>
                  <a:srgbClr val="FFFFFF"/>
                </a:solidFill>
              </a:uFill>
              <a:latin typeface="Calibri"/>
            </a:endParaRPr>
          </a:p>
          <a:p>
            <a:pPr marL="343080" indent="-342720" algn="just">
              <a:lnSpc>
                <a:spcPct val="100000"/>
              </a:lnSpc>
            </a:pPr>
            <a:r>
              <a:rPr lang="en-IN" sz="3200" b="1" strike="noStrike" spc="-1" dirty="0">
                <a:solidFill>
                  <a:srgbClr val="000000"/>
                </a:solidFill>
                <a:uFill>
                  <a:solidFill>
                    <a:srgbClr val="FFFFFF"/>
                  </a:solidFill>
                </a:uFill>
                <a:latin typeface="Calibri"/>
              </a:rPr>
              <a:t>Drawbacks</a:t>
            </a:r>
            <a:r>
              <a:rPr lang="en-IN" sz="3200" b="0" strike="noStrike" spc="-1" dirty="0">
                <a:solidFill>
                  <a:srgbClr val="000000"/>
                </a:solidFill>
                <a:uFill>
                  <a:solidFill>
                    <a:srgbClr val="FFFFFF"/>
                  </a:solidFill>
                </a:uFill>
                <a:latin typeface="Calibri"/>
              </a:rPr>
              <a:t>:-</a:t>
            </a:r>
          </a:p>
          <a:p>
            <a:pPr marL="343080" indent="-342720" algn="just">
              <a:lnSpc>
                <a:spcPct val="100000"/>
              </a:lnSpc>
              <a:buFont typeface="Arial" pitchFamily="34" charset="0"/>
              <a:buChar char="•"/>
            </a:pPr>
            <a:r>
              <a:rPr lang="en-IN" sz="3200" b="0" strike="noStrike" spc="-1" dirty="0">
                <a:solidFill>
                  <a:srgbClr val="050505"/>
                </a:solidFill>
                <a:uFill>
                  <a:solidFill>
                    <a:srgbClr val="FFFFFF"/>
                  </a:solidFill>
                </a:uFill>
                <a:latin typeface="Calibri" pitchFamily="34" charset="0"/>
              </a:rPr>
              <a:t>Inconvenience</a:t>
            </a:r>
            <a:r>
              <a:rPr lang="en-IN" sz="3200" spc="-1" dirty="0">
                <a:solidFill>
                  <a:srgbClr val="050505"/>
                </a:solidFill>
                <a:uFill>
                  <a:solidFill>
                    <a:srgbClr val="FFFFFF"/>
                  </a:solidFill>
                </a:uFill>
                <a:latin typeface="Calibri" pitchFamily="34" charset="0"/>
              </a:rPr>
              <a:t> for</a:t>
            </a:r>
            <a:r>
              <a:rPr lang="en-IN" sz="3200" b="0" strike="noStrike" spc="-1" dirty="0">
                <a:solidFill>
                  <a:srgbClr val="050505"/>
                </a:solidFill>
                <a:uFill>
                  <a:solidFill>
                    <a:srgbClr val="FFFFFF"/>
                  </a:solidFill>
                </a:uFill>
                <a:latin typeface="Calibri" pitchFamily="34" charset="0"/>
              </a:rPr>
              <a:t> safe keeping of paper tickets</a:t>
            </a:r>
          </a:p>
          <a:p>
            <a:pPr marL="343080" indent="-342720" algn="just">
              <a:lnSpc>
                <a:spcPct val="100000"/>
              </a:lnSpc>
              <a:buFont typeface="Arial" pitchFamily="34" charset="0"/>
              <a:buChar char="•"/>
            </a:pPr>
            <a:r>
              <a:rPr lang="en-IN" sz="3200" b="0" strike="noStrike" spc="-1" dirty="0">
                <a:solidFill>
                  <a:srgbClr val="050505"/>
                </a:solidFill>
                <a:uFill>
                  <a:solidFill>
                    <a:srgbClr val="FFFFFF"/>
                  </a:solidFill>
                </a:uFill>
                <a:latin typeface="Calibri" pitchFamily="34" charset="0"/>
              </a:rPr>
              <a:t>Wastage of paper </a:t>
            </a:r>
          </a:p>
          <a:p>
            <a:pPr marL="343080" indent="-342720" algn="just">
              <a:lnSpc>
                <a:spcPct val="100000"/>
              </a:lnSpc>
              <a:buFont typeface="Arial" pitchFamily="34" charset="0"/>
              <a:buChar char="•"/>
            </a:pPr>
            <a:r>
              <a:rPr lang="en-IN" sz="3200" spc="-1" dirty="0">
                <a:solidFill>
                  <a:srgbClr val="050505"/>
                </a:solidFill>
                <a:uFill>
                  <a:solidFill>
                    <a:srgbClr val="FFFFFF"/>
                  </a:solidFill>
                </a:uFill>
                <a:latin typeface="Calibri" pitchFamily="34" charset="0"/>
              </a:rPr>
              <a:t>Time consuming</a:t>
            </a:r>
            <a:endParaRPr lang="en-IN" sz="3200" b="0" strike="noStrike" spc="-1" dirty="0">
              <a:solidFill>
                <a:srgbClr val="050505"/>
              </a:solidFill>
              <a:uFill>
                <a:solidFill>
                  <a:srgbClr val="FFFFFF"/>
                </a:solidFill>
              </a:uFill>
              <a:latin typeface="Calibri" pitchFamily="34" charset="0"/>
            </a:endParaRPr>
          </a:p>
          <a:p>
            <a:pPr marL="343080" indent="-342720">
              <a:lnSpc>
                <a:spcPct val="100000"/>
              </a:lnSpc>
              <a:buFont typeface="Arial" pitchFamily="34" charset="0"/>
              <a:buChar char="•"/>
            </a:pPr>
            <a:endParaRPr lang="en-IN" sz="2910" b="0" strike="noStrike" spc="-1" dirty="0">
              <a:solidFill>
                <a:srgbClr val="050505"/>
              </a:solidFill>
              <a:uFill>
                <a:solidFill>
                  <a:srgbClr val="FFFFFF"/>
                </a:solidFill>
              </a:uFill>
              <a:latin typeface="Arial"/>
            </a:endParaRPr>
          </a:p>
        </p:txBody>
      </p:sp>
      <p:sp>
        <p:nvSpPr>
          <p:cNvPr id="3" name="Slide Number Placeholder 2"/>
          <p:cNvSpPr>
            <a:spLocks noGrp="1"/>
          </p:cNvSpPr>
          <p:nvPr>
            <p:ph type="sldNum" sz="quarter" idx="12"/>
          </p:nvPr>
        </p:nvSpPr>
        <p:spPr/>
        <p:txBody>
          <a:bodyPr/>
          <a:lstStyle/>
          <a:p>
            <a:pPr algn="r">
              <a:lnSpc>
                <a:spcPct val="100000"/>
              </a:lnSpc>
            </a:pPr>
            <a:fld id="{6379A2EE-4F17-45B8-9053-47CB31952231}" type="slidenum">
              <a:rPr lang="en-IN" sz="1200" b="0" strike="noStrike" spc="-1" smtClean="0">
                <a:solidFill>
                  <a:schemeClr val="bg1"/>
                </a:solidFill>
                <a:uFill>
                  <a:solidFill>
                    <a:srgbClr val="FFFFFF"/>
                  </a:solidFill>
                </a:uFill>
                <a:latin typeface="Calibri"/>
              </a:rPr>
              <a:pPr algn="r">
                <a:lnSpc>
                  <a:spcPct val="100000"/>
                </a:lnSpc>
              </a:pPr>
              <a:t>8</a:t>
            </a:fld>
            <a:endParaRPr lang="en-IN" sz="1400" b="0" strike="noStrike" spc="-1" dirty="0">
              <a:solidFill>
                <a:schemeClr val="bg1"/>
              </a:solidFill>
              <a:uFill>
                <a:solidFill>
                  <a:srgbClr val="FFFFFF"/>
                </a:solidFill>
              </a:uFill>
              <a:latin typeface="Times New Roman"/>
            </a:endParaRPr>
          </a:p>
        </p:txBody>
      </p:sp>
      <p:sp>
        <p:nvSpPr>
          <p:cNvPr id="7" name="Footer Placeholder 3"/>
          <p:cNvSpPr>
            <a:spLocks noGrp="1"/>
          </p:cNvSpPr>
          <p:nvPr>
            <p:ph type="ftr" sz="quarter" idx="11"/>
          </p:nvPr>
        </p:nvSpPr>
        <p:spPr>
          <a:xfrm>
            <a:off x="838200" y="6248400"/>
            <a:ext cx="7696200" cy="457200"/>
          </a:xfrm>
        </p:spPr>
        <p:txBody>
          <a:bodyPr/>
          <a:lstStyle/>
          <a:p>
            <a:r>
              <a:rPr lang="en-US" sz="1600" b="0" strike="noStrike" spc="-1" dirty="0">
                <a:solidFill>
                  <a:srgbClr val="000000"/>
                </a:solidFill>
                <a:uFill>
                  <a:solidFill>
                    <a:srgbClr val="FFFFFF"/>
                  </a:solidFill>
                </a:uFill>
                <a:latin typeface="Times New Roman"/>
              </a:rPr>
              <a:t>Paperless Ticketing Using Face Recognition for Metro Rail</a:t>
            </a:r>
            <a:endParaRPr lang="en-IN" sz="1600" b="0" strike="noStrike" spc="-1" dirty="0">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495300" y="274680"/>
            <a:ext cx="8915010" cy="1142640"/>
          </a:xfrm>
          <a:prstGeom prst="rect">
            <a:avLst/>
          </a:prstGeom>
          <a:noFill/>
          <a:ln>
            <a:noFill/>
          </a:ln>
        </p:spPr>
        <p:txBody>
          <a:bodyPr anchor="ctr"/>
          <a:lstStyle/>
          <a:p>
            <a:pPr>
              <a:lnSpc>
                <a:spcPct val="100000"/>
              </a:lnSpc>
            </a:pPr>
            <a:r>
              <a:rPr lang="en-IN" sz="4400" b="0" strike="noStrike" spc="-1" dirty="0">
                <a:solidFill>
                  <a:schemeClr val="tx2"/>
                </a:solidFill>
                <a:uFill>
                  <a:solidFill>
                    <a:srgbClr val="FFFFFF"/>
                  </a:solidFill>
                </a:uFill>
              </a:rPr>
              <a:t>Proposed System</a:t>
            </a:r>
            <a:endParaRPr lang="en-IN" sz="3750" b="0" strike="noStrike" spc="-1" dirty="0">
              <a:solidFill>
                <a:schemeClr val="tx2"/>
              </a:solidFill>
              <a:uFill>
                <a:solidFill>
                  <a:srgbClr val="FFFFFF"/>
                </a:solidFill>
              </a:uFill>
            </a:endParaRPr>
          </a:p>
        </p:txBody>
      </p:sp>
      <p:sp>
        <p:nvSpPr>
          <p:cNvPr id="127" name="TextShape 2"/>
          <p:cNvSpPr txBox="1"/>
          <p:nvPr/>
        </p:nvSpPr>
        <p:spPr>
          <a:xfrm>
            <a:off x="495300" y="1600200"/>
            <a:ext cx="8915010" cy="4525560"/>
          </a:xfrm>
          <a:prstGeom prst="rect">
            <a:avLst/>
          </a:prstGeom>
          <a:noFill/>
          <a:ln>
            <a:noFill/>
          </a:ln>
        </p:spPr>
        <p:txBody>
          <a:bodyPr/>
          <a:lstStyle/>
          <a:p>
            <a:pPr marL="343080" indent="-342720" algn="just">
              <a:lnSpc>
                <a:spcPct val="100000"/>
              </a:lnSpc>
            </a:pPr>
            <a:r>
              <a:rPr lang="en-IN" sz="3200" b="0" strike="noStrike" spc="-1" dirty="0">
                <a:solidFill>
                  <a:srgbClr val="000000"/>
                </a:solidFill>
                <a:uFill>
                  <a:solidFill>
                    <a:srgbClr val="FFFFFF"/>
                  </a:solidFill>
                </a:uFill>
                <a:latin typeface="Calibri"/>
              </a:rPr>
              <a:t>	A paperless ticketing system using face recognition by identifying and analyzing the shape of a person’s face. Each face has approximately 80 unique nodal points which distinguishes one from another.</a:t>
            </a:r>
            <a:endParaRPr lang="en-IN" sz="3200" spc="-1" dirty="0">
              <a:solidFill>
                <a:srgbClr val="000000"/>
              </a:solidFill>
              <a:uFill>
                <a:solidFill>
                  <a:srgbClr val="FFFFFF"/>
                </a:solidFill>
              </a:uFill>
              <a:latin typeface="Calibri"/>
            </a:endParaRPr>
          </a:p>
          <a:p>
            <a:pPr marL="343080" indent="-342720" algn="just">
              <a:lnSpc>
                <a:spcPct val="100000"/>
              </a:lnSpc>
            </a:pPr>
            <a:r>
              <a:rPr lang="en-IN" sz="3200" b="1" spc="-1" dirty="0">
                <a:solidFill>
                  <a:srgbClr val="000000"/>
                </a:solidFill>
                <a:uFill>
                  <a:solidFill>
                    <a:srgbClr val="FFFFFF"/>
                  </a:solidFill>
                </a:uFill>
                <a:latin typeface="Calibri"/>
              </a:rPr>
              <a:t>Advantages</a:t>
            </a:r>
            <a:r>
              <a:rPr lang="en-IN" sz="3200" spc="-1" dirty="0">
                <a:solidFill>
                  <a:srgbClr val="000000"/>
                </a:solidFill>
                <a:uFill>
                  <a:solidFill>
                    <a:srgbClr val="FFFFFF"/>
                  </a:solidFill>
                </a:uFill>
                <a:latin typeface="Calibri"/>
              </a:rPr>
              <a:t>:-</a:t>
            </a:r>
          </a:p>
          <a:p>
            <a:pPr marL="343080" indent="-342720" algn="just">
              <a:lnSpc>
                <a:spcPct val="100000"/>
              </a:lnSpc>
              <a:buFont typeface="Arial" pitchFamily="34" charset="0"/>
              <a:buChar char="•"/>
            </a:pPr>
            <a:r>
              <a:rPr lang="en-IN" sz="3200" spc="-1" dirty="0">
                <a:solidFill>
                  <a:srgbClr val="000000"/>
                </a:solidFill>
                <a:uFill>
                  <a:solidFill>
                    <a:srgbClr val="FFFFFF"/>
                  </a:solidFill>
                </a:uFill>
                <a:latin typeface="Calibri"/>
              </a:rPr>
              <a:t>Convenient</a:t>
            </a:r>
          </a:p>
          <a:p>
            <a:pPr marL="343080" indent="-342720" algn="just">
              <a:lnSpc>
                <a:spcPct val="100000"/>
              </a:lnSpc>
              <a:buFont typeface="Arial" pitchFamily="34" charset="0"/>
              <a:buChar char="•"/>
            </a:pPr>
            <a:r>
              <a:rPr lang="en-IN" sz="3200" spc="-1" dirty="0">
                <a:solidFill>
                  <a:srgbClr val="000000"/>
                </a:solidFill>
                <a:uFill>
                  <a:solidFill>
                    <a:srgbClr val="FFFFFF"/>
                  </a:solidFill>
                </a:uFill>
                <a:latin typeface="Calibri"/>
              </a:rPr>
              <a:t>Eco-friendly </a:t>
            </a:r>
          </a:p>
          <a:p>
            <a:pPr marL="343080" indent="-342720" algn="just">
              <a:lnSpc>
                <a:spcPct val="100000"/>
              </a:lnSpc>
              <a:buFont typeface="Arial" pitchFamily="34" charset="0"/>
              <a:buChar char="•"/>
            </a:pPr>
            <a:r>
              <a:rPr lang="en-IN" sz="3200" spc="-1" dirty="0">
                <a:solidFill>
                  <a:srgbClr val="000000"/>
                </a:solidFill>
                <a:uFill>
                  <a:solidFill>
                    <a:srgbClr val="FFFFFF"/>
                  </a:solidFill>
                </a:uFill>
                <a:latin typeface="Calibri"/>
              </a:rPr>
              <a:t>Time saving</a:t>
            </a:r>
          </a:p>
          <a:p>
            <a:pPr marL="343080" indent="-342720">
              <a:lnSpc>
                <a:spcPct val="100000"/>
              </a:lnSpc>
            </a:pPr>
            <a:endParaRPr lang="en-IN" sz="2910" b="0" strike="noStrike" spc="-1" dirty="0">
              <a:solidFill>
                <a:srgbClr val="050505"/>
              </a:solidFill>
              <a:uFill>
                <a:solidFill>
                  <a:srgbClr val="FFFFFF"/>
                </a:solidFill>
              </a:uFill>
              <a:latin typeface="Arial"/>
            </a:endParaRPr>
          </a:p>
        </p:txBody>
      </p:sp>
      <p:sp>
        <p:nvSpPr>
          <p:cNvPr id="3" name="Slide Number Placeholder 2"/>
          <p:cNvSpPr>
            <a:spLocks noGrp="1"/>
          </p:cNvSpPr>
          <p:nvPr>
            <p:ph type="sldNum" sz="quarter" idx="12"/>
          </p:nvPr>
        </p:nvSpPr>
        <p:spPr/>
        <p:txBody>
          <a:bodyPr/>
          <a:lstStyle/>
          <a:p>
            <a:pPr algn="r">
              <a:lnSpc>
                <a:spcPct val="100000"/>
              </a:lnSpc>
            </a:pPr>
            <a:fld id="{6379A2EE-4F17-45B8-9053-47CB31952231}" type="slidenum">
              <a:rPr lang="en-IN" sz="1200" b="0" strike="noStrike" spc="-1" smtClean="0">
                <a:solidFill>
                  <a:schemeClr val="bg1"/>
                </a:solidFill>
                <a:uFill>
                  <a:solidFill>
                    <a:srgbClr val="FFFFFF"/>
                  </a:solidFill>
                </a:uFill>
                <a:latin typeface="Calibri"/>
              </a:rPr>
              <a:pPr algn="r">
                <a:lnSpc>
                  <a:spcPct val="100000"/>
                </a:lnSpc>
              </a:pPr>
              <a:t>9</a:t>
            </a:fld>
            <a:endParaRPr lang="en-IN" sz="1400" b="0" strike="noStrike" spc="-1" dirty="0">
              <a:solidFill>
                <a:schemeClr val="bg1"/>
              </a:solidFill>
              <a:uFill>
                <a:solidFill>
                  <a:srgbClr val="FFFFFF"/>
                </a:solidFill>
              </a:uFill>
              <a:latin typeface="Times New Roman"/>
            </a:endParaRPr>
          </a:p>
        </p:txBody>
      </p:sp>
      <p:sp>
        <p:nvSpPr>
          <p:cNvPr id="7" name="Footer Placeholder 3"/>
          <p:cNvSpPr>
            <a:spLocks noGrp="1"/>
          </p:cNvSpPr>
          <p:nvPr>
            <p:ph type="ftr" sz="quarter" idx="11"/>
          </p:nvPr>
        </p:nvSpPr>
        <p:spPr>
          <a:xfrm>
            <a:off x="838200" y="6248400"/>
            <a:ext cx="7696200" cy="457200"/>
          </a:xfrm>
        </p:spPr>
        <p:txBody>
          <a:bodyPr/>
          <a:lstStyle/>
          <a:p>
            <a:r>
              <a:rPr lang="en-US" sz="1600" b="0" strike="noStrike" spc="-1" dirty="0">
                <a:solidFill>
                  <a:srgbClr val="000000"/>
                </a:solidFill>
                <a:uFill>
                  <a:solidFill>
                    <a:srgbClr val="FFFFFF"/>
                  </a:solidFill>
                </a:uFill>
                <a:latin typeface="Times New Roman"/>
              </a:rPr>
              <a:t>Paperless Ticketing Using Face Recognition for Metro Rail</a:t>
            </a:r>
            <a:endParaRPr lang="en-IN" sz="1600" b="0" strike="noStrike" spc="-1" dirty="0">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821</TotalTime>
  <Words>1104</Words>
  <Application>Microsoft Office PowerPoint</Application>
  <PresentationFormat>A4 Paper (210x297 mm)</PresentationFormat>
  <Paragraphs>250</Paragraphs>
  <Slides>34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Franklin Gothic Book</vt:lpstr>
      <vt:lpstr>Perpetua</vt:lpstr>
      <vt:lpstr>Times New Roman</vt:lpstr>
      <vt:lpstr>Wingdings 2</vt:lpstr>
      <vt:lpstr>Equity</vt:lpstr>
      <vt:lpstr>PowerPoint Presentation</vt:lpstr>
      <vt:lpstr>Contents</vt:lpstr>
      <vt:lpstr>ABSTRACT</vt:lpstr>
      <vt:lpstr>PowerPoint Presentation</vt:lpstr>
      <vt:lpstr>Objective </vt:lpstr>
      <vt:lpstr>Face Recognition </vt:lpstr>
      <vt:lpstr>SYSTEM ANALYSIS </vt:lpstr>
      <vt:lpstr>PowerPoint Presentation</vt:lpstr>
      <vt:lpstr>PowerPoint Presentation</vt:lpstr>
      <vt:lpstr>SYSTEM CONFIGURATION  </vt:lpstr>
      <vt:lpstr>Software Specification</vt:lpstr>
      <vt:lpstr>Hardware Specification</vt:lpstr>
      <vt:lpstr>System Architecture</vt:lpstr>
      <vt:lpstr>PowerPoint Presentation</vt:lpstr>
      <vt:lpstr>PowerPoint Presentation</vt:lpstr>
      <vt:lpstr>PowerPoint Presentation</vt:lpstr>
      <vt:lpstr>PowerPoint Presentation</vt:lpstr>
      <vt:lpstr>PowerPoint Presentation</vt:lpstr>
      <vt:lpstr>STATION MASTER MODULE</vt:lpstr>
      <vt:lpstr>Station Master Functions</vt:lpstr>
      <vt:lpstr>Station Table</vt:lpstr>
      <vt:lpstr>Passenger Table </vt:lpstr>
      <vt:lpstr>Use-Case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Paperless Ticketing Using Face Recognition</dc:title>
  <dc:subject/>
  <dc:creator>JoY</dc:creator>
  <dc:description/>
  <cp:lastModifiedBy>Nasreen Dudekula</cp:lastModifiedBy>
  <cp:revision>132</cp:revision>
  <dcterms:created xsi:type="dcterms:W3CDTF">2018-10-03T16:45:40Z</dcterms:created>
  <dcterms:modified xsi:type="dcterms:W3CDTF">2022-01-28T19:10:33Z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11</vt:i4>
  </property>
</Properties>
</file>