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1"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62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21\Desktop\HARITHA%20PROG.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21\Desktop\HARITHA%20PROG.xlsx" TargetMode="External" /><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21\Desktop\HARITHA%20PROG.xlsx" TargetMode="External" /><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3</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E1E4-AA4A-94D4-2F2C995E09BD}"/>
            </c:ext>
          </c:extLst>
        </c:ser>
        <c:dLbls>
          <c:showLegendKey val="0"/>
          <c:showVal val="0"/>
          <c:showCatName val="0"/>
          <c:showSerName val="0"/>
          <c:showPercent val="0"/>
          <c:showBubbleSize val="0"/>
        </c:dLbls>
        <c:gapWidth val="219"/>
        <c:overlap val="-27"/>
        <c:axId val="232393744"/>
        <c:axId val="10948872"/>
      </c:barChart>
      <c:catAx>
        <c:axId val="232393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48872"/>
        <c:crosses val="autoZero"/>
        <c:auto val="1"/>
        <c:lblAlgn val="ctr"/>
        <c:lblOffset val="100"/>
        <c:noMultiLvlLbl val="0"/>
      </c:catAx>
      <c:valAx>
        <c:axId val="10948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23937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20"/>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r>
              <a:rPr lang="en-IN" sz="1400" b="0" i="0" baseline="0">
                <a:solidFill>
                  <a:srgbClr val="FFFF00"/>
                </a:solidFill>
                <a:effectLst/>
              </a:rPr>
              <a:t>MEDIUM PERFORMING EMPLOYEE</a:t>
            </a:r>
            <a:endParaRPr lang="en-IN" sz="1200">
              <a:solidFill>
                <a:srgbClr val="FFFF00"/>
              </a:solidFill>
              <a:effectLst/>
            </a:endParaRPr>
          </a:p>
          <a:p>
            <a:pPr marL="0" marR="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s>
    <c:plotArea>
      <c:layout/>
      <c:ofPieChart>
        <c:ofPieType val="pie"/>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DB09-AA4B-8CED-801904A9A1BB}"/>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solidFill>
                  <a:srgbClr val="FF0000"/>
                </a:solidFill>
              </a:rPr>
              <a:t>HIGH</a:t>
            </a:r>
            <a:r>
              <a:rPr lang="en-IN" baseline="0">
                <a:solidFill>
                  <a:srgbClr val="FF0000"/>
                </a:solidFill>
              </a:rPr>
              <a:t>  PERFORMING EMPLOYEE</a:t>
            </a:r>
            <a:endParaRPr lang="en-IN">
              <a:solidFill>
                <a:srgbClr val="FF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s>
    <c:plotArea>
      <c:layout/>
      <c:pieChart>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94CE-884E-9EBE-A4DA18B5F114}"/>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chart" Target="../charts/chart3.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GB" sz="2400" dirty="0"/>
              <a:t>NASREEN NISHA.K </a:t>
            </a:r>
            <a:endParaRPr lang="en-US" sz="2400" dirty="0"/>
          </a:p>
          <a:p>
            <a:r>
              <a:rPr lang="en-US" sz="2400" dirty="0"/>
              <a:t>REGISTER NO:3122180</a:t>
            </a:r>
            <a:r>
              <a:rPr lang="en-GB" sz="2400"/>
              <a:t>8</a:t>
            </a:r>
            <a:endParaRPr lang="en-GB" sz="2400" dirty="0"/>
          </a:p>
          <a:p>
            <a:r>
              <a:rPr lang="en-GB" sz="2400" dirty="0"/>
              <a:t>NM ID:F5FE714F00B4988A72F407193012EC33</a:t>
            </a:r>
            <a:endParaRPr lang="en-US" sz="2400" dirty="0"/>
          </a:p>
          <a:p>
            <a:r>
              <a:rPr lang="en-US" sz="2400" dirty="0"/>
              <a:t>DEPARTMENT:B.COM GENERAL</a:t>
            </a:r>
          </a:p>
          <a:p>
            <a:r>
              <a:rPr lang="en-US" sz="2400" dirty="0"/>
              <a:t>COLLEGE:ST.ANNE’S ART SICENCE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295400" y="1334974"/>
            <a:ext cx="6934200" cy="47815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b="1" dirty="0"/>
          </a:p>
          <a:p>
            <a:pPr algn="ctr"/>
            <a:endParaRPr lang="en-US" sz="2000" b="1" dirty="0"/>
          </a:p>
          <a:p>
            <a:pPr algn="ctr"/>
            <a:endParaRPr lang="en-US" sz="2000" b="1" dirty="0"/>
          </a:p>
          <a:p>
            <a:pPr marL="342900" indent="-342900" algn="ctr">
              <a:buFont typeface="Wingdings" panose="05000000000000000000" pitchFamily="2" charset="2"/>
              <a:buChar char="q"/>
            </a:pPr>
            <a:r>
              <a:rPr lang="en-US" sz="2000" b="1" dirty="0"/>
              <a:t>DATA COLLECTION</a:t>
            </a:r>
          </a:p>
          <a:p>
            <a:pPr algn="ctr"/>
            <a:r>
              <a:rPr lang="en-US" dirty="0"/>
              <a:t>GAGGLE TO DOWNLOAD THE DATA</a:t>
            </a:r>
          </a:p>
          <a:p>
            <a:pPr marL="342900" indent="-342900" algn="ctr">
              <a:buFont typeface="Wingdings" panose="05000000000000000000" pitchFamily="2" charset="2"/>
              <a:buChar char="q"/>
            </a:pPr>
            <a:r>
              <a:rPr lang="en-US" sz="2000" b="1" dirty="0"/>
              <a:t>FETURE COLLECTION</a:t>
            </a:r>
            <a:endParaRPr lang="en-US" b="1" dirty="0"/>
          </a:p>
          <a:p>
            <a:pPr algn="ctr"/>
            <a:r>
              <a:rPr lang="en-IN" dirty="0"/>
              <a:t>Employee Status </a:t>
            </a:r>
          </a:p>
          <a:p>
            <a:pPr algn="ctr"/>
            <a:r>
              <a:rPr lang="en-IN" dirty="0"/>
              <a:t>Employee Type </a:t>
            </a:r>
          </a:p>
          <a:p>
            <a:pPr algn="ctr"/>
            <a:r>
              <a:rPr lang="en-IN" dirty="0"/>
              <a:t>Gender Code </a:t>
            </a:r>
          </a:p>
          <a:p>
            <a:pPr algn="ctr"/>
            <a:r>
              <a:rPr lang="en-IN" dirty="0"/>
              <a:t>Performance Score </a:t>
            </a:r>
          </a:p>
          <a:p>
            <a:pPr algn="ctr"/>
            <a:r>
              <a:rPr lang="en-IN" dirty="0"/>
              <a:t>Current Employee Rating </a:t>
            </a:r>
          </a:p>
          <a:p>
            <a:pPr marL="342900" indent="-342900" algn="ctr">
              <a:buFont typeface="Wingdings" panose="05000000000000000000" pitchFamily="2" charset="2"/>
              <a:buChar char="q"/>
            </a:pPr>
            <a:r>
              <a:rPr lang="en-US" sz="2000" b="1" dirty="0"/>
              <a:t>DATA CLEANING</a:t>
            </a:r>
            <a:endParaRPr lang="en-US" b="1" dirty="0"/>
          </a:p>
          <a:p>
            <a:pPr algn="ctr"/>
            <a:r>
              <a:rPr lang="en-US" dirty="0"/>
              <a:t>MIISSING VALUE IDENTIFY</a:t>
            </a:r>
          </a:p>
          <a:p>
            <a:pPr algn="ctr"/>
            <a:r>
              <a:rPr lang="en-US" dirty="0"/>
              <a:t>MISSING VALUE FILTER</a:t>
            </a:r>
          </a:p>
          <a:p>
            <a:pPr marL="342900" indent="-342900" algn="ctr">
              <a:buFont typeface="Wingdings" panose="05000000000000000000" pitchFamily="2" charset="2"/>
              <a:buChar char="q"/>
            </a:pPr>
            <a:r>
              <a:rPr lang="en-US" sz="2000" b="1" dirty="0"/>
              <a:t>PERFORMANCE LEVEL</a:t>
            </a:r>
          </a:p>
          <a:p>
            <a:pPr marL="342900" indent="-342900" algn="ctr">
              <a:buFont typeface="Wingdings" panose="05000000000000000000" pitchFamily="2" charset="2"/>
              <a:buChar char="q"/>
            </a:pPr>
            <a:r>
              <a:rPr lang="en-US" sz="2000" b="1" dirty="0"/>
              <a:t>SUMMARY</a:t>
            </a:r>
          </a:p>
          <a:p>
            <a:pPr algn="ctr"/>
            <a:r>
              <a:rPr lang="en-US" dirty="0"/>
              <a:t>CREATE A PIVOT TABLE</a:t>
            </a:r>
          </a:p>
          <a:p>
            <a:pPr algn="ctr"/>
            <a:r>
              <a:rPr lang="en-US" dirty="0"/>
              <a:t>CREATING GRAPH</a:t>
            </a:r>
          </a:p>
          <a:p>
            <a:pPr algn="ctr"/>
            <a:endParaRPr lang="en-IN" dirty="0"/>
          </a:p>
          <a:p>
            <a:pPr algn="ctr"/>
            <a:endParaRPr lang="en-IN" dirty="0"/>
          </a:p>
          <a:p>
            <a:pPr algn="ct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387185017"/>
              </p:ext>
            </p:extLst>
          </p:nvPr>
        </p:nvGraphicFramePr>
        <p:xfrm>
          <a:off x="1066800" y="1295400"/>
          <a:ext cx="7238999" cy="5029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3816668" cy="758190"/>
          </a:xfrm>
        </p:spPr>
        <p:txBody>
          <a:bodyPr/>
          <a:lstStyle/>
          <a:p>
            <a:r>
              <a:rPr lang="en-IN" dirty="0"/>
              <a:t>R</a:t>
            </a:r>
            <a:r>
              <a:rPr lang="en-IN" spc="-40" dirty="0"/>
              <a:t>E</a:t>
            </a:r>
            <a:r>
              <a:rPr lang="en-IN" spc="15" dirty="0"/>
              <a:t>S</a:t>
            </a:r>
            <a:r>
              <a:rPr lang="en-IN" spc="-30" dirty="0"/>
              <a:t>U</a:t>
            </a:r>
            <a:r>
              <a:rPr lang="en-IN" spc="-405" dirty="0"/>
              <a:t>L</a:t>
            </a:r>
            <a:r>
              <a:rPr lang="en-IN" dirty="0"/>
              <a:t>TS</a:t>
            </a:r>
          </a:p>
        </p:txBody>
      </p:sp>
      <p:graphicFrame>
        <p:nvGraphicFramePr>
          <p:cNvPr id="4" name="Chart 3"/>
          <p:cNvGraphicFramePr>
            <a:graphicFrameLocks/>
          </p:cNvGraphicFramePr>
          <p:nvPr>
            <p:extLst>
              <p:ext uri="{D42A27DB-BD31-4B8C-83A1-F6EECF244321}">
                <p14:modId xmlns:p14="http://schemas.microsoft.com/office/powerpoint/2010/main" val="2254449157"/>
              </p:ext>
            </p:extLst>
          </p:nvPr>
        </p:nvGraphicFramePr>
        <p:xfrm>
          <a:off x="1447800" y="2057400"/>
          <a:ext cx="6857999" cy="381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62841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3207068" cy="758190"/>
          </a:xfrm>
        </p:spPr>
        <p:txBody>
          <a:bodyPr/>
          <a:lstStyle/>
          <a:p>
            <a:r>
              <a:rPr lang="en-IN" dirty="0"/>
              <a:t>R</a:t>
            </a:r>
            <a:r>
              <a:rPr lang="en-IN" spc="-40" dirty="0"/>
              <a:t>E</a:t>
            </a:r>
            <a:r>
              <a:rPr lang="en-IN" spc="15" dirty="0"/>
              <a:t>S</a:t>
            </a:r>
            <a:r>
              <a:rPr lang="en-IN" spc="-30" dirty="0"/>
              <a:t>U</a:t>
            </a:r>
            <a:r>
              <a:rPr lang="en-IN" spc="-405" dirty="0"/>
              <a:t>L</a:t>
            </a:r>
            <a:r>
              <a:rPr lang="en-IN" dirty="0"/>
              <a:t>TS</a:t>
            </a:r>
          </a:p>
        </p:txBody>
      </p:sp>
      <p:graphicFrame>
        <p:nvGraphicFramePr>
          <p:cNvPr id="4" name="Chart 3"/>
          <p:cNvGraphicFramePr>
            <a:graphicFrameLocks/>
          </p:cNvGraphicFramePr>
          <p:nvPr>
            <p:extLst>
              <p:ext uri="{D42A27DB-BD31-4B8C-83A1-F6EECF244321}">
                <p14:modId xmlns:p14="http://schemas.microsoft.com/office/powerpoint/2010/main" val="1366440896"/>
              </p:ext>
            </p:extLst>
          </p:nvPr>
        </p:nvGraphicFramePr>
        <p:xfrm>
          <a:off x="755333" y="1905000"/>
          <a:ext cx="7772400" cy="3581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9532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loud 2"/>
          <p:cNvSpPr/>
          <p:nvPr/>
        </p:nvSpPr>
        <p:spPr>
          <a:xfrm>
            <a:off x="1524000" y="990600"/>
            <a:ext cx="6858000" cy="5376909"/>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By comparing the performance of the employees the number of employees are higher in number average performance by employee by giving them different levels of task based on their performance and the work……. we need to motivate them for the better outcome….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p:cNvSpPr/>
          <p:nvPr/>
        </p:nvSpPr>
        <p:spPr>
          <a:xfrm>
            <a:off x="533400" y="1695450"/>
            <a:ext cx="7458075" cy="47720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2800" dirty="0"/>
              <a:t>FOR IS ACHIEVEMENT</a:t>
            </a:r>
          </a:p>
          <a:p>
            <a:pPr marL="285750" indent="-285750">
              <a:buFont typeface="Arial" panose="020B0604020202020204" pitchFamily="34" charset="0"/>
              <a:buChar char="•"/>
            </a:pPr>
            <a:r>
              <a:rPr lang="en-US" sz="2800" dirty="0"/>
              <a:t>FOR IS INCREMENT</a:t>
            </a:r>
          </a:p>
          <a:p>
            <a:pPr marL="285750" indent="-285750">
              <a:buFont typeface="Arial" panose="020B0604020202020204" pitchFamily="34" charset="0"/>
              <a:buChar char="•"/>
            </a:pPr>
            <a:r>
              <a:rPr lang="en-US" sz="2800" dirty="0"/>
              <a:t>Effectively considers multiple perspectives and approaches before making decisions</a:t>
            </a:r>
          </a:p>
          <a:p>
            <a:pPr marL="285750" indent="-285750">
              <a:buFont typeface="Arial" panose="020B0604020202020204" pitchFamily="34" charset="0"/>
              <a:buChar char="•"/>
            </a:pPr>
            <a:r>
              <a:rPr lang="en-US" sz="2800" dirty="0"/>
              <a:t>Displayed a consistently strong ability to tackle challenging problems efficiently</a:t>
            </a:r>
          </a:p>
          <a:p>
            <a:pPr algn="ct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838200" y="2019300"/>
            <a:ext cx="7543800" cy="443865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analyzing the performance of the employee by considering various factors like gender performance score ratings performance analysis in order to identify the Trends and patterns of different categories of employees like high medium low</a:t>
            </a:r>
          </a:p>
          <a:p>
            <a:pPr algn="ctr"/>
            <a:r>
              <a:rPr lang="en-US" dirty="0"/>
              <a:t>Compare strengths and weaknesses. ...</a:t>
            </a:r>
          </a:p>
          <a:p>
            <a:pPr algn="ctr"/>
            <a:r>
              <a:rPr lang="en-US" dirty="0"/>
              <a:t>Recommend actionable goals.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descr="Free finance logo templates to customize | Canva"/>
          <p:cNvSpPr>
            <a:spLocks noChangeAspect="1" noChangeArrowheads="1"/>
          </p:cNvSpPr>
          <p:nvPr/>
        </p:nvSpPr>
        <p:spPr bwMode="auto">
          <a:xfrm>
            <a:off x="4800600" y="153080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8928" y="517324"/>
            <a:ext cx="1943100" cy="1828800"/>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07072" y="1886945"/>
            <a:ext cx="5691856" cy="38300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124200" y="2514600"/>
            <a:ext cx="5257800" cy="3733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lgn="ctr">
              <a:buFont typeface="Wingdings" panose="05000000000000000000" pitchFamily="2" charset="2"/>
              <a:buChar char="v"/>
            </a:pPr>
            <a:r>
              <a:rPr lang="en-US" sz="2400" dirty="0"/>
              <a:t>CONDITIONAL FORMATTING-MISSING</a:t>
            </a:r>
          </a:p>
          <a:p>
            <a:pPr marL="342900" indent="-342900" algn="ctr">
              <a:buFont typeface="Wingdings" panose="05000000000000000000" pitchFamily="2" charset="2"/>
              <a:buChar char="v"/>
            </a:pPr>
            <a:r>
              <a:rPr lang="en-US" sz="2400" dirty="0"/>
              <a:t>FILTER-REMOVE</a:t>
            </a:r>
          </a:p>
          <a:p>
            <a:pPr marL="342900" indent="-342900" algn="ctr">
              <a:buFont typeface="Wingdings" panose="05000000000000000000" pitchFamily="2" charset="2"/>
              <a:buChar char="v"/>
            </a:pPr>
            <a:r>
              <a:rPr lang="en-US" sz="2400" dirty="0"/>
              <a:t>FORMULA-PERFORMANCE</a:t>
            </a:r>
          </a:p>
          <a:p>
            <a:pPr marL="342900" indent="-342900" algn="ctr">
              <a:buFont typeface="Wingdings" panose="05000000000000000000" pitchFamily="2" charset="2"/>
              <a:buChar char="v"/>
            </a:pPr>
            <a:r>
              <a:rPr lang="en-US" sz="2400" dirty="0"/>
              <a:t>PIVOT-SUMMARY</a:t>
            </a:r>
          </a:p>
          <a:p>
            <a:pPr marL="342900" indent="-342900" algn="ctr">
              <a:buFont typeface="Wingdings" panose="05000000000000000000" pitchFamily="2" charset="2"/>
              <a:buChar char="v"/>
            </a:pPr>
            <a:r>
              <a:rPr lang="en-US" sz="2400" dirty="0"/>
              <a:t>GRAPH-DATA VISUALIZTION</a:t>
            </a:r>
          </a:p>
          <a:p>
            <a:pPr marL="342900" indent="-342900" algn="ctr">
              <a:buFont typeface="Wingdings" panose="05000000000000000000" pitchFamily="2" charset="2"/>
              <a:buChar char="v"/>
            </a:pP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676400" y="1752600"/>
            <a:ext cx="7467600" cy="3581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EMPLOYEE=-KAGGLE</a:t>
            </a:r>
          </a:p>
          <a:p>
            <a:pPr algn="ctr"/>
            <a:r>
              <a:rPr lang="en-US" sz="2800" dirty="0"/>
              <a:t>26-FEATURES</a:t>
            </a:r>
          </a:p>
          <a:p>
            <a:pPr algn="ctr"/>
            <a:r>
              <a:rPr lang="en-US" sz="2800" dirty="0"/>
              <a:t>9 FEATURES</a:t>
            </a:r>
          </a:p>
          <a:p>
            <a:pPr algn="ctr"/>
            <a:r>
              <a:rPr lang="en-US" sz="2800" dirty="0"/>
              <a:t>EMP TYPE</a:t>
            </a:r>
          </a:p>
          <a:p>
            <a:pPr algn="ctr"/>
            <a:r>
              <a:rPr lang="en-US" sz="2800" dirty="0"/>
              <a:t>PERFORMANCE LEVEL</a:t>
            </a:r>
          </a:p>
          <a:p>
            <a:pPr algn="ctr"/>
            <a:r>
              <a:rPr lang="en-US" sz="2800" dirty="0"/>
              <a:t>GENDER-MALE FEMALE</a:t>
            </a:r>
          </a:p>
          <a:p>
            <a:pPr algn="ctr"/>
            <a:r>
              <a:rPr lang="en-US" sz="2800" dirty="0"/>
              <a:t>EMPLOYEE RATING-NUM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09800" y="2945140"/>
            <a:ext cx="8534018" cy="954107"/>
          </a:xfrm>
          <a:prstGeom prst="rect">
            <a:avLst/>
          </a:prstGeom>
          <a:noFill/>
        </p:spPr>
        <p:txBody>
          <a:bodyPr wrap="square" rtlCol="0">
            <a:spAutoFit/>
          </a:bodyPr>
          <a:lstStyle/>
          <a:p>
            <a:pPr>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PERFORMANCE LEVEL =IFS(Z8&gt;=5"VERY HIGH",Z8&gt;=4"HIGH",Z8&gt;=3,"MED",TRUE,"LOW")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275</TotalTime>
  <Words>295</Words>
  <Application>Microsoft Office PowerPoint</Application>
  <PresentationFormat>Widescreen</PresentationFormat>
  <Paragraphs>86</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krupalinielangovan2809@gmail.com</cp:lastModifiedBy>
  <cp:revision>23</cp:revision>
  <dcterms:created xsi:type="dcterms:W3CDTF">2024-03-29T15:07:22Z</dcterms:created>
  <dcterms:modified xsi:type="dcterms:W3CDTF">2024-09-11T17:33:39Z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