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Untitled Section" id="{C38B441D-B101-4F04-BD8B-9C7C94FC2D8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157" y="321309"/>
            <a:ext cx="6672580" cy="1228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2E2E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0219" y="3500871"/>
            <a:ext cx="10079355" cy="1684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2E2E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2E2E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7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2E2E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" y="5206"/>
            <a:ext cx="5169535" cy="6848475"/>
          </a:xfrm>
          <a:custGeom>
            <a:avLst/>
            <a:gdLst/>
            <a:ahLst/>
            <a:cxnLst/>
            <a:rect l="l" t="t" r="r" b="b"/>
            <a:pathLst>
              <a:path w="5169535" h="6848475">
                <a:moveTo>
                  <a:pt x="5169217" y="3413429"/>
                </a:moveTo>
                <a:lnTo>
                  <a:pt x="5152644" y="3392398"/>
                </a:lnTo>
                <a:lnTo>
                  <a:pt x="5152644" y="3415207"/>
                </a:lnTo>
                <a:lnTo>
                  <a:pt x="5152212" y="3410508"/>
                </a:lnTo>
                <a:lnTo>
                  <a:pt x="5152644" y="3415207"/>
                </a:lnTo>
                <a:lnTo>
                  <a:pt x="5152644" y="3392398"/>
                </a:lnTo>
                <a:lnTo>
                  <a:pt x="2480614" y="0"/>
                </a:lnTo>
                <a:lnTo>
                  <a:pt x="2459659" y="0"/>
                </a:lnTo>
                <a:lnTo>
                  <a:pt x="5146040" y="3410508"/>
                </a:lnTo>
                <a:lnTo>
                  <a:pt x="5149735" y="3415207"/>
                </a:lnTo>
                <a:lnTo>
                  <a:pt x="5147538" y="3419386"/>
                </a:lnTo>
                <a:lnTo>
                  <a:pt x="3749014" y="6075997"/>
                </a:lnTo>
                <a:lnTo>
                  <a:pt x="2618714" y="5820041"/>
                </a:lnTo>
                <a:lnTo>
                  <a:pt x="2828048" y="4945443"/>
                </a:lnTo>
                <a:lnTo>
                  <a:pt x="3640556" y="4800790"/>
                </a:lnTo>
                <a:lnTo>
                  <a:pt x="3619728" y="4729404"/>
                </a:lnTo>
                <a:lnTo>
                  <a:pt x="3619728" y="4787811"/>
                </a:lnTo>
                <a:lnTo>
                  <a:pt x="3570363" y="4796599"/>
                </a:lnTo>
                <a:lnTo>
                  <a:pt x="2832227" y="4928032"/>
                </a:lnTo>
                <a:lnTo>
                  <a:pt x="2962884" y="4382186"/>
                </a:lnTo>
                <a:lnTo>
                  <a:pt x="3205569" y="3368306"/>
                </a:lnTo>
                <a:lnTo>
                  <a:pt x="3619258" y="4786211"/>
                </a:lnTo>
                <a:lnTo>
                  <a:pt x="3619728" y="4787811"/>
                </a:lnTo>
                <a:lnTo>
                  <a:pt x="3619728" y="4729404"/>
                </a:lnTo>
                <a:lnTo>
                  <a:pt x="3213252" y="3336188"/>
                </a:lnTo>
                <a:lnTo>
                  <a:pt x="3474428" y="2245068"/>
                </a:lnTo>
                <a:lnTo>
                  <a:pt x="3455466" y="2235047"/>
                </a:lnTo>
                <a:lnTo>
                  <a:pt x="3455466" y="2253615"/>
                </a:lnTo>
                <a:lnTo>
                  <a:pt x="3454743" y="2256612"/>
                </a:lnTo>
                <a:lnTo>
                  <a:pt x="3203956" y="3304311"/>
                </a:lnTo>
                <a:lnTo>
                  <a:pt x="3196272" y="3277984"/>
                </a:lnTo>
                <a:lnTo>
                  <a:pt x="3196272" y="3336455"/>
                </a:lnTo>
                <a:lnTo>
                  <a:pt x="2814561" y="4931168"/>
                </a:lnTo>
                <a:lnTo>
                  <a:pt x="2810383" y="4931918"/>
                </a:lnTo>
                <a:lnTo>
                  <a:pt x="2810383" y="4948606"/>
                </a:lnTo>
                <a:lnTo>
                  <a:pt x="2602674" y="5816409"/>
                </a:lnTo>
                <a:lnTo>
                  <a:pt x="632269" y="5370207"/>
                </a:lnTo>
                <a:lnTo>
                  <a:pt x="658406" y="5331714"/>
                </a:lnTo>
                <a:lnTo>
                  <a:pt x="2810383" y="4948606"/>
                </a:lnTo>
                <a:lnTo>
                  <a:pt x="2810383" y="4931918"/>
                </a:lnTo>
                <a:lnTo>
                  <a:pt x="671271" y="5312778"/>
                </a:lnTo>
                <a:lnTo>
                  <a:pt x="840206" y="5063998"/>
                </a:lnTo>
                <a:lnTo>
                  <a:pt x="1036701" y="4774654"/>
                </a:lnTo>
                <a:lnTo>
                  <a:pt x="2579001" y="3613797"/>
                </a:lnTo>
                <a:lnTo>
                  <a:pt x="2552357" y="3592131"/>
                </a:lnTo>
                <a:lnTo>
                  <a:pt x="2552357" y="3613264"/>
                </a:lnTo>
                <a:lnTo>
                  <a:pt x="2543556" y="3619881"/>
                </a:lnTo>
                <a:lnTo>
                  <a:pt x="1065288" y="4732553"/>
                </a:lnTo>
                <a:lnTo>
                  <a:pt x="1960664" y="3414064"/>
                </a:lnTo>
                <a:lnTo>
                  <a:pt x="1440002" y="2708745"/>
                </a:lnTo>
                <a:lnTo>
                  <a:pt x="2544584" y="3606952"/>
                </a:lnTo>
                <a:lnTo>
                  <a:pt x="2552357" y="3613264"/>
                </a:lnTo>
                <a:lnTo>
                  <a:pt x="2552357" y="3592131"/>
                </a:lnTo>
                <a:lnTo>
                  <a:pt x="1400937" y="2655824"/>
                </a:lnTo>
                <a:lnTo>
                  <a:pt x="1349984" y="2586825"/>
                </a:lnTo>
                <a:lnTo>
                  <a:pt x="1349984" y="2614396"/>
                </a:lnTo>
                <a:lnTo>
                  <a:pt x="646074" y="2041982"/>
                </a:lnTo>
                <a:lnTo>
                  <a:pt x="836841" y="1930615"/>
                </a:lnTo>
                <a:lnTo>
                  <a:pt x="842708" y="1927199"/>
                </a:lnTo>
                <a:lnTo>
                  <a:pt x="1349984" y="2614396"/>
                </a:lnTo>
                <a:lnTo>
                  <a:pt x="1349984" y="2586825"/>
                </a:lnTo>
                <a:lnTo>
                  <a:pt x="856932" y="1918893"/>
                </a:lnTo>
                <a:lnTo>
                  <a:pt x="1334871" y="1639887"/>
                </a:lnTo>
                <a:lnTo>
                  <a:pt x="1791220" y="1373492"/>
                </a:lnTo>
                <a:lnTo>
                  <a:pt x="2775420" y="1893989"/>
                </a:lnTo>
                <a:lnTo>
                  <a:pt x="3196272" y="3336455"/>
                </a:lnTo>
                <a:lnTo>
                  <a:pt x="3196272" y="3277984"/>
                </a:lnTo>
                <a:lnTo>
                  <a:pt x="2795625" y="1904682"/>
                </a:lnTo>
                <a:lnTo>
                  <a:pt x="3443859" y="2247481"/>
                </a:lnTo>
                <a:lnTo>
                  <a:pt x="3455466" y="2253615"/>
                </a:lnTo>
                <a:lnTo>
                  <a:pt x="3455466" y="2235047"/>
                </a:lnTo>
                <a:lnTo>
                  <a:pt x="2789212" y="1882724"/>
                </a:lnTo>
                <a:lnTo>
                  <a:pt x="2768993" y="1813420"/>
                </a:lnTo>
                <a:lnTo>
                  <a:pt x="2768993" y="1872030"/>
                </a:lnTo>
                <a:lnTo>
                  <a:pt x="1807883" y="1363764"/>
                </a:lnTo>
                <a:lnTo>
                  <a:pt x="2502433" y="958316"/>
                </a:lnTo>
                <a:lnTo>
                  <a:pt x="2768993" y="1872030"/>
                </a:lnTo>
                <a:lnTo>
                  <a:pt x="2768993" y="1813420"/>
                </a:lnTo>
                <a:lnTo>
                  <a:pt x="2512301" y="933538"/>
                </a:lnTo>
                <a:lnTo>
                  <a:pt x="2487104" y="948258"/>
                </a:lnTo>
                <a:lnTo>
                  <a:pt x="1790801" y="1354734"/>
                </a:lnTo>
                <a:lnTo>
                  <a:pt x="1774126" y="1345933"/>
                </a:lnTo>
                <a:lnTo>
                  <a:pt x="1774126" y="1364462"/>
                </a:lnTo>
                <a:lnTo>
                  <a:pt x="865111" y="1895106"/>
                </a:lnTo>
                <a:lnTo>
                  <a:pt x="847128" y="1905596"/>
                </a:lnTo>
                <a:lnTo>
                  <a:pt x="832891" y="1886318"/>
                </a:lnTo>
                <a:lnTo>
                  <a:pt x="832891" y="1913902"/>
                </a:lnTo>
                <a:lnTo>
                  <a:pt x="632460" y="2030920"/>
                </a:lnTo>
                <a:lnTo>
                  <a:pt x="617321" y="2018626"/>
                </a:lnTo>
                <a:lnTo>
                  <a:pt x="617321" y="2039747"/>
                </a:lnTo>
                <a:lnTo>
                  <a:pt x="616229" y="2040382"/>
                </a:lnTo>
                <a:lnTo>
                  <a:pt x="185280" y="2291956"/>
                </a:lnTo>
                <a:lnTo>
                  <a:pt x="170154" y="2279599"/>
                </a:lnTo>
                <a:lnTo>
                  <a:pt x="170154" y="2300782"/>
                </a:lnTo>
                <a:lnTo>
                  <a:pt x="47459" y="2372410"/>
                </a:lnTo>
                <a:lnTo>
                  <a:pt x="123888" y="2262962"/>
                </a:lnTo>
                <a:lnTo>
                  <a:pt x="170154" y="2300782"/>
                </a:lnTo>
                <a:lnTo>
                  <a:pt x="170154" y="2279599"/>
                </a:lnTo>
                <a:lnTo>
                  <a:pt x="133311" y="2249474"/>
                </a:lnTo>
                <a:lnTo>
                  <a:pt x="402031" y="1864664"/>
                </a:lnTo>
                <a:lnTo>
                  <a:pt x="617321" y="2039747"/>
                </a:lnTo>
                <a:lnTo>
                  <a:pt x="617321" y="2018626"/>
                </a:lnTo>
                <a:lnTo>
                  <a:pt x="411441" y="1851190"/>
                </a:lnTo>
                <a:lnTo>
                  <a:pt x="593826" y="1590014"/>
                </a:lnTo>
                <a:lnTo>
                  <a:pt x="832891" y="1913902"/>
                </a:lnTo>
                <a:lnTo>
                  <a:pt x="832891" y="1886318"/>
                </a:lnTo>
                <a:lnTo>
                  <a:pt x="603719" y="1575841"/>
                </a:lnTo>
                <a:lnTo>
                  <a:pt x="1027201" y="969429"/>
                </a:lnTo>
                <a:lnTo>
                  <a:pt x="1774126" y="1364462"/>
                </a:lnTo>
                <a:lnTo>
                  <a:pt x="1774126" y="1345933"/>
                </a:lnTo>
                <a:lnTo>
                  <a:pt x="1036650" y="955903"/>
                </a:lnTo>
                <a:lnTo>
                  <a:pt x="1704174" y="0"/>
                </a:lnTo>
                <a:lnTo>
                  <a:pt x="1684134" y="0"/>
                </a:lnTo>
                <a:lnTo>
                  <a:pt x="1022007" y="948169"/>
                </a:lnTo>
                <a:lnTo>
                  <a:pt x="0" y="407695"/>
                </a:lnTo>
                <a:lnTo>
                  <a:pt x="0" y="426199"/>
                </a:lnTo>
                <a:lnTo>
                  <a:pt x="1012571" y="961694"/>
                </a:lnTo>
                <a:lnTo>
                  <a:pt x="593432" y="1561896"/>
                </a:lnTo>
                <a:lnTo>
                  <a:pt x="0" y="758012"/>
                </a:lnTo>
                <a:lnTo>
                  <a:pt x="0" y="785583"/>
                </a:lnTo>
                <a:lnTo>
                  <a:pt x="583526" y="1576070"/>
                </a:lnTo>
                <a:lnTo>
                  <a:pt x="398665" y="1840788"/>
                </a:lnTo>
                <a:lnTo>
                  <a:pt x="0" y="1516595"/>
                </a:lnTo>
                <a:lnTo>
                  <a:pt x="0" y="1537728"/>
                </a:lnTo>
                <a:lnTo>
                  <a:pt x="389242" y="1854276"/>
                </a:lnTo>
                <a:lnTo>
                  <a:pt x="120561" y="2239048"/>
                </a:lnTo>
                <a:lnTo>
                  <a:pt x="0" y="2140496"/>
                </a:lnTo>
                <a:lnTo>
                  <a:pt x="0" y="2161679"/>
                </a:lnTo>
                <a:lnTo>
                  <a:pt x="111125" y="2252535"/>
                </a:lnTo>
                <a:lnTo>
                  <a:pt x="13652" y="2392146"/>
                </a:lnTo>
                <a:lnTo>
                  <a:pt x="0" y="2400109"/>
                </a:lnTo>
                <a:lnTo>
                  <a:pt x="0" y="2411679"/>
                </a:lnTo>
                <a:lnTo>
                  <a:pt x="0" y="2419121"/>
                </a:lnTo>
                <a:lnTo>
                  <a:pt x="0" y="2440368"/>
                </a:lnTo>
                <a:lnTo>
                  <a:pt x="25044" y="2404503"/>
                </a:lnTo>
                <a:lnTo>
                  <a:pt x="183730" y="2311870"/>
                </a:lnTo>
                <a:lnTo>
                  <a:pt x="1152639" y="3103867"/>
                </a:lnTo>
                <a:lnTo>
                  <a:pt x="1160081" y="3109950"/>
                </a:lnTo>
                <a:lnTo>
                  <a:pt x="1157224" y="3114522"/>
                </a:lnTo>
                <a:lnTo>
                  <a:pt x="977442" y="3401669"/>
                </a:lnTo>
                <a:lnTo>
                  <a:pt x="0" y="2599486"/>
                </a:lnTo>
                <a:lnTo>
                  <a:pt x="0" y="2620734"/>
                </a:lnTo>
                <a:lnTo>
                  <a:pt x="968654" y="3415703"/>
                </a:lnTo>
                <a:lnTo>
                  <a:pt x="568159" y="4055402"/>
                </a:lnTo>
                <a:lnTo>
                  <a:pt x="551141" y="4064063"/>
                </a:lnTo>
                <a:lnTo>
                  <a:pt x="551141" y="4082580"/>
                </a:lnTo>
                <a:lnTo>
                  <a:pt x="57238" y="4871478"/>
                </a:lnTo>
                <a:lnTo>
                  <a:pt x="20396" y="4817427"/>
                </a:lnTo>
                <a:lnTo>
                  <a:pt x="117182" y="4594123"/>
                </a:lnTo>
                <a:lnTo>
                  <a:pt x="278853" y="4221111"/>
                </a:lnTo>
                <a:lnTo>
                  <a:pt x="551141" y="4082580"/>
                </a:lnTo>
                <a:lnTo>
                  <a:pt x="551141" y="4064063"/>
                </a:lnTo>
                <a:lnTo>
                  <a:pt x="515721" y="4082084"/>
                </a:lnTo>
                <a:lnTo>
                  <a:pt x="289153" y="4197337"/>
                </a:lnTo>
                <a:lnTo>
                  <a:pt x="417093" y="3902176"/>
                </a:lnTo>
                <a:lnTo>
                  <a:pt x="250317" y="3711879"/>
                </a:lnTo>
                <a:lnTo>
                  <a:pt x="536803" y="3497757"/>
                </a:lnTo>
                <a:lnTo>
                  <a:pt x="0" y="2979280"/>
                </a:lnTo>
                <a:lnTo>
                  <a:pt x="0" y="3002115"/>
                </a:lnTo>
                <a:lnTo>
                  <a:pt x="505548" y="3490404"/>
                </a:lnTo>
                <a:lnTo>
                  <a:pt x="511556" y="3496195"/>
                </a:lnTo>
                <a:lnTo>
                  <a:pt x="502678" y="3502825"/>
                </a:lnTo>
                <a:lnTo>
                  <a:pt x="239483" y="3699510"/>
                </a:lnTo>
                <a:lnTo>
                  <a:pt x="0" y="3426206"/>
                </a:lnTo>
                <a:lnTo>
                  <a:pt x="0" y="3451187"/>
                </a:lnTo>
                <a:lnTo>
                  <a:pt x="226263" y="3709378"/>
                </a:lnTo>
                <a:lnTo>
                  <a:pt x="0" y="3878465"/>
                </a:lnTo>
                <a:lnTo>
                  <a:pt x="0" y="3898963"/>
                </a:lnTo>
                <a:lnTo>
                  <a:pt x="237109" y="3721760"/>
                </a:lnTo>
                <a:lnTo>
                  <a:pt x="393687" y="3900398"/>
                </a:lnTo>
                <a:lnTo>
                  <a:pt x="397891" y="3905199"/>
                </a:lnTo>
                <a:lnTo>
                  <a:pt x="396240" y="3909022"/>
                </a:lnTo>
                <a:lnTo>
                  <a:pt x="266204" y="4209021"/>
                </a:lnTo>
                <a:lnTo>
                  <a:pt x="0" y="4344441"/>
                </a:lnTo>
                <a:lnTo>
                  <a:pt x="0" y="4362983"/>
                </a:lnTo>
                <a:lnTo>
                  <a:pt x="255892" y="4232808"/>
                </a:lnTo>
                <a:lnTo>
                  <a:pt x="113182" y="4562056"/>
                </a:lnTo>
                <a:lnTo>
                  <a:pt x="9448" y="4801374"/>
                </a:lnTo>
                <a:lnTo>
                  <a:pt x="0" y="4787493"/>
                </a:lnTo>
                <a:lnTo>
                  <a:pt x="0" y="4816640"/>
                </a:lnTo>
                <a:lnTo>
                  <a:pt x="1727" y="4819193"/>
                </a:lnTo>
                <a:lnTo>
                  <a:pt x="0" y="4823180"/>
                </a:lnTo>
                <a:lnTo>
                  <a:pt x="0" y="4864481"/>
                </a:lnTo>
                <a:lnTo>
                  <a:pt x="12674" y="4835245"/>
                </a:lnTo>
                <a:lnTo>
                  <a:pt x="44602" y="4882083"/>
                </a:lnTo>
                <a:lnTo>
                  <a:pt x="57835" y="4901476"/>
                </a:lnTo>
                <a:lnTo>
                  <a:pt x="579551" y="4068127"/>
                </a:lnTo>
                <a:lnTo>
                  <a:pt x="1326476" y="3688105"/>
                </a:lnTo>
                <a:lnTo>
                  <a:pt x="1296593" y="3663581"/>
                </a:lnTo>
                <a:lnTo>
                  <a:pt x="1296593" y="3684828"/>
                </a:lnTo>
                <a:lnTo>
                  <a:pt x="1280909" y="3692804"/>
                </a:lnTo>
                <a:lnTo>
                  <a:pt x="596569" y="4040949"/>
                </a:lnTo>
                <a:lnTo>
                  <a:pt x="905357" y="3547719"/>
                </a:lnTo>
                <a:lnTo>
                  <a:pt x="981443" y="3426193"/>
                </a:lnTo>
                <a:lnTo>
                  <a:pt x="1289621" y="3679101"/>
                </a:lnTo>
                <a:lnTo>
                  <a:pt x="1296593" y="3684828"/>
                </a:lnTo>
                <a:lnTo>
                  <a:pt x="1296593" y="3663581"/>
                </a:lnTo>
                <a:lnTo>
                  <a:pt x="990231" y="3412159"/>
                </a:lnTo>
                <a:lnTo>
                  <a:pt x="1181646" y="3106407"/>
                </a:lnTo>
                <a:lnTo>
                  <a:pt x="198843" y="2303056"/>
                </a:lnTo>
                <a:lnTo>
                  <a:pt x="630936" y="2050821"/>
                </a:lnTo>
                <a:lnTo>
                  <a:pt x="1389049" y="2667292"/>
                </a:lnTo>
                <a:lnTo>
                  <a:pt x="1937029" y="3409619"/>
                </a:lnTo>
                <a:lnTo>
                  <a:pt x="1940623" y="3414484"/>
                </a:lnTo>
                <a:lnTo>
                  <a:pt x="1937410" y="3419221"/>
                </a:lnTo>
                <a:lnTo>
                  <a:pt x="1937296" y="3419386"/>
                </a:lnTo>
                <a:lnTo>
                  <a:pt x="1024839" y="4762995"/>
                </a:lnTo>
                <a:lnTo>
                  <a:pt x="996238" y="4784534"/>
                </a:lnTo>
                <a:lnTo>
                  <a:pt x="996238" y="4805108"/>
                </a:lnTo>
                <a:lnTo>
                  <a:pt x="648766" y="5316779"/>
                </a:lnTo>
                <a:lnTo>
                  <a:pt x="635901" y="5319077"/>
                </a:lnTo>
                <a:lnTo>
                  <a:pt x="635901" y="5335714"/>
                </a:lnTo>
                <a:lnTo>
                  <a:pt x="615124" y="5366321"/>
                </a:lnTo>
                <a:lnTo>
                  <a:pt x="548589" y="5351259"/>
                </a:lnTo>
                <a:lnTo>
                  <a:pt x="635901" y="5335714"/>
                </a:lnTo>
                <a:lnTo>
                  <a:pt x="635901" y="5319077"/>
                </a:lnTo>
                <a:lnTo>
                  <a:pt x="507415" y="5341950"/>
                </a:lnTo>
                <a:lnTo>
                  <a:pt x="465861" y="5332552"/>
                </a:lnTo>
                <a:lnTo>
                  <a:pt x="465861" y="5349341"/>
                </a:lnTo>
                <a:lnTo>
                  <a:pt x="213474" y="5394287"/>
                </a:lnTo>
                <a:lnTo>
                  <a:pt x="266128" y="5354650"/>
                </a:lnTo>
                <a:lnTo>
                  <a:pt x="317754" y="5315801"/>
                </a:lnTo>
                <a:lnTo>
                  <a:pt x="465861" y="5349341"/>
                </a:lnTo>
                <a:lnTo>
                  <a:pt x="465861" y="5332552"/>
                </a:lnTo>
                <a:lnTo>
                  <a:pt x="334911" y="5302885"/>
                </a:lnTo>
                <a:lnTo>
                  <a:pt x="996238" y="4805108"/>
                </a:lnTo>
                <a:lnTo>
                  <a:pt x="996238" y="4784534"/>
                </a:lnTo>
                <a:lnTo>
                  <a:pt x="905446" y="4852860"/>
                </a:lnTo>
                <a:lnTo>
                  <a:pt x="313893" y="5298122"/>
                </a:lnTo>
                <a:lnTo>
                  <a:pt x="0" y="5227028"/>
                </a:lnTo>
                <a:lnTo>
                  <a:pt x="0" y="5243830"/>
                </a:lnTo>
                <a:lnTo>
                  <a:pt x="296722" y="5311038"/>
                </a:lnTo>
                <a:lnTo>
                  <a:pt x="177673" y="5400662"/>
                </a:lnTo>
                <a:lnTo>
                  <a:pt x="0" y="5432285"/>
                </a:lnTo>
                <a:lnTo>
                  <a:pt x="0" y="5448922"/>
                </a:lnTo>
                <a:lnTo>
                  <a:pt x="148691" y="5422468"/>
                </a:lnTo>
                <a:lnTo>
                  <a:pt x="0" y="5534380"/>
                </a:lnTo>
                <a:lnTo>
                  <a:pt x="0" y="5554954"/>
                </a:lnTo>
                <a:lnTo>
                  <a:pt x="184505" y="5416080"/>
                </a:lnTo>
                <a:lnTo>
                  <a:pt x="507034" y="5358663"/>
                </a:lnTo>
                <a:lnTo>
                  <a:pt x="605231" y="5380888"/>
                </a:lnTo>
                <a:lnTo>
                  <a:pt x="0" y="6272111"/>
                </a:lnTo>
                <a:lnTo>
                  <a:pt x="0" y="6301257"/>
                </a:lnTo>
                <a:lnTo>
                  <a:pt x="622376" y="5384774"/>
                </a:lnTo>
                <a:lnTo>
                  <a:pt x="2598851" y="5832360"/>
                </a:lnTo>
                <a:lnTo>
                  <a:pt x="2355735" y="6848056"/>
                </a:lnTo>
                <a:lnTo>
                  <a:pt x="2372652" y="6848056"/>
                </a:lnTo>
                <a:lnTo>
                  <a:pt x="2614904" y="5835993"/>
                </a:lnTo>
                <a:lnTo>
                  <a:pt x="3699383" y="6081585"/>
                </a:lnTo>
                <a:lnTo>
                  <a:pt x="3757739" y="6094793"/>
                </a:lnTo>
                <a:lnTo>
                  <a:pt x="5169217" y="3413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1657" y="161744"/>
            <a:ext cx="8661082" cy="20769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2E2E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444" y="1731899"/>
            <a:ext cx="6024245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66000" cy="5093970"/>
          </a:xfrm>
          <a:custGeom>
            <a:avLst/>
            <a:gdLst/>
            <a:ahLst/>
            <a:cxnLst/>
            <a:rect l="l" t="t" r="r" b="b"/>
            <a:pathLst>
              <a:path w="7366000" h="5093970">
                <a:moveTo>
                  <a:pt x="7365746" y="0"/>
                </a:moveTo>
                <a:lnTo>
                  <a:pt x="7332713" y="0"/>
                </a:lnTo>
                <a:lnTo>
                  <a:pt x="6350013" y="527634"/>
                </a:lnTo>
                <a:lnTo>
                  <a:pt x="6447510" y="0"/>
                </a:lnTo>
                <a:lnTo>
                  <a:pt x="6431674" y="0"/>
                </a:lnTo>
                <a:lnTo>
                  <a:pt x="6332423" y="537070"/>
                </a:lnTo>
                <a:lnTo>
                  <a:pt x="4670095" y="1429588"/>
                </a:lnTo>
                <a:lnTo>
                  <a:pt x="5246001" y="0"/>
                </a:lnTo>
                <a:lnTo>
                  <a:pt x="5229149" y="0"/>
                </a:lnTo>
                <a:lnTo>
                  <a:pt x="4648606" y="1441132"/>
                </a:lnTo>
                <a:lnTo>
                  <a:pt x="4639526" y="1446009"/>
                </a:lnTo>
                <a:lnTo>
                  <a:pt x="4639526" y="1463662"/>
                </a:lnTo>
                <a:lnTo>
                  <a:pt x="4401286" y="2055050"/>
                </a:lnTo>
                <a:lnTo>
                  <a:pt x="4391787" y="2021890"/>
                </a:lnTo>
                <a:lnTo>
                  <a:pt x="4391787" y="2078634"/>
                </a:lnTo>
                <a:lnTo>
                  <a:pt x="4254398" y="2419705"/>
                </a:lnTo>
                <a:lnTo>
                  <a:pt x="3157220" y="2259482"/>
                </a:lnTo>
                <a:lnTo>
                  <a:pt x="4272153" y="1660906"/>
                </a:lnTo>
                <a:lnTo>
                  <a:pt x="4391787" y="2078634"/>
                </a:lnTo>
                <a:lnTo>
                  <a:pt x="4391787" y="2021890"/>
                </a:lnTo>
                <a:lnTo>
                  <a:pt x="4286237" y="1653336"/>
                </a:lnTo>
                <a:lnTo>
                  <a:pt x="4639526" y="1463662"/>
                </a:lnTo>
                <a:lnTo>
                  <a:pt x="4639526" y="1446009"/>
                </a:lnTo>
                <a:lnTo>
                  <a:pt x="4281856" y="1638033"/>
                </a:lnTo>
                <a:lnTo>
                  <a:pt x="4267759" y="1588820"/>
                </a:lnTo>
                <a:lnTo>
                  <a:pt x="4267759" y="1645602"/>
                </a:lnTo>
                <a:lnTo>
                  <a:pt x="3131413" y="2255723"/>
                </a:lnTo>
                <a:lnTo>
                  <a:pt x="3108426" y="2252370"/>
                </a:lnTo>
                <a:lnTo>
                  <a:pt x="3108426" y="2268067"/>
                </a:lnTo>
                <a:lnTo>
                  <a:pt x="2400262" y="2648280"/>
                </a:lnTo>
                <a:lnTo>
                  <a:pt x="656729" y="1630667"/>
                </a:lnTo>
                <a:lnTo>
                  <a:pt x="1125956" y="1371587"/>
                </a:lnTo>
                <a:lnTo>
                  <a:pt x="1978393" y="2103031"/>
                </a:lnTo>
                <a:lnTo>
                  <a:pt x="3108426" y="2268067"/>
                </a:lnTo>
                <a:lnTo>
                  <a:pt x="3108426" y="2252370"/>
                </a:lnTo>
                <a:lnTo>
                  <a:pt x="1994941" y="2089746"/>
                </a:lnTo>
                <a:lnTo>
                  <a:pt x="1985137" y="2088324"/>
                </a:lnTo>
                <a:lnTo>
                  <a:pt x="1984756" y="2087994"/>
                </a:lnTo>
                <a:lnTo>
                  <a:pt x="1140498" y="1363560"/>
                </a:lnTo>
                <a:lnTo>
                  <a:pt x="1535430" y="1145501"/>
                </a:lnTo>
                <a:lnTo>
                  <a:pt x="1687423" y="1376959"/>
                </a:lnTo>
                <a:lnTo>
                  <a:pt x="1749767" y="1363954"/>
                </a:lnTo>
                <a:lnTo>
                  <a:pt x="2780817" y="1148778"/>
                </a:lnTo>
                <a:lnTo>
                  <a:pt x="2675877" y="1842808"/>
                </a:lnTo>
                <a:lnTo>
                  <a:pt x="2697988" y="1826679"/>
                </a:lnTo>
                <a:lnTo>
                  <a:pt x="3967022" y="901217"/>
                </a:lnTo>
                <a:lnTo>
                  <a:pt x="4049611" y="883970"/>
                </a:lnTo>
                <a:lnTo>
                  <a:pt x="4267759" y="1645602"/>
                </a:lnTo>
                <a:lnTo>
                  <a:pt x="4267759" y="1588820"/>
                </a:lnTo>
                <a:lnTo>
                  <a:pt x="4064939" y="880770"/>
                </a:lnTo>
                <a:lnTo>
                  <a:pt x="4590288" y="771118"/>
                </a:lnTo>
                <a:lnTo>
                  <a:pt x="4589297" y="769213"/>
                </a:lnTo>
                <a:lnTo>
                  <a:pt x="4583417" y="757961"/>
                </a:lnTo>
                <a:lnTo>
                  <a:pt x="4566932" y="726376"/>
                </a:lnTo>
                <a:lnTo>
                  <a:pt x="4566932" y="760069"/>
                </a:lnTo>
                <a:lnTo>
                  <a:pt x="4060647" y="865759"/>
                </a:lnTo>
                <a:lnTo>
                  <a:pt x="4052862" y="838606"/>
                </a:lnTo>
                <a:lnTo>
                  <a:pt x="4454931" y="545401"/>
                </a:lnTo>
                <a:lnTo>
                  <a:pt x="4566932" y="760069"/>
                </a:lnTo>
                <a:lnTo>
                  <a:pt x="4566932" y="726376"/>
                </a:lnTo>
                <a:lnTo>
                  <a:pt x="4467644" y="536117"/>
                </a:lnTo>
                <a:lnTo>
                  <a:pt x="5202796" y="0"/>
                </a:lnTo>
                <a:lnTo>
                  <a:pt x="5176291" y="0"/>
                </a:lnTo>
                <a:lnTo>
                  <a:pt x="4460354" y="522135"/>
                </a:lnTo>
                <a:lnTo>
                  <a:pt x="4447641" y="497776"/>
                </a:lnTo>
                <a:lnTo>
                  <a:pt x="4447641" y="531418"/>
                </a:lnTo>
                <a:lnTo>
                  <a:pt x="4048290" y="822655"/>
                </a:lnTo>
                <a:lnTo>
                  <a:pt x="4045305" y="812241"/>
                </a:lnTo>
                <a:lnTo>
                  <a:pt x="4045305" y="868959"/>
                </a:lnTo>
                <a:lnTo>
                  <a:pt x="3997579" y="878928"/>
                </a:lnTo>
                <a:lnTo>
                  <a:pt x="4039412" y="848423"/>
                </a:lnTo>
                <a:lnTo>
                  <a:pt x="4045305" y="868959"/>
                </a:lnTo>
                <a:lnTo>
                  <a:pt x="4045305" y="812241"/>
                </a:lnTo>
                <a:lnTo>
                  <a:pt x="4034840" y="775703"/>
                </a:lnTo>
                <a:lnTo>
                  <a:pt x="4034840" y="832459"/>
                </a:lnTo>
                <a:lnTo>
                  <a:pt x="3960533" y="886663"/>
                </a:lnTo>
                <a:lnTo>
                  <a:pt x="3929977" y="893051"/>
                </a:lnTo>
                <a:lnTo>
                  <a:pt x="3929977" y="908939"/>
                </a:lnTo>
                <a:lnTo>
                  <a:pt x="2696819" y="1808289"/>
                </a:lnTo>
                <a:lnTo>
                  <a:pt x="2797035" y="1145387"/>
                </a:lnTo>
                <a:lnTo>
                  <a:pt x="2803842" y="1143965"/>
                </a:lnTo>
                <a:lnTo>
                  <a:pt x="2832481" y="1170139"/>
                </a:lnTo>
                <a:lnTo>
                  <a:pt x="2858693" y="1154823"/>
                </a:lnTo>
                <a:lnTo>
                  <a:pt x="2918091" y="1120127"/>
                </a:lnTo>
                <a:lnTo>
                  <a:pt x="3929977" y="908939"/>
                </a:lnTo>
                <a:lnTo>
                  <a:pt x="3929977" y="893051"/>
                </a:lnTo>
                <a:lnTo>
                  <a:pt x="2960370" y="1095425"/>
                </a:lnTo>
                <a:lnTo>
                  <a:pt x="3945344" y="519912"/>
                </a:lnTo>
                <a:lnTo>
                  <a:pt x="4034840" y="832459"/>
                </a:lnTo>
                <a:lnTo>
                  <a:pt x="4034840" y="775703"/>
                </a:lnTo>
                <a:lnTo>
                  <a:pt x="3959263" y="511784"/>
                </a:lnTo>
                <a:lnTo>
                  <a:pt x="4325709" y="297675"/>
                </a:lnTo>
                <a:lnTo>
                  <a:pt x="4447641" y="531418"/>
                </a:lnTo>
                <a:lnTo>
                  <a:pt x="4447641" y="497776"/>
                </a:lnTo>
                <a:lnTo>
                  <a:pt x="4339133" y="289826"/>
                </a:lnTo>
                <a:lnTo>
                  <a:pt x="4835156" y="0"/>
                </a:lnTo>
                <a:lnTo>
                  <a:pt x="4804435" y="0"/>
                </a:lnTo>
                <a:lnTo>
                  <a:pt x="4331944" y="276059"/>
                </a:lnTo>
                <a:lnTo>
                  <a:pt x="4187901" y="0"/>
                </a:lnTo>
                <a:lnTo>
                  <a:pt x="4170438" y="0"/>
                </a:lnTo>
                <a:lnTo>
                  <a:pt x="4318520" y="283895"/>
                </a:lnTo>
                <a:lnTo>
                  <a:pt x="3954843" y="496366"/>
                </a:lnTo>
                <a:lnTo>
                  <a:pt x="3812679" y="0"/>
                </a:lnTo>
                <a:lnTo>
                  <a:pt x="3796436" y="0"/>
                </a:lnTo>
                <a:lnTo>
                  <a:pt x="3940924" y="504494"/>
                </a:lnTo>
                <a:lnTo>
                  <a:pt x="2912275" y="1105458"/>
                </a:lnTo>
                <a:lnTo>
                  <a:pt x="2869996" y="1114285"/>
                </a:lnTo>
                <a:lnTo>
                  <a:pt x="2869996" y="1130160"/>
                </a:lnTo>
                <a:lnTo>
                  <a:pt x="2834538" y="1150874"/>
                </a:lnTo>
                <a:lnTo>
                  <a:pt x="2822676" y="1140040"/>
                </a:lnTo>
                <a:lnTo>
                  <a:pt x="2869996" y="1130160"/>
                </a:lnTo>
                <a:lnTo>
                  <a:pt x="2869996" y="1114285"/>
                </a:lnTo>
                <a:lnTo>
                  <a:pt x="2808541" y="1127112"/>
                </a:lnTo>
                <a:lnTo>
                  <a:pt x="2800858" y="1120101"/>
                </a:lnTo>
                <a:lnTo>
                  <a:pt x="2911919" y="385508"/>
                </a:lnTo>
                <a:lnTo>
                  <a:pt x="3610114" y="0"/>
                </a:lnTo>
                <a:lnTo>
                  <a:pt x="3577933" y="0"/>
                </a:lnTo>
                <a:lnTo>
                  <a:pt x="2914840" y="366115"/>
                </a:lnTo>
                <a:lnTo>
                  <a:pt x="2970199" y="0"/>
                </a:lnTo>
                <a:lnTo>
                  <a:pt x="2954528" y="0"/>
                </a:lnTo>
                <a:lnTo>
                  <a:pt x="2897733" y="375564"/>
                </a:lnTo>
                <a:lnTo>
                  <a:pt x="2894800" y="377190"/>
                </a:lnTo>
                <a:lnTo>
                  <a:pt x="2894800" y="394957"/>
                </a:lnTo>
                <a:lnTo>
                  <a:pt x="2787065" y="1107478"/>
                </a:lnTo>
                <a:lnTo>
                  <a:pt x="2784246" y="1104900"/>
                </a:lnTo>
                <a:lnTo>
                  <a:pt x="2784246" y="1126058"/>
                </a:lnTo>
                <a:lnTo>
                  <a:pt x="2783294" y="1132382"/>
                </a:lnTo>
                <a:lnTo>
                  <a:pt x="1694611" y="1359623"/>
                </a:lnTo>
                <a:lnTo>
                  <a:pt x="1549069" y="1137970"/>
                </a:lnTo>
                <a:lnTo>
                  <a:pt x="2327376" y="708240"/>
                </a:lnTo>
                <a:lnTo>
                  <a:pt x="2784246" y="1126058"/>
                </a:lnTo>
                <a:lnTo>
                  <a:pt x="2784246" y="1104900"/>
                </a:lnTo>
                <a:lnTo>
                  <a:pt x="2341803" y="700278"/>
                </a:lnTo>
                <a:lnTo>
                  <a:pt x="2894800" y="394957"/>
                </a:lnTo>
                <a:lnTo>
                  <a:pt x="2894800" y="377190"/>
                </a:lnTo>
                <a:lnTo>
                  <a:pt x="2329688" y="689190"/>
                </a:lnTo>
                <a:lnTo>
                  <a:pt x="2315260" y="676008"/>
                </a:lnTo>
                <a:lnTo>
                  <a:pt x="2315260" y="697153"/>
                </a:lnTo>
                <a:lnTo>
                  <a:pt x="1540497" y="1124927"/>
                </a:lnTo>
                <a:lnTo>
                  <a:pt x="1183652" y="581456"/>
                </a:lnTo>
                <a:lnTo>
                  <a:pt x="1819084" y="243420"/>
                </a:lnTo>
                <a:lnTo>
                  <a:pt x="2315260" y="697153"/>
                </a:lnTo>
                <a:lnTo>
                  <a:pt x="2315260" y="676008"/>
                </a:lnTo>
                <a:lnTo>
                  <a:pt x="1833714" y="235623"/>
                </a:lnTo>
                <a:lnTo>
                  <a:pt x="2276640" y="0"/>
                </a:lnTo>
                <a:lnTo>
                  <a:pt x="2243569" y="0"/>
                </a:lnTo>
                <a:lnTo>
                  <a:pt x="1821548" y="224497"/>
                </a:lnTo>
                <a:lnTo>
                  <a:pt x="1576082" y="0"/>
                </a:lnTo>
                <a:lnTo>
                  <a:pt x="1552917" y="0"/>
                </a:lnTo>
                <a:lnTo>
                  <a:pt x="1806905" y="232283"/>
                </a:lnTo>
                <a:lnTo>
                  <a:pt x="1175080" y="568388"/>
                </a:lnTo>
                <a:lnTo>
                  <a:pt x="801890" y="0"/>
                </a:lnTo>
                <a:lnTo>
                  <a:pt x="783272" y="0"/>
                </a:lnTo>
                <a:lnTo>
                  <a:pt x="1161288" y="575729"/>
                </a:lnTo>
                <a:lnTo>
                  <a:pt x="862418" y="734707"/>
                </a:lnTo>
                <a:lnTo>
                  <a:pt x="333806" y="0"/>
                </a:lnTo>
                <a:lnTo>
                  <a:pt x="314642" y="0"/>
                </a:lnTo>
                <a:lnTo>
                  <a:pt x="857719" y="754849"/>
                </a:lnTo>
                <a:lnTo>
                  <a:pt x="885228" y="740206"/>
                </a:lnTo>
                <a:lnTo>
                  <a:pt x="1169873" y="588784"/>
                </a:lnTo>
                <a:lnTo>
                  <a:pt x="1526857" y="1132446"/>
                </a:lnTo>
                <a:lnTo>
                  <a:pt x="1127874" y="1352740"/>
                </a:lnTo>
                <a:lnTo>
                  <a:pt x="0" y="384924"/>
                </a:lnTo>
                <a:lnTo>
                  <a:pt x="0" y="405422"/>
                </a:lnTo>
                <a:lnTo>
                  <a:pt x="1113345" y="1360766"/>
                </a:lnTo>
                <a:lnTo>
                  <a:pt x="641057" y="1621523"/>
                </a:lnTo>
                <a:lnTo>
                  <a:pt x="0" y="1247381"/>
                </a:lnTo>
                <a:lnTo>
                  <a:pt x="0" y="1265339"/>
                </a:lnTo>
                <a:lnTo>
                  <a:pt x="625246" y="1630260"/>
                </a:lnTo>
                <a:lnTo>
                  <a:pt x="52857" y="1946287"/>
                </a:lnTo>
                <a:lnTo>
                  <a:pt x="0" y="1867268"/>
                </a:lnTo>
                <a:lnTo>
                  <a:pt x="0" y="1895259"/>
                </a:lnTo>
                <a:lnTo>
                  <a:pt x="39179" y="1953844"/>
                </a:lnTo>
                <a:lnTo>
                  <a:pt x="0" y="1975472"/>
                </a:lnTo>
                <a:lnTo>
                  <a:pt x="0" y="1993277"/>
                </a:lnTo>
                <a:lnTo>
                  <a:pt x="47879" y="1966836"/>
                </a:lnTo>
                <a:lnTo>
                  <a:pt x="1281785" y="3811486"/>
                </a:lnTo>
                <a:lnTo>
                  <a:pt x="1349832" y="3798608"/>
                </a:lnTo>
                <a:lnTo>
                  <a:pt x="4702683" y="3164090"/>
                </a:lnTo>
                <a:lnTo>
                  <a:pt x="4946878" y="4016629"/>
                </a:lnTo>
                <a:lnTo>
                  <a:pt x="2400858" y="5076329"/>
                </a:lnTo>
                <a:lnTo>
                  <a:pt x="0" y="3581171"/>
                </a:lnTo>
                <a:lnTo>
                  <a:pt x="0" y="3599573"/>
                </a:lnTo>
                <a:lnTo>
                  <a:pt x="2399411" y="5093830"/>
                </a:lnTo>
                <a:lnTo>
                  <a:pt x="2436304" y="5078463"/>
                </a:lnTo>
                <a:lnTo>
                  <a:pt x="4965738" y="4025696"/>
                </a:lnTo>
                <a:lnTo>
                  <a:pt x="4965052" y="4023309"/>
                </a:lnTo>
                <a:lnTo>
                  <a:pt x="4962372" y="4013974"/>
                </a:lnTo>
                <a:lnTo>
                  <a:pt x="4718113" y="3161169"/>
                </a:lnTo>
                <a:lnTo>
                  <a:pt x="5904839" y="2936583"/>
                </a:lnTo>
                <a:lnTo>
                  <a:pt x="5906313" y="2928594"/>
                </a:lnTo>
                <a:lnTo>
                  <a:pt x="5907468" y="2922359"/>
                </a:lnTo>
                <a:lnTo>
                  <a:pt x="5957709" y="2650464"/>
                </a:lnTo>
                <a:lnTo>
                  <a:pt x="5941860" y="2650464"/>
                </a:lnTo>
                <a:lnTo>
                  <a:pt x="5891428" y="2923349"/>
                </a:lnTo>
                <a:lnTo>
                  <a:pt x="4713821" y="3146196"/>
                </a:lnTo>
                <a:lnTo>
                  <a:pt x="4698403" y="3092373"/>
                </a:lnTo>
                <a:lnTo>
                  <a:pt x="4698403" y="3149104"/>
                </a:lnTo>
                <a:lnTo>
                  <a:pt x="1288973" y="3794264"/>
                </a:lnTo>
                <a:lnTo>
                  <a:pt x="61544" y="1959292"/>
                </a:lnTo>
                <a:lnTo>
                  <a:pt x="640905" y="1639404"/>
                </a:lnTo>
                <a:lnTo>
                  <a:pt x="2399944" y="2666060"/>
                </a:lnTo>
                <a:lnTo>
                  <a:pt x="2428976" y="2650464"/>
                </a:lnTo>
                <a:lnTo>
                  <a:pt x="3134233" y="2271839"/>
                </a:lnTo>
                <a:lnTo>
                  <a:pt x="4264317" y="2436863"/>
                </a:lnTo>
                <a:lnTo>
                  <a:pt x="4268965" y="2425344"/>
                </a:lnTo>
                <a:lnTo>
                  <a:pt x="4398784" y="2103069"/>
                </a:lnTo>
                <a:lnTo>
                  <a:pt x="4698403" y="3149104"/>
                </a:lnTo>
                <a:lnTo>
                  <a:pt x="4698403" y="3092373"/>
                </a:lnTo>
                <a:lnTo>
                  <a:pt x="4408284" y="2079485"/>
                </a:lnTo>
                <a:lnTo>
                  <a:pt x="4661014" y="1452130"/>
                </a:lnTo>
                <a:lnTo>
                  <a:pt x="6328791" y="556729"/>
                </a:lnTo>
                <a:lnTo>
                  <a:pt x="5941885" y="2650337"/>
                </a:lnTo>
                <a:lnTo>
                  <a:pt x="5957735" y="2650337"/>
                </a:lnTo>
                <a:lnTo>
                  <a:pt x="6346380" y="547281"/>
                </a:lnTo>
                <a:lnTo>
                  <a:pt x="7365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972275"/>
            <a:ext cx="4818380" cy="1231106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11760" algn="l">
              <a:lnSpc>
                <a:spcPct val="100000"/>
              </a:lnSpc>
              <a:spcBef>
                <a:spcPts val="960"/>
              </a:spcBef>
            </a:pPr>
            <a:r>
              <a:rPr sz="3600" spc="-380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3600" spc="-4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600" spc="-4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600" spc="-5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3600" spc="-4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600" spc="-5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3600" spc="-4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2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3600" spc="-4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0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600" spc="-4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3600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50" dirty="0" smtClean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3600" dirty="0">
                <a:latin typeface="Trebuchet MS"/>
                <a:cs typeface="Trebuchet MS"/>
              </a:rPr>
              <a:t/>
            </a:r>
            <a:br>
              <a:rPr lang="en-US" sz="3600" dirty="0">
                <a:latin typeface="Trebuchet MS"/>
                <a:cs typeface="Trebuchet MS"/>
              </a:rPr>
            </a:br>
            <a:r>
              <a:rPr sz="3600" spc="-50" dirty="0" smtClean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600" spc="-480" dirty="0" smtClean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2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3600" spc="-4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600" spc="-4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5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600" spc="-4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32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3600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3600" spc="-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600" spc="-5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0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600" spc="-4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2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600" spc="-4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0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600" spc="-5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600" spc="-4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2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600" spc="-5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5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600" spc="-4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16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600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4640" y="2667000"/>
            <a:ext cx="4650740" cy="123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95"/>
              </a:spcBef>
              <a:tabLst>
                <a:tab pos="697865" algn="l"/>
                <a:tab pos="2602865" algn="l"/>
              </a:tabLst>
            </a:pP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15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15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15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15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150" b="1" spc="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15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150" b="1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I V</a:t>
            </a:r>
            <a:r>
              <a:rPr sz="215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	M</a:t>
            </a:r>
            <a:r>
              <a:rPr sz="2150" b="1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15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150" b="1" spc="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15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15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15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15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006FC0"/>
                </a:solidFill>
                <a:latin typeface="Arial"/>
                <a:cs typeface="Arial"/>
              </a:rPr>
              <a:t>G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	P</a:t>
            </a:r>
            <a:r>
              <a:rPr sz="215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15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1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15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1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507615" algn="l"/>
              </a:tabLst>
            </a:pP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I</a:t>
            </a:r>
            <a:r>
              <a:rPr sz="2150" b="1" spc="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150" b="1" spc="1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S</a:t>
            </a:r>
            <a:r>
              <a:rPr sz="2150" b="1" spc="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U</a:t>
            </a:r>
            <a:r>
              <a:rPr sz="2150" b="1" spc="1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150" b="1" spc="1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150" b="1" spc="1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150" b="1" spc="9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C</a:t>
            </a:r>
            <a:r>
              <a:rPr sz="2150" b="1" spc="1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92D050"/>
                </a:solidFill>
                <a:latin typeface="Arial"/>
                <a:cs typeface="Arial"/>
              </a:rPr>
              <a:t>E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	F</a:t>
            </a:r>
            <a:r>
              <a:rPr sz="2150" b="1" spc="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150" b="1" spc="9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150" b="1" spc="1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92D050"/>
                </a:solidFill>
                <a:latin typeface="Arial"/>
                <a:cs typeface="Arial"/>
              </a:rPr>
              <a:t>U</a:t>
            </a:r>
            <a:r>
              <a:rPr sz="2150" b="1" spc="1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92D050"/>
                </a:solidFill>
                <a:latin typeface="Arial"/>
                <a:cs typeface="Arial"/>
              </a:rPr>
              <a:t>D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4633810"/>
            <a:ext cx="6237548" cy="92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569720">
              <a:lnSpc>
                <a:spcPct val="150000"/>
              </a:lnSpc>
              <a:spcBef>
                <a:spcPts val="380"/>
              </a:spcBef>
            </a:pPr>
            <a:r>
              <a:rPr lang="fi-FI" sz="1800" spc="-55" dirty="0" smtClean="0">
                <a:latin typeface="Trebuchet MS"/>
                <a:cs typeface="Trebuchet MS"/>
              </a:rPr>
              <a:t>Onkar Hankare(onkarhankare26@gmail.com)</a:t>
            </a:r>
          </a:p>
          <a:p>
            <a:pPr marL="12700" marR="1569720">
              <a:lnSpc>
                <a:spcPct val="150000"/>
              </a:lnSpc>
              <a:spcBef>
                <a:spcPts val="380"/>
              </a:spcBef>
            </a:pPr>
            <a:r>
              <a:rPr lang="fi-FI" sz="1800" spc="-55" dirty="0" smtClean="0">
                <a:latin typeface="Trebuchet MS"/>
                <a:cs typeface="Trebuchet MS"/>
              </a:rPr>
              <a:t>Nasrin Khatun(nasrinofficial786@gmail.com)</a:t>
            </a:r>
            <a:endParaRPr lang="fi-FI"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612917"/>
            <a:ext cx="2694940" cy="1245235"/>
          </a:xfrm>
          <a:custGeom>
            <a:avLst/>
            <a:gdLst/>
            <a:ahLst/>
            <a:cxnLst/>
            <a:rect l="l" t="t" r="r" b="b"/>
            <a:pathLst>
              <a:path w="2694940" h="1245234">
                <a:moveTo>
                  <a:pt x="198666" y="1245082"/>
                </a:moveTo>
                <a:lnTo>
                  <a:pt x="0" y="711365"/>
                </a:lnTo>
                <a:lnTo>
                  <a:pt x="0" y="756107"/>
                </a:lnTo>
                <a:lnTo>
                  <a:pt x="182016" y="1245082"/>
                </a:lnTo>
                <a:lnTo>
                  <a:pt x="198666" y="1245082"/>
                </a:lnTo>
                <a:close/>
              </a:path>
              <a:path w="2694940" h="1245234">
                <a:moveTo>
                  <a:pt x="789559" y="1245082"/>
                </a:moveTo>
                <a:lnTo>
                  <a:pt x="382701" y="674370"/>
                </a:lnTo>
                <a:lnTo>
                  <a:pt x="377748" y="673976"/>
                </a:lnTo>
                <a:lnTo>
                  <a:pt x="372046" y="673506"/>
                </a:lnTo>
                <a:lnTo>
                  <a:pt x="0" y="643547"/>
                </a:lnTo>
                <a:lnTo>
                  <a:pt x="0" y="659282"/>
                </a:lnTo>
                <a:lnTo>
                  <a:pt x="374167" y="689406"/>
                </a:lnTo>
                <a:lnTo>
                  <a:pt x="770305" y="1245082"/>
                </a:lnTo>
                <a:lnTo>
                  <a:pt x="789559" y="1245082"/>
                </a:lnTo>
                <a:close/>
              </a:path>
              <a:path w="2694940" h="1245234">
                <a:moveTo>
                  <a:pt x="2694495" y="1245082"/>
                </a:moveTo>
                <a:lnTo>
                  <a:pt x="2561348" y="926287"/>
                </a:lnTo>
                <a:lnTo>
                  <a:pt x="2559189" y="926960"/>
                </a:lnTo>
                <a:lnTo>
                  <a:pt x="2549626" y="929932"/>
                </a:lnTo>
                <a:lnTo>
                  <a:pt x="1897862" y="1132128"/>
                </a:lnTo>
                <a:lnTo>
                  <a:pt x="1653616" y="388264"/>
                </a:lnTo>
                <a:lnTo>
                  <a:pt x="1645754" y="386422"/>
                </a:lnTo>
                <a:lnTo>
                  <a:pt x="1640179" y="385114"/>
                </a:lnTo>
                <a:lnTo>
                  <a:pt x="0" y="0"/>
                </a:lnTo>
                <a:lnTo>
                  <a:pt x="0" y="16078"/>
                </a:lnTo>
                <a:lnTo>
                  <a:pt x="1641551" y="401523"/>
                </a:lnTo>
                <a:lnTo>
                  <a:pt x="1882952" y="1136751"/>
                </a:lnTo>
                <a:lnTo>
                  <a:pt x="1533766" y="1245082"/>
                </a:lnTo>
                <a:lnTo>
                  <a:pt x="1586623" y="1245082"/>
                </a:lnTo>
                <a:lnTo>
                  <a:pt x="1887842" y="1151636"/>
                </a:lnTo>
                <a:lnTo>
                  <a:pt x="1918525" y="1245082"/>
                </a:lnTo>
                <a:lnTo>
                  <a:pt x="1934959" y="1245082"/>
                </a:lnTo>
                <a:lnTo>
                  <a:pt x="1902752" y="1147013"/>
                </a:lnTo>
                <a:lnTo>
                  <a:pt x="2552369" y="945476"/>
                </a:lnTo>
                <a:lnTo>
                  <a:pt x="2677503" y="1245082"/>
                </a:lnTo>
                <a:lnTo>
                  <a:pt x="2694495" y="12450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7722" y="685800"/>
            <a:ext cx="7924800" cy="5410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02709"/>
            <a:ext cx="2338070" cy="5010208"/>
          </a:xfrm>
          <a:prstGeom prst="rect">
            <a:avLst/>
          </a:prstGeom>
        </p:spPr>
        <p:txBody>
          <a:bodyPr vert="horz" wrap="square" lIns="0" tIns="389753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dirty="0"/>
              <a:t>Investigating</a:t>
            </a:r>
            <a:r>
              <a:rPr spc="-2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relationships</a:t>
            </a:r>
            <a:r>
              <a:rPr spc="-50" dirty="0"/>
              <a:t> </a:t>
            </a:r>
            <a:r>
              <a:rPr dirty="0"/>
              <a:t>between numerical features</a:t>
            </a:r>
            <a:r>
              <a:rPr spc="-50" dirty="0"/>
              <a:t> </a:t>
            </a:r>
            <a:r>
              <a:rPr dirty="0"/>
              <a:t>to</a:t>
            </a:r>
            <a:r>
              <a:rPr spc="-10" dirty="0"/>
              <a:t> identify </a:t>
            </a:r>
            <a:r>
              <a:rPr dirty="0"/>
              <a:t>potential</a:t>
            </a:r>
            <a:r>
              <a:rPr spc="-80" dirty="0"/>
              <a:t> </a:t>
            </a:r>
            <a:r>
              <a:rPr dirty="0"/>
              <a:t>multicollinearity</a:t>
            </a:r>
            <a:r>
              <a:rPr spc="-40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dirty="0"/>
              <a:t>dependencies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visualising</a:t>
            </a:r>
            <a:r>
              <a:rPr spc="-2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correlation </a:t>
            </a:r>
            <a:r>
              <a:rPr dirty="0"/>
              <a:t>structure</a:t>
            </a:r>
            <a:r>
              <a:rPr spc="-40" dirty="0"/>
              <a:t> </a:t>
            </a: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an appropriate</a:t>
            </a:r>
            <a:r>
              <a:rPr spc="-35" dirty="0"/>
              <a:t> </a:t>
            </a:r>
            <a:r>
              <a:rPr dirty="0"/>
              <a:t>method</a:t>
            </a:r>
            <a:r>
              <a:rPr spc="-8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gain insights</a:t>
            </a:r>
            <a:r>
              <a:rPr spc="-55" dirty="0"/>
              <a:t> </a:t>
            </a:r>
            <a:r>
              <a:rPr dirty="0"/>
              <a:t>into</a:t>
            </a:r>
            <a:r>
              <a:rPr spc="-10" dirty="0"/>
              <a:t> feature </a:t>
            </a:r>
            <a:r>
              <a:rPr spc="-10" dirty="0" smtClean="0"/>
              <a:t>relationships</a:t>
            </a:r>
            <a:r>
              <a:rPr lang="en-US" spc="-10" dirty="0" smtClean="0"/>
              <a:t>.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1156" y="0"/>
            <a:ext cx="2990843" cy="151454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1914" y="1438275"/>
            <a:ext cx="10248900" cy="5419725"/>
            <a:chOff x="0" y="1438275"/>
            <a:chExt cx="10553700" cy="5419725"/>
          </a:xfrm>
        </p:grpSpPr>
        <p:sp>
          <p:nvSpPr>
            <p:cNvPr id="4" name="object 4"/>
            <p:cNvSpPr/>
            <p:nvPr/>
          </p:nvSpPr>
          <p:spPr>
            <a:xfrm>
              <a:off x="0" y="5612917"/>
              <a:ext cx="2694940" cy="1245235"/>
            </a:xfrm>
            <a:custGeom>
              <a:avLst/>
              <a:gdLst/>
              <a:ahLst/>
              <a:cxnLst/>
              <a:rect l="l" t="t" r="r" b="b"/>
              <a:pathLst>
                <a:path w="2694940" h="1245234">
                  <a:moveTo>
                    <a:pt x="198666" y="1245082"/>
                  </a:moveTo>
                  <a:lnTo>
                    <a:pt x="0" y="711365"/>
                  </a:lnTo>
                  <a:lnTo>
                    <a:pt x="0" y="756107"/>
                  </a:lnTo>
                  <a:lnTo>
                    <a:pt x="182016" y="1245082"/>
                  </a:lnTo>
                  <a:lnTo>
                    <a:pt x="198666" y="1245082"/>
                  </a:lnTo>
                  <a:close/>
                </a:path>
                <a:path w="2694940" h="1245234">
                  <a:moveTo>
                    <a:pt x="789559" y="1245082"/>
                  </a:moveTo>
                  <a:lnTo>
                    <a:pt x="382701" y="674370"/>
                  </a:lnTo>
                  <a:lnTo>
                    <a:pt x="377748" y="673976"/>
                  </a:lnTo>
                  <a:lnTo>
                    <a:pt x="372046" y="673506"/>
                  </a:lnTo>
                  <a:lnTo>
                    <a:pt x="0" y="643547"/>
                  </a:lnTo>
                  <a:lnTo>
                    <a:pt x="0" y="659282"/>
                  </a:lnTo>
                  <a:lnTo>
                    <a:pt x="374167" y="689406"/>
                  </a:lnTo>
                  <a:lnTo>
                    <a:pt x="770305" y="1245082"/>
                  </a:lnTo>
                  <a:lnTo>
                    <a:pt x="789559" y="1245082"/>
                  </a:lnTo>
                  <a:close/>
                </a:path>
                <a:path w="2694940" h="1245234">
                  <a:moveTo>
                    <a:pt x="2694495" y="1245082"/>
                  </a:moveTo>
                  <a:lnTo>
                    <a:pt x="2561348" y="926287"/>
                  </a:lnTo>
                  <a:lnTo>
                    <a:pt x="2559189" y="926960"/>
                  </a:lnTo>
                  <a:lnTo>
                    <a:pt x="2549626" y="929932"/>
                  </a:lnTo>
                  <a:lnTo>
                    <a:pt x="1897862" y="1132128"/>
                  </a:lnTo>
                  <a:lnTo>
                    <a:pt x="1653616" y="388264"/>
                  </a:lnTo>
                  <a:lnTo>
                    <a:pt x="1645754" y="386422"/>
                  </a:lnTo>
                  <a:lnTo>
                    <a:pt x="1640179" y="385114"/>
                  </a:lnTo>
                  <a:lnTo>
                    <a:pt x="0" y="0"/>
                  </a:lnTo>
                  <a:lnTo>
                    <a:pt x="0" y="16078"/>
                  </a:lnTo>
                  <a:lnTo>
                    <a:pt x="1641551" y="401523"/>
                  </a:lnTo>
                  <a:lnTo>
                    <a:pt x="1882952" y="1136751"/>
                  </a:lnTo>
                  <a:lnTo>
                    <a:pt x="1533766" y="1245082"/>
                  </a:lnTo>
                  <a:lnTo>
                    <a:pt x="1586623" y="1245082"/>
                  </a:lnTo>
                  <a:lnTo>
                    <a:pt x="1887842" y="1151636"/>
                  </a:lnTo>
                  <a:lnTo>
                    <a:pt x="1918525" y="1245082"/>
                  </a:lnTo>
                  <a:lnTo>
                    <a:pt x="1934959" y="1245082"/>
                  </a:lnTo>
                  <a:lnTo>
                    <a:pt x="1902752" y="1147013"/>
                  </a:lnTo>
                  <a:lnTo>
                    <a:pt x="2552369" y="945476"/>
                  </a:lnTo>
                  <a:lnTo>
                    <a:pt x="2677503" y="1245082"/>
                  </a:lnTo>
                  <a:lnTo>
                    <a:pt x="2694495" y="12450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775" y="1438275"/>
              <a:ext cx="8543925" cy="51244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518192"/>
            <a:ext cx="8467725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/>
              <a:t>Examining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distribution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target</a:t>
            </a:r>
            <a:r>
              <a:rPr spc="-10" dirty="0"/>
              <a:t> </a:t>
            </a:r>
            <a:r>
              <a:rPr dirty="0"/>
              <a:t>variable</a:t>
            </a:r>
            <a:r>
              <a:rPr spc="-3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dirty="0"/>
              <a:t>identify</a:t>
            </a:r>
            <a:r>
              <a:rPr spc="-40" dirty="0"/>
              <a:t> </a:t>
            </a:r>
            <a:r>
              <a:rPr spc="-10" dirty="0"/>
              <a:t>potential </a:t>
            </a:r>
            <a:r>
              <a:rPr dirty="0"/>
              <a:t>class</a:t>
            </a:r>
            <a:r>
              <a:rPr spc="-65" dirty="0"/>
              <a:t> </a:t>
            </a:r>
            <a:r>
              <a:rPr dirty="0"/>
              <a:t>imbalances</a:t>
            </a:r>
            <a:r>
              <a:rPr spc="5" dirty="0"/>
              <a:t> </a:t>
            </a:r>
            <a:r>
              <a:rPr dirty="0"/>
              <a:t>using</a:t>
            </a:r>
            <a:r>
              <a:rPr spc="-10" dirty="0"/>
              <a:t> visualisation</a:t>
            </a:r>
            <a:r>
              <a:rPr spc="-6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better</a:t>
            </a:r>
            <a:r>
              <a:rPr spc="-65" dirty="0"/>
              <a:t> </a:t>
            </a:r>
            <a:r>
              <a:rPr spc="-10" dirty="0" smtClean="0"/>
              <a:t>understanding</a:t>
            </a:r>
            <a:r>
              <a:rPr lang="en-US" spc="-10" dirty="0" smtClean="0"/>
              <a:t>.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1" y="0"/>
            <a:ext cx="1863089" cy="982980"/>
          </a:xfrm>
          <a:custGeom>
            <a:avLst/>
            <a:gdLst/>
            <a:ahLst/>
            <a:cxnLst/>
            <a:rect l="l" t="t" r="r" b="b"/>
            <a:pathLst>
              <a:path w="1863089" h="982980">
                <a:moveTo>
                  <a:pt x="0" y="968508"/>
                </a:moveTo>
                <a:lnTo>
                  <a:pt x="0" y="982902"/>
                </a:lnTo>
                <a:lnTo>
                  <a:pt x="1862759" y="0"/>
                </a:lnTo>
                <a:lnTo>
                  <a:pt x="1835444" y="0"/>
                </a:lnTo>
                <a:lnTo>
                  <a:pt x="0" y="968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3945" y="1355840"/>
            <a:ext cx="592772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1965" algn="l"/>
              </a:tabLst>
            </a:pP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300" b="0" spc="-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300" b="0" spc="-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300" b="0" spc="-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	A</a:t>
            </a:r>
            <a:r>
              <a:rPr sz="33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3300" b="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300" b="0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2286000"/>
            <a:ext cx="8827135" cy="2918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 algn="just">
              <a:lnSpc>
                <a:spcPct val="130400"/>
              </a:lnSpc>
              <a:spcBef>
                <a:spcPts val="95"/>
              </a:spcBef>
              <a:buSzPct val="83333"/>
              <a:buChar char="•"/>
              <a:tabLst>
                <a:tab pos="287020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2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trained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Forest</a:t>
            </a:r>
            <a:r>
              <a:rPr sz="2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classifier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encoded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features.</a:t>
            </a:r>
            <a:endParaRPr lang="en-US" sz="2400" spc="-10" dirty="0" smtClean="0">
              <a:solidFill>
                <a:srgbClr val="FFFFFF"/>
              </a:solidFill>
              <a:latin typeface="Arial MT"/>
              <a:cs typeface="Arial MT"/>
            </a:endParaRPr>
          </a:p>
          <a:p>
            <a:pPr marL="283845" marR="5080" indent="-271780" algn="just">
              <a:lnSpc>
                <a:spcPct val="130400"/>
              </a:lnSpc>
              <a:spcBef>
                <a:spcPts val="95"/>
              </a:spcBef>
              <a:buSzPct val="83333"/>
              <a:buChar char="•"/>
              <a:tabLst>
                <a:tab pos="287020" algn="l"/>
              </a:tabLst>
            </a:pPr>
            <a:r>
              <a:rPr sz="2400" spc="-30" dirty="0" smtClean="0">
                <a:solidFill>
                  <a:srgbClr val="FFFFFF"/>
                </a:solidFill>
                <a:latin typeface="Arial MT"/>
                <a:cs typeface="Arial MT"/>
              </a:rPr>
              <a:t>Train-</a:t>
            </a:r>
            <a:r>
              <a:rPr sz="2400" dirty="0" smtClean="0">
                <a:solidFill>
                  <a:srgbClr val="FFFFFF"/>
                </a:solidFill>
                <a:latin typeface="Arial MT"/>
                <a:cs typeface="Arial MT"/>
              </a:rPr>
              <a:t>test</a:t>
            </a:r>
            <a:r>
              <a:rPr sz="2400" spc="-10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split</a:t>
            </a:r>
            <a:r>
              <a:rPr sz="2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evaluate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cross- 	</a:t>
            </a: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validation</a:t>
            </a:r>
            <a: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lang="en-US" sz="2400" dirty="0">
              <a:latin typeface="Arial MT"/>
              <a:cs typeface="Arial MT"/>
            </a:endParaRPr>
          </a:p>
          <a:p>
            <a:pPr marL="283845" marR="5080" indent="-271780" algn="just">
              <a:lnSpc>
                <a:spcPct val="130400"/>
              </a:lnSpc>
              <a:spcBef>
                <a:spcPts val="95"/>
              </a:spcBef>
              <a:buSzPct val="83333"/>
              <a:buChar char="•"/>
              <a:tabLst>
                <a:tab pos="287020" algn="l"/>
              </a:tabLst>
            </a:pPr>
            <a: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Tuning the model using appropriate technique like optimizing hyper parameters, make predictions and observe the performance with relevant metrics.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7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4723" y="4448741"/>
            <a:ext cx="1467485" cy="2409190"/>
          </a:xfrm>
          <a:custGeom>
            <a:avLst/>
            <a:gdLst/>
            <a:ahLst/>
            <a:cxnLst/>
            <a:rect l="l" t="t" r="r" b="b"/>
            <a:pathLst>
              <a:path w="1467484" h="2409190">
                <a:moveTo>
                  <a:pt x="846804" y="276226"/>
                </a:moveTo>
                <a:lnTo>
                  <a:pt x="1467276" y="17001"/>
                </a:lnTo>
                <a:lnTo>
                  <a:pt x="1467276" y="0"/>
                </a:lnTo>
                <a:lnTo>
                  <a:pt x="827614" y="267243"/>
                </a:lnTo>
                <a:lnTo>
                  <a:pt x="828286" y="269412"/>
                </a:lnTo>
                <a:lnTo>
                  <a:pt x="844691" y="269412"/>
                </a:lnTo>
                <a:lnTo>
                  <a:pt x="846804" y="276226"/>
                </a:lnTo>
                <a:close/>
              </a:path>
              <a:path w="1467484" h="2409190">
                <a:moveTo>
                  <a:pt x="840222" y="278975"/>
                </a:moveTo>
                <a:lnTo>
                  <a:pt x="846804" y="276226"/>
                </a:lnTo>
                <a:lnTo>
                  <a:pt x="844691" y="269412"/>
                </a:lnTo>
                <a:lnTo>
                  <a:pt x="840222" y="278975"/>
                </a:lnTo>
                <a:close/>
              </a:path>
              <a:path w="1467484" h="2409190">
                <a:moveTo>
                  <a:pt x="831252" y="278975"/>
                </a:moveTo>
                <a:lnTo>
                  <a:pt x="840222" y="278975"/>
                </a:lnTo>
                <a:lnTo>
                  <a:pt x="844691" y="269412"/>
                </a:lnTo>
                <a:lnTo>
                  <a:pt x="828286" y="269412"/>
                </a:lnTo>
                <a:lnTo>
                  <a:pt x="831252" y="278975"/>
                </a:lnTo>
                <a:close/>
              </a:path>
              <a:path w="1467484" h="2409190">
                <a:moveTo>
                  <a:pt x="1033438" y="930936"/>
                </a:moveTo>
                <a:lnTo>
                  <a:pt x="1048327" y="926046"/>
                </a:lnTo>
                <a:lnTo>
                  <a:pt x="846804" y="276226"/>
                </a:lnTo>
                <a:lnTo>
                  <a:pt x="840222" y="278975"/>
                </a:lnTo>
                <a:lnTo>
                  <a:pt x="831252" y="278975"/>
                </a:lnTo>
                <a:lnTo>
                  <a:pt x="1033438" y="930936"/>
                </a:lnTo>
                <a:close/>
              </a:path>
              <a:path w="1467484" h="2409190">
                <a:moveTo>
                  <a:pt x="1052985" y="941065"/>
                </a:moveTo>
                <a:lnTo>
                  <a:pt x="1467276" y="804986"/>
                </a:lnTo>
                <a:lnTo>
                  <a:pt x="1467276" y="788436"/>
                </a:lnTo>
                <a:lnTo>
                  <a:pt x="1048327" y="926046"/>
                </a:lnTo>
                <a:lnTo>
                  <a:pt x="1052985" y="941065"/>
                </a:lnTo>
                <a:close/>
              </a:path>
              <a:path w="1467484" h="2409190">
                <a:moveTo>
                  <a:pt x="1038095" y="945956"/>
                </a:moveTo>
                <a:lnTo>
                  <a:pt x="1052985" y="941065"/>
                </a:lnTo>
                <a:lnTo>
                  <a:pt x="1048327" y="926046"/>
                </a:lnTo>
                <a:lnTo>
                  <a:pt x="1033438" y="930936"/>
                </a:lnTo>
                <a:lnTo>
                  <a:pt x="1038095" y="945956"/>
                </a:lnTo>
                <a:close/>
              </a:path>
              <a:path w="1467484" h="2409190">
                <a:moveTo>
                  <a:pt x="302800" y="1187473"/>
                </a:moveTo>
                <a:lnTo>
                  <a:pt x="1038095" y="945956"/>
                </a:lnTo>
                <a:lnTo>
                  <a:pt x="1033438" y="930936"/>
                </a:lnTo>
                <a:lnTo>
                  <a:pt x="289578" y="1175267"/>
                </a:lnTo>
                <a:lnTo>
                  <a:pt x="287732" y="1183131"/>
                </a:lnTo>
                <a:lnTo>
                  <a:pt x="303819" y="1183131"/>
                </a:lnTo>
                <a:lnTo>
                  <a:pt x="302800" y="1187473"/>
                </a:lnTo>
                <a:close/>
              </a:path>
              <a:path w="1467484" h="2409190">
                <a:moveTo>
                  <a:pt x="1335492" y="1904933"/>
                </a:moveTo>
                <a:lnTo>
                  <a:pt x="1348929" y="1895351"/>
                </a:lnTo>
                <a:lnTo>
                  <a:pt x="1052985" y="941065"/>
                </a:lnTo>
                <a:lnTo>
                  <a:pt x="1038095" y="945956"/>
                </a:lnTo>
                <a:lnTo>
                  <a:pt x="1335492" y="1904933"/>
                </a:lnTo>
                <a:close/>
              </a:path>
              <a:path w="1467484" h="2409190">
                <a:moveTo>
                  <a:pt x="298642" y="1188839"/>
                </a:moveTo>
                <a:lnTo>
                  <a:pt x="302800" y="1187473"/>
                </a:lnTo>
                <a:lnTo>
                  <a:pt x="303819" y="1183131"/>
                </a:lnTo>
                <a:lnTo>
                  <a:pt x="298642" y="1188839"/>
                </a:lnTo>
                <a:close/>
              </a:path>
              <a:path w="1467484" h="2409190">
                <a:moveTo>
                  <a:pt x="286393" y="1188839"/>
                </a:moveTo>
                <a:lnTo>
                  <a:pt x="298642" y="1188839"/>
                </a:lnTo>
                <a:lnTo>
                  <a:pt x="303819" y="1183131"/>
                </a:lnTo>
                <a:lnTo>
                  <a:pt x="287732" y="1183131"/>
                </a:lnTo>
                <a:lnTo>
                  <a:pt x="286393" y="1188839"/>
                </a:lnTo>
                <a:close/>
              </a:path>
              <a:path w="1467484" h="2409190">
                <a:moveTo>
                  <a:pt x="0" y="2409152"/>
                </a:moveTo>
                <a:lnTo>
                  <a:pt x="16092" y="2409152"/>
                </a:lnTo>
                <a:lnTo>
                  <a:pt x="302800" y="1187473"/>
                </a:lnTo>
                <a:lnTo>
                  <a:pt x="298642" y="1188839"/>
                </a:lnTo>
                <a:lnTo>
                  <a:pt x="286393" y="1188839"/>
                </a:lnTo>
                <a:lnTo>
                  <a:pt x="0" y="2409152"/>
                </a:lnTo>
                <a:close/>
              </a:path>
              <a:path w="1467484" h="2409190">
                <a:moveTo>
                  <a:pt x="1353821" y="1911126"/>
                </a:moveTo>
                <a:lnTo>
                  <a:pt x="1467275" y="1830212"/>
                </a:lnTo>
                <a:lnTo>
                  <a:pt x="1467275" y="1810946"/>
                </a:lnTo>
                <a:lnTo>
                  <a:pt x="1348929" y="1895351"/>
                </a:lnTo>
                <a:lnTo>
                  <a:pt x="1353821" y="1911126"/>
                </a:lnTo>
                <a:close/>
              </a:path>
              <a:path w="1467484" h="2409190">
                <a:moveTo>
                  <a:pt x="1340385" y="1920709"/>
                </a:moveTo>
                <a:lnTo>
                  <a:pt x="1353821" y="1911126"/>
                </a:lnTo>
                <a:lnTo>
                  <a:pt x="1348929" y="1895351"/>
                </a:lnTo>
                <a:lnTo>
                  <a:pt x="1335492" y="1904933"/>
                </a:lnTo>
                <a:lnTo>
                  <a:pt x="1340385" y="1920709"/>
                </a:lnTo>
                <a:close/>
              </a:path>
              <a:path w="1467484" h="2409190">
                <a:moveTo>
                  <a:pt x="628505" y="2409152"/>
                </a:moveTo>
                <a:lnTo>
                  <a:pt x="655509" y="2409152"/>
                </a:lnTo>
                <a:lnTo>
                  <a:pt x="1340385" y="1920709"/>
                </a:lnTo>
                <a:lnTo>
                  <a:pt x="1335492" y="1904933"/>
                </a:lnTo>
                <a:lnTo>
                  <a:pt x="628505" y="2409152"/>
                </a:lnTo>
                <a:close/>
              </a:path>
              <a:path w="1467484" h="2409190">
                <a:moveTo>
                  <a:pt x="1467275" y="2329876"/>
                </a:moveTo>
                <a:lnTo>
                  <a:pt x="1467275" y="2276965"/>
                </a:lnTo>
                <a:lnTo>
                  <a:pt x="1353821" y="1911126"/>
                </a:lnTo>
                <a:lnTo>
                  <a:pt x="1340385" y="1920709"/>
                </a:lnTo>
                <a:lnTo>
                  <a:pt x="1467275" y="2329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7767" y="0"/>
            <a:ext cx="2724233" cy="20954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6152" y="1447800"/>
            <a:ext cx="609409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58670" algn="l"/>
              </a:tabLst>
            </a:pP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300" b="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	P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3300" b="0" spc="-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300" b="0" spc="-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300" b="0" spc="-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757" y="2438400"/>
            <a:ext cx="6079490" cy="228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Forest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showed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2400" dirty="0">
              <a:latin typeface="Arial MT"/>
              <a:cs typeface="Arial MT"/>
            </a:endParaRPr>
          </a:p>
          <a:p>
            <a:pPr marL="12700" marR="5080">
              <a:lnSpc>
                <a:spcPct val="1721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strong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fraud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capability.</a:t>
            </a:r>
            <a:r>
              <a:rPr sz="2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lang="en-US" sz="2400" spc="-114" dirty="0" smtClean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72100"/>
              </a:lnSpc>
            </a:pP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Metrics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Precision,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Recall,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F1-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Score used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measure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8028" y="12"/>
            <a:ext cx="3124200" cy="1652270"/>
          </a:xfrm>
          <a:custGeom>
            <a:avLst/>
            <a:gdLst/>
            <a:ahLst/>
            <a:cxnLst/>
            <a:rect l="l" t="t" r="r" b="b"/>
            <a:pathLst>
              <a:path w="3124200" h="1652270">
                <a:moveTo>
                  <a:pt x="3123958" y="930516"/>
                </a:moveTo>
                <a:lnTo>
                  <a:pt x="2864447" y="909612"/>
                </a:lnTo>
                <a:lnTo>
                  <a:pt x="2525992" y="0"/>
                </a:lnTo>
                <a:lnTo>
                  <a:pt x="2509355" y="0"/>
                </a:lnTo>
                <a:lnTo>
                  <a:pt x="2847289" y="908240"/>
                </a:lnTo>
                <a:lnTo>
                  <a:pt x="2453309" y="876490"/>
                </a:lnTo>
                <a:lnTo>
                  <a:pt x="1919109" y="126885"/>
                </a:lnTo>
                <a:lnTo>
                  <a:pt x="2327960" y="0"/>
                </a:lnTo>
                <a:lnTo>
                  <a:pt x="2275141" y="0"/>
                </a:lnTo>
                <a:lnTo>
                  <a:pt x="1909546" y="113461"/>
                </a:lnTo>
                <a:lnTo>
                  <a:pt x="1828685" y="0"/>
                </a:lnTo>
                <a:lnTo>
                  <a:pt x="1809432" y="0"/>
                </a:lnTo>
                <a:lnTo>
                  <a:pt x="1893785" y="118351"/>
                </a:lnTo>
                <a:lnTo>
                  <a:pt x="940257" y="414274"/>
                </a:lnTo>
                <a:lnTo>
                  <a:pt x="804291" y="0"/>
                </a:lnTo>
                <a:lnTo>
                  <a:pt x="787857" y="0"/>
                </a:lnTo>
                <a:lnTo>
                  <a:pt x="925347" y="418909"/>
                </a:lnTo>
                <a:lnTo>
                  <a:pt x="275996" y="620433"/>
                </a:lnTo>
                <a:lnTo>
                  <a:pt x="16992" y="0"/>
                </a:lnTo>
                <a:lnTo>
                  <a:pt x="0" y="0"/>
                </a:lnTo>
                <a:lnTo>
                  <a:pt x="267030" y="639622"/>
                </a:lnTo>
                <a:lnTo>
                  <a:pt x="269189" y="638949"/>
                </a:lnTo>
                <a:lnTo>
                  <a:pt x="278752" y="635977"/>
                </a:lnTo>
                <a:lnTo>
                  <a:pt x="930236" y="433793"/>
                </a:lnTo>
                <a:lnTo>
                  <a:pt x="1174381" y="1177632"/>
                </a:lnTo>
                <a:lnTo>
                  <a:pt x="1182243" y="1179474"/>
                </a:lnTo>
                <a:lnTo>
                  <a:pt x="1187818" y="1180782"/>
                </a:lnTo>
                <a:lnTo>
                  <a:pt x="3117316" y="1633969"/>
                </a:lnTo>
                <a:lnTo>
                  <a:pt x="3123958" y="1651800"/>
                </a:lnTo>
                <a:lnTo>
                  <a:pt x="3123958" y="1635518"/>
                </a:lnTo>
                <a:lnTo>
                  <a:pt x="3123958" y="1619440"/>
                </a:lnTo>
                <a:lnTo>
                  <a:pt x="3123958" y="1607007"/>
                </a:lnTo>
                <a:lnTo>
                  <a:pt x="3110763" y="1571548"/>
                </a:lnTo>
                <a:lnTo>
                  <a:pt x="3110763" y="1616354"/>
                </a:lnTo>
                <a:lnTo>
                  <a:pt x="1186446" y="1164374"/>
                </a:lnTo>
                <a:lnTo>
                  <a:pt x="945146" y="429158"/>
                </a:lnTo>
                <a:lnTo>
                  <a:pt x="1903349" y="131775"/>
                </a:lnTo>
                <a:lnTo>
                  <a:pt x="2444788" y="891540"/>
                </a:lnTo>
                <a:lnTo>
                  <a:pt x="2449728" y="891933"/>
                </a:lnTo>
                <a:lnTo>
                  <a:pt x="2455430" y="892390"/>
                </a:lnTo>
                <a:lnTo>
                  <a:pt x="2853321" y="924458"/>
                </a:lnTo>
                <a:lnTo>
                  <a:pt x="3110763" y="1616354"/>
                </a:lnTo>
                <a:lnTo>
                  <a:pt x="3110763" y="1571548"/>
                </a:lnTo>
                <a:lnTo>
                  <a:pt x="2870492" y="925842"/>
                </a:lnTo>
                <a:lnTo>
                  <a:pt x="3123958" y="946251"/>
                </a:lnTo>
                <a:lnTo>
                  <a:pt x="3123958" y="930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4919" y="1652282"/>
            <a:ext cx="757935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91460" algn="l"/>
                <a:tab pos="4514215" algn="l"/>
                <a:tab pos="5770880" algn="l"/>
              </a:tabLst>
            </a:pP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300" b="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300" b="0" spc="-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300" b="0" spc="-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	F</a:t>
            </a:r>
            <a:r>
              <a:rPr sz="3300" b="0" spc="-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	T</a:t>
            </a:r>
            <a:r>
              <a:rPr sz="3300" b="0" spc="-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3300" b="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	M</a:t>
            </a:r>
            <a:r>
              <a:rPr sz="3300" b="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919" y="2733992"/>
            <a:ext cx="6355081" cy="19155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16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claim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amounts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certain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incident</a:t>
            </a:r>
            <a: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 smtClean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2400" spc="-9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strong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indicators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fraud.</a:t>
            </a:r>
            <a:endParaRPr lang="en-US" sz="2400" spc="-10" dirty="0" smtClean="0">
              <a:solidFill>
                <a:srgbClr val="FFFFFF"/>
              </a:solidFill>
              <a:latin typeface="Arial MT"/>
              <a:cs typeface="Arial MT"/>
            </a:endParaRPr>
          </a:p>
          <a:p>
            <a:pPr marL="355600" marR="5080" indent="-342900">
              <a:lnSpc>
                <a:spcPct val="1016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16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2400" dirty="0" smtClean="0">
                <a:solidFill>
                  <a:srgbClr val="FFFFFF"/>
                </a:solidFill>
                <a:latin typeface="Arial MT"/>
                <a:cs typeface="Arial MT"/>
              </a:rPr>
              <a:t>Features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police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reports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witness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sz="2400" dirty="0" smtClean="0">
                <a:solidFill>
                  <a:srgbClr val="FFFFFF"/>
                </a:solidFill>
                <a:latin typeface="Arial MT"/>
                <a:cs typeface="Arial MT"/>
              </a:rPr>
              <a:t>availability</a:t>
            </a:r>
            <a:r>
              <a:rPr sz="2400" spc="-65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show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significance</a:t>
            </a:r>
            <a:r>
              <a:rPr lang="en-US" sz="2400" spc="-10" dirty="0" smtClean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8028" y="12"/>
            <a:ext cx="3124200" cy="1652270"/>
          </a:xfrm>
          <a:custGeom>
            <a:avLst/>
            <a:gdLst/>
            <a:ahLst/>
            <a:cxnLst/>
            <a:rect l="l" t="t" r="r" b="b"/>
            <a:pathLst>
              <a:path w="3124200" h="1652270">
                <a:moveTo>
                  <a:pt x="3123958" y="930516"/>
                </a:moveTo>
                <a:lnTo>
                  <a:pt x="2864447" y="909612"/>
                </a:lnTo>
                <a:lnTo>
                  <a:pt x="2525992" y="0"/>
                </a:lnTo>
                <a:lnTo>
                  <a:pt x="2509355" y="0"/>
                </a:lnTo>
                <a:lnTo>
                  <a:pt x="2847289" y="908240"/>
                </a:lnTo>
                <a:lnTo>
                  <a:pt x="2453309" y="876490"/>
                </a:lnTo>
                <a:lnTo>
                  <a:pt x="1919109" y="126885"/>
                </a:lnTo>
                <a:lnTo>
                  <a:pt x="2327960" y="0"/>
                </a:lnTo>
                <a:lnTo>
                  <a:pt x="2275141" y="0"/>
                </a:lnTo>
                <a:lnTo>
                  <a:pt x="1909546" y="113461"/>
                </a:lnTo>
                <a:lnTo>
                  <a:pt x="1828685" y="0"/>
                </a:lnTo>
                <a:lnTo>
                  <a:pt x="1809432" y="0"/>
                </a:lnTo>
                <a:lnTo>
                  <a:pt x="1893785" y="118351"/>
                </a:lnTo>
                <a:lnTo>
                  <a:pt x="940257" y="414274"/>
                </a:lnTo>
                <a:lnTo>
                  <a:pt x="804291" y="0"/>
                </a:lnTo>
                <a:lnTo>
                  <a:pt x="787857" y="0"/>
                </a:lnTo>
                <a:lnTo>
                  <a:pt x="925347" y="418909"/>
                </a:lnTo>
                <a:lnTo>
                  <a:pt x="275996" y="620433"/>
                </a:lnTo>
                <a:lnTo>
                  <a:pt x="16992" y="0"/>
                </a:lnTo>
                <a:lnTo>
                  <a:pt x="0" y="0"/>
                </a:lnTo>
                <a:lnTo>
                  <a:pt x="267030" y="639622"/>
                </a:lnTo>
                <a:lnTo>
                  <a:pt x="269189" y="638949"/>
                </a:lnTo>
                <a:lnTo>
                  <a:pt x="278752" y="635977"/>
                </a:lnTo>
                <a:lnTo>
                  <a:pt x="930236" y="433793"/>
                </a:lnTo>
                <a:lnTo>
                  <a:pt x="1174381" y="1177632"/>
                </a:lnTo>
                <a:lnTo>
                  <a:pt x="1182243" y="1179474"/>
                </a:lnTo>
                <a:lnTo>
                  <a:pt x="1187818" y="1180782"/>
                </a:lnTo>
                <a:lnTo>
                  <a:pt x="3117316" y="1633969"/>
                </a:lnTo>
                <a:lnTo>
                  <a:pt x="3123958" y="1651800"/>
                </a:lnTo>
                <a:lnTo>
                  <a:pt x="3123958" y="1635518"/>
                </a:lnTo>
                <a:lnTo>
                  <a:pt x="3123958" y="1619440"/>
                </a:lnTo>
                <a:lnTo>
                  <a:pt x="3123958" y="1607007"/>
                </a:lnTo>
                <a:lnTo>
                  <a:pt x="3110763" y="1571548"/>
                </a:lnTo>
                <a:lnTo>
                  <a:pt x="3110763" y="1616354"/>
                </a:lnTo>
                <a:lnTo>
                  <a:pt x="1186446" y="1164374"/>
                </a:lnTo>
                <a:lnTo>
                  <a:pt x="945146" y="429158"/>
                </a:lnTo>
                <a:lnTo>
                  <a:pt x="1903349" y="131775"/>
                </a:lnTo>
                <a:lnTo>
                  <a:pt x="2444788" y="891540"/>
                </a:lnTo>
                <a:lnTo>
                  <a:pt x="2449728" y="891933"/>
                </a:lnTo>
                <a:lnTo>
                  <a:pt x="2455430" y="892390"/>
                </a:lnTo>
                <a:lnTo>
                  <a:pt x="2853321" y="924458"/>
                </a:lnTo>
                <a:lnTo>
                  <a:pt x="3110763" y="1616354"/>
                </a:lnTo>
                <a:lnTo>
                  <a:pt x="3110763" y="1571548"/>
                </a:lnTo>
                <a:lnTo>
                  <a:pt x="2870492" y="925842"/>
                </a:lnTo>
                <a:lnTo>
                  <a:pt x="3123958" y="946251"/>
                </a:lnTo>
                <a:lnTo>
                  <a:pt x="3123958" y="930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192" y="1652282"/>
            <a:ext cx="541782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300" b="0" spc="-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300" b="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17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300" b="0" spc="-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300" b="0" spc="-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92" y="2438400"/>
            <a:ext cx="9178608" cy="2227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2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scores</a:t>
            </a:r>
            <a:r>
              <a:rPr sz="2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flag</a:t>
            </a:r>
            <a:r>
              <a:rPr sz="25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high-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risk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claims</a:t>
            </a:r>
            <a:r>
              <a:rPr sz="2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10" dirty="0" smtClean="0">
                <a:solidFill>
                  <a:srgbClr val="FFFFFF"/>
                </a:solidFill>
                <a:latin typeface="Arial MT"/>
                <a:cs typeface="Arial MT"/>
              </a:rPr>
              <a:t>early.</a:t>
            </a:r>
            <a:endParaRPr lang="en-US" sz="2500" dirty="0">
              <a:latin typeface="Arial MT"/>
              <a:cs typeface="Arial MT"/>
            </a:endParaRPr>
          </a:p>
          <a:p>
            <a:pPr marL="287020" indent="-274320">
              <a:lnSpc>
                <a:spcPct val="2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500" dirty="0" smtClean="0">
                <a:solidFill>
                  <a:srgbClr val="FFFFFF"/>
                </a:solidFill>
                <a:latin typeface="Arial MT"/>
                <a:cs typeface="Arial MT"/>
              </a:rPr>
              <a:t>Allocate</a:t>
            </a:r>
            <a:r>
              <a:rPr sz="2500" spc="-75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investigator</a:t>
            </a:r>
            <a:r>
              <a:rPr sz="25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resources</a:t>
            </a:r>
            <a:r>
              <a:rPr sz="2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25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25" dirty="0" smtClean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lang="en-US" sz="2500" dirty="0">
                <a:latin typeface="Arial MT"/>
                <a:cs typeface="Arial MT"/>
              </a:rPr>
              <a:t> </a:t>
            </a:r>
            <a:r>
              <a:rPr lang="en-US" sz="2500" dirty="0" smtClean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500" dirty="0" smtClean="0">
                <a:solidFill>
                  <a:srgbClr val="FFFFFF"/>
                </a:solidFill>
                <a:latin typeface="Arial MT"/>
                <a:cs typeface="Arial MT"/>
              </a:rPr>
              <a:t>raud</a:t>
            </a:r>
            <a:r>
              <a:rPr sz="2500" spc="-25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10" dirty="0" smtClean="0">
                <a:solidFill>
                  <a:srgbClr val="FFFFFF"/>
                </a:solidFill>
                <a:latin typeface="Arial MT"/>
                <a:cs typeface="Arial MT"/>
              </a:rPr>
              <a:t>probability.</a:t>
            </a:r>
            <a:endParaRPr lang="en-US" sz="2500" dirty="0">
              <a:latin typeface="Arial MT"/>
              <a:cs typeface="Arial MT"/>
            </a:endParaRPr>
          </a:p>
          <a:p>
            <a:pPr marL="287020" indent="-274320">
              <a:lnSpc>
                <a:spcPct val="2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500" dirty="0" smtClean="0">
                <a:solidFill>
                  <a:srgbClr val="FFFFFF"/>
                </a:solidFill>
                <a:latin typeface="Arial MT"/>
                <a:cs typeface="Arial MT"/>
              </a:rPr>
              <a:t>Automate</a:t>
            </a:r>
            <a:r>
              <a:rPr sz="2500" spc="-65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claim</a:t>
            </a:r>
            <a:r>
              <a:rPr sz="2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triage</a:t>
            </a:r>
            <a:r>
              <a:rPr sz="25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predictive output.</a:t>
            </a:r>
            <a:endParaRPr sz="2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8028" y="12"/>
            <a:ext cx="3124200" cy="1652270"/>
          </a:xfrm>
          <a:custGeom>
            <a:avLst/>
            <a:gdLst/>
            <a:ahLst/>
            <a:cxnLst/>
            <a:rect l="l" t="t" r="r" b="b"/>
            <a:pathLst>
              <a:path w="3124200" h="1652270">
                <a:moveTo>
                  <a:pt x="3123958" y="930516"/>
                </a:moveTo>
                <a:lnTo>
                  <a:pt x="2864447" y="909612"/>
                </a:lnTo>
                <a:lnTo>
                  <a:pt x="2525992" y="0"/>
                </a:lnTo>
                <a:lnTo>
                  <a:pt x="2509355" y="0"/>
                </a:lnTo>
                <a:lnTo>
                  <a:pt x="2847289" y="908240"/>
                </a:lnTo>
                <a:lnTo>
                  <a:pt x="2453309" y="876490"/>
                </a:lnTo>
                <a:lnTo>
                  <a:pt x="1919109" y="126885"/>
                </a:lnTo>
                <a:lnTo>
                  <a:pt x="2327960" y="0"/>
                </a:lnTo>
                <a:lnTo>
                  <a:pt x="2275141" y="0"/>
                </a:lnTo>
                <a:lnTo>
                  <a:pt x="1909546" y="113461"/>
                </a:lnTo>
                <a:lnTo>
                  <a:pt x="1828685" y="0"/>
                </a:lnTo>
                <a:lnTo>
                  <a:pt x="1809432" y="0"/>
                </a:lnTo>
                <a:lnTo>
                  <a:pt x="1893785" y="118351"/>
                </a:lnTo>
                <a:lnTo>
                  <a:pt x="940257" y="414274"/>
                </a:lnTo>
                <a:lnTo>
                  <a:pt x="804291" y="0"/>
                </a:lnTo>
                <a:lnTo>
                  <a:pt x="787857" y="0"/>
                </a:lnTo>
                <a:lnTo>
                  <a:pt x="925347" y="418909"/>
                </a:lnTo>
                <a:lnTo>
                  <a:pt x="275996" y="620433"/>
                </a:lnTo>
                <a:lnTo>
                  <a:pt x="16992" y="0"/>
                </a:lnTo>
                <a:lnTo>
                  <a:pt x="0" y="0"/>
                </a:lnTo>
                <a:lnTo>
                  <a:pt x="267030" y="639622"/>
                </a:lnTo>
                <a:lnTo>
                  <a:pt x="269189" y="638949"/>
                </a:lnTo>
                <a:lnTo>
                  <a:pt x="278752" y="635977"/>
                </a:lnTo>
                <a:lnTo>
                  <a:pt x="930236" y="433793"/>
                </a:lnTo>
                <a:lnTo>
                  <a:pt x="1174381" y="1177632"/>
                </a:lnTo>
                <a:lnTo>
                  <a:pt x="1182243" y="1179474"/>
                </a:lnTo>
                <a:lnTo>
                  <a:pt x="1187818" y="1180782"/>
                </a:lnTo>
                <a:lnTo>
                  <a:pt x="3117316" y="1633969"/>
                </a:lnTo>
                <a:lnTo>
                  <a:pt x="3123958" y="1651800"/>
                </a:lnTo>
                <a:lnTo>
                  <a:pt x="3123958" y="1635518"/>
                </a:lnTo>
                <a:lnTo>
                  <a:pt x="3123958" y="1619440"/>
                </a:lnTo>
                <a:lnTo>
                  <a:pt x="3123958" y="1607007"/>
                </a:lnTo>
                <a:lnTo>
                  <a:pt x="3110763" y="1571548"/>
                </a:lnTo>
                <a:lnTo>
                  <a:pt x="3110763" y="1616354"/>
                </a:lnTo>
                <a:lnTo>
                  <a:pt x="1186446" y="1164374"/>
                </a:lnTo>
                <a:lnTo>
                  <a:pt x="945146" y="429158"/>
                </a:lnTo>
                <a:lnTo>
                  <a:pt x="1903349" y="131775"/>
                </a:lnTo>
                <a:lnTo>
                  <a:pt x="2444788" y="891540"/>
                </a:lnTo>
                <a:lnTo>
                  <a:pt x="2449728" y="891933"/>
                </a:lnTo>
                <a:lnTo>
                  <a:pt x="2455430" y="892390"/>
                </a:lnTo>
                <a:lnTo>
                  <a:pt x="2853321" y="924458"/>
                </a:lnTo>
                <a:lnTo>
                  <a:pt x="3110763" y="1616354"/>
                </a:lnTo>
                <a:lnTo>
                  <a:pt x="3110763" y="1571548"/>
                </a:lnTo>
                <a:lnTo>
                  <a:pt x="2870492" y="925842"/>
                </a:lnTo>
                <a:lnTo>
                  <a:pt x="3123958" y="946251"/>
                </a:lnTo>
                <a:lnTo>
                  <a:pt x="3123958" y="930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5909" y="1652282"/>
            <a:ext cx="670433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34970" algn="l"/>
              </a:tabLst>
            </a:pP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300" b="0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	I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300" b="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300" b="0" spc="-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300" b="0" spc="-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300" b="0" spc="-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17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300" b="0" spc="-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300" b="0" spc="-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65909" y="2590800"/>
            <a:ext cx="9114156" cy="2140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930" indent="-189230">
              <a:lnSpc>
                <a:spcPct val="200000"/>
              </a:lnSpc>
              <a:spcBef>
                <a:spcPts val="105"/>
              </a:spcBef>
              <a:buChar char="•"/>
              <a:tabLst>
                <a:tab pos="201930" algn="l"/>
                <a:tab pos="473075" algn="l"/>
              </a:tabLst>
            </a:pPr>
            <a:r>
              <a:rPr dirty="0" smtClean="0"/>
              <a:t>Reduce</a:t>
            </a:r>
            <a:r>
              <a:rPr spc="-95" dirty="0" smtClean="0"/>
              <a:t> </a:t>
            </a:r>
            <a:r>
              <a:rPr dirty="0"/>
              <a:t>financial</a:t>
            </a:r>
            <a:r>
              <a:rPr spc="-45" dirty="0"/>
              <a:t> </a:t>
            </a:r>
            <a:r>
              <a:rPr dirty="0"/>
              <a:t>losses</a:t>
            </a:r>
            <a:r>
              <a:rPr spc="-30" dirty="0"/>
              <a:t> </a:t>
            </a:r>
            <a:r>
              <a:rPr dirty="0"/>
              <a:t>from</a:t>
            </a:r>
            <a:r>
              <a:rPr spc="-80" dirty="0"/>
              <a:t> </a:t>
            </a:r>
            <a:r>
              <a:rPr spc="-10" dirty="0" smtClean="0"/>
              <a:t>fraud.</a:t>
            </a:r>
            <a:endParaRPr lang="en-US" spc="-10" dirty="0" smtClean="0"/>
          </a:p>
          <a:p>
            <a:pPr marL="201930" indent="-189230">
              <a:lnSpc>
                <a:spcPct val="200000"/>
              </a:lnSpc>
              <a:spcBef>
                <a:spcPts val="105"/>
              </a:spcBef>
              <a:buChar char="•"/>
              <a:tabLst>
                <a:tab pos="201930" algn="l"/>
                <a:tab pos="473075" algn="l"/>
              </a:tabLst>
            </a:pPr>
            <a:r>
              <a:rPr dirty="0" smtClean="0"/>
              <a:t>Speed</a:t>
            </a:r>
            <a:r>
              <a:rPr spc="-5" dirty="0" smtClean="0"/>
              <a:t> </a:t>
            </a:r>
            <a:r>
              <a:rPr dirty="0"/>
              <a:t>up</a:t>
            </a:r>
            <a:r>
              <a:rPr spc="-10" dirty="0"/>
              <a:t> </a:t>
            </a:r>
            <a:r>
              <a:rPr dirty="0"/>
              <a:t>processing</a:t>
            </a:r>
            <a:r>
              <a:rPr spc="-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genuine</a:t>
            </a:r>
            <a:r>
              <a:rPr spc="-80" dirty="0"/>
              <a:t> </a:t>
            </a:r>
            <a:r>
              <a:rPr spc="-10" dirty="0" smtClean="0"/>
              <a:t>claims.</a:t>
            </a:r>
            <a:endParaRPr lang="en-US" spc="-10" dirty="0" smtClean="0"/>
          </a:p>
          <a:p>
            <a:pPr marL="201930" indent="-189230">
              <a:lnSpc>
                <a:spcPct val="200000"/>
              </a:lnSpc>
              <a:spcBef>
                <a:spcPts val="105"/>
              </a:spcBef>
              <a:buChar char="•"/>
              <a:tabLst>
                <a:tab pos="201930" algn="l"/>
                <a:tab pos="473075" algn="l"/>
              </a:tabLst>
            </a:pPr>
            <a:r>
              <a:rPr dirty="0" smtClean="0"/>
              <a:t>Improve</a:t>
            </a:r>
            <a:r>
              <a:rPr spc="-50" dirty="0" smtClean="0"/>
              <a:t> </a:t>
            </a:r>
            <a:r>
              <a:rPr dirty="0"/>
              <a:t>overall</a:t>
            </a:r>
            <a:r>
              <a:rPr spc="-55" dirty="0"/>
              <a:t> </a:t>
            </a:r>
            <a:r>
              <a:rPr dirty="0"/>
              <a:t>customer</a:t>
            </a:r>
            <a:r>
              <a:rPr spc="-90" dirty="0"/>
              <a:t> </a:t>
            </a:r>
            <a:r>
              <a:rPr dirty="0"/>
              <a:t>satisfaction</a:t>
            </a:r>
            <a:r>
              <a:rPr spc="-100" dirty="0"/>
              <a:t> </a:t>
            </a:r>
            <a:r>
              <a:rPr spc="-25" dirty="0" smtClean="0"/>
              <a:t>and</a:t>
            </a:r>
            <a:r>
              <a:rPr lang="en-US" spc="-25" dirty="0" smtClean="0"/>
              <a:t> </a:t>
            </a:r>
            <a:r>
              <a:rPr dirty="0" smtClean="0"/>
              <a:t>operational</a:t>
            </a:r>
            <a:r>
              <a:rPr spc="-50" dirty="0" smtClean="0"/>
              <a:t> </a:t>
            </a:r>
            <a:r>
              <a:rPr spc="-10" dirty="0"/>
              <a:t>efficiency.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3600" y="2895600"/>
            <a:ext cx="4860025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b="1" spc="-150" dirty="0">
                <a:latin typeface="Trebuchet MS"/>
                <a:cs typeface="Trebuchet MS"/>
              </a:rPr>
              <a:t>T</a:t>
            </a:r>
            <a:r>
              <a:rPr sz="6600" b="1" spc="-710" dirty="0">
                <a:latin typeface="Trebuchet MS"/>
                <a:cs typeface="Trebuchet MS"/>
              </a:rPr>
              <a:t>H</a:t>
            </a:r>
            <a:r>
              <a:rPr sz="6600" b="1" spc="-800" dirty="0">
                <a:latin typeface="Trebuchet MS"/>
                <a:cs typeface="Trebuchet MS"/>
              </a:rPr>
              <a:t> </a:t>
            </a:r>
            <a:r>
              <a:rPr sz="6600" b="1" spc="210" dirty="0">
                <a:latin typeface="Trebuchet MS"/>
                <a:cs typeface="Trebuchet MS"/>
              </a:rPr>
              <a:t>A</a:t>
            </a:r>
            <a:r>
              <a:rPr sz="6600" b="1" spc="175" dirty="0">
                <a:latin typeface="Trebuchet MS"/>
                <a:cs typeface="Trebuchet MS"/>
              </a:rPr>
              <a:t>N</a:t>
            </a:r>
            <a:r>
              <a:rPr sz="6600" b="1" spc="-385" dirty="0">
                <a:latin typeface="Trebuchet MS"/>
                <a:cs typeface="Trebuchet MS"/>
              </a:rPr>
              <a:t>K</a:t>
            </a:r>
            <a:r>
              <a:rPr sz="6600" b="1" spc="250" dirty="0">
                <a:latin typeface="Trebuchet MS"/>
                <a:cs typeface="Trebuchet MS"/>
              </a:rPr>
              <a:t> </a:t>
            </a:r>
            <a:r>
              <a:rPr sz="6600" b="1" spc="-520" dirty="0">
                <a:latin typeface="Trebuchet MS"/>
                <a:cs typeface="Trebuchet MS"/>
              </a:rPr>
              <a:t>YO</a:t>
            </a:r>
            <a:r>
              <a:rPr sz="6600" b="1" spc="-844" dirty="0">
                <a:latin typeface="Trebuchet MS"/>
                <a:cs typeface="Trebuchet MS"/>
              </a:rPr>
              <a:t> </a:t>
            </a:r>
            <a:r>
              <a:rPr sz="6600" b="1" spc="-635" dirty="0">
                <a:latin typeface="Trebuchet MS"/>
                <a:cs typeface="Trebuchet MS"/>
              </a:rPr>
              <a:t>U</a:t>
            </a:r>
            <a:endParaRPr sz="6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697" y="0"/>
            <a:ext cx="5168900" cy="6853555"/>
            <a:chOff x="7023697" y="0"/>
            <a:chExt cx="5168900" cy="6853555"/>
          </a:xfrm>
        </p:grpSpPr>
        <p:sp>
          <p:nvSpPr>
            <p:cNvPr id="3" name="object 3"/>
            <p:cNvSpPr/>
            <p:nvPr/>
          </p:nvSpPr>
          <p:spPr>
            <a:xfrm>
              <a:off x="7884489" y="0"/>
              <a:ext cx="4307840" cy="2383155"/>
            </a:xfrm>
            <a:custGeom>
              <a:avLst/>
              <a:gdLst/>
              <a:ahLst/>
              <a:cxnLst/>
              <a:rect l="l" t="t" r="r" b="b"/>
              <a:pathLst>
                <a:path w="4307840" h="2383155">
                  <a:moveTo>
                    <a:pt x="4307571" y="2383044"/>
                  </a:moveTo>
                  <a:lnTo>
                    <a:pt x="4307572" y="0"/>
                  </a:lnTo>
                  <a:lnTo>
                    <a:pt x="0" y="0"/>
                  </a:lnTo>
                  <a:lnTo>
                    <a:pt x="4307571" y="2383044"/>
                  </a:lnTo>
                  <a:close/>
                </a:path>
              </a:pathLst>
            </a:custGeom>
            <a:solidFill>
              <a:srgbClr val="2C70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697" y="5206"/>
              <a:ext cx="5168265" cy="6848475"/>
            </a:xfrm>
            <a:custGeom>
              <a:avLst/>
              <a:gdLst/>
              <a:ahLst/>
              <a:cxnLst/>
              <a:rect l="l" t="t" r="r" b="b"/>
              <a:pathLst>
                <a:path w="5168265" h="6848475">
                  <a:moveTo>
                    <a:pt x="5168163" y="408673"/>
                  </a:moveTo>
                  <a:lnTo>
                    <a:pt x="4145877" y="949299"/>
                  </a:lnTo>
                  <a:lnTo>
                    <a:pt x="3482962" y="0"/>
                  </a:lnTo>
                  <a:lnTo>
                    <a:pt x="3465106" y="0"/>
                  </a:lnTo>
                  <a:lnTo>
                    <a:pt x="4132821" y="956208"/>
                  </a:lnTo>
                  <a:lnTo>
                    <a:pt x="3377285" y="1355775"/>
                  </a:lnTo>
                  <a:lnTo>
                    <a:pt x="3362071" y="1346898"/>
                  </a:lnTo>
                  <a:lnTo>
                    <a:pt x="3362071" y="1363814"/>
                  </a:lnTo>
                  <a:lnTo>
                    <a:pt x="2397760" y="1873796"/>
                  </a:lnTo>
                  <a:lnTo>
                    <a:pt x="2665260" y="957059"/>
                  </a:lnTo>
                  <a:lnTo>
                    <a:pt x="3362071" y="1363814"/>
                  </a:lnTo>
                  <a:lnTo>
                    <a:pt x="3362071" y="1346898"/>
                  </a:lnTo>
                  <a:lnTo>
                    <a:pt x="2678747" y="948004"/>
                  </a:lnTo>
                  <a:lnTo>
                    <a:pt x="2656370" y="934935"/>
                  </a:lnTo>
                  <a:lnTo>
                    <a:pt x="2379637" y="1883371"/>
                  </a:lnTo>
                  <a:lnTo>
                    <a:pt x="2373922" y="1886394"/>
                  </a:lnTo>
                  <a:lnTo>
                    <a:pt x="2373922" y="1902968"/>
                  </a:lnTo>
                  <a:lnTo>
                    <a:pt x="1964055" y="3307727"/>
                  </a:lnTo>
                  <a:lnTo>
                    <a:pt x="1712290" y="2255850"/>
                  </a:lnTo>
                  <a:lnTo>
                    <a:pt x="1711655" y="2253208"/>
                  </a:lnTo>
                  <a:lnTo>
                    <a:pt x="1722005" y="2247735"/>
                  </a:lnTo>
                  <a:lnTo>
                    <a:pt x="2373922" y="1902968"/>
                  </a:lnTo>
                  <a:lnTo>
                    <a:pt x="2373922" y="1886394"/>
                  </a:lnTo>
                  <a:lnTo>
                    <a:pt x="1694738" y="2245576"/>
                  </a:lnTo>
                  <a:lnTo>
                    <a:pt x="1955774" y="3336112"/>
                  </a:lnTo>
                  <a:lnTo>
                    <a:pt x="1528622" y="4800155"/>
                  </a:lnTo>
                  <a:lnTo>
                    <a:pt x="2340851" y="4944745"/>
                  </a:lnTo>
                  <a:lnTo>
                    <a:pt x="2550541" y="5820715"/>
                  </a:lnTo>
                  <a:lnTo>
                    <a:pt x="1418717" y="6077013"/>
                  </a:lnTo>
                  <a:lnTo>
                    <a:pt x="19304" y="3418751"/>
                  </a:lnTo>
                  <a:lnTo>
                    <a:pt x="17348" y="3415042"/>
                  </a:lnTo>
                  <a:lnTo>
                    <a:pt x="20624" y="3410889"/>
                  </a:lnTo>
                  <a:lnTo>
                    <a:pt x="2707335" y="0"/>
                  </a:lnTo>
                  <a:lnTo>
                    <a:pt x="2688729" y="0"/>
                  </a:lnTo>
                  <a:lnTo>
                    <a:pt x="0" y="3413556"/>
                  </a:lnTo>
                  <a:lnTo>
                    <a:pt x="1410931" y="6093777"/>
                  </a:lnTo>
                  <a:lnTo>
                    <a:pt x="1463014" y="6081992"/>
                  </a:lnTo>
                  <a:lnTo>
                    <a:pt x="2553944" y="5834939"/>
                  </a:lnTo>
                  <a:lnTo>
                    <a:pt x="2796463" y="6848056"/>
                  </a:lnTo>
                  <a:lnTo>
                    <a:pt x="2811488" y="6848056"/>
                  </a:lnTo>
                  <a:lnTo>
                    <a:pt x="2568219" y="5831700"/>
                  </a:lnTo>
                  <a:lnTo>
                    <a:pt x="4546130" y="5383796"/>
                  </a:lnTo>
                  <a:lnTo>
                    <a:pt x="5168163" y="6299759"/>
                  </a:lnTo>
                  <a:lnTo>
                    <a:pt x="5168163" y="6273635"/>
                  </a:lnTo>
                  <a:lnTo>
                    <a:pt x="4561522" y="5380317"/>
                  </a:lnTo>
                  <a:lnTo>
                    <a:pt x="4661166" y="5357761"/>
                  </a:lnTo>
                  <a:lnTo>
                    <a:pt x="4983899" y="5415204"/>
                  </a:lnTo>
                  <a:lnTo>
                    <a:pt x="5168163" y="5553875"/>
                  </a:lnTo>
                  <a:lnTo>
                    <a:pt x="5168163" y="5535498"/>
                  </a:lnTo>
                  <a:lnTo>
                    <a:pt x="5015877" y="5420893"/>
                  </a:lnTo>
                  <a:lnTo>
                    <a:pt x="5168163" y="5447995"/>
                  </a:lnTo>
                  <a:lnTo>
                    <a:pt x="5168163" y="5433085"/>
                  </a:lnTo>
                  <a:lnTo>
                    <a:pt x="4989931" y="5401361"/>
                  </a:lnTo>
                  <a:lnTo>
                    <a:pt x="4957940" y="5377281"/>
                  </a:lnTo>
                  <a:lnTo>
                    <a:pt x="4957940" y="5395671"/>
                  </a:lnTo>
                  <a:lnTo>
                    <a:pt x="4698047" y="5349405"/>
                  </a:lnTo>
                  <a:lnTo>
                    <a:pt x="4850587" y="5314861"/>
                  </a:lnTo>
                  <a:lnTo>
                    <a:pt x="4957940" y="5395671"/>
                  </a:lnTo>
                  <a:lnTo>
                    <a:pt x="4957940" y="5377281"/>
                  </a:lnTo>
                  <a:lnTo>
                    <a:pt x="4869358" y="5310606"/>
                  </a:lnTo>
                  <a:lnTo>
                    <a:pt x="5168163" y="5242928"/>
                  </a:lnTo>
                  <a:lnTo>
                    <a:pt x="5168163" y="5227942"/>
                  </a:lnTo>
                  <a:lnTo>
                    <a:pt x="4854054" y="5299087"/>
                  </a:lnTo>
                  <a:lnTo>
                    <a:pt x="4835271" y="5284952"/>
                  </a:lnTo>
                  <a:lnTo>
                    <a:pt x="4835271" y="5303329"/>
                  </a:lnTo>
                  <a:lnTo>
                    <a:pt x="4660976" y="5342814"/>
                  </a:lnTo>
                  <a:lnTo>
                    <a:pt x="4624095" y="5336248"/>
                  </a:lnTo>
                  <a:lnTo>
                    <a:pt x="4624095" y="5351157"/>
                  </a:lnTo>
                  <a:lnTo>
                    <a:pt x="4552696" y="5367325"/>
                  </a:lnTo>
                  <a:lnTo>
                    <a:pt x="4537316" y="5344693"/>
                  </a:lnTo>
                  <a:lnTo>
                    <a:pt x="4537316" y="5370804"/>
                  </a:lnTo>
                  <a:lnTo>
                    <a:pt x="2564803" y="5817476"/>
                  </a:lnTo>
                  <a:lnTo>
                    <a:pt x="2356561" y="4947539"/>
                  </a:lnTo>
                  <a:lnTo>
                    <a:pt x="4510189" y="5330888"/>
                  </a:lnTo>
                  <a:lnTo>
                    <a:pt x="4537316" y="5370804"/>
                  </a:lnTo>
                  <a:lnTo>
                    <a:pt x="4537316" y="5344693"/>
                  </a:lnTo>
                  <a:lnTo>
                    <a:pt x="4530382" y="5334482"/>
                  </a:lnTo>
                  <a:lnTo>
                    <a:pt x="4624095" y="5351157"/>
                  </a:lnTo>
                  <a:lnTo>
                    <a:pt x="4624095" y="5336248"/>
                  </a:lnTo>
                  <a:lnTo>
                    <a:pt x="4518850" y="5317502"/>
                  </a:lnTo>
                  <a:lnTo>
                    <a:pt x="4498670" y="5287797"/>
                  </a:lnTo>
                  <a:lnTo>
                    <a:pt x="4498670" y="5313921"/>
                  </a:lnTo>
                  <a:lnTo>
                    <a:pt x="2352827" y="4931930"/>
                  </a:lnTo>
                  <a:lnTo>
                    <a:pt x="2337104" y="4866246"/>
                  </a:lnTo>
                  <a:lnTo>
                    <a:pt x="2337104" y="4929136"/>
                  </a:lnTo>
                  <a:lnTo>
                    <a:pt x="1591271" y="4796358"/>
                  </a:lnTo>
                  <a:lnTo>
                    <a:pt x="1547266" y="4788522"/>
                  </a:lnTo>
                  <a:lnTo>
                    <a:pt x="1547672" y="4787100"/>
                  </a:lnTo>
                  <a:lnTo>
                    <a:pt x="1962670" y="3364877"/>
                  </a:lnTo>
                  <a:lnTo>
                    <a:pt x="2337104" y="4929136"/>
                  </a:lnTo>
                  <a:lnTo>
                    <a:pt x="2337104" y="4866246"/>
                  </a:lnTo>
                  <a:lnTo>
                    <a:pt x="1970951" y="3336493"/>
                  </a:lnTo>
                  <a:lnTo>
                    <a:pt x="2392032" y="1893392"/>
                  </a:lnTo>
                  <a:lnTo>
                    <a:pt x="3376980" y="1372514"/>
                  </a:lnTo>
                  <a:lnTo>
                    <a:pt x="4312488" y="1918589"/>
                  </a:lnTo>
                  <a:lnTo>
                    <a:pt x="3767709" y="2656560"/>
                  </a:lnTo>
                  <a:lnTo>
                    <a:pt x="2590546" y="3613797"/>
                  </a:lnTo>
                  <a:lnTo>
                    <a:pt x="4132046" y="4774044"/>
                  </a:lnTo>
                  <a:lnTo>
                    <a:pt x="4498670" y="5313921"/>
                  </a:lnTo>
                  <a:lnTo>
                    <a:pt x="4498670" y="5287797"/>
                  </a:lnTo>
                  <a:lnTo>
                    <a:pt x="4168356" y="4801362"/>
                  </a:lnTo>
                  <a:lnTo>
                    <a:pt x="4835271" y="5303329"/>
                  </a:lnTo>
                  <a:lnTo>
                    <a:pt x="4835271" y="5284952"/>
                  </a:lnTo>
                  <a:lnTo>
                    <a:pt x="4142803" y="4763744"/>
                  </a:lnTo>
                  <a:lnTo>
                    <a:pt x="4106507" y="4710303"/>
                  </a:lnTo>
                  <a:lnTo>
                    <a:pt x="4106507" y="4736427"/>
                  </a:lnTo>
                  <a:lnTo>
                    <a:pt x="2622245" y="3619246"/>
                  </a:lnTo>
                  <a:lnTo>
                    <a:pt x="2614345" y="3613302"/>
                  </a:lnTo>
                  <a:lnTo>
                    <a:pt x="2621229" y="3607701"/>
                  </a:lnTo>
                  <a:lnTo>
                    <a:pt x="3732911" y="2703703"/>
                  </a:lnTo>
                  <a:lnTo>
                    <a:pt x="3208515" y="3414064"/>
                  </a:lnTo>
                  <a:lnTo>
                    <a:pt x="4106507" y="4736427"/>
                  </a:lnTo>
                  <a:lnTo>
                    <a:pt x="4106507" y="4710303"/>
                  </a:lnTo>
                  <a:lnTo>
                    <a:pt x="3229457" y="3418751"/>
                  </a:lnTo>
                  <a:lnTo>
                    <a:pt x="3226485" y="3414369"/>
                  </a:lnTo>
                  <a:lnTo>
                    <a:pt x="3229622" y="3410127"/>
                  </a:lnTo>
                  <a:lnTo>
                    <a:pt x="3778402" y="2666708"/>
                  </a:lnTo>
                  <a:lnTo>
                    <a:pt x="4537126" y="2049716"/>
                  </a:lnTo>
                  <a:lnTo>
                    <a:pt x="4970831" y="2302878"/>
                  </a:lnTo>
                  <a:lnTo>
                    <a:pt x="3987647" y="3106534"/>
                  </a:lnTo>
                  <a:lnTo>
                    <a:pt x="4179074" y="3412325"/>
                  </a:lnTo>
                  <a:lnTo>
                    <a:pt x="3843337" y="3687851"/>
                  </a:lnTo>
                  <a:lnTo>
                    <a:pt x="4589157" y="4067365"/>
                  </a:lnTo>
                  <a:lnTo>
                    <a:pt x="5110327" y="4899838"/>
                  </a:lnTo>
                  <a:lnTo>
                    <a:pt x="5122088" y="4882591"/>
                  </a:lnTo>
                  <a:lnTo>
                    <a:pt x="5155654" y="4833340"/>
                  </a:lnTo>
                  <a:lnTo>
                    <a:pt x="5168163" y="4862195"/>
                  </a:lnTo>
                  <a:lnTo>
                    <a:pt x="5168163" y="4825314"/>
                  </a:lnTo>
                  <a:lnTo>
                    <a:pt x="5165420" y="4819015"/>
                  </a:lnTo>
                  <a:lnTo>
                    <a:pt x="5168163" y="4814989"/>
                  </a:lnTo>
                  <a:lnTo>
                    <a:pt x="5168163" y="4788941"/>
                  </a:lnTo>
                  <a:lnTo>
                    <a:pt x="5158524" y="4803089"/>
                  </a:lnTo>
                  <a:lnTo>
                    <a:pt x="5148745" y="4780534"/>
                  </a:lnTo>
                  <a:lnTo>
                    <a:pt x="5148745" y="4817427"/>
                  </a:lnTo>
                  <a:lnTo>
                    <a:pt x="5110823" y="4873053"/>
                  </a:lnTo>
                  <a:lnTo>
                    <a:pt x="4614507" y="4080268"/>
                  </a:lnTo>
                  <a:lnTo>
                    <a:pt x="4889970" y="4220426"/>
                  </a:lnTo>
                  <a:lnTo>
                    <a:pt x="5148745" y="4817427"/>
                  </a:lnTo>
                  <a:lnTo>
                    <a:pt x="5148745" y="4780534"/>
                  </a:lnTo>
                  <a:lnTo>
                    <a:pt x="4910493" y="4230865"/>
                  </a:lnTo>
                  <a:lnTo>
                    <a:pt x="5168163" y="4361967"/>
                  </a:lnTo>
                  <a:lnTo>
                    <a:pt x="5168163" y="4345571"/>
                  </a:lnTo>
                  <a:lnTo>
                    <a:pt x="4901374" y="4209821"/>
                  </a:lnTo>
                  <a:lnTo>
                    <a:pt x="4770780" y="3908514"/>
                  </a:lnTo>
                  <a:lnTo>
                    <a:pt x="4769256" y="3904983"/>
                  </a:lnTo>
                  <a:lnTo>
                    <a:pt x="4772939" y="3900779"/>
                  </a:lnTo>
                  <a:lnTo>
                    <a:pt x="4930940" y="3720503"/>
                  </a:lnTo>
                  <a:lnTo>
                    <a:pt x="5168163" y="3897795"/>
                  </a:lnTo>
                  <a:lnTo>
                    <a:pt x="5168163" y="3879634"/>
                  </a:lnTo>
                  <a:lnTo>
                    <a:pt x="4940541" y="3709543"/>
                  </a:lnTo>
                  <a:lnTo>
                    <a:pt x="5168163" y="3449815"/>
                  </a:lnTo>
                  <a:lnTo>
                    <a:pt x="5168163" y="3427552"/>
                  </a:lnTo>
                  <a:lnTo>
                    <a:pt x="4928755" y="3700729"/>
                  </a:lnTo>
                  <a:lnTo>
                    <a:pt x="4663110" y="3502190"/>
                  </a:lnTo>
                  <a:lnTo>
                    <a:pt x="4655223" y="3496297"/>
                  </a:lnTo>
                  <a:lnTo>
                    <a:pt x="4660531" y="3491166"/>
                  </a:lnTo>
                  <a:lnTo>
                    <a:pt x="5168163" y="3000857"/>
                  </a:lnTo>
                  <a:lnTo>
                    <a:pt x="5168163" y="2980512"/>
                  </a:lnTo>
                  <a:lnTo>
                    <a:pt x="4632757" y="3497630"/>
                  </a:lnTo>
                  <a:lnTo>
                    <a:pt x="4919142" y="3711689"/>
                  </a:lnTo>
                  <a:lnTo>
                    <a:pt x="4752086" y="3902303"/>
                  </a:lnTo>
                  <a:lnTo>
                    <a:pt x="4880851" y="4199382"/>
                  </a:lnTo>
                  <a:lnTo>
                    <a:pt x="4599432" y="4056189"/>
                  </a:lnTo>
                  <a:lnTo>
                    <a:pt x="4574083" y="4015702"/>
                  </a:lnTo>
                  <a:lnTo>
                    <a:pt x="4574083" y="4043286"/>
                  </a:lnTo>
                  <a:lnTo>
                    <a:pt x="3883876" y="3692042"/>
                  </a:lnTo>
                  <a:lnTo>
                    <a:pt x="3869893" y="3684917"/>
                  </a:lnTo>
                  <a:lnTo>
                    <a:pt x="3876052" y="3679863"/>
                  </a:lnTo>
                  <a:lnTo>
                    <a:pt x="4186885" y="3424796"/>
                  </a:lnTo>
                  <a:lnTo>
                    <a:pt x="4574083" y="4043286"/>
                  </a:lnTo>
                  <a:lnTo>
                    <a:pt x="4574083" y="4015702"/>
                  </a:lnTo>
                  <a:lnTo>
                    <a:pt x="4198302" y="3415423"/>
                  </a:lnTo>
                  <a:lnTo>
                    <a:pt x="5168163" y="2619527"/>
                  </a:lnTo>
                  <a:lnTo>
                    <a:pt x="5168163" y="2600629"/>
                  </a:lnTo>
                  <a:lnTo>
                    <a:pt x="4190492" y="3402952"/>
                  </a:lnTo>
                  <a:lnTo>
                    <a:pt x="4009542" y="3113887"/>
                  </a:lnTo>
                  <a:lnTo>
                    <a:pt x="4006939" y="3109734"/>
                  </a:lnTo>
                  <a:lnTo>
                    <a:pt x="4013644" y="3104248"/>
                  </a:lnTo>
                  <a:lnTo>
                    <a:pt x="4984343" y="2310777"/>
                  </a:lnTo>
                  <a:lnTo>
                    <a:pt x="5143652" y="2403754"/>
                  </a:lnTo>
                  <a:lnTo>
                    <a:pt x="5168163" y="2438844"/>
                  </a:lnTo>
                  <a:lnTo>
                    <a:pt x="5168163" y="2418054"/>
                  </a:lnTo>
                  <a:lnTo>
                    <a:pt x="5168163" y="2413216"/>
                  </a:lnTo>
                  <a:lnTo>
                    <a:pt x="5168163" y="2401176"/>
                  </a:lnTo>
                  <a:lnTo>
                    <a:pt x="5153965" y="2392896"/>
                  </a:lnTo>
                  <a:lnTo>
                    <a:pt x="5123751" y="2349639"/>
                  </a:lnTo>
                  <a:lnTo>
                    <a:pt x="5123751" y="2375255"/>
                  </a:lnTo>
                  <a:lnTo>
                    <a:pt x="4996396" y="2300922"/>
                  </a:lnTo>
                  <a:lnTo>
                    <a:pt x="5044414" y="2261666"/>
                  </a:lnTo>
                  <a:lnTo>
                    <a:pt x="5123751" y="2375255"/>
                  </a:lnTo>
                  <a:lnTo>
                    <a:pt x="5123751" y="2349639"/>
                  </a:lnTo>
                  <a:lnTo>
                    <a:pt x="5055806" y="2252357"/>
                  </a:lnTo>
                  <a:lnTo>
                    <a:pt x="5168163" y="2160511"/>
                  </a:lnTo>
                  <a:lnTo>
                    <a:pt x="5168163" y="2141575"/>
                  </a:lnTo>
                  <a:lnTo>
                    <a:pt x="5047386" y="2240292"/>
                  </a:lnTo>
                  <a:lnTo>
                    <a:pt x="5035994" y="2223986"/>
                  </a:lnTo>
                  <a:lnTo>
                    <a:pt x="5035994" y="2249614"/>
                  </a:lnTo>
                  <a:lnTo>
                    <a:pt x="4982870" y="2293035"/>
                  </a:lnTo>
                  <a:lnTo>
                    <a:pt x="4549216" y="2039886"/>
                  </a:lnTo>
                  <a:lnTo>
                    <a:pt x="4766284" y="1863369"/>
                  </a:lnTo>
                  <a:lnTo>
                    <a:pt x="5035994" y="2249614"/>
                  </a:lnTo>
                  <a:lnTo>
                    <a:pt x="5035994" y="2223986"/>
                  </a:lnTo>
                  <a:lnTo>
                    <a:pt x="4777702" y="1854098"/>
                  </a:lnTo>
                  <a:lnTo>
                    <a:pt x="5168163" y="1536573"/>
                  </a:lnTo>
                  <a:lnTo>
                    <a:pt x="5168163" y="1517738"/>
                  </a:lnTo>
                  <a:lnTo>
                    <a:pt x="4769307" y="1842084"/>
                  </a:lnTo>
                  <a:lnTo>
                    <a:pt x="4757902" y="1825752"/>
                  </a:lnTo>
                  <a:lnTo>
                    <a:pt x="4757902" y="1851355"/>
                  </a:lnTo>
                  <a:lnTo>
                    <a:pt x="4535741" y="2032012"/>
                  </a:lnTo>
                  <a:lnTo>
                    <a:pt x="4523651" y="2024964"/>
                  </a:lnTo>
                  <a:lnTo>
                    <a:pt x="4523651" y="2041842"/>
                  </a:lnTo>
                  <a:lnTo>
                    <a:pt x="3813200" y="2619565"/>
                  </a:lnTo>
                  <a:lnTo>
                    <a:pt x="4325175" y="1925993"/>
                  </a:lnTo>
                  <a:lnTo>
                    <a:pt x="4523651" y="2041842"/>
                  </a:lnTo>
                  <a:lnTo>
                    <a:pt x="4523651" y="2024964"/>
                  </a:lnTo>
                  <a:lnTo>
                    <a:pt x="4333900" y="1914194"/>
                  </a:lnTo>
                  <a:lnTo>
                    <a:pt x="4574337" y="1588477"/>
                  </a:lnTo>
                  <a:lnTo>
                    <a:pt x="4757902" y="1851355"/>
                  </a:lnTo>
                  <a:lnTo>
                    <a:pt x="4757902" y="1825752"/>
                  </a:lnTo>
                  <a:lnTo>
                    <a:pt x="4583531" y="1576031"/>
                  </a:lnTo>
                  <a:lnTo>
                    <a:pt x="5168163" y="784047"/>
                  </a:lnTo>
                  <a:lnTo>
                    <a:pt x="5168163" y="759447"/>
                  </a:lnTo>
                  <a:lnTo>
                    <a:pt x="4574692" y="1563370"/>
                  </a:lnTo>
                  <a:lnTo>
                    <a:pt x="4565510" y="1550225"/>
                  </a:lnTo>
                  <a:lnTo>
                    <a:pt x="4565510" y="1575828"/>
                  </a:lnTo>
                  <a:lnTo>
                    <a:pt x="4321200" y="1906778"/>
                  </a:lnTo>
                  <a:lnTo>
                    <a:pt x="3392182" y="1364475"/>
                  </a:lnTo>
                  <a:lnTo>
                    <a:pt x="4141279" y="968311"/>
                  </a:lnTo>
                  <a:lnTo>
                    <a:pt x="4565510" y="1575828"/>
                  </a:lnTo>
                  <a:lnTo>
                    <a:pt x="4565510" y="1550225"/>
                  </a:lnTo>
                  <a:lnTo>
                    <a:pt x="4154322" y="961402"/>
                  </a:lnTo>
                  <a:lnTo>
                    <a:pt x="5168163" y="425234"/>
                  </a:lnTo>
                  <a:lnTo>
                    <a:pt x="5168163" y="408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924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3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38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3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300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-10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3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3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19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300" spc="-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114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300" spc="-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-17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3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3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300" spc="-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3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33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775" y="2900997"/>
            <a:ext cx="4846320" cy="1812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Insurance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leads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significant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61100"/>
              </a:lnSpc>
              <a:spcBef>
                <a:spcPts val="4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losses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inefficiencies.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Manual 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delay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claim processing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costs.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2"/>
            <a:ext cx="2423795" cy="3419475"/>
          </a:xfrm>
          <a:custGeom>
            <a:avLst/>
            <a:gdLst/>
            <a:ahLst/>
            <a:cxnLst/>
            <a:rect l="l" t="t" r="r" b="b"/>
            <a:pathLst>
              <a:path w="2423795" h="3419475">
                <a:moveTo>
                  <a:pt x="2423388" y="0"/>
                </a:moveTo>
                <a:lnTo>
                  <a:pt x="2378557" y="0"/>
                </a:lnTo>
                <a:lnTo>
                  <a:pt x="1911070" y="173761"/>
                </a:lnTo>
                <a:lnTo>
                  <a:pt x="1951939" y="0"/>
                </a:lnTo>
                <a:lnTo>
                  <a:pt x="1935848" y="0"/>
                </a:lnTo>
                <a:lnTo>
                  <a:pt x="1893443" y="180314"/>
                </a:lnTo>
                <a:lnTo>
                  <a:pt x="1889150" y="181914"/>
                </a:lnTo>
                <a:lnTo>
                  <a:pt x="1889150" y="198564"/>
                </a:lnTo>
                <a:lnTo>
                  <a:pt x="1437170" y="2120531"/>
                </a:lnTo>
                <a:lnTo>
                  <a:pt x="702043" y="2361539"/>
                </a:lnTo>
                <a:lnTo>
                  <a:pt x="404698" y="1404505"/>
                </a:lnTo>
                <a:lnTo>
                  <a:pt x="1164374" y="863752"/>
                </a:lnTo>
                <a:lnTo>
                  <a:pt x="1164767" y="858812"/>
                </a:lnTo>
                <a:lnTo>
                  <a:pt x="1165225" y="853122"/>
                </a:lnTo>
                <a:lnTo>
                  <a:pt x="1197267" y="455714"/>
                </a:lnTo>
                <a:lnTo>
                  <a:pt x="1889150" y="198564"/>
                </a:lnTo>
                <a:lnTo>
                  <a:pt x="1889150" y="181914"/>
                </a:lnTo>
                <a:lnTo>
                  <a:pt x="1198651" y="438569"/>
                </a:lnTo>
                <a:lnTo>
                  <a:pt x="1234020" y="0"/>
                </a:lnTo>
                <a:lnTo>
                  <a:pt x="1218298" y="0"/>
                </a:lnTo>
                <a:lnTo>
                  <a:pt x="1182446" y="444588"/>
                </a:lnTo>
                <a:lnTo>
                  <a:pt x="1181061" y="445109"/>
                </a:lnTo>
                <a:lnTo>
                  <a:pt x="1181061" y="461733"/>
                </a:lnTo>
                <a:lnTo>
                  <a:pt x="1149350" y="855230"/>
                </a:lnTo>
                <a:lnTo>
                  <a:pt x="399796" y="1388770"/>
                </a:lnTo>
                <a:lnTo>
                  <a:pt x="222453" y="818019"/>
                </a:lnTo>
                <a:lnTo>
                  <a:pt x="1181061" y="461733"/>
                </a:lnTo>
                <a:lnTo>
                  <a:pt x="1181061" y="445109"/>
                </a:lnTo>
                <a:lnTo>
                  <a:pt x="217830" y="803122"/>
                </a:lnTo>
                <a:lnTo>
                  <a:pt x="0" y="102006"/>
                </a:lnTo>
                <a:lnTo>
                  <a:pt x="0" y="154736"/>
                </a:lnTo>
                <a:lnTo>
                  <a:pt x="203149" y="808583"/>
                </a:lnTo>
                <a:lnTo>
                  <a:pt x="0" y="884085"/>
                </a:lnTo>
                <a:lnTo>
                  <a:pt x="0" y="900696"/>
                </a:lnTo>
                <a:lnTo>
                  <a:pt x="207772" y="823480"/>
                </a:lnTo>
                <a:lnTo>
                  <a:pt x="386384" y="1398320"/>
                </a:lnTo>
                <a:lnTo>
                  <a:pt x="0" y="1673352"/>
                </a:lnTo>
                <a:lnTo>
                  <a:pt x="0" y="1692579"/>
                </a:lnTo>
                <a:lnTo>
                  <a:pt x="391274" y="1414056"/>
                </a:lnTo>
                <a:lnTo>
                  <a:pt x="687171" y="2366416"/>
                </a:lnTo>
                <a:lnTo>
                  <a:pt x="0" y="2591701"/>
                </a:lnTo>
                <a:lnTo>
                  <a:pt x="0" y="2608122"/>
                </a:lnTo>
                <a:lnTo>
                  <a:pt x="691794" y="2381313"/>
                </a:lnTo>
                <a:lnTo>
                  <a:pt x="893292" y="3029851"/>
                </a:lnTo>
                <a:lnTo>
                  <a:pt x="0" y="3402355"/>
                </a:lnTo>
                <a:lnTo>
                  <a:pt x="0" y="3419322"/>
                </a:lnTo>
                <a:lnTo>
                  <a:pt x="912482" y="3038818"/>
                </a:lnTo>
                <a:lnTo>
                  <a:pt x="911809" y="3036646"/>
                </a:lnTo>
                <a:lnTo>
                  <a:pt x="908850" y="3027108"/>
                </a:lnTo>
                <a:lnTo>
                  <a:pt x="706678" y="2376436"/>
                </a:lnTo>
                <a:lnTo>
                  <a:pt x="1450479" y="2132571"/>
                </a:lnTo>
                <a:lnTo>
                  <a:pt x="1452321" y="2124722"/>
                </a:lnTo>
                <a:lnTo>
                  <a:pt x="1453642" y="2119160"/>
                </a:lnTo>
                <a:lnTo>
                  <a:pt x="1906790" y="192011"/>
                </a:lnTo>
                <a:lnTo>
                  <a:pt x="2423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295400" y="1110840"/>
            <a:ext cx="8915399" cy="1197817"/>
          </a:xfrm>
          <a:prstGeom prst="rect">
            <a:avLst/>
          </a:prstGeom>
        </p:spPr>
        <p:txBody>
          <a:bodyPr vert="horz" wrap="square" lIns="0" tIns="683313" rIns="0" bIns="0" rtlCol="0">
            <a:spAutoFit/>
          </a:bodyPr>
          <a:lstStyle/>
          <a:p>
            <a:pPr marL="3113405" algn="l">
              <a:lnSpc>
                <a:spcPct val="100000"/>
              </a:lnSpc>
              <a:spcBef>
                <a:spcPts val="869"/>
              </a:spcBef>
            </a:pPr>
            <a:r>
              <a:rPr sz="3300" b="0" dirty="0" smtClean="0">
                <a:solidFill>
                  <a:srgbClr val="000000"/>
                </a:solidFill>
                <a:latin typeface="Arial MT"/>
                <a:cs typeface="Arial MT"/>
              </a:rPr>
              <a:t>P</a:t>
            </a:r>
            <a:r>
              <a:rPr sz="3300" b="0" spc="-30" dirty="0" smtClean="0">
                <a:solidFill>
                  <a:srgbClr val="000000"/>
                </a:solidFill>
                <a:latin typeface="Arial MT"/>
                <a:cs typeface="Arial MT"/>
              </a:rPr>
              <a:t>R</a:t>
            </a:r>
            <a:r>
              <a:rPr sz="3300" b="0" dirty="0" smtClean="0">
                <a:solidFill>
                  <a:srgbClr val="000000"/>
                </a:solidFill>
                <a:latin typeface="Arial MT"/>
                <a:cs typeface="Arial MT"/>
              </a:rPr>
              <a:t>OBLE</a:t>
            </a:r>
            <a:r>
              <a:rPr sz="3300" b="0" spc="-50" dirty="0" smtClean="0">
                <a:solidFill>
                  <a:srgbClr val="000000"/>
                </a:solidFill>
                <a:latin typeface="Arial MT"/>
                <a:cs typeface="Arial MT"/>
              </a:rPr>
              <a:t>M</a:t>
            </a:r>
            <a:r>
              <a:rPr lang="en-US" sz="3300" dirty="0">
                <a:latin typeface="Arial MT"/>
                <a:cs typeface="Arial MT"/>
              </a:rPr>
              <a:t> </a:t>
            </a:r>
            <a:r>
              <a:rPr sz="3300" b="0" dirty="0" smtClean="0">
                <a:solidFill>
                  <a:srgbClr val="000000"/>
                </a:solidFill>
                <a:latin typeface="Arial MT"/>
                <a:cs typeface="Arial MT"/>
              </a:rPr>
              <a:t>S</a:t>
            </a:r>
            <a:r>
              <a:rPr sz="3300" b="0" spc="240" dirty="0" smtClean="0">
                <a:solidFill>
                  <a:srgbClr val="000000"/>
                </a:solidFill>
                <a:latin typeface="Arial MT"/>
                <a:cs typeface="Arial MT"/>
              </a:rPr>
              <a:t>T</a:t>
            </a:r>
            <a:r>
              <a:rPr lang="en-US" sz="3300" b="0" spc="240" dirty="0" smtClean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3300" b="0" spc="240" dirty="0" smtClean="0">
                <a:solidFill>
                  <a:srgbClr val="000000"/>
                </a:solidFill>
                <a:latin typeface="Arial MT"/>
                <a:cs typeface="Arial MT"/>
              </a:rPr>
              <a:t>T</a:t>
            </a:r>
            <a:r>
              <a:rPr sz="3300" b="0" dirty="0" smtClean="0">
                <a:solidFill>
                  <a:srgbClr val="000000"/>
                </a:solidFill>
                <a:latin typeface="Arial MT"/>
                <a:cs typeface="Arial MT"/>
              </a:rPr>
              <a:t>EME</a:t>
            </a:r>
            <a:r>
              <a:rPr sz="3300" b="0" spc="-30" dirty="0" smtClean="0">
                <a:solidFill>
                  <a:srgbClr val="000000"/>
                </a:solidFill>
                <a:latin typeface="Arial MT"/>
                <a:cs typeface="Arial MT"/>
              </a:rPr>
              <a:t>N</a:t>
            </a:r>
            <a:r>
              <a:rPr sz="3300" b="0" spc="-50" dirty="0" smtClean="0">
                <a:solidFill>
                  <a:srgbClr val="000000"/>
                </a:solidFill>
                <a:latin typeface="Arial MT"/>
                <a:cs typeface="Arial MT"/>
              </a:rPr>
              <a:t>T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2762126"/>
            <a:ext cx="8892366" cy="185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090" marR="200660">
              <a:lnSpc>
                <a:spcPct val="102400"/>
              </a:lnSpc>
              <a:spcBef>
                <a:spcPts val="204"/>
              </a:spcBef>
            </a:pPr>
            <a:r>
              <a:rPr lang="en-US" sz="2800" dirty="0" smtClean="0">
                <a:latin typeface="Arial MT"/>
                <a:cs typeface="Arial MT"/>
              </a:rPr>
              <a:t>Current</a:t>
            </a:r>
            <a:r>
              <a:rPr lang="en-US" sz="2800" spc="75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fraud</a:t>
            </a:r>
            <a:r>
              <a:rPr lang="en-US" sz="2800" spc="140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investigations</a:t>
            </a:r>
            <a:r>
              <a:rPr lang="en-US" sz="2800" spc="150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rely</a:t>
            </a:r>
            <a:r>
              <a:rPr lang="en-US" sz="2800" spc="150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heavily</a:t>
            </a:r>
            <a:r>
              <a:rPr lang="en-US" sz="2800" spc="145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on</a:t>
            </a:r>
            <a:r>
              <a:rPr lang="en-US" sz="2800" spc="145" dirty="0" smtClean="0">
                <a:latin typeface="Arial MT"/>
                <a:cs typeface="Arial MT"/>
              </a:rPr>
              <a:t> </a:t>
            </a:r>
            <a:r>
              <a:rPr lang="en-US" sz="2800" spc="-10" dirty="0" smtClean="0">
                <a:latin typeface="Arial MT"/>
                <a:cs typeface="Arial MT"/>
              </a:rPr>
              <a:t>manual </a:t>
            </a:r>
            <a:r>
              <a:rPr lang="en-US" sz="2800" dirty="0" smtClean="0">
                <a:latin typeface="Arial MT"/>
                <a:cs typeface="Arial MT"/>
              </a:rPr>
              <a:t>reviews,</a:t>
            </a:r>
            <a:r>
              <a:rPr lang="en-US" sz="2800" spc="145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leading</a:t>
            </a:r>
            <a:r>
              <a:rPr lang="en-US" sz="2800" spc="114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to</a:t>
            </a:r>
            <a:r>
              <a:rPr lang="en-US" sz="2800" spc="120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delays</a:t>
            </a:r>
            <a:r>
              <a:rPr lang="en-US" sz="2800" spc="120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and</a:t>
            </a:r>
            <a:r>
              <a:rPr lang="en-US" sz="2800" spc="204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errors.</a:t>
            </a:r>
            <a:r>
              <a:rPr lang="en-US" sz="2800" spc="145" dirty="0" smtClean="0">
                <a:latin typeface="Arial MT"/>
                <a:cs typeface="Arial MT"/>
              </a:rPr>
              <a:t> </a:t>
            </a:r>
          </a:p>
          <a:p>
            <a:pPr marL="85090" marR="200660">
              <a:lnSpc>
                <a:spcPct val="102400"/>
              </a:lnSpc>
              <a:spcBef>
                <a:spcPts val="204"/>
              </a:spcBef>
            </a:pPr>
            <a:r>
              <a:rPr lang="en-US" sz="2800" dirty="0" smtClean="0">
                <a:latin typeface="Arial MT"/>
                <a:cs typeface="Arial MT"/>
              </a:rPr>
              <a:t>Legitimate</a:t>
            </a:r>
            <a:r>
              <a:rPr lang="en-US" sz="2800" spc="114" dirty="0" smtClean="0">
                <a:latin typeface="Arial MT"/>
                <a:cs typeface="Arial MT"/>
              </a:rPr>
              <a:t> </a:t>
            </a:r>
            <a:r>
              <a:rPr lang="en-US" sz="2800" spc="-10" dirty="0" smtClean="0">
                <a:latin typeface="Arial MT"/>
                <a:cs typeface="Arial MT"/>
              </a:rPr>
              <a:t>claims </a:t>
            </a:r>
            <a:r>
              <a:rPr lang="en-US" sz="2800" dirty="0" smtClean="0">
                <a:latin typeface="Arial MT"/>
                <a:cs typeface="Arial MT"/>
              </a:rPr>
              <a:t>suffer</a:t>
            </a:r>
            <a:r>
              <a:rPr lang="en-US" sz="2800" spc="120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while</a:t>
            </a:r>
            <a:r>
              <a:rPr lang="en-US" sz="2800" spc="95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fraudulent</a:t>
            </a:r>
            <a:r>
              <a:rPr lang="en-US" sz="2800" spc="125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ones</a:t>
            </a:r>
            <a:r>
              <a:rPr lang="en-US" sz="2800" spc="105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may</a:t>
            </a:r>
            <a:r>
              <a:rPr lang="en-US" sz="2800" spc="100" dirty="0" smtClean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go</a:t>
            </a:r>
            <a:r>
              <a:rPr lang="en-US" sz="2800" spc="95" dirty="0" smtClean="0">
                <a:latin typeface="Arial MT"/>
                <a:cs typeface="Arial MT"/>
              </a:rPr>
              <a:t> </a:t>
            </a:r>
            <a:r>
              <a:rPr lang="en-US" sz="2800" spc="-10" dirty="0" smtClean="0">
                <a:latin typeface="Arial MT"/>
                <a:cs typeface="Arial MT"/>
              </a:rPr>
              <a:t>unnoticed.</a:t>
            </a: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7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64360" y="0"/>
            <a:ext cx="580390" cy="230504"/>
          </a:xfrm>
          <a:custGeom>
            <a:avLst/>
            <a:gdLst/>
            <a:ahLst/>
            <a:cxnLst/>
            <a:rect l="l" t="t" r="r" b="b"/>
            <a:pathLst>
              <a:path w="580390" h="230504">
                <a:moveTo>
                  <a:pt x="580066" y="0"/>
                </a:moveTo>
                <a:lnTo>
                  <a:pt x="568293" y="230385"/>
                </a:lnTo>
                <a:lnTo>
                  <a:pt x="0" y="0"/>
                </a:lnTo>
              </a:path>
            </a:pathLst>
          </a:custGeom>
          <a:ln w="149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86834" y="0"/>
            <a:ext cx="1304925" cy="1012190"/>
          </a:xfrm>
          <a:custGeom>
            <a:avLst/>
            <a:gdLst/>
            <a:ahLst/>
            <a:cxnLst/>
            <a:rect l="l" t="t" r="r" b="b"/>
            <a:pathLst>
              <a:path w="1304925" h="1012190">
                <a:moveTo>
                  <a:pt x="1304598" y="0"/>
                </a:moveTo>
                <a:lnTo>
                  <a:pt x="120626" y="1011866"/>
                </a:lnTo>
                <a:lnTo>
                  <a:pt x="0" y="0"/>
                </a:lnTo>
              </a:path>
            </a:pathLst>
          </a:custGeom>
          <a:ln w="1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6196" y="0"/>
            <a:ext cx="1112520" cy="692785"/>
          </a:xfrm>
          <a:custGeom>
            <a:avLst/>
            <a:gdLst/>
            <a:ahLst/>
            <a:cxnLst/>
            <a:rect l="l" t="t" r="r" b="b"/>
            <a:pathLst>
              <a:path w="1112520" h="692785">
                <a:moveTo>
                  <a:pt x="1112395" y="0"/>
                </a:moveTo>
                <a:lnTo>
                  <a:pt x="1013078" y="692382"/>
                </a:lnTo>
                <a:lnTo>
                  <a:pt x="0" y="0"/>
                </a:lnTo>
              </a:path>
            </a:pathLst>
          </a:custGeom>
          <a:ln w="149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0341" y="0"/>
            <a:ext cx="5168265" cy="1271905"/>
          </a:xfrm>
          <a:custGeom>
            <a:avLst/>
            <a:gdLst/>
            <a:ahLst/>
            <a:cxnLst/>
            <a:rect l="l" t="t" r="r" b="b"/>
            <a:pathLst>
              <a:path w="5168265" h="1271905">
                <a:moveTo>
                  <a:pt x="2101526" y="0"/>
                </a:moveTo>
                <a:lnTo>
                  <a:pt x="2055372" y="1271543"/>
                </a:lnTo>
                <a:lnTo>
                  <a:pt x="1312339" y="0"/>
                </a:lnTo>
              </a:path>
              <a:path w="5168265" h="1271905">
                <a:moveTo>
                  <a:pt x="4802428" y="0"/>
                </a:moveTo>
                <a:lnTo>
                  <a:pt x="5167840" y="1131735"/>
                </a:lnTo>
                <a:lnTo>
                  <a:pt x="0" y="0"/>
                </a:lnTo>
              </a:path>
            </a:pathLst>
          </a:custGeom>
          <a:ln w="149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" y="2079625"/>
            <a:ext cx="408686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7955" algn="l"/>
              </a:tabLst>
            </a:pPr>
            <a:r>
              <a:rPr sz="3300" dirty="0" smtClean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3300" spc="-30" dirty="0" smtClean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300" dirty="0" smtClean="0">
                <a:solidFill>
                  <a:srgbClr val="FFFFFF"/>
                </a:solidFill>
                <a:latin typeface="Arial MT"/>
                <a:cs typeface="Arial MT"/>
              </a:rPr>
              <a:t>OJE</a:t>
            </a:r>
            <a:r>
              <a:rPr sz="3300" spc="-30" dirty="0" smtClean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300" spc="-50" dirty="0" smtClean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lang="en-US" sz="3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dirty="0" smtClean="0">
                <a:solidFill>
                  <a:srgbClr val="FFFFFF"/>
                </a:solidFill>
                <a:latin typeface="Arial MT"/>
                <a:cs typeface="Arial MT"/>
              </a:rPr>
              <a:t>GOA</a:t>
            </a:r>
            <a:r>
              <a:rPr sz="3300" spc="-50" dirty="0" smtClean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ubTitle" idx="4"/>
          </p:nvPr>
        </p:nvSpPr>
        <p:spPr>
          <a:xfrm>
            <a:off x="609600" y="3091815"/>
            <a:ext cx="10079355" cy="16846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90"/>
              </a:spcBef>
            </a:pPr>
            <a:r>
              <a:rPr sz="2750" spc="-35" dirty="0"/>
              <a:t>To</a:t>
            </a:r>
            <a:r>
              <a:rPr sz="2750" spc="90" dirty="0"/>
              <a:t> </a:t>
            </a:r>
            <a:r>
              <a:rPr sz="2750" dirty="0"/>
              <a:t>develop</a:t>
            </a:r>
            <a:r>
              <a:rPr sz="2750" spc="90" dirty="0"/>
              <a:t> </a:t>
            </a:r>
            <a:r>
              <a:rPr sz="2750" dirty="0"/>
              <a:t>a</a:t>
            </a:r>
            <a:r>
              <a:rPr sz="2750" spc="165" dirty="0"/>
              <a:t> </a:t>
            </a:r>
            <a:r>
              <a:rPr sz="2750" dirty="0"/>
              <a:t>model</a:t>
            </a:r>
            <a:r>
              <a:rPr sz="2750" spc="114" dirty="0"/>
              <a:t> </a:t>
            </a:r>
            <a:r>
              <a:rPr sz="2750" dirty="0"/>
              <a:t>to</a:t>
            </a:r>
            <a:r>
              <a:rPr sz="2750" spc="90" dirty="0"/>
              <a:t> </a:t>
            </a:r>
            <a:r>
              <a:rPr sz="2750" dirty="0"/>
              <a:t>classify</a:t>
            </a:r>
            <a:r>
              <a:rPr sz="2750" spc="95" dirty="0"/>
              <a:t> </a:t>
            </a:r>
            <a:r>
              <a:rPr sz="2750" dirty="0"/>
              <a:t>claims</a:t>
            </a:r>
            <a:r>
              <a:rPr sz="2750" spc="95" dirty="0"/>
              <a:t> </a:t>
            </a:r>
            <a:r>
              <a:rPr sz="2750" dirty="0"/>
              <a:t>as</a:t>
            </a:r>
            <a:r>
              <a:rPr sz="2750" spc="95" dirty="0"/>
              <a:t> </a:t>
            </a:r>
            <a:r>
              <a:rPr sz="2750" dirty="0"/>
              <a:t>fraudulent</a:t>
            </a:r>
            <a:r>
              <a:rPr sz="2750" spc="30" dirty="0"/>
              <a:t> </a:t>
            </a:r>
            <a:r>
              <a:rPr sz="2750" dirty="0"/>
              <a:t>or</a:t>
            </a:r>
            <a:r>
              <a:rPr sz="2750" spc="110" dirty="0"/>
              <a:t> </a:t>
            </a:r>
            <a:r>
              <a:rPr sz="2750" spc="-10" dirty="0"/>
              <a:t>legitimate </a:t>
            </a:r>
            <a:r>
              <a:rPr sz="2750" dirty="0"/>
              <a:t>using</a:t>
            </a:r>
            <a:r>
              <a:rPr sz="2750" spc="135" dirty="0"/>
              <a:t> </a:t>
            </a:r>
            <a:r>
              <a:rPr sz="2750" dirty="0"/>
              <a:t>features</a:t>
            </a:r>
            <a:r>
              <a:rPr sz="2750" spc="145" dirty="0"/>
              <a:t> </a:t>
            </a:r>
            <a:r>
              <a:rPr sz="2750" dirty="0"/>
              <a:t>like</a:t>
            </a:r>
            <a:r>
              <a:rPr sz="2750" spc="135" dirty="0"/>
              <a:t> </a:t>
            </a:r>
            <a:r>
              <a:rPr sz="2750" dirty="0"/>
              <a:t>claim</a:t>
            </a:r>
            <a:r>
              <a:rPr sz="2750" spc="200" dirty="0"/>
              <a:t> </a:t>
            </a:r>
            <a:r>
              <a:rPr sz="2750" dirty="0"/>
              <a:t>amount,</a:t>
            </a:r>
            <a:r>
              <a:rPr sz="2750" spc="170" dirty="0"/>
              <a:t> </a:t>
            </a:r>
            <a:r>
              <a:rPr sz="2750" dirty="0"/>
              <a:t>incident</a:t>
            </a:r>
            <a:r>
              <a:rPr sz="2750" spc="75" dirty="0"/>
              <a:t> </a:t>
            </a:r>
            <a:r>
              <a:rPr sz="2750" dirty="0"/>
              <a:t>details,</a:t>
            </a:r>
            <a:r>
              <a:rPr sz="2750" spc="80" dirty="0"/>
              <a:t> </a:t>
            </a:r>
            <a:r>
              <a:rPr sz="2750" spc="-10" dirty="0"/>
              <a:t>customer </a:t>
            </a:r>
            <a:r>
              <a:rPr sz="2750" dirty="0"/>
              <a:t>profile,</a:t>
            </a:r>
            <a:r>
              <a:rPr sz="2750" spc="130" dirty="0"/>
              <a:t> </a:t>
            </a:r>
            <a:r>
              <a:rPr sz="2750" dirty="0"/>
              <a:t>and</a:t>
            </a:r>
            <a:r>
              <a:rPr sz="2750" spc="195" dirty="0"/>
              <a:t> </a:t>
            </a:r>
            <a:r>
              <a:rPr sz="2750" dirty="0"/>
              <a:t>approval</a:t>
            </a:r>
            <a:r>
              <a:rPr sz="2750" spc="145" dirty="0"/>
              <a:t> </a:t>
            </a:r>
            <a:r>
              <a:rPr sz="2750" spc="-10" dirty="0" smtClean="0"/>
              <a:t>timelines</a:t>
            </a:r>
            <a:r>
              <a:rPr lang="en-US" sz="2750" spc="-10" dirty="0" smtClean="0"/>
              <a:t>.</a:t>
            </a:r>
            <a:endParaRPr sz="2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37501" y="5250"/>
            <a:ext cx="3954779" cy="6852920"/>
            <a:chOff x="8237501" y="5250"/>
            <a:chExt cx="3954779" cy="6852920"/>
          </a:xfrm>
        </p:grpSpPr>
        <p:sp>
          <p:nvSpPr>
            <p:cNvPr id="3" name="object 3"/>
            <p:cNvSpPr/>
            <p:nvPr/>
          </p:nvSpPr>
          <p:spPr>
            <a:xfrm>
              <a:off x="9141187" y="5250"/>
              <a:ext cx="3051175" cy="5515610"/>
            </a:xfrm>
            <a:custGeom>
              <a:avLst/>
              <a:gdLst/>
              <a:ahLst/>
              <a:cxnLst/>
              <a:rect l="l" t="t" r="r" b="b"/>
              <a:pathLst>
                <a:path w="3051175" h="5515610">
                  <a:moveTo>
                    <a:pt x="0" y="0"/>
                  </a:moveTo>
                  <a:lnTo>
                    <a:pt x="3050812" y="0"/>
                  </a:lnTo>
                  <a:lnTo>
                    <a:pt x="3050813" y="5515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70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7500" y="3114776"/>
              <a:ext cx="3950335" cy="3743325"/>
            </a:xfrm>
            <a:custGeom>
              <a:avLst/>
              <a:gdLst/>
              <a:ahLst/>
              <a:cxnLst/>
              <a:rect l="l" t="t" r="r" b="b"/>
              <a:pathLst>
                <a:path w="3950334" h="3743325">
                  <a:moveTo>
                    <a:pt x="3950030" y="0"/>
                  </a:moveTo>
                  <a:lnTo>
                    <a:pt x="2558097" y="579958"/>
                  </a:lnTo>
                  <a:lnTo>
                    <a:pt x="2742120" y="1171803"/>
                  </a:lnTo>
                  <a:lnTo>
                    <a:pt x="2076919" y="1389735"/>
                  </a:lnTo>
                  <a:lnTo>
                    <a:pt x="1668907" y="3123400"/>
                  </a:lnTo>
                  <a:lnTo>
                    <a:pt x="0" y="3743223"/>
                  </a:lnTo>
                  <a:lnTo>
                    <a:pt x="36347" y="3743223"/>
                  </a:lnTo>
                  <a:lnTo>
                    <a:pt x="1665427" y="3138195"/>
                  </a:lnTo>
                  <a:lnTo>
                    <a:pt x="1523047" y="3743223"/>
                  </a:lnTo>
                  <a:lnTo>
                    <a:pt x="1536052" y="3743223"/>
                  </a:lnTo>
                  <a:lnTo>
                    <a:pt x="1679689" y="3132899"/>
                  </a:lnTo>
                  <a:lnTo>
                    <a:pt x="2302103" y="2901734"/>
                  </a:lnTo>
                  <a:lnTo>
                    <a:pt x="2234209" y="3743223"/>
                  </a:lnTo>
                  <a:lnTo>
                    <a:pt x="2246934" y="3743223"/>
                  </a:lnTo>
                  <a:lnTo>
                    <a:pt x="2315235" y="2896857"/>
                  </a:lnTo>
                  <a:lnTo>
                    <a:pt x="3178784" y="2576144"/>
                  </a:lnTo>
                  <a:lnTo>
                    <a:pt x="3541674" y="3743223"/>
                  </a:lnTo>
                  <a:lnTo>
                    <a:pt x="3554933" y="3743223"/>
                  </a:lnTo>
                  <a:lnTo>
                    <a:pt x="3190671" y="2571724"/>
                  </a:lnTo>
                  <a:lnTo>
                    <a:pt x="3949979" y="2289721"/>
                  </a:lnTo>
                  <a:lnTo>
                    <a:pt x="3949979" y="2276221"/>
                  </a:lnTo>
                  <a:lnTo>
                    <a:pt x="3186900" y="2559621"/>
                  </a:lnTo>
                  <a:lnTo>
                    <a:pt x="3175025" y="2521432"/>
                  </a:lnTo>
                  <a:lnTo>
                    <a:pt x="3175025" y="2564041"/>
                  </a:lnTo>
                  <a:lnTo>
                    <a:pt x="2316353" y="2882938"/>
                  </a:lnTo>
                  <a:lnTo>
                    <a:pt x="2344699" y="2531821"/>
                  </a:lnTo>
                  <a:lnTo>
                    <a:pt x="2344826" y="2530195"/>
                  </a:lnTo>
                  <a:lnTo>
                    <a:pt x="2349068" y="2527185"/>
                  </a:lnTo>
                  <a:lnTo>
                    <a:pt x="3016046" y="2052739"/>
                  </a:lnTo>
                  <a:lnTo>
                    <a:pt x="3175025" y="2564041"/>
                  </a:lnTo>
                  <a:lnTo>
                    <a:pt x="3175025" y="2521432"/>
                  </a:lnTo>
                  <a:lnTo>
                    <a:pt x="3026905" y="2045017"/>
                  </a:lnTo>
                  <a:lnTo>
                    <a:pt x="3950030" y="1388364"/>
                  </a:lnTo>
                  <a:lnTo>
                    <a:pt x="3950030" y="1372819"/>
                  </a:lnTo>
                  <a:lnTo>
                    <a:pt x="3022930" y="2032241"/>
                  </a:lnTo>
                  <a:lnTo>
                    <a:pt x="3012071" y="1997329"/>
                  </a:lnTo>
                  <a:lnTo>
                    <a:pt x="3012071" y="2039975"/>
                  </a:lnTo>
                  <a:lnTo>
                    <a:pt x="2332659" y="2523223"/>
                  </a:lnTo>
                  <a:lnTo>
                    <a:pt x="2303234" y="2887815"/>
                  </a:lnTo>
                  <a:lnTo>
                    <a:pt x="1683169" y="3118104"/>
                  </a:lnTo>
                  <a:lnTo>
                    <a:pt x="2087384" y="1400619"/>
                  </a:lnTo>
                  <a:lnTo>
                    <a:pt x="2087651" y="1399463"/>
                  </a:lnTo>
                  <a:lnTo>
                    <a:pt x="2098052" y="1396060"/>
                  </a:lnTo>
                  <a:lnTo>
                    <a:pt x="2745867" y="1183843"/>
                  </a:lnTo>
                  <a:lnTo>
                    <a:pt x="3012071" y="2039975"/>
                  </a:lnTo>
                  <a:lnTo>
                    <a:pt x="3012071" y="1997329"/>
                  </a:lnTo>
                  <a:lnTo>
                    <a:pt x="2757906" y="1179906"/>
                  </a:lnTo>
                  <a:lnTo>
                    <a:pt x="3950030" y="789368"/>
                  </a:lnTo>
                  <a:lnTo>
                    <a:pt x="3950030" y="776071"/>
                  </a:lnTo>
                  <a:lnTo>
                    <a:pt x="2754160" y="1167866"/>
                  </a:lnTo>
                  <a:lnTo>
                    <a:pt x="2574302" y="589457"/>
                  </a:lnTo>
                  <a:lnTo>
                    <a:pt x="2573629" y="587260"/>
                  </a:lnTo>
                  <a:lnTo>
                    <a:pt x="2586888" y="581736"/>
                  </a:lnTo>
                  <a:lnTo>
                    <a:pt x="3950030" y="13754"/>
                  </a:lnTo>
                  <a:lnTo>
                    <a:pt x="3950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775" y="852169"/>
            <a:ext cx="56134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11680" algn="l"/>
                <a:tab pos="3268345" algn="l"/>
              </a:tabLst>
            </a:pP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33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	T</a:t>
            </a:r>
            <a:r>
              <a:rPr sz="3300" b="0" spc="-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240" dirty="0">
                <a:solidFill>
                  <a:srgbClr val="FFFFFF"/>
                </a:solidFill>
                <a:latin typeface="Arial MT"/>
                <a:cs typeface="Arial MT"/>
              </a:rPr>
              <a:t>ATA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775" y="2075878"/>
            <a:ext cx="5451475" cy="3499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buSzPct val="86046"/>
              <a:tabLst>
                <a:tab pos="287020" algn="l"/>
              </a:tabLst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215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21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1000</a:t>
            </a:r>
            <a:r>
              <a:rPr sz="215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entries</a:t>
            </a:r>
            <a:r>
              <a:rPr sz="21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1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-25" dirty="0" smtClean="0">
                <a:solidFill>
                  <a:srgbClr val="FFFFFF"/>
                </a:solidFill>
                <a:latin typeface="Arial MT"/>
                <a:cs typeface="Arial MT"/>
              </a:rPr>
              <a:t>39</a:t>
            </a:r>
            <a:r>
              <a:rPr lang="en-US" sz="2150" dirty="0">
                <a:latin typeface="Arial MT"/>
                <a:cs typeface="Arial MT"/>
              </a:rPr>
              <a:t> </a:t>
            </a:r>
            <a:r>
              <a:rPr lang="en-US" sz="2150" dirty="0" smtClean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2150" dirty="0" smtClean="0">
                <a:solidFill>
                  <a:srgbClr val="FFFFFF"/>
                </a:solidFill>
                <a:latin typeface="Arial MT"/>
                <a:cs typeface="Arial MT"/>
              </a:rPr>
              <a:t>lumns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15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MT"/>
                <a:cs typeface="Arial MT"/>
              </a:rPr>
              <a:t>including:</a:t>
            </a:r>
            <a:endParaRPr sz="2150" dirty="0">
              <a:latin typeface="Arial MT"/>
              <a:cs typeface="Arial MT"/>
            </a:endParaRPr>
          </a:p>
          <a:p>
            <a:pPr marL="364490" indent="-351790">
              <a:lnSpc>
                <a:spcPct val="100000"/>
              </a:lnSpc>
              <a:spcBef>
                <a:spcPts val="1775"/>
              </a:spcBef>
              <a:buSzPct val="86046"/>
              <a:buChar char="•"/>
              <a:tabLst>
                <a:tab pos="364490" algn="l"/>
              </a:tabLst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Customer:</a:t>
            </a:r>
            <a:r>
              <a:rPr sz="21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age,</a:t>
            </a:r>
            <a:r>
              <a:rPr sz="21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occupation,</a:t>
            </a:r>
            <a:r>
              <a:rPr sz="21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MT"/>
                <a:cs typeface="Arial MT"/>
              </a:rPr>
              <a:t>hobbies</a:t>
            </a:r>
            <a:endParaRPr sz="2150" dirty="0">
              <a:latin typeface="Arial MT"/>
              <a:cs typeface="Arial MT"/>
            </a:endParaRPr>
          </a:p>
          <a:p>
            <a:pPr marL="364490" indent="-351790">
              <a:lnSpc>
                <a:spcPct val="100000"/>
              </a:lnSpc>
              <a:spcBef>
                <a:spcPts val="1775"/>
              </a:spcBef>
              <a:buSzPct val="86046"/>
              <a:buChar char="•"/>
              <a:tabLst>
                <a:tab pos="364490" algn="l"/>
              </a:tabLst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Policy:</a:t>
            </a:r>
            <a:r>
              <a:rPr sz="21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coverage,</a:t>
            </a:r>
            <a:r>
              <a:rPr sz="215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MT"/>
                <a:cs typeface="Arial MT"/>
              </a:rPr>
              <a:t>premiums</a:t>
            </a:r>
            <a:endParaRPr sz="2150" dirty="0">
              <a:latin typeface="Arial MT"/>
              <a:cs typeface="Arial MT"/>
            </a:endParaRPr>
          </a:p>
          <a:p>
            <a:pPr marL="364490" indent="-351790">
              <a:lnSpc>
                <a:spcPct val="100000"/>
              </a:lnSpc>
              <a:spcBef>
                <a:spcPts val="1850"/>
              </a:spcBef>
              <a:buSzPct val="86046"/>
              <a:buChar char="•"/>
              <a:tabLst>
                <a:tab pos="364490" algn="l"/>
              </a:tabLst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Incident:</a:t>
            </a:r>
            <a:r>
              <a:rPr sz="21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type,</a:t>
            </a: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severity,</a:t>
            </a: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endParaRPr sz="2150" dirty="0">
              <a:latin typeface="Arial MT"/>
              <a:cs typeface="Arial MT"/>
            </a:endParaRPr>
          </a:p>
          <a:p>
            <a:pPr marL="364490" indent="-351790">
              <a:lnSpc>
                <a:spcPct val="100000"/>
              </a:lnSpc>
              <a:spcBef>
                <a:spcPts val="1775"/>
              </a:spcBef>
              <a:buSzPct val="86046"/>
              <a:buChar char="•"/>
              <a:tabLst>
                <a:tab pos="364490" algn="l"/>
              </a:tabLst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Claim:</a:t>
            </a:r>
            <a:r>
              <a:rPr sz="215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amount,</a:t>
            </a:r>
            <a:r>
              <a:rPr sz="215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endParaRPr sz="2150" dirty="0">
              <a:latin typeface="Arial MT"/>
              <a:cs typeface="Arial MT"/>
            </a:endParaRPr>
          </a:p>
          <a:p>
            <a:pPr marL="364490" indent="-351790">
              <a:lnSpc>
                <a:spcPct val="100000"/>
              </a:lnSpc>
              <a:spcBef>
                <a:spcPts val="1780"/>
              </a:spcBef>
              <a:buSzPct val="86046"/>
              <a:buChar char="•"/>
              <a:tabLst>
                <a:tab pos="364490" algn="l"/>
              </a:tabLst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Vehicle:</a:t>
            </a:r>
            <a:r>
              <a:rPr sz="21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make,</a:t>
            </a:r>
            <a:r>
              <a:rPr sz="21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model,</a:t>
            </a:r>
            <a:r>
              <a:rPr sz="21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endParaRPr sz="21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3539" y="4470"/>
            <a:ext cx="3834129" cy="4184650"/>
          </a:xfrm>
          <a:custGeom>
            <a:avLst/>
            <a:gdLst/>
            <a:ahLst/>
            <a:cxnLst/>
            <a:rect l="l" t="t" r="r" b="b"/>
            <a:pathLst>
              <a:path w="3834129" h="4184650">
                <a:moveTo>
                  <a:pt x="3834028" y="1710105"/>
                </a:moveTo>
                <a:lnTo>
                  <a:pt x="2899740" y="1634794"/>
                </a:lnTo>
                <a:lnTo>
                  <a:pt x="2885897" y="1597571"/>
                </a:lnTo>
                <a:lnTo>
                  <a:pt x="2885897" y="1633677"/>
                </a:lnTo>
                <a:lnTo>
                  <a:pt x="2534374" y="1605330"/>
                </a:lnTo>
                <a:lnTo>
                  <a:pt x="2532748" y="1605203"/>
                </a:lnTo>
                <a:lnTo>
                  <a:pt x="2529687" y="1600911"/>
                </a:lnTo>
                <a:lnTo>
                  <a:pt x="2054796" y="934008"/>
                </a:lnTo>
                <a:lnTo>
                  <a:pt x="2566682" y="775004"/>
                </a:lnTo>
                <a:lnTo>
                  <a:pt x="2885897" y="1633677"/>
                </a:lnTo>
                <a:lnTo>
                  <a:pt x="2885897" y="1597571"/>
                </a:lnTo>
                <a:lnTo>
                  <a:pt x="2578697" y="771271"/>
                </a:lnTo>
                <a:lnTo>
                  <a:pt x="3834015" y="381330"/>
                </a:lnTo>
                <a:lnTo>
                  <a:pt x="3834015" y="368071"/>
                </a:lnTo>
                <a:lnTo>
                  <a:pt x="2574277" y="759383"/>
                </a:lnTo>
                <a:lnTo>
                  <a:pt x="2291981" y="50"/>
                </a:lnTo>
                <a:lnTo>
                  <a:pt x="2278596" y="50"/>
                </a:lnTo>
                <a:lnTo>
                  <a:pt x="2562263" y="763117"/>
                </a:lnTo>
                <a:lnTo>
                  <a:pt x="2047074" y="923150"/>
                </a:lnTo>
                <a:lnTo>
                  <a:pt x="1389722" y="0"/>
                </a:lnTo>
                <a:lnTo>
                  <a:pt x="1374152" y="0"/>
                </a:lnTo>
                <a:lnTo>
                  <a:pt x="2034286" y="927125"/>
                </a:lnTo>
                <a:lnTo>
                  <a:pt x="1181150" y="1192123"/>
                </a:lnTo>
                <a:lnTo>
                  <a:pt x="790219" y="0"/>
                </a:lnTo>
                <a:lnTo>
                  <a:pt x="776846" y="0"/>
                </a:lnTo>
                <a:lnTo>
                  <a:pt x="1168996" y="1195895"/>
                </a:lnTo>
                <a:lnTo>
                  <a:pt x="589965" y="1375765"/>
                </a:lnTo>
                <a:lnTo>
                  <a:pt x="587794" y="1376438"/>
                </a:lnTo>
                <a:lnTo>
                  <a:pt x="582371" y="1363446"/>
                </a:lnTo>
                <a:lnTo>
                  <a:pt x="13677" y="0"/>
                </a:lnTo>
                <a:lnTo>
                  <a:pt x="0" y="0"/>
                </a:lnTo>
                <a:lnTo>
                  <a:pt x="580593" y="1391932"/>
                </a:lnTo>
                <a:lnTo>
                  <a:pt x="1172946" y="1207935"/>
                </a:lnTo>
                <a:lnTo>
                  <a:pt x="1391069" y="1873110"/>
                </a:lnTo>
                <a:lnTo>
                  <a:pt x="3126587" y="2281136"/>
                </a:lnTo>
                <a:lnTo>
                  <a:pt x="3834028" y="4184065"/>
                </a:lnTo>
                <a:lnTo>
                  <a:pt x="3834028" y="4147731"/>
                </a:lnTo>
                <a:lnTo>
                  <a:pt x="3141332" y="2284603"/>
                </a:lnTo>
                <a:lnTo>
                  <a:pt x="3834028" y="2447442"/>
                </a:lnTo>
                <a:lnTo>
                  <a:pt x="3834028" y="2434437"/>
                </a:lnTo>
                <a:lnTo>
                  <a:pt x="3136036" y="2270328"/>
                </a:lnTo>
                <a:lnTo>
                  <a:pt x="3121291" y="2230678"/>
                </a:lnTo>
                <a:lnTo>
                  <a:pt x="3121291" y="2266873"/>
                </a:lnTo>
                <a:lnTo>
                  <a:pt x="1402092" y="1862645"/>
                </a:lnTo>
                <a:lnTo>
                  <a:pt x="1400937" y="1862378"/>
                </a:lnTo>
                <a:lnTo>
                  <a:pt x="1397533" y="1851977"/>
                </a:lnTo>
                <a:lnTo>
                  <a:pt x="1185087" y="1204163"/>
                </a:lnTo>
                <a:lnTo>
                  <a:pt x="2042007" y="937983"/>
                </a:lnTo>
                <a:lnTo>
                  <a:pt x="2525763" y="1617370"/>
                </a:lnTo>
                <a:lnTo>
                  <a:pt x="2890774" y="1646796"/>
                </a:lnTo>
                <a:lnTo>
                  <a:pt x="3121291" y="2266873"/>
                </a:lnTo>
                <a:lnTo>
                  <a:pt x="3121291" y="2230678"/>
                </a:lnTo>
                <a:lnTo>
                  <a:pt x="2904629" y="1647913"/>
                </a:lnTo>
                <a:lnTo>
                  <a:pt x="3834028" y="1722831"/>
                </a:lnTo>
                <a:lnTo>
                  <a:pt x="3834028" y="1710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08102" y="1482750"/>
            <a:ext cx="667258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  <a:tabLst>
                <a:tab pos="1543685" algn="l"/>
                <a:tab pos="6379210" algn="l"/>
              </a:tabLst>
            </a:pPr>
            <a:r>
              <a:rPr sz="3300" b="0" spc="-30" dirty="0">
                <a:solidFill>
                  <a:srgbClr val="000000"/>
                </a:solidFill>
                <a:latin typeface="Arial MT"/>
                <a:cs typeface="Arial MT"/>
              </a:rPr>
              <a:t>D</a:t>
            </a:r>
            <a:r>
              <a:rPr sz="3300" b="0" spc="-30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spc="185" dirty="0">
                <a:solidFill>
                  <a:srgbClr val="000000"/>
                </a:solidFill>
                <a:latin typeface="Arial MT"/>
                <a:cs typeface="Arial MT"/>
              </a:rPr>
              <a:t>ATA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	P</a:t>
            </a:r>
            <a:r>
              <a:rPr sz="3300" b="0" spc="-3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000000"/>
                </a:solidFill>
                <a:latin typeface="Arial MT"/>
                <a:cs typeface="Arial MT"/>
              </a:rPr>
              <a:t>R</a:t>
            </a:r>
            <a:r>
              <a:rPr sz="3300" b="0" spc="-3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3300" b="0" spc="-3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P</a:t>
            </a:r>
            <a:r>
              <a:rPr sz="3300" b="0" spc="-3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000000"/>
                </a:solidFill>
                <a:latin typeface="Arial MT"/>
                <a:cs typeface="Arial MT"/>
              </a:rPr>
              <a:t>R</a:t>
            </a:r>
            <a:r>
              <a:rPr sz="3300" b="0" spc="-30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O</a:t>
            </a:r>
            <a:r>
              <a:rPr sz="3300" b="0" spc="-3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000000"/>
                </a:solidFill>
                <a:latin typeface="Arial MT"/>
                <a:cs typeface="Arial MT"/>
              </a:rPr>
              <a:t>C</a:t>
            </a:r>
            <a:r>
              <a:rPr sz="3300" b="0" spc="-3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3300" b="0" spc="-2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S</a:t>
            </a:r>
            <a:r>
              <a:rPr sz="3300" b="0" spc="-3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S</a:t>
            </a:r>
            <a:r>
              <a:rPr sz="3300" b="0" spc="-3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I</a:t>
            </a:r>
            <a:r>
              <a:rPr sz="3300" b="0" spc="-3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000000"/>
                </a:solidFill>
                <a:latin typeface="Arial MT"/>
                <a:cs typeface="Arial MT"/>
              </a:rPr>
              <a:t>N</a:t>
            </a:r>
            <a:r>
              <a:rPr sz="3300" b="0" spc="-3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000000"/>
                </a:solidFill>
                <a:latin typeface="Arial MT"/>
                <a:cs typeface="Arial MT"/>
              </a:rPr>
              <a:t>G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	</a:t>
            </a:r>
            <a:r>
              <a:rPr sz="3300" b="0" spc="-50" dirty="0">
                <a:solidFill>
                  <a:srgbClr val="000000"/>
                </a:solidFill>
                <a:latin typeface="Arial MT"/>
                <a:cs typeface="Arial MT"/>
              </a:rPr>
              <a:t>&amp; </a:t>
            </a:r>
            <a:r>
              <a:rPr sz="3300" b="0" spc="-30" dirty="0">
                <a:solidFill>
                  <a:srgbClr val="000000"/>
                </a:solidFill>
                <a:latin typeface="Arial MT"/>
                <a:cs typeface="Arial MT"/>
              </a:rPr>
              <a:t>C</a:t>
            </a:r>
            <a:r>
              <a:rPr sz="3300" b="0" spc="-3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L</a:t>
            </a:r>
            <a:r>
              <a:rPr sz="3300" b="0" spc="-3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3300" b="0" spc="-27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3300" b="0" spc="-3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000000"/>
                </a:solidFill>
                <a:latin typeface="Arial MT"/>
                <a:cs typeface="Arial MT"/>
              </a:rPr>
              <a:t>N</a:t>
            </a:r>
            <a:r>
              <a:rPr sz="3300" b="0" spc="-3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 MT"/>
                <a:cs typeface="Arial MT"/>
              </a:rPr>
              <a:t>I</a:t>
            </a:r>
            <a:r>
              <a:rPr sz="3300" b="0" spc="-3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000000"/>
                </a:solidFill>
                <a:latin typeface="Arial MT"/>
                <a:cs typeface="Arial MT"/>
              </a:rPr>
              <a:t>N</a:t>
            </a:r>
            <a:r>
              <a:rPr sz="3300" b="0" spc="-3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000000"/>
                </a:solidFill>
                <a:latin typeface="Arial MT"/>
                <a:cs typeface="Arial MT"/>
              </a:rPr>
              <a:t>G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102" y="2971800"/>
            <a:ext cx="9989820" cy="2260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32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750" dirty="0">
                <a:latin typeface="Arial MT"/>
                <a:cs typeface="Arial MT"/>
              </a:rPr>
              <a:t>Missing</a:t>
            </a:r>
            <a:r>
              <a:rPr sz="2750" spc="15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values</a:t>
            </a:r>
            <a:r>
              <a:rPr sz="2750" spc="17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were</a:t>
            </a:r>
            <a:r>
              <a:rPr sz="2750" spc="15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addressed</a:t>
            </a:r>
            <a:r>
              <a:rPr sz="2750" spc="15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(e.g.,property_damage, </a:t>
            </a:r>
            <a:r>
              <a:rPr sz="2750" dirty="0">
                <a:latin typeface="Arial MT"/>
                <a:cs typeface="Arial MT"/>
              </a:rPr>
              <a:t>police_report).</a:t>
            </a:r>
            <a:r>
              <a:rPr sz="2750" spc="250" dirty="0">
                <a:latin typeface="Arial MT"/>
                <a:cs typeface="Arial MT"/>
              </a:rPr>
              <a:t> </a:t>
            </a:r>
            <a:endParaRPr lang="en-US" sz="2750" spc="250" dirty="0" smtClean="0">
              <a:latin typeface="Arial MT"/>
              <a:cs typeface="Arial MT"/>
            </a:endParaRPr>
          </a:p>
          <a:p>
            <a:pPr marL="469900" marR="5080" indent="-457200">
              <a:lnSpc>
                <a:spcPct val="132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750" dirty="0" smtClean="0">
                <a:latin typeface="Arial MT"/>
                <a:cs typeface="Arial MT"/>
              </a:rPr>
              <a:t>Categorical</a:t>
            </a:r>
            <a:r>
              <a:rPr sz="2750" spc="160" dirty="0" smtClean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variables</a:t>
            </a:r>
            <a:r>
              <a:rPr sz="2750" spc="229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were</a:t>
            </a:r>
            <a:r>
              <a:rPr sz="2750" spc="2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encoded</a:t>
            </a:r>
            <a:r>
              <a:rPr sz="2750" spc="2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using</a:t>
            </a:r>
            <a:r>
              <a:rPr sz="2750" spc="22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Label </a:t>
            </a:r>
            <a:r>
              <a:rPr sz="2750" dirty="0" smtClean="0">
                <a:latin typeface="Arial MT"/>
                <a:cs typeface="Arial MT"/>
              </a:rPr>
              <a:t>Encoding.</a:t>
            </a:r>
            <a:endParaRPr lang="en-US" sz="275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132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750" dirty="0" smtClean="0">
                <a:latin typeface="Arial MT"/>
                <a:cs typeface="Arial MT"/>
              </a:rPr>
              <a:t>Data</a:t>
            </a:r>
            <a:r>
              <a:rPr sz="2750" spc="170" dirty="0" smtClean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normalized</a:t>
            </a:r>
            <a:r>
              <a:rPr sz="2750" spc="18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for</a:t>
            </a:r>
            <a:r>
              <a:rPr sz="2750" spc="204" dirty="0">
                <a:latin typeface="Arial MT"/>
                <a:cs typeface="Arial MT"/>
              </a:rPr>
              <a:t> </a:t>
            </a:r>
            <a:r>
              <a:rPr sz="2750" spc="-10" dirty="0" smtClean="0">
                <a:latin typeface="Arial MT"/>
                <a:cs typeface="Arial MT"/>
              </a:rPr>
              <a:t>modeling</a:t>
            </a:r>
            <a:r>
              <a:rPr lang="en-US" sz="2750" spc="-10" dirty="0" smtClean="0">
                <a:latin typeface="Arial MT"/>
                <a:cs typeface="Arial MT"/>
              </a:rPr>
              <a:t>.</a:t>
            </a:r>
            <a:endParaRPr sz="27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70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0"/>
            <a:ext cx="3809999" cy="25146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577384"/>
            <a:ext cx="3935457" cy="2280616"/>
          </a:xfrm>
          <a:custGeom>
            <a:avLst/>
            <a:gdLst/>
            <a:ahLst/>
            <a:cxnLst/>
            <a:rect l="l" t="t" r="r" b="b"/>
            <a:pathLst>
              <a:path w="2694940" h="1245234">
                <a:moveTo>
                  <a:pt x="198666" y="1245082"/>
                </a:moveTo>
                <a:lnTo>
                  <a:pt x="0" y="711365"/>
                </a:lnTo>
                <a:lnTo>
                  <a:pt x="0" y="756107"/>
                </a:lnTo>
                <a:lnTo>
                  <a:pt x="182016" y="1245082"/>
                </a:lnTo>
                <a:lnTo>
                  <a:pt x="198666" y="1245082"/>
                </a:lnTo>
                <a:close/>
              </a:path>
              <a:path w="2694940" h="1245234">
                <a:moveTo>
                  <a:pt x="789559" y="1245082"/>
                </a:moveTo>
                <a:lnTo>
                  <a:pt x="382701" y="674370"/>
                </a:lnTo>
                <a:lnTo>
                  <a:pt x="377748" y="673976"/>
                </a:lnTo>
                <a:lnTo>
                  <a:pt x="372046" y="673506"/>
                </a:lnTo>
                <a:lnTo>
                  <a:pt x="0" y="643547"/>
                </a:lnTo>
                <a:lnTo>
                  <a:pt x="0" y="659282"/>
                </a:lnTo>
                <a:lnTo>
                  <a:pt x="374167" y="689406"/>
                </a:lnTo>
                <a:lnTo>
                  <a:pt x="770305" y="1245082"/>
                </a:lnTo>
                <a:lnTo>
                  <a:pt x="789559" y="1245082"/>
                </a:lnTo>
                <a:close/>
              </a:path>
              <a:path w="2694940" h="1245234">
                <a:moveTo>
                  <a:pt x="2694495" y="1245082"/>
                </a:moveTo>
                <a:lnTo>
                  <a:pt x="2561348" y="926287"/>
                </a:lnTo>
                <a:lnTo>
                  <a:pt x="2559189" y="926960"/>
                </a:lnTo>
                <a:lnTo>
                  <a:pt x="2549626" y="929932"/>
                </a:lnTo>
                <a:lnTo>
                  <a:pt x="1897862" y="1132128"/>
                </a:lnTo>
                <a:lnTo>
                  <a:pt x="1653616" y="388264"/>
                </a:lnTo>
                <a:lnTo>
                  <a:pt x="1645754" y="386422"/>
                </a:lnTo>
                <a:lnTo>
                  <a:pt x="1640179" y="385114"/>
                </a:lnTo>
                <a:lnTo>
                  <a:pt x="0" y="0"/>
                </a:lnTo>
                <a:lnTo>
                  <a:pt x="0" y="16078"/>
                </a:lnTo>
                <a:lnTo>
                  <a:pt x="1641551" y="401523"/>
                </a:lnTo>
                <a:lnTo>
                  <a:pt x="1882952" y="1136751"/>
                </a:lnTo>
                <a:lnTo>
                  <a:pt x="1533766" y="1245082"/>
                </a:lnTo>
                <a:lnTo>
                  <a:pt x="1586623" y="1245082"/>
                </a:lnTo>
                <a:lnTo>
                  <a:pt x="1887842" y="1151636"/>
                </a:lnTo>
                <a:lnTo>
                  <a:pt x="1918525" y="1245082"/>
                </a:lnTo>
                <a:lnTo>
                  <a:pt x="1934959" y="1245082"/>
                </a:lnTo>
                <a:lnTo>
                  <a:pt x="1902752" y="1147013"/>
                </a:lnTo>
                <a:lnTo>
                  <a:pt x="2552369" y="945476"/>
                </a:lnTo>
                <a:lnTo>
                  <a:pt x="2677503" y="1245082"/>
                </a:lnTo>
                <a:lnTo>
                  <a:pt x="2694495" y="12450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6717" y="2654190"/>
            <a:ext cx="4707255" cy="113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32100"/>
              </a:lnSpc>
              <a:spcBef>
                <a:spcPts val="95"/>
              </a:spcBef>
              <a:buClr>
                <a:srgbClr val="FFFFFF"/>
              </a:buClr>
              <a:buSzPct val="87272"/>
              <a:buFont typeface="Arial MT"/>
              <a:buChar char="•"/>
              <a:tabLst>
                <a:tab pos="287020" algn="l"/>
              </a:tabLst>
            </a:pPr>
            <a:r>
              <a:rPr sz="2750" spc="114" dirty="0">
                <a:solidFill>
                  <a:srgbClr val="FFFFFF"/>
                </a:solidFill>
                <a:latin typeface="Trebuchet MS"/>
                <a:cs typeface="Trebuchet MS"/>
              </a:rPr>
              <a:t>FRAUDLENT</a:t>
            </a:r>
            <a:r>
              <a:rPr sz="275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80" dirty="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r>
              <a:rPr sz="27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rebuchet MS"/>
                <a:cs typeface="Trebuchet MS"/>
              </a:rPr>
              <a:t>LEGITIMATE </a:t>
            </a:r>
            <a:r>
              <a:rPr sz="2750" spc="110" dirty="0">
                <a:solidFill>
                  <a:srgbClr val="FFFFFF"/>
                </a:solidFill>
                <a:latin typeface="Trebuchet MS"/>
                <a:cs typeface="Trebuchet MS"/>
              </a:rPr>
              <a:t>CLAIMS</a:t>
            </a:r>
            <a:endParaRPr sz="275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32246" y="2156142"/>
            <a:ext cx="2545715" cy="2545715"/>
            <a:chOff x="7369682" y="2493391"/>
            <a:chExt cx="2545715" cy="2545715"/>
          </a:xfrm>
        </p:grpSpPr>
        <p:sp>
          <p:nvSpPr>
            <p:cNvPr id="8" name="object 8"/>
            <p:cNvSpPr/>
            <p:nvPr/>
          </p:nvSpPr>
          <p:spPr>
            <a:xfrm>
              <a:off x="8642349" y="2503043"/>
              <a:ext cx="1263650" cy="1263650"/>
            </a:xfrm>
            <a:custGeom>
              <a:avLst/>
              <a:gdLst/>
              <a:ahLst/>
              <a:cxnLst/>
              <a:rect l="l" t="t" r="r" b="b"/>
              <a:pathLst>
                <a:path w="1263650" h="1263650">
                  <a:moveTo>
                    <a:pt x="0" y="0"/>
                  </a:moveTo>
                  <a:lnTo>
                    <a:pt x="0" y="1263269"/>
                  </a:lnTo>
                  <a:lnTo>
                    <a:pt x="1263142" y="1239393"/>
                  </a:lnTo>
                  <a:lnTo>
                    <a:pt x="1261344" y="1191605"/>
                  </a:lnTo>
                  <a:lnTo>
                    <a:pt x="1257799" y="1144294"/>
                  </a:lnTo>
                  <a:lnTo>
                    <a:pt x="1252537" y="1097490"/>
                  </a:lnTo>
                  <a:lnTo>
                    <a:pt x="1245591" y="1051224"/>
                  </a:lnTo>
                  <a:lnTo>
                    <a:pt x="1236992" y="1005528"/>
                  </a:lnTo>
                  <a:lnTo>
                    <a:pt x="1226773" y="960433"/>
                  </a:lnTo>
                  <a:lnTo>
                    <a:pt x="1214964" y="915970"/>
                  </a:lnTo>
                  <a:lnTo>
                    <a:pt x="1201598" y="872170"/>
                  </a:lnTo>
                  <a:lnTo>
                    <a:pt x="1186707" y="829065"/>
                  </a:lnTo>
                  <a:lnTo>
                    <a:pt x="1170322" y="786686"/>
                  </a:lnTo>
                  <a:lnTo>
                    <a:pt x="1152476" y="745065"/>
                  </a:lnTo>
                  <a:lnTo>
                    <a:pt x="1133199" y="704232"/>
                  </a:lnTo>
                  <a:lnTo>
                    <a:pt x="1112525" y="664218"/>
                  </a:lnTo>
                  <a:lnTo>
                    <a:pt x="1090484" y="625056"/>
                  </a:lnTo>
                  <a:lnTo>
                    <a:pt x="1067109" y="586775"/>
                  </a:lnTo>
                  <a:lnTo>
                    <a:pt x="1042431" y="549409"/>
                  </a:lnTo>
                  <a:lnTo>
                    <a:pt x="1016482" y="512986"/>
                  </a:lnTo>
                  <a:lnTo>
                    <a:pt x="989295" y="477540"/>
                  </a:lnTo>
                  <a:lnTo>
                    <a:pt x="960900" y="443101"/>
                  </a:lnTo>
                  <a:lnTo>
                    <a:pt x="931330" y="409701"/>
                  </a:lnTo>
                  <a:lnTo>
                    <a:pt x="900616" y="377371"/>
                  </a:lnTo>
                  <a:lnTo>
                    <a:pt x="868791" y="346141"/>
                  </a:lnTo>
                  <a:lnTo>
                    <a:pt x="835885" y="316044"/>
                  </a:lnTo>
                  <a:lnTo>
                    <a:pt x="801932" y="287110"/>
                  </a:lnTo>
                  <a:lnTo>
                    <a:pt x="766962" y="259371"/>
                  </a:lnTo>
                  <a:lnTo>
                    <a:pt x="731008" y="232857"/>
                  </a:lnTo>
                  <a:lnTo>
                    <a:pt x="694101" y="207602"/>
                  </a:lnTo>
                  <a:lnTo>
                    <a:pt x="656273" y="183634"/>
                  </a:lnTo>
                  <a:lnTo>
                    <a:pt x="617557" y="160987"/>
                  </a:lnTo>
                  <a:lnTo>
                    <a:pt x="577983" y="139690"/>
                  </a:lnTo>
                  <a:lnTo>
                    <a:pt x="537584" y="119776"/>
                  </a:lnTo>
                  <a:lnTo>
                    <a:pt x="496391" y="101275"/>
                  </a:lnTo>
                  <a:lnTo>
                    <a:pt x="454437" y="84219"/>
                  </a:lnTo>
                  <a:lnTo>
                    <a:pt x="411753" y="68640"/>
                  </a:lnTo>
                  <a:lnTo>
                    <a:pt x="368370" y="54567"/>
                  </a:lnTo>
                  <a:lnTo>
                    <a:pt x="324322" y="42033"/>
                  </a:lnTo>
                  <a:lnTo>
                    <a:pt x="279639" y="31069"/>
                  </a:lnTo>
                  <a:lnTo>
                    <a:pt x="234353" y="21706"/>
                  </a:lnTo>
                  <a:lnTo>
                    <a:pt x="188497" y="13975"/>
                  </a:lnTo>
                  <a:lnTo>
                    <a:pt x="142101" y="7907"/>
                  </a:lnTo>
                  <a:lnTo>
                    <a:pt x="95199" y="3535"/>
                  </a:lnTo>
                  <a:lnTo>
                    <a:pt x="47821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42349" y="2503043"/>
              <a:ext cx="1263650" cy="1263650"/>
            </a:xfrm>
            <a:custGeom>
              <a:avLst/>
              <a:gdLst/>
              <a:ahLst/>
              <a:cxnLst/>
              <a:rect l="l" t="t" r="r" b="b"/>
              <a:pathLst>
                <a:path w="1263650" h="1263650">
                  <a:moveTo>
                    <a:pt x="0" y="0"/>
                  </a:moveTo>
                  <a:lnTo>
                    <a:pt x="47821" y="889"/>
                  </a:lnTo>
                  <a:lnTo>
                    <a:pt x="95199" y="3535"/>
                  </a:lnTo>
                  <a:lnTo>
                    <a:pt x="142101" y="7907"/>
                  </a:lnTo>
                  <a:lnTo>
                    <a:pt x="188497" y="13975"/>
                  </a:lnTo>
                  <a:lnTo>
                    <a:pt x="234353" y="21706"/>
                  </a:lnTo>
                  <a:lnTo>
                    <a:pt x="279639" y="31069"/>
                  </a:lnTo>
                  <a:lnTo>
                    <a:pt x="324322" y="42033"/>
                  </a:lnTo>
                  <a:lnTo>
                    <a:pt x="368370" y="54567"/>
                  </a:lnTo>
                  <a:lnTo>
                    <a:pt x="411753" y="68640"/>
                  </a:lnTo>
                  <a:lnTo>
                    <a:pt x="454437" y="84219"/>
                  </a:lnTo>
                  <a:lnTo>
                    <a:pt x="496391" y="101275"/>
                  </a:lnTo>
                  <a:lnTo>
                    <a:pt x="537584" y="119776"/>
                  </a:lnTo>
                  <a:lnTo>
                    <a:pt x="577983" y="139690"/>
                  </a:lnTo>
                  <a:lnTo>
                    <a:pt x="617557" y="160987"/>
                  </a:lnTo>
                  <a:lnTo>
                    <a:pt x="656273" y="183634"/>
                  </a:lnTo>
                  <a:lnTo>
                    <a:pt x="694101" y="207602"/>
                  </a:lnTo>
                  <a:lnTo>
                    <a:pt x="731008" y="232857"/>
                  </a:lnTo>
                  <a:lnTo>
                    <a:pt x="766962" y="259371"/>
                  </a:lnTo>
                  <a:lnTo>
                    <a:pt x="801932" y="287110"/>
                  </a:lnTo>
                  <a:lnTo>
                    <a:pt x="835885" y="316044"/>
                  </a:lnTo>
                  <a:lnTo>
                    <a:pt x="868791" y="346141"/>
                  </a:lnTo>
                  <a:lnTo>
                    <a:pt x="900616" y="377371"/>
                  </a:lnTo>
                  <a:lnTo>
                    <a:pt x="931330" y="409701"/>
                  </a:lnTo>
                  <a:lnTo>
                    <a:pt x="960900" y="443101"/>
                  </a:lnTo>
                  <a:lnTo>
                    <a:pt x="989295" y="477540"/>
                  </a:lnTo>
                  <a:lnTo>
                    <a:pt x="1016482" y="512986"/>
                  </a:lnTo>
                  <a:lnTo>
                    <a:pt x="1042431" y="549409"/>
                  </a:lnTo>
                  <a:lnTo>
                    <a:pt x="1067109" y="586775"/>
                  </a:lnTo>
                  <a:lnTo>
                    <a:pt x="1090484" y="625056"/>
                  </a:lnTo>
                  <a:lnTo>
                    <a:pt x="1112525" y="664218"/>
                  </a:lnTo>
                  <a:lnTo>
                    <a:pt x="1133199" y="704232"/>
                  </a:lnTo>
                  <a:lnTo>
                    <a:pt x="1152476" y="745065"/>
                  </a:lnTo>
                  <a:lnTo>
                    <a:pt x="1170322" y="786686"/>
                  </a:lnTo>
                  <a:lnTo>
                    <a:pt x="1186707" y="829065"/>
                  </a:lnTo>
                  <a:lnTo>
                    <a:pt x="1201598" y="872170"/>
                  </a:lnTo>
                  <a:lnTo>
                    <a:pt x="1214964" y="915970"/>
                  </a:lnTo>
                  <a:lnTo>
                    <a:pt x="1226773" y="960433"/>
                  </a:lnTo>
                  <a:lnTo>
                    <a:pt x="1236992" y="1005528"/>
                  </a:lnTo>
                  <a:lnTo>
                    <a:pt x="1245591" y="1051224"/>
                  </a:lnTo>
                  <a:lnTo>
                    <a:pt x="1252537" y="1097490"/>
                  </a:lnTo>
                  <a:lnTo>
                    <a:pt x="1257799" y="1144294"/>
                  </a:lnTo>
                  <a:lnTo>
                    <a:pt x="1261344" y="1191605"/>
                  </a:lnTo>
                  <a:lnTo>
                    <a:pt x="1263142" y="1239393"/>
                  </a:lnTo>
                  <a:lnTo>
                    <a:pt x="0" y="126326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79207" y="2502916"/>
              <a:ext cx="2526665" cy="2526665"/>
            </a:xfrm>
            <a:custGeom>
              <a:avLst/>
              <a:gdLst/>
              <a:ahLst/>
              <a:cxnLst/>
              <a:rect l="l" t="t" r="r" b="b"/>
              <a:pathLst>
                <a:path w="2526665" h="2526665">
                  <a:moveTo>
                    <a:pt x="1263142" y="0"/>
                  </a:moveTo>
                  <a:lnTo>
                    <a:pt x="1190959" y="2083"/>
                  </a:lnTo>
                  <a:lnTo>
                    <a:pt x="1143021" y="5706"/>
                  </a:lnTo>
                  <a:lnTo>
                    <a:pt x="1095610" y="11089"/>
                  </a:lnTo>
                  <a:lnTo>
                    <a:pt x="1048758" y="18199"/>
                  </a:lnTo>
                  <a:lnTo>
                    <a:pt x="1002499" y="27003"/>
                  </a:lnTo>
                  <a:lnTo>
                    <a:pt x="956862" y="37467"/>
                  </a:lnTo>
                  <a:lnTo>
                    <a:pt x="911882" y="49558"/>
                  </a:lnTo>
                  <a:lnTo>
                    <a:pt x="867589" y="63242"/>
                  </a:lnTo>
                  <a:lnTo>
                    <a:pt x="824017" y="78487"/>
                  </a:lnTo>
                  <a:lnTo>
                    <a:pt x="781196" y="95258"/>
                  </a:lnTo>
                  <a:lnTo>
                    <a:pt x="739159" y="113523"/>
                  </a:lnTo>
                  <a:lnTo>
                    <a:pt x="697939" y="133248"/>
                  </a:lnTo>
                  <a:lnTo>
                    <a:pt x="657567" y="154401"/>
                  </a:lnTo>
                  <a:lnTo>
                    <a:pt x="618075" y="176946"/>
                  </a:lnTo>
                  <a:lnTo>
                    <a:pt x="579496" y="200853"/>
                  </a:lnTo>
                  <a:lnTo>
                    <a:pt x="541861" y="226085"/>
                  </a:lnTo>
                  <a:lnTo>
                    <a:pt x="505203" y="252612"/>
                  </a:lnTo>
                  <a:lnTo>
                    <a:pt x="469553" y="280399"/>
                  </a:lnTo>
                  <a:lnTo>
                    <a:pt x="434944" y="309412"/>
                  </a:lnTo>
                  <a:lnTo>
                    <a:pt x="401408" y="339620"/>
                  </a:lnTo>
                  <a:lnTo>
                    <a:pt x="368978" y="370987"/>
                  </a:lnTo>
                  <a:lnTo>
                    <a:pt x="337684" y="403481"/>
                  </a:lnTo>
                  <a:lnTo>
                    <a:pt x="307559" y="437069"/>
                  </a:lnTo>
                  <a:lnTo>
                    <a:pt x="278636" y="471718"/>
                  </a:lnTo>
                  <a:lnTo>
                    <a:pt x="250945" y="507393"/>
                  </a:lnTo>
                  <a:lnTo>
                    <a:pt x="224521" y="544061"/>
                  </a:lnTo>
                  <a:lnTo>
                    <a:pt x="199393" y="581690"/>
                  </a:lnTo>
                  <a:lnTo>
                    <a:pt x="175596" y="620246"/>
                  </a:lnTo>
                  <a:lnTo>
                    <a:pt x="153160" y="659695"/>
                  </a:lnTo>
                  <a:lnTo>
                    <a:pt x="132118" y="700005"/>
                  </a:lnTo>
                  <a:lnTo>
                    <a:pt x="112501" y="741141"/>
                  </a:lnTo>
                  <a:lnTo>
                    <a:pt x="94343" y="783071"/>
                  </a:lnTo>
                  <a:lnTo>
                    <a:pt x="77674" y="825762"/>
                  </a:lnTo>
                  <a:lnTo>
                    <a:pt x="62528" y="869179"/>
                  </a:lnTo>
                  <a:lnTo>
                    <a:pt x="48936" y="913290"/>
                  </a:lnTo>
                  <a:lnTo>
                    <a:pt x="36930" y="958061"/>
                  </a:lnTo>
                  <a:lnTo>
                    <a:pt x="26542" y="1003459"/>
                  </a:lnTo>
                  <a:lnTo>
                    <a:pt x="17805" y="1049450"/>
                  </a:lnTo>
                  <a:lnTo>
                    <a:pt x="10751" y="1096002"/>
                  </a:lnTo>
                  <a:lnTo>
                    <a:pt x="5411" y="1143081"/>
                  </a:lnTo>
                  <a:lnTo>
                    <a:pt x="1817" y="1190653"/>
                  </a:lnTo>
                  <a:lnTo>
                    <a:pt x="3" y="1238685"/>
                  </a:lnTo>
                  <a:lnTo>
                    <a:pt x="0" y="1287145"/>
                  </a:lnTo>
                  <a:lnTo>
                    <a:pt x="1829" y="1335578"/>
                  </a:lnTo>
                  <a:lnTo>
                    <a:pt x="5452" y="1383516"/>
                  </a:lnTo>
                  <a:lnTo>
                    <a:pt x="10835" y="1430927"/>
                  </a:lnTo>
                  <a:lnTo>
                    <a:pt x="17945" y="1477779"/>
                  </a:lnTo>
                  <a:lnTo>
                    <a:pt x="26749" y="1524038"/>
                  </a:lnTo>
                  <a:lnTo>
                    <a:pt x="37213" y="1569675"/>
                  </a:lnTo>
                  <a:lnTo>
                    <a:pt x="49304" y="1614655"/>
                  </a:lnTo>
                  <a:lnTo>
                    <a:pt x="62988" y="1658948"/>
                  </a:lnTo>
                  <a:lnTo>
                    <a:pt x="78233" y="1702520"/>
                  </a:lnTo>
                  <a:lnTo>
                    <a:pt x="95004" y="1745341"/>
                  </a:lnTo>
                  <a:lnTo>
                    <a:pt x="113269" y="1787378"/>
                  </a:lnTo>
                  <a:lnTo>
                    <a:pt x="132994" y="1828598"/>
                  </a:lnTo>
                  <a:lnTo>
                    <a:pt x="154147" y="1868970"/>
                  </a:lnTo>
                  <a:lnTo>
                    <a:pt x="176692" y="1908462"/>
                  </a:lnTo>
                  <a:lnTo>
                    <a:pt x="200599" y="1947041"/>
                  </a:lnTo>
                  <a:lnTo>
                    <a:pt x="225831" y="1984676"/>
                  </a:lnTo>
                  <a:lnTo>
                    <a:pt x="252358" y="2021334"/>
                  </a:lnTo>
                  <a:lnTo>
                    <a:pt x="280145" y="2056984"/>
                  </a:lnTo>
                  <a:lnTo>
                    <a:pt x="309158" y="2091593"/>
                  </a:lnTo>
                  <a:lnTo>
                    <a:pt x="339366" y="2125129"/>
                  </a:lnTo>
                  <a:lnTo>
                    <a:pt x="370733" y="2157559"/>
                  </a:lnTo>
                  <a:lnTo>
                    <a:pt x="403227" y="2188853"/>
                  </a:lnTo>
                  <a:lnTo>
                    <a:pt x="436815" y="2218978"/>
                  </a:lnTo>
                  <a:lnTo>
                    <a:pt x="471464" y="2247901"/>
                  </a:lnTo>
                  <a:lnTo>
                    <a:pt x="507139" y="2275592"/>
                  </a:lnTo>
                  <a:lnTo>
                    <a:pt x="543807" y="2302016"/>
                  </a:lnTo>
                  <a:lnTo>
                    <a:pt x="581436" y="2327144"/>
                  </a:lnTo>
                  <a:lnTo>
                    <a:pt x="619992" y="2350941"/>
                  </a:lnTo>
                  <a:lnTo>
                    <a:pt x="659441" y="2373377"/>
                  </a:lnTo>
                  <a:lnTo>
                    <a:pt x="699751" y="2394419"/>
                  </a:lnTo>
                  <a:lnTo>
                    <a:pt x="740887" y="2414036"/>
                  </a:lnTo>
                  <a:lnTo>
                    <a:pt x="782817" y="2432194"/>
                  </a:lnTo>
                  <a:lnTo>
                    <a:pt x="825508" y="2448863"/>
                  </a:lnTo>
                  <a:lnTo>
                    <a:pt x="868925" y="2464009"/>
                  </a:lnTo>
                  <a:lnTo>
                    <a:pt x="913036" y="2477601"/>
                  </a:lnTo>
                  <a:lnTo>
                    <a:pt x="957807" y="2489607"/>
                  </a:lnTo>
                  <a:lnTo>
                    <a:pt x="1003205" y="2499995"/>
                  </a:lnTo>
                  <a:lnTo>
                    <a:pt x="1049196" y="2508732"/>
                  </a:lnTo>
                  <a:lnTo>
                    <a:pt x="1095748" y="2515786"/>
                  </a:lnTo>
                  <a:lnTo>
                    <a:pt x="1142827" y="2521126"/>
                  </a:lnTo>
                  <a:lnTo>
                    <a:pt x="1190399" y="2524720"/>
                  </a:lnTo>
                  <a:lnTo>
                    <a:pt x="1238431" y="2526534"/>
                  </a:lnTo>
                  <a:lnTo>
                    <a:pt x="1286891" y="2526538"/>
                  </a:lnTo>
                  <a:lnTo>
                    <a:pt x="1335324" y="2524708"/>
                  </a:lnTo>
                  <a:lnTo>
                    <a:pt x="1383262" y="2521085"/>
                  </a:lnTo>
                  <a:lnTo>
                    <a:pt x="1430673" y="2515702"/>
                  </a:lnTo>
                  <a:lnTo>
                    <a:pt x="1477525" y="2508592"/>
                  </a:lnTo>
                  <a:lnTo>
                    <a:pt x="1523784" y="2499788"/>
                  </a:lnTo>
                  <a:lnTo>
                    <a:pt x="1569421" y="2489324"/>
                  </a:lnTo>
                  <a:lnTo>
                    <a:pt x="1614401" y="2477233"/>
                  </a:lnTo>
                  <a:lnTo>
                    <a:pt x="1658694" y="2463548"/>
                  </a:lnTo>
                  <a:lnTo>
                    <a:pt x="1702266" y="2448303"/>
                  </a:lnTo>
                  <a:lnTo>
                    <a:pt x="1745087" y="2431531"/>
                  </a:lnTo>
                  <a:lnTo>
                    <a:pt x="1787124" y="2413266"/>
                  </a:lnTo>
                  <a:lnTo>
                    <a:pt x="1828344" y="2393540"/>
                  </a:lnTo>
                  <a:lnTo>
                    <a:pt x="1868716" y="2372387"/>
                  </a:lnTo>
                  <a:lnTo>
                    <a:pt x="1908208" y="2349840"/>
                  </a:lnTo>
                  <a:lnTo>
                    <a:pt x="1946787" y="2325933"/>
                  </a:lnTo>
                  <a:lnTo>
                    <a:pt x="1984422" y="2300699"/>
                  </a:lnTo>
                  <a:lnTo>
                    <a:pt x="2021080" y="2274171"/>
                  </a:lnTo>
                  <a:lnTo>
                    <a:pt x="2056730" y="2246383"/>
                  </a:lnTo>
                  <a:lnTo>
                    <a:pt x="2091339" y="2217368"/>
                  </a:lnTo>
                  <a:lnTo>
                    <a:pt x="2124875" y="2187159"/>
                  </a:lnTo>
                  <a:lnTo>
                    <a:pt x="2157305" y="2155789"/>
                  </a:lnTo>
                  <a:lnTo>
                    <a:pt x="2188599" y="2123293"/>
                  </a:lnTo>
                  <a:lnTo>
                    <a:pt x="2218724" y="2089702"/>
                  </a:lnTo>
                  <a:lnTo>
                    <a:pt x="2247647" y="2055051"/>
                  </a:lnTo>
                  <a:lnTo>
                    <a:pt x="2275338" y="2019373"/>
                  </a:lnTo>
                  <a:lnTo>
                    <a:pt x="2301762" y="1982702"/>
                  </a:lnTo>
                  <a:lnTo>
                    <a:pt x="2326890" y="1945069"/>
                  </a:lnTo>
                  <a:lnTo>
                    <a:pt x="2350687" y="1906510"/>
                  </a:lnTo>
                  <a:lnTo>
                    <a:pt x="2373123" y="1867057"/>
                  </a:lnTo>
                  <a:lnTo>
                    <a:pt x="2394165" y="1826743"/>
                  </a:lnTo>
                  <a:lnTo>
                    <a:pt x="2413782" y="1785602"/>
                  </a:lnTo>
                  <a:lnTo>
                    <a:pt x="2431940" y="1743667"/>
                  </a:lnTo>
                  <a:lnTo>
                    <a:pt x="2448609" y="1700972"/>
                  </a:lnTo>
                  <a:lnTo>
                    <a:pt x="2463755" y="1657549"/>
                  </a:lnTo>
                  <a:lnTo>
                    <a:pt x="2477347" y="1613433"/>
                  </a:lnTo>
                  <a:lnTo>
                    <a:pt x="2489353" y="1568656"/>
                  </a:lnTo>
                  <a:lnTo>
                    <a:pt x="2499741" y="1523251"/>
                  </a:lnTo>
                  <a:lnTo>
                    <a:pt x="2508478" y="1477253"/>
                  </a:lnTo>
                  <a:lnTo>
                    <a:pt x="2515532" y="1430694"/>
                  </a:lnTo>
                  <a:lnTo>
                    <a:pt x="2520872" y="1383608"/>
                  </a:lnTo>
                  <a:lnTo>
                    <a:pt x="2524466" y="1336028"/>
                  </a:lnTo>
                  <a:lnTo>
                    <a:pt x="2526280" y="1287987"/>
                  </a:lnTo>
                  <a:lnTo>
                    <a:pt x="2526284" y="1239520"/>
                  </a:lnTo>
                  <a:lnTo>
                    <a:pt x="1263142" y="1263396"/>
                  </a:lnTo>
                  <a:lnTo>
                    <a:pt x="1263142" y="0"/>
                  </a:lnTo>
                  <a:close/>
                </a:path>
              </a:pathLst>
            </a:custGeom>
            <a:solidFill>
              <a:srgbClr val="0D67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79207" y="2502916"/>
              <a:ext cx="2526665" cy="2526665"/>
            </a:xfrm>
            <a:custGeom>
              <a:avLst/>
              <a:gdLst/>
              <a:ahLst/>
              <a:cxnLst/>
              <a:rect l="l" t="t" r="r" b="b"/>
              <a:pathLst>
                <a:path w="2526665" h="2526665">
                  <a:moveTo>
                    <a:pt x="2526284" y="1239520"/>
                  </a:moveTo>
                  <a:lnTo>
                    <a:pt x="2526280" y="1287987"/>
                  </a:lnTo>
                  <a:lnTo>
                    <a:pt x="2524466" y="1336028"/>
                  </a:lnTo>
                  <a:lnTo>
                    <a:pt x="2520872" y="1383608"/>
                  </a:lnTo>
                  <a:lnTo>
                    <a:pt x="2515532" y="1430694"/>
                  </a:lnTo>
                  <a:lnTo>
                    <a:pt x="2508478" y="1477253"/>
                  </a:lnTo>
                  <a:lnTo>
                    <a:pt x="2499741" y="1523251"/>
                  </a:lnTo>
                  <a:lnTo>
                    <a:pt x="2489353" y="1568656"/>
                  </a:lnTo>
                  <a:lnTo>
                    <a:pt x="2477347" y="1613433"/>
                  </a:lnTo>
                  <a:lnTo>
                    <a:pt x="2463755" y="1657549"/>
                  </a:lnTo>
                  <a:lnTo>
                    <a:pt x="2448609" y="1700972"/>
                  </a:lnTo>
                  <a:lnTo>
                    <a:pt x="2431940" y="1743667"/>
                  </a:lnTo>
                  <a:lnTo>
                    <a:pt x="2413782" y="1785602"/>
                  </a:lnTo>
                  <a:lnTo>
                    <a:pt x="2394165" y="1826743"/>
                  </a:lnTo>
                  <a:lnTo>
                    <a:pt x="2373123" y="1867057"/>
                  </a:lnTo>
                  <a:lnTo>
                    <a:pt x="2350687" y="1906510"/>
                  </a:lnTo>
                  <a:lnTo>
                    <a:pt x="2326890" y="1945069"/>
                  </a:lnTo>
                  <a:lnTo>
                    <a:pt x="2301762" y="1982702"/>
                  </a:lnTo>
                  <a:lnTo>
                    <a:pt x="2275338" y="2019373"/>
                  </a:lnTo>
                  <a:lnTo>
                    <a:pt x="2247647" y="2055051"/>
                  </a:lnTo>
                  <a:lnTo>
                    <a:pt x="2218724" y="2089702"/>
                  </a:lnTo>
                  <a:lnTo>
                    <a:pt x="2188599" y="2123293"/>
                  </a:lnTo>
                  <a:lnTo>
                    <a:pt x="2157305" y="2155789"/>
                  </a:lnTo>
                  <a:lnTo>
                    <a:pt x="2124875" y="2187159"/>
                  </a:lnTo>
                  <a:lnTo>
                    <a:pt x="2091339" y="2217368"/>
                  </a:lnTo>
                  <a:lnTo>
                    <a:pt x="2056730" y="2246383"/>
                  </a:lnTo>
                  <a:lnTo>
                    <a:pt x="2021080" y="2274171"/>
                  </a:lnTo>
                  <a:lnTo>
                    <a:pt x="1984422" y="2300699"/>
                  </a:lnTo>
                  <a:lnTo>
                    <a:pt x="1946787" y="2325933"/>
                  </a:lnTo>
                  <a:lnTo>
                    <a:pt x="1908208" y="2349840"/>
                  </a:lnTo>
                  <a:lnTo>
                    <a:pt x="1868716" y="2372387"/>
                  </a:lnTo>
                  <a:lnTo>
                    <a:pt x="1828344" y="2393540"/>
                  </a:lnTo>
                  <a:lnTo>
                    <a:pt x="1787124" y="2413266"/>
                  </a:lnTo>
                  <a:lnTo>
                    <a:pt x="1745087" y="2431531"/>
                  </a:lnTo>
                  <a:lnTo>
                    <a:pt x="1702266" y="2448303"/>
                  </a:lnTo>
                  <a:lnTo>
                    <a:pt x="1658694" y="2463548"/>
                  </a:lnTo>
                  <a:lnTo>
                    <a:pt x="1614401" y="2477233"/>
                  </a:lnTo>
                  <a:lnTo>
                    <a:pt x="1569421" y="2489324"/>
                  </a:lnTo>
                  <a:lnTo>
                    <a:pt x="1523784" y="2499788"/>
                  </a:lnTo>
                  <a:lnTo>
                    <a:pt x="1477525" y="2508592"/>
                  </a:lnTo>
                  <a:lnTo>
                    <a:pt x="1430673" y="2515702"/>
                  </a:lnTo>
                  <a:lnTo>
                    <a:pt x="1383262" y="2521085"/>
                  </a:lnTo>
                  <a:lnTo>
                    <a:pt x="1335324" y="2524708"/>
                  </a:lnTo>
                  <a:lnTo>
                    <a:pt x="1286891" y="2526538"/>
                  </a:lnTo>
                  <a:lnTo>
                    <a:pt x="1238431" y="2526534"/>
                  </a:lnTo>
                  <a:lnTo>
                    <a:pt x="1190399" y="2524720"/>
                  </a:lnTo>
                  <a:lnTo>
                    <a:pt x="1142827" y="2521126"/>
                  </a:lnTo>
                  <a:lnTo>
                    <a:pt x="1095748" y="2515786"/>
                  </a:lnTo>
                  <a:lnTo>
                    <a:pt x="1049196" y="2508732"/>
                  </a:lnTo>
                  <a:lnTo>
                    <a:pt x="1003205" y="2499995"/>
                  </a:lnTo>
                  <a:lnTo>
                    <a:pt x="957807" y="2489607"/>
                  </a:lnTo>
                  <a:lnTo>
                    <a:pt x="913036" y="2477601"/>
                  </a:lnTo>
                  <a:lnTo>
                    <a:pt x="868925" y="2464009"/>
                  </a:lnTo>
                  <a:lnTo>
                    <a:pt x="825508" y="2448863"/>
                  </a:lnTo>
                  <a:lnTo>
                    <a:pt x="782817" y="2432194"/>
                  </a:lnTo>
                  <a:lnTo>
                    <a:pt x="740887" y="2414036"/>
                  </a:lnTo>
                  <a:lnTo>
                    <a:pt x="699751" y="2394419"/>
                  </a:lnTo>
                  <a:lnTo>
                    <a:pt x="659441" y="2373377"/>
                  </a:lnTo>
                  <a:lnTo>
                    <a:pt x="619992" y="2350941"/>
                  </a:lnTo>
                  <a:lnTo>
                    <a:pt x="581436" y="2327144"/>
                  </a:lnTo>
                  <a:lnTo>
                    <a:pt x="543807" y="2302016"/>
                  </a:lnTo>
                  <a:lnTo>
                    <a:pt x="507139" y="2275592"/>
                  </a:lnTo>
                  <a:lnTo>
                    <a:pt x="471464" y="2247901"/>
                  </a:lnTo>
                  <a:lnTo>
                    <a:pt x="436815" y="2218978"/>
                  </a:lnTo>
                  <a:lnTo>
                    <a:pt x="403227" y="2188853"/>
                  </a:lnTo>
                  <a:lnTo>
                    <a:pt x="370733" y="2157559"/>
                  </a:lnTo>
                  <a:lnTo>
                    <a:pt x="339366" y="2125129"/>
                  </a:lnTo>
                  <a:lnTo>
                    <a:pt x="309158" y="2091593"/>
                  </a:lnTo>
                  <a:lnTo>
                    <a:pt x="280145" y="2056984"/>
                  </a:lnTo>
                  <a:lnTo>
                    <a:pt x="252358" y="2021334"/>
                  </a:lnTo>
                  <a:lnTo>
                    <a:pt x="225831" y="1984676"/>
                  </a:lnTo>
                  <a:lnTo>
                    <a:pt x="200599" y="1947041"/>
                  </a:lnTo>
                  <a:lnTo>
                    <a:pt x="176692" y="1908462"/>
                  </a:lnTo>
                  <a:lnTo>
                    <a:pt x="154147" y="1868970"/>
                  </a:lnTo>
                  <a:lnTo>
                    <a:pt x="132994" y="1828598"/>
                  </a:lnTo>
                  <a:lnTo>
                    <a:pt x="113269" y="1787378"/>
                  </a:lnTo>
                  <a:lnTo>
                    <a:pt x="95004" y="1745341"/>
                  </a:lnTo>
                  <a:lnTo>
                    <a:pt x="78233" y="1702520"/>
                  </a:lnTo>
                  <a:lnTo>
                    <a:pt x="62988" y="1658948"/>
                  </a:lnTo>
                  <a:lnTo>
                    <a:pt x="49304" y="1614655"/>
                  </a:lnTo>
                  <a:lnTo>
                    <a:pt x="37213" y="1569675"/>
                  </a:lnTo>
                  <a:lnTo>
                    <a:pt x="26749" y="1524038"/>
                  </a:lnTo>
                  <a:lnTo>
                    <a:pt x="17945" y="1477779"/>
                  </a:lnTo>
                  <a:lnTo>
                    <a:pt x="10835" y="1430927"/>
                  </a:lnTo>
                  <a:lnTo>
                    <a:pt x="5452" y="1383516"/>
                  </a:lnTo>
                  <a:lnTo>
                    <a:pt x="1829" y="1335578"/>
                  </a:lnTo>
                  <a:lnTo>
                    <a:pt x="0" y="1287145"/>
                  </a:lnTo>
                  <a:lnTo>
                    <a:pt x="3" y="1238685"/>
                  </a:lnTo>
                  <a:lnTo>
                    <a:pt x="1817" y="1190653"/>
                  </a:lnTo>
                  <a:lnTo>
                    <a:pt x="5411" y="1143081"/>
                  </a:lnTo>
                  <a:lnTo>
                    <a:pt x="10751" y="1096002"/>
                  </a:lnTo>
                  <a:lnTo>
                    <a:pt x="17805" y="1049450"/>
                  </a:lnTo>
                  <a:lnTo>
                    <a:pt x="26542" y="1003459"/>
                  </a:lnTo>
                  <a:lnTo>
                    <a:pt x="36930" y="958061"/>
                  </a:lnTo>
                  <a:lnTo>
                    <a:pt x="48936" y="913290"/>
                  </a:lnTo>
                  <a:lnTo>
                    <a:pt x="62528" y="869179"/>
                  </a:lnTo>
                  <a:lnTo>
                    <a:pt x="77674" y="825762"/>
                  </a:lnTo>
                  <a:lnTo>
                    <a:pt x="94343" y="783071"/>
                  </a:lnTo>
                  <a:lnTo>
                    <a:pt x="112501" y="741141"/>
                  </a:lnTo>
                  <a:lnTo>
                    <a:pt x="132118" y="700005"/>
                  </a:lnTo>
                  <a:lnTo>
                    <a:pt x="153160" y="659695"/>
                  </a:lnTo>
                  <a:lnTo>
                    <a:pt x="175596" y="620246"/>
                  </a:lnTo>
                  <a:lnTo>
                    <a:pt x="199393" y="581690"/>
                  </a:lnTo>
                  <a:lnTo>
                    <a:pt x="224521" y="544061"/>
                  </a:lnTo>
                  <a:lnTo>
                    <a:pt x="250945" y="507393"/>
                  </a:lnTo>
                  <a:lnTo>
                    <a:pt x="278636" y="471718"/>
                  </a:lnTo>
                  <a:lnTo>
                    <a:pt x="307559" y="437069"/>
                  </a:lnTo>
                  <a:lnTo>
                    <a:pt x="337684" y="403481"/>
                  </a:lnTo>
                  <a:lnTo>
                    <a:pt x="368978" y="370987"/>
                  </a:lnTo>
                  <a:lnTo>
                    <a:pt x="401408" y="339620"/>
                  </a:lnTo>
                  <a:lnTo>
                    <a:pt x="434944" y="309412"/>
                  </a:lnTo>
                  <a:lnTo>
                    <a:pt x="469553" y="280399"/>
                  </a:lnTo>
                  <a:lnTo>
                    <a:pt x="505203" y="252612"/>
                  </a:lnTo>
                  <a:lnTo>
                    <a:pt x="541861" y="226085"/>
                  </a:lnTo>
                  <a:lnTo>
                    <a:pt x="579496" y="200853"/>
                  </a:lnTo>
                  <a:lnTo>
                    <a:pt x="618075" y="176946"/>
                  </a:lnTo>
                  <a:lnTo>
                    <a:pt x="657567" y="154401"/>
                  </a:lnTo>
                  <a:lnTo>
                    <a:pt x="697939" y="133248"/>
                  </a:lnTo>
                  <a:lnTo>
                    <a:pt x="739159" y="113523"/>
                  </a:lnTo>
                  <a:lnTo>
                    <a:pt x="781196" y="95258"/>
                  </a:lnTo>
                  <a:lnTo>
                    <a:pt x="824017" y="78487"/>
                  </a:lnTo>
                  <a:lnTo>
                    <a:pt x="867589" y="63242"/>
                  </a:lnTo>
                  <a:lnTo>
                    <a:pt x="911882" y="49558"/>
                  </a:lnTo>
                  <a:lnTo>
                    <a:pt x="956862" y="37467"/>
                  </a:lnTo>
                  <a:lnTo>
                    <a:pt x="1002499" y="27003"/>
                  </a:lnTo>
                  <a:lnTo>
                    <a:pt x="1048758" y="18199"/>
                  </a:lnTo>
                  <a:lnTo>
                    <a:pt x="1095610" y="11089"/>
                  </a:lnTo>
                  <a:lnTo>
                    <a:pt x="1143021" y="5706"/>
                  </a:lnTo>
                  <a:lnTo>
                    <a:pt x="1190959" y="2083"/>
                  </a:lnTo>
                  <a:lnTo>
                    <a:pt x="1239393" y="254"/>
                  </a:lnTo>
                  <a:lnTo>
                    <a:pt x="1255268" y="0"/>
                  </a:lnTo>
                  <a:lnTo>
                    <a:pt x="1263142" y="0"/>
                  </a:lnTo>
                  <a:lnTo>
                    <a:pt x="1263142" y="1263396"/>
                  </a:lnTo>
                  <a:lnTo>
                    <a:pt x="2526284" y="12395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944843" y="1697926"/>
            <a:ext cx="112014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0" spc="-45" dirty="0">
                <a:solidFill>
                  <a:srgbClr val="FFFFFF"/>
                </a:solidFill>
                <a:latin typeface="Trebuchet MS"/>
                <a:cs typeface="Trebuchet MS"/>
              </a:rPr>
              <a:t>Fraudulent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81781" y="5008784"/>
            <a:ext cx="94298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0" y="76200"/>
                </a:moveTo>
                <a:lnTo>
                  <a:pt x="85725" y="76200"/>
                </a:lnTo>
                <a:lnTo>
                  <a:pt x="85725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824193" y="4999259"/>
            <a:ext cx="104775" cy="95250"/>
            <a:chOff x="7781925" y="5248275"/>
            <a:chExt cx="104775" cy="95250"/>
          </a:xfrm>
        </p:grpSpPr>
        <p:sp>
          <p:nvSpPr>
            <p:cNvPr id="15" name="object 15"/>
            <p:cNvSpPr/>
            <p:nvPr/>
          </p:nvSpPr>
          <p:spPr>
            <a:xfrm>
              <a:off x="7791450" y="5257800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1F7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91450" y="5257800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0" y="76200"/>
                  </a:moveTo>
                  <a:lnTo>
                    <a:pt x="85725" y="76200"/>
                  </a:lnTo>
                  <a:lnTo>
                    <a:pt x="8572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44843" y="4934806"/>
            <a:ext cx="739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Fraudulent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76693" y="4999259"/>
            <a:ext cx="104775" cy="95250"/>
            <a:chOff x="8734425" y="5248275"/>
            <a:chExt cx="104775" cy="95250"/>
          </a:xfrm>
        </p:grpSpPr>
        <p:sp>
          <p:nvSpPr>
            <p:cNvPr id="19" name="object 19"/>
            <p:cNvSpPr/>
            <p:nvPr/>
          </p:nvSpPr>
          <p:spPr>
            <a:xfrm>
              <a:off x="8743950" y="5257800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D67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3950" y="5257800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0" y="76200"/>
                  </a:moveTo>
                  <a:lnTo>
                    <a:pt x="85725" y="76200"/>
                  </a:lnTo>
                  <a:lnTo>
                    <a:pt x="8572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903311" y="4934806"/>
            <a:ext cx="704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Legitimate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10143" y="4999259"/>
            <a:ext cx="104775" cy="95250"/>
            <a:chOff x="9667875" y="5248275"/>
            <a:chExt cx="104775" cy="95250"/>
          </a:xfrm>
        </p:grpSpPr>
        <p:sp>
          <p:nvSpPr>
            <p:cNvPr id="23" name="object 23"/>
            <p:cNvSpPr/>
            <p:nvPr/>
          </p:nvSpPr>
          <p:spPr>
            <a:xfrm>
              <a:off x="9677400" y="5257800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09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77400" y="5257800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0" y="76200"/>
                  </a:moveTo>
                  <a:lnTo>
                    <a:pt x="85725" y="76200"/>
                  </a:lnTo>
                  <a:lnTo>
                    <a:pt x="8572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363200" cy="6448165"/>
            <a:chOff x="0" y="0"/>
            <a:chExt cx="10363200" cy="64481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96695" cy="1805305"/>
            </a:xfrm>
            <a:custGeom>
              <a:avLst/>
              <a:gdLst/>
              <a:ahLst/>
              <a:cxnLst/>
              <a:rect l="l" t="t" r="r" b="b"/>
              <a:pathLst>
                <a:path w="1496695" h="1805305">
                  <a:moveTo>
                    <a:pt x="305697" y="0"/>
                  </a:moveTo>
                  <a:lnTo>
                    <a:pt x="551223" y="247414"/>
                  </a:lnTo>
                  <a:lnTo>
                    <a:pt x="0" y="368839"/>
                  </a:lnTo>
                </a:path>
                <a:path w="1496695" h="1805305">
                  <a:moveTo>
                    <a:pt x="192131" y="0"/>
                  </a:moveTo>
                  <a:lnTo>
                    <a:pt x="0" y="473617"/>
                  </a:lnTo>
                </a:path>
                <a:path w="1496695" h="1805305">
                  <a:moveTo>
                    <a:pt x="960000" y="0"/>
                  </a:moveTo>
                  <a:lnTo>
                    <a:pt x="1432188" y="552136"/>
                  </a:lnTo>
                  <a:lnTo>
                    <a:pt x="0" y="722767"/>
                  </a:lnTo>
                </a:path>
                <a:path w="1496695" h="1805305">
                  <a:moveTo>
                    <a:pt x="1496529" y="0"/>
                  </a:moveTo>
                  <a:lnTo>
                    <a:pt x="0" y="873883"/>
                  </a:lnTo>
                </a:path>
                <a:path w="1496695" h="1805305">
                  <a:moveTo>
                    <a:pt x="935201" y="0"/>
                  </a:moveTo>
                  <a:lnTo>
                    <a:pt x="539616" y="1805085"/>
                  </a:lnTo>
                  <a:lnTo>
                    <a:pt x="0" y="1775525"/>
                  </a:lnTo>
                </a:path>
              </a:pathLst>
            </a:custGeom>
            <a:ln w="1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371340"/>
              <a:ext cx="8686800" cy="50768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5697" y="457200"/>
            <a:ext cx="7728205" cy="61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5"/>
              </a:spcBef>
              <a:tabLst>
                <a:tab pos="1278255" algn="l"/>
              </a:tabLst>
            </a:pP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300" b="0" spc="-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300" b="0" spc="-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	P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300" b="0" spc="-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300" b="0" spc="-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3300" b="0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 smtClean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lang="en-US" sz="3300" b="0" spc="-5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3300" b="0" spc="-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17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3300" b="0" spc="-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300" b="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300" b="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b="0" spc="-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33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775" y="6289675"/>
            <a:ext cx="98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4360" y="0"/>
            <a:ext cx="580390" cy="230504"/>
          </a:xfrm>
          <a:custGeom>
            <a:avLst/>
            <a:gdLst/>
            <a:ahLst/>
            <a:cxnLst/>
            <a:rect l="l" t="t" r="r" b="b"/>
            <a:pathLst>
              <a:path w="580390" h="230504">
                <a:moveTo>
                  <a:pt x="580066" y="0"/>
                </a:moveTo>
                <a:lnTo>
                  <a:pt x="568293" y="230385"/>
                </a:lnTo>
                <a:lnTo>
                  <a:pt x="0" y="0"/>
                </a:lnTo>
              </a:path>
            </a:pathLst>
          </a:custGeom>
          <a:ln w="149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86834" y="0"/>
            <a:ext cx="1304925" cy="1012190"/>
          </a:xfrm>
          <a:custGeom>
            <a:avLst/>
            <a:gdLst/>
            <a:ahLst/>
            <a:cxnLst/>
            <a:rect l="l" t="t" r="r" b="b"/>
            <a:pathLst>
              <a:path w="1304925" h="1012190">
                <a:moveTo>
                  <a:pt x="1304598" y="0"/>
                </a:moveTo>
                <a:lnTo>
                  <a:pt x="120626" y="1011866"/>
                </a:lnTo>
                <a:lnTo>
                  <a:pt x="0" y="0"/>
                </a:lnTo>
              </a:path>
            </a:pathLst>
          </a:custGeom>
          <a:ln w="1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6196" y="0"/>
            <a:ext cx="1112520" cy="692785"/>
          </a:xfrm>
          <a:custGeom>
            <a:avLst/>
            <a:gdLst/>
            <a:ahLst/>
            <a:cxnLst/>
            <a:rect l="l" t="t" r="r" b="b"/>
            <a:pathLst>
              <a:path w="1112520" h="692785">
                <a:moveTo>
                  <a:pt x="1112395" y="0"/>
                </a:moveTo>
                <a:lnTo>
                  <a:pt x="1013078" y="692382"/>
                </a:lnTo>
                <a:lnTo>
                  <a:pt x="0" y="0"/>
                </a:lnTo>
              </a:path>
            </a:pathLst>
          </a:custGeom>
          <a:ln w="149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600" y="1"/>
            <a:ext cx="4876800" cy="1012190"/>
          </a:xfrm>
          <a:custGeom>
            <a:avLst/>
            <a:gdLst/>
            <a:ahLst/>
            <a:cxnLst/>
            <a:rect l="l" t="t" r="r" b="b"/>
            <a:pathLst>
              <a:path w="5168265" h="1271905">
                <a:moveTo>
                  <a:pt x="2101526" y="0"/>
                </a:moveTo>
                <a:lnTo>
                  <a:pt x="2055372" y="1271543"/>
                </a:lnTo>
                <a:lnTo>
                  <a:pt x="1312339" y="0"/>
                </a:lnTo>
              </a:path>
              <a:path w="5168265" h="1271905">
                <a:moveTo>
                  <a:pt x="4802428" y="0"/>
                </a:moveTo>
                <a:lnTo>
                  <a:pt x="5167840" y="1131735"/>
                </a:lnTo>
                <a:lnTo>
                  <a:pt x="0" y="0"/>
                </a:lnTo>
              </a:path>
            </a:pathLst>
          </a:custGeom>
          <a:ln w="149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97858" y="3821048"/>
            <a:ext cx="128270" cy="645160"/>
          </a:xfrm>
          <a:prstGeom prst="rect">
            <a:avLst/>
          </a:prstGeom>
        </p:spPr>
        <p:txBody>
          <a:bodyPr vert="vert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6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-4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65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65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-4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65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65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65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65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-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6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635" y="2380233"/>
            <a:ext cx="9820275" cy="41719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2000" y="410301"/>
            <a:ext cx="10857059" cy="1646082"/>
          </a:xfrm>
          <a:prstGeom prst="rect">
            <a:avLst/>
          </a:prstGeom>
        </p:spPr>
        <p:txBody>
          <a:bodyPr vert="horz" wrap="square" lIns="0" tIns="775198" rIns="0" bIns="0" rtlCol="0">
            <a:spAutoFit/>
          </a:bodyPr>
          <a:lstStyle/>
          <a:p>
            <a:pPr marL="381000" marR="5080">
              <a:lnSpc>
                <a:spcPct val="102400"/>
              </a:lnSpc>
              <a:spcBef>
                <a:spcPts val="45"/>
              </a:spcBef>
              <a:tabLst>
                <a:tab pos="2324100" algn="l"/>
              </a:tabLst>
            </a:pPr>
            <a:r>
              <a:rPr sz="2750" spc="-10" dirty="0"/>
              <a:t>Visualising</a:t>
            </a:r>
            <a:r>
              <a:rPr sz="2750" dirty="0"/>
              <a:t>	the</a:t>
            </a:r>
            <a:r>
              <a:rPr sz="2750" spc="70" dirty="0"/>
              <a:t> </a:t>
            </a:r>
            <a:r>
              <a:rPr sz="2750" dirty="0"/>
              <a:t>distribution</a:t>
            </a:r>
            <a:r>
              <a:rPr sz="2750" spc="100" dirty="0"/>
              <a:t> </a:t>
            </a:r>
            <a:r>
              <a:rPr sz="2750" dirty="0"/>
              <a:t>of</a:t>
            </a:r>
            <a:r>
              <a:rPr sz="2750" spc="140" dirty="0"/>
              <a:t> </a:t>
            </a:r>
            <a:r>
              <a:rPr sz="2750" dirty="0"/>
              <a:t>selected</a:t>
            </a:r>
            <a:r>
              <a:rPr sz="2750" spc="170" dirty="0"/>
              <a:t> </a:t>
            </a:r>
            <a:r>
              <a:rPr sz="2750" spc="-10" dirty="0"/>
              <a:t>numerical </a:t>
            </a:r>
            <a:r>
              <a:rPr sz="2750" dirty="0"/>
              <a:t>features</a:t>
            </a:r>
            <a:r>
              <a:rPr sz="2750" spc="110" dirty="0"/>
              <a:t> </a:t>
            </a:r>
            <a:r>
              <a:rPr sz="2750" dirty="0"/>
              <a:t>using</a:t>
            </a:r>
            <a:r>
              <a:rPr sz="2750" spc="190" dirty="0"/>
              <a:t> </a:t>
            </a:r>
            <a:r>
              <a:rPr sz="2750" dirty="0"/>
              <a:t>appropriate</a:t>
            </a:r>
            <a:r>
              <a:rPr sz="2750" spc="120" dirty="0"/>
              <a:t> </a:t>
            </a:r>
            <a:r>
              <a:rPr sz="2750" dirty="0"/>
              <a:t>plots</a:t>
            </a:r>
            <a:r>
              <a:rPr sz="2750" spc="120" dirty="0"/>
              <a:t> </a:t>
            </a:r>
            <a:r>
              <a:rPr sz="2750" dirty="0"/>
              <a:t>to</a:t>
            </a:r>
            <a:r>
              <a:rPr sz="2750" spc="125" dirty="0"/>
              <a:t> </a:t>
            </a:r>
            <a:r>
              <a:rPr sz="2750" dirty="0"/>
              <a:t>understand</a:t>
            </a:r>
            <a:r>
              <a:rPr sz="2750" spc="135" dirty="0"/>
              <a:t> </a:t>
            </a:r>
            <a:r>
              <a:rPr sz="2750" spc="-10" dirty="0"/>
              <a:t>their characteristics</a:t>
            </a:r>
            <a:endParaRPr sz="2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606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Roboto</vt:lpstr>
      <vt:lpstr>Times New Roman</vt:lpstr>
      <vt:lpstr>Trebuchet MS</vt:lpstr>
      <vt:lpstr>Office Theme</vt:lpstr>
      <vt:lpstr>F R A U D U L E N T C L A I M D E T E C T I O N</vt:lpstr>
      <vt:lpstr>I N T R O D U C T I O N</vt:lpstr>
      <vt:lpstr>PROBLEM STATEMENT</vt:lpstr>
      <vt:lpstr>PowerPoint Presentation</vt:lpstr>
      <vt:lpstr>A B O U T T H E D ATA S E T</vt:lpstr>
      <vt:lpstr>D ATA P R E P R O C E S S I N G &amp; C L E A N I N G</vt:lpstr>
      <vt:lpstr>Fraudulent</vt:lpstr>
      <vt:lpstr>T O P P R E D I C T I V E  F E AT U R E S</vt:lpstr>
      <vt:lpstr>Visualising the distribution of selected numerical features using appropriate plots to understand their characteristics</vt:lpstr>
      <vt:lpstr>Investigating the relationships between numerical features to identify potential multicollinearity or dependencies and visualising the correlation structure using an appropriate method to gain insights into feature relationships.</vt:lpstr>
      <vt:lpstr>Examining the distribution of the target variable to identify potential class imbalances using visualisation for better understanding.</vt:lpstr>
      <vt:lpstr>M O D E L I N G A P P R O A C H</vt:lpstr>
      <vt:lpstr>M O D E L P E R F O R M A N C E</vt:lpstr>
      <vt:lpstr>I N S I G H T S F R O M T H E M O D E L</vt:lpstr>
      <vt:lpstr>R E C O M M E N D AT I O N S</vt:lpstr>
      <vt:lpstr>B U S I N E S S I M P L I C AT I O N 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R A U D U L E N T C L A I M D E T E C T I O N</dc:title>
  <cp:lastModifiedBy>onkar hankare</cp:lastModifiedBy>
  <cp:revision>8</cp:revision>
  <dcterms:created xsi:type="dcterms:W3CDTF">2025-04-15T13:28:25Z</dcterms:created>
  <dcterms:modified xsi:type="dcterms:W3CDTF">2025-04-15T14:56:36Z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2025-04-07T00:00:00Z</vt:filetime>
  </property>
  <property fmtid="{D5CDD505-2E9C-101B-9397-08002B2CF9AE}" pid="3" name="LastSaved">
    <vt:filetime>2025-04-15T00:00:00Z</vt:filetime>
  </property>
</Properties>
</file>