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BF6134-06BC-4DC8-957B-CD7E1979AC7A}" type="doc">
      <dgm:prSet loTypeId="urn:microsoft.com/office/officeart/2005/8/layout/radial1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891B66-E89F-4904-8985-643DFD94764F}">
      <dgm:prSet phldrT="[Text]"/>
      <dgm:spPr/>
      <dgm:t>
        <a:bodyPr/>
        <a:lstStyle/>
        <a:p>
          <a:r>
            <a:rPr lang="en-US" dirty="0" smtClean="0"/>
            <a:t>Sources of natural beauties</a:t>
          </a:r>
          <a:endParaRPr lang="en-US" dirty="0"/>
        </a:p>
      </dgm:t>
    </dgm:pt>
    <dgm:pt modelId="{12831B8C-9AB7-4A8E-A666-FC3C16EAEAC3}" type="parTrans" cxnId="{3E608753-9BA6-4D8A-AFEB-658258B45748}">
      <dgm:prSet/>
      <dgm:spPr/>
      <dgm:t>
        <a:bodyPr/>
        <a:lstStyle/>
        <a:p>
          <a:endParaRPr lang="en-US"/>
        </a:p>
      </dgm:t>
    </dgm:pt>
    <dgm:pt modelId="{D12429A0-B7B2-4492-9AD6-CE92E766A30E}" type="sibTrans" cxnId="{3E608753-9BA6-4D8A-AFEB-658258B45748}">
      <dgm:prSet/>
      <dgm:spPr/>
      <dgm:t>
        <a:bodyPr/>
        <a:lstStyle/>
        <a:p>
          <a:endParaRPr lang="en-US"/>
        </a:p>
      </dgm:t>
    </dgm:pt>
    <dgm:pt modelId="{BC68ECE5-FB46-4F89-9ED2-51AA4BCCFC95}">
      <dgm:prSet phldrT="[Text]"/>
      <dgm:spPr/>
      <dgm:t>
        <a:bodyPr/>
        <a:lstStyle/>
        <a:p>
          <a:r>
            <a:rPr lang="en-US" dirty="0" smtClean="0"/>
            <a:t>Beauties of </a:t>
          </a:r>
          <a:r>
            <a:rPr lang="en-US" dirty="0" err="1" smtClean="0"/>
            <a:t>Sundarbans</a:t>
          </a:r>
          <a:endParaRPr lang="en-US" dirty="0"/>
        </a:p>
      </dgm:t>
    </dgm:pt>
    <dgm:pt modelId="{76721D84-1329-447F-A11C-92D9E86E2092}" type="parTrans" cxnId="{847B442F-2301-4D31-AAB2-6FD223222916}">
      <dgm:prSet/>
      <dgm:spPr/>
      <dgm:t>
        <a:bodyPr/>
        <a:lstStyle/>
        <a:p>
          <a:endParaRPr lang="en-US"/>
        </a:p>
      </dgm:t>
    </dgm:pt>
    <dgm:pt modelId="{2AFE0327-2B31-4486-B02C-526C9836CA9E}" type="sibTrans" cxnId="{847B442F-2301-4D31-AAB2-6FD223222916}">
      <dgm:prSet/>
      <dgm:spPr/>
      <dgm:t>
        <a:bodyPr/>
        <a:lstStyle/>
        <a:p>
          <a:endParaRPr lang="en-US"/>
        </a:p>
      </dgm:t>
    </dgm:pt>
    <dgm:pt modelId="{433E1C1F-59BC-4462-B6B4-4DA582ADEFB6}">
      <dgm:prSet phldrT="[Text]"/>
      <dgm:spPr/>
      <dgm:t>
        <a:bodyPr/>
        <a:lstStyle/>
        <a:p>
          <a:r>
            <a:rPr lang="en-US" dirty="0" smtClean="0"/>
            <a:t>Beauties of sea beaches</a:t>
          </a:r>
          <a:endParaRPr lang="en-US" dirty="0"/>
        </a:p>
      </dgm:t>
    </dgm:pt>
    <dgm:pt modelId="{64F42C98-0FE0-48DA-BFD3-F9622E7C04A9}" type="parTrans" cxnId="{A175C07F-1A87-4065-8A6F-78D9BAB3E0E4}">
      <dgm:prSet/>
      <dgm:spPr/>
      <dgm:t>
        <a:bodyPr/>
        <a:lstStyle/>
        <a:p>
          <a:endParaRPr lang="en-US"/>
        </a:p>
      </dgm:t>
    </dgm:pt>
    <dgm:pt modelId="{E3D9BFFD-F491-4E89-9704-BED173AFA04A}" type="sibTrans" cxnId="{A175C07F-1A87-4065-8A6F-78D9BAB3E0E4}">
      <dgm:prSet/>
      <dgm:spPr/>
      <dgm:t>
        <a:bodyPr/>
        <a:lstStyle/>
        <a:p>
          <a:endParaRPr lang="en-US"/>
        </a:p>
      </dgm:t>
    </dgm:pt>
    <dgm:pt modelId="{1236D250-926A-49BE-8071-298F42BD7825}">
      <dgm:prSet phldrT="[Text]"/>
      <dgm:spPr/>
      <dgm:t>
        <a:bodyPr/>
        <a:lstStyle/>
        <a:p>
          <a:r>
            <a:rPr lang="en-US" dirty="0" smtClean="0"/>
            <a:t>Chittagong hill tracts</a:t>
          </a:r>
          <a:endParaRPr lang="en-US" dirty="0"/>
        </a:p>
      </dgm:t>
    </dgm:pt>
    <dgm:pt modelId="{424FECE7-6FE4-40E1-A60E-2EF4345B1332}" type="parTrans" cxnId="{FC7E2214-F84E-4CB7-AABB-4C2605E863AF}">
      <dgm:prSet/>
      <dgm:spPr/>
      <dgm:t>
        <a:bodyPr/>
        <a:lstStyle/>
        <a:p>
          <a:endParaRPr lang="en-US"/>
        </a:p>
      </dgm:t>
    </dgm:pt>
    <dgm:pt modelId="{DA479185-CC6F-474F-B841-63825A1EAF8B}" type="sibTrans" cxnId="{FC7E2214-F84E-4CB7-AABB-4C2605E863AF}">
      <dgm:prSet/>
      <dgm:spPr/>
      <dgm:t>
        <a:bodyPr/>
        <a:lstStyle/>
        <a:p>
          <a:endParaRPr lang="en-US"/>
        </a:p>
      </dgm:t>
    </dgm:pt>
    <dgm:pt modelId="{656AD8A4-D61C-4018-AE23-DEF9A18B3082}">
      <dgm:prSet phldrT="[Text]"/>
      <dgm:spPr/>
      <dgm:t>
        <a:bodyPr/>
        <a:lstStyle/>
        <a:p>
          <a:r>
            <a:rPr lang="en-US" dirty="0" smtClean="0"/>
            <a:t>Beauties Of rivers</a:t>
          </a:r>
          <a:endParaRPr lang="en-US" dirty="0"/>
        </a:p>
      </dgm:t>
    </dgm:pt>
    <dgm:pt modelId="{E3C5F869-6870-42C3-A70B-B213DB7A4E8C}" type="parTrans" cxnId="{07AD0BC3-580E-4AB8-9C0A-EA79DCE45889}">
      <dgm:prSet/>
      <dgm:spPr/>
      <dgm:t>
        <a:bodyPr/>
        <a:lstStyle/>
        <a:p>
          <a:endParaRPr lang="en-US"/>
        </a:p>
      </dgm:t>
    </dgm:pt>
    <dgm:pt modelId="{3F90A51C-2F4C-411B-A055-17BE7BC52766}" type="sibTrans" cxnId="{07AD0BC3-580E-4AB8-9C0A-EA79DCE45889}">
      <dgm:prSet/>
      <dgm:spPr/>
      <dgm:t>
        <a:bodyPr/>
        <a:lstStyle/>
        <a:p>
          <a:endParaRPr lang="en-US"/>
        </a:p>
      </dgm:t>
    </dgm:pt>
    <dgm:pt modelId="{9D2809DE-D018-4CBB-9987-A098288FFDC0}" type="pres">
      <dgm:prSet presAssocID="{90BF6134-06BC-4DC8-957B-CD7E1979AC7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4B96951-ECE3-4254-ACDA-038B4F53970C}" type="pres">
      <dgm:prSet presAssocID="{14891B66-E89F-4904-8985-643DFD94764F}" presName="centerShape" presStyleLbl="node0" presStyleIdx="0" presStyleCnt="1"/>
      <dgm:spPr/>
      <dgm:t>
        <a:bodyPr/>
        <a:lstStyle/>
        <a:p>
          <a:endParaRPr lang="en-US"/>
        </a:p>
      </dgm:t>
    </dgm:pt>
    <dgm:pt modelId="{E65CFA8A-776E-47CB-8A0F-CA1EE2549BC3}" type="pres">
      <dgm:prSet presAssocID="{76721D84-1329-447F-A11C-92D9E86E2092}" presName="Name9" presStyleLbl="parChTrans1D2" presStyleIdx="0" presStyleCnt="4"/>
      <dgm:spPr/>
      <dgm:t>
        <a:bodyPr/>
        <a:lstStyle/>
        <a:p>
          <a:endParaRPr lang="en-US"/>
        </a:p>
      </dgm:t>
    </dgm:pt>
    <dgm:pt modelId="{E0FC5779-1402-4349-AB6E-26C19B0F72EA}" type="pres">
      <dgm:prSet presAssocID="{76721D84-1329-447F-A11C-92D9E86E2092}" presName="connTx" presStyleLbl="parChTrans1D2" presStyleIdx="0" presStyleCnt="4"/>
      <dgm:spPr/>
      <dgm:t>
        <a:bodyPr/>
        <a:lstStyle/>
        <a:p>
          <a:endParaRPr lang="en-US"/>
        </a:p>
      </dgm:t>
    </dgm:pt>
    <dgm:pt modelId="{EBB23415-2E4C-4A74-BFBB-8A037F9112F0}" type="pres">
      <dgm:prSet presAssocID="{BC68ECE5-FB46-4F89-9ED2-51AA4BCCFC9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C566C8-C99C-4792-8F98-D9E7599F85A6}" type="pres">
      <dgm:prSet presAssocID="{64F42C98-0FE0-48DA-BFD3-F9622E7C04A9}" presName="Name9" presStyleLbl="parChTrans1D2" presStyleIdx="1" presStyleCnt="4"/>
      <dgm:spPr/>
      <dgm:t>
        <a:bodyPr/>
        <a:lstStyle/>
        <a:p>
          <a:endParaRPr lang="en-US"/>
        </a:p>
      </dgm:t>
    </dgm:pt>
    <dgm:pt modelId="{202AC56B-BF1E-4115-9148-A467F08A8A6E}" type="pres">
      <dgm:prSet presAssocID="{64F42C98-0FE0-48DA-BFD3-F9622E7C04A9}" presName="connTx" presStyleLbl="parChTrans1D2" presStyleIdx="1" presStyleCnt="4"/>
      <dgm:spPr/>
      <dgm:t>
        <a:bodyPr/>
        <a:lstStyle/>
        <a:p>
          <a:endParaRPr lang="en-US"/>
        </a:p>
      </dgm:t>
    </dgm:pt>
    <dgm:pt modelId="{B81E0A06-14D6-4960-90DF-C179D45ADB60}" type="pres">
      <dgm:prSet presAssocID="{433E1C1F-59BC-4462-B6B4-4DA582ADEFB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1A757E-56F8-4960-B691-14E07A52BAD3}" type="pres">
      <dgm:prSet presAssocID="{424FECE7-6FE4-40E1-A60E-2EF4345B1332}" presName="Name9" presStyleLbl="parChTrans1D2" presStyleIdx="2" presStyleCnt="4"/>
      <dgm:spPr/>
      <dgm:t>
        <a:bodyPr/>
        <a:lstStyle/>
        <a:p>
          <a:endParaRPr lang="en-US"/>
        </a:p>
      </dgm:t>
    </dgm:pt>
    <dgm:pt modelId="{4F18C971-E34A-4343-86A4-435449F9E56A}" type="pres">
      <dgm:prSet presAssocID="{424FECE7-6FE4-40E1-A60E-2EF4345B1332}" presName="connTx" presStyleLbl="parChTrans1D2" presStyleIdx="2" presStyleCnt="4"/>
      <dgm:spPr/>
      <dgm:t>
        <a:bodyPr/>
        <a:lstStyle/>
        <a:p>
          <a:endParaRPr lang="en-US"/>
        </a:p>
      </dgm:t>
    </dgm:pt>
    <dgm:pt modelId="{3CAECDDC-18EB-47C8-970F-47D94CBF8B0F}" type="pres">
      <dgm:prSet presAssocID="{1236D250-926A-49BE-8071-298F42BD782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36A2E0-08AD-418B-B929-D61D2B690369}" type="pres">
      <dgm:prSet presAssocID="{E3C5F869-6870-42C3-A70B-B213DB7A4E8C}" presName="Name9" presStyleLbl="parChTrans1D2" presStyleIdx="3" presStyleCnt="4"/>
      <dgm:spPr/>
      <dgm:t>
        <a:bodyPr/>
        <a:lstStyle/>
        <a:p>
          <a:endParaRPr lang="en-US"/>
        </a:p>
      </dgm:t>
    </dgm:pt>
    <dgm:pt modelId="{9F236D23-F192-432E-9F70-B679DBF62D06}" type="pres">
      <dgm:prSet presAssocID="{E3C5F869-6870-42C3-A70B-B213DB7A4E8C}" presName="connTx" presStyleLbl="parChTrans1D2" presStyleIdx="3" presStyleCnt="4"/>
      <dgm:spPr/>
      <dgm:t>
        <a:bodyPr/>
        <a:lstStyle/>
        <a:p>
          <a:endParaRPr lang="en-US"/>
        </a:p>
      </dgm:t>
    </dgm:pt>
    <dgm:pt modelId="{B3EAE1B5-1095-41FD-9F42-C142A6A3F3A2}" type="pres">
      <dgm:prSet presAssocID="{656AD8A4-D61C-4018-AE23-DEF9A18B3082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7E0BAA6-0ECD-49E5-9AB7-2A3CC8594F7E}" type="presOf" srcId="{76721D84-1329-447F-A11C-92D9E86E2092}" destId="{E65CFA8A-776E-47CB-8A0F-CA1EE2549BC3}" srcOrd="0" destOrd="0" presId="urn:microsoft.com/office/officeart/2005/8/layout/radial1"/>
    <dgm:cxn modelId="{34266F9B-61F4-4A0C-9B46-7F23EA19D9D8}" type="presOf" srcId="{76721D84-1329-447F-A11C-92D9E86E2092}" destId="{E0FC5779-1402-4349-AB6E-26C19B0F72EA}" srcOrd="1" destOrd="0" presId="urn:microsoft.com/office/officeart/2005/8/layout/radial1"/>
    <dgm:cxn modelId="{3E608753-9BA6-4D8A-AFEB-658258B45748}" srcId="{90BF6134-06BC-4DC8-957B-CD7E1979AC7A}" destId="{14891B66-E89F-4904-8985-643DFD94764F}" srcOrd="0" destOrd="0" parTransId="{12831B8C-9AB7-4A8E-A666-FC3C16EAEAC3}" sibTransId="{D12429A0-B7B2-4492-9AD6-CE92E766A30E}"/>
    <dgm:cxn modelId="{DFD3CA9F-F7E2-4664-897D-98ABE9BEC1EC}" type="presOf" srcId="{424FECE7-6FE4-40E1-A60E-2EF4345B1332}" destId="{881A757E-56F8-4960-B691-14E07A52BAD3}" srcOrd="0" destOrd="0" presId="urn:microsoft.com/office/officeart/2005/8/layout/radial1"/>
    <dgm:cxn modelId="{0809B467-0884-417F-92A8-4CB07E407797}" type="presOf" srcId="{656AD8A4-D61C-4018-AE23-DEF9A18B3082}" destId="{B3EAE1B5-1095-41FD-9F42-C142A6A3F3A2}" srcOrd="0" destOrd="0" presId="urn:microsoft.com/office/officeart/2005/8/layout/radial1"/>
    <dgm:cxn modelId="{2D4EEE31-4DBF-41EB-B15E-3065ECA9B28B}" type="presOf" srcId="{14891B66-E89F-4904-8985-643DFD94764F}" destId="{B4B96951-ECE3-4254-ACDA-038B4F53970C}" srcOrd="0" destOrd="0" presId="urn:microsoft.com/office/officeart/2005/8/layout/radial1"/>
    <dgm:cxn modelId="{FF9F75DE-27FA-4B9F-84C1-81B6AC2887CD}" type="presOf" srcId="{1236D250-926A-49BE-8071-298F42BD7825}" destId="{3CAECDDC-18EB-47C8-970F-47D94CBF8B0F}" srcOrd="0" destOrd="0" presId="urn:microsoft.com/office/officeart/2005/8/layout/radial1"/>
    <dgm:cxn modelId="{3D1AD06E-E411-4F85-BF60-6E61CBBB8A5B}" type="presOf" srcId="{433E1C1F-59BC-4462-B6B4-4DA582ADEFB6}" destId="{B81E0A06-14D6-4960-90DF-C179D45ADB60}" srcOrd="0" destOrd="0" presId="urn:microsoft.com/office/officeart/2005/8/layout/radial1"/>
    <dgm:cxn modelId="{07AD0BC3-580E-4AB8-9C0A-EA79DCE45889}" srcId="{14891B66-E89F-4904-8985-643DFD94764F}" destId="{656AD8A4-D61C-4018-AE23-DEF9A18B3082}" srcOrd="3" destOrd="0" parTransId="{E3C5F869-6870-42C3-A70B-B213DB7A4E8C}" sibTransId="{3F90A51C-2F4C-411B-A055-17BE7BC52766}"/>
    <dgm:cxn modelId="{16D5F72E-63DA-4051-A40F-BCFD8C0BD39E}" type="presOf" srcId="{64F42C98-0FE0-48DA-BFD3-F9622E7C04A9}" destId="{E0C566C8-C99C-4792-8F98-D9E7599F85A6}" srcOrd="0" destOrd="0" presId="urn:microsoft.com/office/officeart/2005/8/layout/radial1"/>
    <dgm:cxn modelId="{232233ED-F092-4535-B236-6BCCF5E9BBD6}" type="presOf" srcId="{90BF6134-06BC-4DC8-957B-CD7E1979AC7A}" destId="{9D2809DE-D018-4CBB-9987-A098288FFDC0}" srcOrd="0" destOrd="0" presId="urn:microsoft.com/office/officeart/2005/8/layout/radial1"/>
    <dgm:cxn modelId="{FC7E2214-F84E-4CB7-AABB-4C2605E863AF}" srcId="{14891B66-E89F-4904-8985-643DFD94764F}" destId="{1236D250-926A-49BE-8071-298F42BD7825}" srcOrd="2" destOrd="0" parTransId="{424FECE7-6FE4-40E1-A60E-2EF4345B1332}" sibTransId="{DA479185-CC6F-474F-B841-63825A1EAF8B}"/>
    <dgm:cxn modelId="{62877BC1-E8E3-4EDC-9063-6672C0839F49}" type="presOf" srcId="{424FECE7-6FE4-40E1-A60E-2EF4345B1332}" destId="{4F18C971-E34A-4343-86A4-435449F9E56A}" srcOrd="1" destOrd="0" presId="urn:microsoft.com/office/officeart/2005/8/layout/radial1"/>
    <dgm:cxn modelId="{958D83FC-615F-46F0-A243-5E271A83EF09}" type="presOf" srcId="{E3C5F869-6870-42C3-A70B-B213DB7A4E8C}" destId="{8F36A2E0-08AD-418B-B929-D61D2B690369}" srcOrd="0" destOrd="0" presId="urn:microsoft.com/office/officeart/2005/8/layout/radial1"/>
    <dgm:cxn modelId="{87C7238B-7E14-46FA-9BF2-91EEFE038B13}" type="presOf" srcId="{64F42C98-0FE0-48DA-BFD3-F9622E7C04A9}" destId="{202AC56B-BF1E-4115-9148-A467F08A8A6E}" srcOrd="1" destOrd="0" presId="urn:microsoft.com/office/officeart/2005/8/layout/radial1"/>
    <dgm:cxn modelId="{2AFC9DDA-5E62-4B9A-BB3C-7D3E50798B2F}" type="presOf" srcId="{E3C5F869-6870-42C3-A70B-B213DB7A4E8C}" destId="{9F236D23-F192-432E-9F70-B679DBF62D06}" srcOrd="1" destOrd="0" presId="urn:microsoft.com/office/officeart/2005/8/layout/radial1"/>
    <dgm:cxn modelId="{847B442F-2301-4D31-AAB2-6FD223222916}" srcId="{14891B66-E89F-4904-8985-643DFD94764F}" destId="{BC68ECE5-FB46-4F89-9ED2-51AA4BCCFC95}" srcOrd="0" destOrd="0" parTransId="{76721D84-1329-447F-A11C-92D9E86E2092}" sibTransId="{2AFE0327-2B31-4486-B02C-526C9836CA9E}"/>
    <dgm:cxn modelId="{A175C07F-1A87-4065-8A6F-78D9BAB3E0E4}" srcId="{14891B66-E89F-4904-8985-643DFD94764F}" destId="{433E1C1F-59BC-4462-B6B4-4DA582ADEFB6}" srcOrd="1" destOrd="0" parTransId="{64F42C98-0FE0-48DA-BFD3-F9622E7C04A9}" sibTransId="{E3D9BFFD-F491-4E89-9704-BED173AFA04A}"/>
    <dgm:cxn modelId="{DEA13D47-48C4-493F-A2A9-4803480B90D5}" type="presOf" srcId="{BC68ECE5-FB46-4F89-9ED2-51AA4BCCFC95}" destId="{EBB23415-2E4C-4A74-BFBB-8A037F9112F0}" srcOrd="0" destOrd="0" presId="urn:microsoft.com/office/officeart/2005/8/layout/radial1"/>
    <dgm:cxn modelId="{6984179D-5BA0-4E73-B17B-363779A01B0D}" type="presParOf" srcId="{9D2809DE-D018-4CBB-9987-A098288FFDC0}" destId="{B4B96951-ECE3-4254-ACDA-038B4F53970C}" srcOrd="0" destOrd="0" presId="urn:microsoft.com/office/officeart/2005/8/layout/radial1"/>
    <dgm:cxn modelId="{D254DB44-22AE-48C8-9359-6BA477E3EAF2}" type="presParOf" srcId="{9D2809DE-D018-4CBB-9987-A098288FFDC0}" destId="{E65CFA8A-776E-47CB-8A0F-CA1EE2549BC3}" srcOrd="1" destOrd="0" presId="urn:microsoft.com/office/officeart/2005/8/layout/radial1"/>
    <dgm:cxn modelId="{F25909C4-72AB-4602-8550-E80386810CAC}" type="presParOf" srcId="{E65CFA8A-776E-47CB-8A0F-CA1EE2549BC3}" destId="{E0FC5779-1402-4349-AB6E-26C19B0F72EA}" srcOrd="0" destOrd="0" presId="urn:microsoft.com/office/officeart/2005/8/layout/radial1"/>
    <dgm:cxn modelId="{A394C655-F5A3-4F27-A415-C1A2156A5590}" type="presParOf" srcId="{9D2809DE-D018-4CBB-9987-A098288FFDC0}" destId="{EBB23415-2E4C-4A74-BFBB-8A037F9112F0}" srcOrd="2" destOrd="0" presId="urn:microsoft.com/office/officeart/2005/8/layout/radial1"/>
    <dgm:cxn modelId="{EAF6C2E1-2505-4F4F-ABC6-E5622871A031}" type="presParOf" srcId="{9D2809DE-D018-4CBB-9987-A098288FFDC0}" destId="{E0C566C8-C99C-4792-8F98-D9E7599F85A6}" srcOrd="3" destOrd="0" presId="urn:microsoft.com/office/officeart/2005/8/layout/radial1"/>
    <dgm:cxn modelId="{61E63BF4-93EE-443A-826B-7732B3EC42D9}" type="presParOf" srcId="{E0C566C8-C99C-4792-8F98-D9E7599F85A6}" destId="{202AC56B-BF1E-4115-9148-A467F08A8A6E}" srcOrd="0" destOrd="0" presId="urn:microsoft.com/office/officeart/2005/8/layout/radial1"/>
    <dgm:cxn modelId="{51A73548-9153-4ADF-AC27-3614EE48981F}" type="presParOf" srcId="{9D2809DE-D018-4CBB-9987-A098288FFDC0}" destId="{B81E0A06-14D6-4960-90DF-C179D45ADB60}" srcOrd="4" destOrd="0" presId="urn:microsoft.com/office/officeart/2005/8/layout/radial1"/>
    <dgm:cxn modelId="{690F400F-681D-4A5A-AA8A-67A9C78E0E77}" type="presParOf" srcId="{9D2809DE-D018-4CBB-9987-A098288FFDC0}" destId="{881A757E-56F8-4960-B691-14E07A52BAD3}" srcOrd="5" destOrd="0" presId="urn:microsoft.com/office/officeart/2005/8/layout/radial1"/>
    <dgm:cxn modelId="{634D220A-8E5A-4F20-BCE2-6A1DAA99D7BC}" type="presParOf" srcId="{881A757E-56F8-4960-B691-14E07A52BAD3}" destId="{4F18C971-E34A-4343-86A4-435449F9E56A}" srcOrd="0" destOrd="0" presId="urn:microsoft.com/office/officeart/2005/8/layout/radial1"/>
    <dgm:cxn modelId="{2C6EA560-C29C-4D9C-B132-AE1F1EC58818}" type="presParOf" srcId="{9D2809DE-D018-4CBB-9987-A098288FFDC0}" destId="{3CAECDDC-18EB-47C8-970F-47D94CBF8B0F}" srcOrd="6" destOrd="0" presId="urn:microsoft.com/office/officeart/2005/8/layout/radial1"/>
    <dgm:cxn modelId="{39C3B16C-DF6D-449B-9EEA-17E413466305}" type="presParOf" srcId="{9D2809DE-D018-4CBB-9987-A098288FFDC0}" destId="{8F36A2E0-08AD-418B-B929-D61D2B690369}" srcOrd="7" destOrd="0" presId="urn:microsoft.com/office/officeart/2005/8/layout/radial1"/>
    <dgm:cxn modelId="{5DAF4FA8-D4B7-49DD-B6FD-C37B50A673D7}" type="presParOf" srcId="{8F36A2E0-08AD-418B-B929-D61D2B690369}" destId="{9F236D23-F192-432E-9F70-B679DBF62D06}" srcOrd="0" destOrd="0" presId="urn:microsoft.com/office/officeart/2005/8/layout/radial1"/>
    <dgm:cxn modelId="{2D3D8EC0-C7A3-4E7B-83CF-2D12BCE6DC7A}" type="presParOf" srcId="{9D2809DE-D018-4CBB-9987-A098288FFDC0}" destId="{B3EAE1B5-1095-41FD-9F42-C142A6A3F3A2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96951-ECE3-4254-ACDA-038B4F53970C}">
      <dsp:nvSpPr>
        <dsp:cNvPr id="0" name=""/>
        <dsp:cNvSpPr/>
      </dsp:nvSpPr>
      <dsp:spPr>
        <a:xfrm>
          <a:off x="2488348" y="1472348"/>
          <a:ext cx="1119303" cy="11193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Sources of natural beauties</a:t>
          </a:r>
          <a:endParaRPr lang="en-US" sz="1400" kern="1200" dirty="0"/>
        </a:p>
      </dsp:txBody>
      <dsp:txXfrm>
        <a:off x="2652266" y="1636266"/>
        <a:ext cx="791467" cy="791467"/>
      </dsp:txXfrm>
    </dsp:sp>
    <dsp:sp modelId="{E65CFA8A-776E-47CB-8A0F-CA1EE2549BC3}">
      <dsp:nvSpPr>
        <dsp:cNvPr id="0" name=""/>
        <dsp:cNvSpPr/>
      </dsp:nvSpPr>
      <dsp:spPr>
        <a:xfrm rot="16200000">
          <a:off x="2878775" y="1286598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39538" y="1294661"/>
        <a:ext cx="16922" cy="16922"/>
      </dsp:txXfrm>
    </dsp:sp>
    <dsp:sp modelId="{EBB23415-2E4C-4A74-BFBB-8A037F9112F0}">
      <dsp:nvSpPr>
        <dsp:cNvPr id="0" name=""/>
        <dsp:cNvSpPr/>
      </dsp:nvSpPr>
      <dsp:spPr>
        <a:xfrm>
          <a:off x="2488348" y="14594"/>
          <a:ext cx="1119303" cy="11193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Beauties of </a:t>
          </a:r>
          <a:r>
            <a:rPr lang="en-US" sz="1100" kern="1200" dirty="0" err="1" smtClean="0"/>
            <a:t>Sundarbans</a:t>
          </a:r>
          <a:endParaRPr lang="en-US" sz="1100" kern="1200" dirty="0"/>
        </a:p>
      </dsp:txBody>
      <dsp:txXfrm>
        <a:off x="2652266" y="178512"/>
        <a:ext cx="791467" cy="791467"/>
      </dsp:txXfrm>
    </dsp:sp>
    <dsp:sp modelId="{E0C566C8-C99C-4792-8F98-D9E7599F85A6}">
      <dsp:nvSpPr>
        <dsp:cNvPr id="0" name=""/>
        <dsp:cNvSpPr/>
      </dsp:nvSpPr>
      <dsp:spPr>
        <a:xfrm>
          <a:off x="3607651" y="2015474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768415" y="2023538"/>
        <a:ext cx="16922" cy="16922"/>
      </dsp:txXfrm>
    </dsp:sp>
    <dsp:sp modelId="{B81E0A06-14D6-4960-90DF-C179D45ADB60}">
      <dsp:nvSpPr>
        <dsp:cNvPr id="0" name=""/>
        <dsp:cNvSpPr/>
      </dsp:nvSpPr>
      <dsp:spPr>
        <a:xfrm>
          <a:off x="3946101" y="1472348"/>
          <a:ext cx="1119303" cy="11193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Beauties of sea beaches</a:t>
          </a:r>
          <a:endParaRPr lang="en-US" sz="1100" kern="1200" dirty="0"/>
        </a:p>
      </dsp:txBody>
      <dsp:txXfrm>
        <a:off x="4110019" y="1636266"/>
        <a:ext cx="791467" cy="791467"/>
      </dsp:txXfrm>
    </dsp:sp>
    <dsp:sp modelId="{881A757E-56F8-4960-B691-14E07A52BAD3}">
      <dsp:nvSpPr>
        <dsp:cNvPr id="0" name=""/>
        <dsp:cNvSpPr/>
      </dsp:nvSpPr>
      <dsp:spPr>
        <a:xfrm rot="5400000">
          <a:off x="2878775" y="2744351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039538" y="2752415"/>
        <a:ext cx="16922" cy="16922"/>
      </dsp:txXfrm>
    </dsp:sp>
    <dsp:sp modelId="{3CAECDDC-18EB-47C8-970F-47D94CBF8B0F}">
      <dsp:nvSpPr>
        <dsp:cNvPr id="0" name=""/>
        <dsp:cNvSpPr/>
      </dsp:nvSpPr>
      <dsp:spPr>
        <a:xfrm>
          <a:off x="2488348" y="2930101"/>
          <a:ext cx="1119303" cy="11193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Chittagong hill tracts</a:t>
          </a:r>
          <a:endParaRPr lang="en-US" sz="1100" kern="1200" dirty="0"/>
        </a:p>
      </dsp:txBody>
      <dsp:txXfrm>
        <a:off x="2652266" y="3094019"/>
        <a:ext cx="791467" cy="791467"/>
      </dsp:txXfrm>
    </dsp:sp>
    <dsp:sp modelId="{8F36A2E0-08AD-418B-B929-D61D2B690369}">
      <dsp:nvSpPr>
        <dsp:cNvPr id="0" name=""/>
        <dsp:cNvSpPr/>
      </dsp:nvSpPr>
      <dsp:spPr>
        <a:xfrm rot="10800000">
          <a:off x="2149898" y="2015474"/>
          <a:ext cx="338449" cy="33050"/>
        </a:xfrm>
        <a:custGeom>
          <a:avLst/>
          <a:gdLst/>
          <a:ahLst/>
          <a:cxnLst/>
          <a:rect l="0" t="0" r="0" b="0"/>
          <a:pathLst>
            <a:path>
              <a:moveTo>
                <a:pt x="0" y="16525"/>
              </a:moveTo>
              <a:lnTo>
                <a:pt x="338449" y="165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 rot="10800000">
        <a:off x="2310661" y="2023538"/>
        <a:ext cx="16922" cy="16922"/>
      </dsp:txXfrm>
    </dsp:sp>
    <dsp:sp modelId="{B3EAE1B5-1095-41FD-9F42-C142A6A3F3A2}">
      <dsp:nvSpPr>
        <dsp:cNvPr id="0" name=""/>
        <dsp:cNvSpPr/>
      </dsp:nvSpPr>
      <dsp:spPr>
        <a:xfrm>
          <a:off x="1030594" y="1472348"/>
          <a:ext cx="1119303" cy="111930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Beauties Of rivers</a:t>
          </a:r>
          <a:endParaRPr lang="en-US" sz="1100" kern="1200" dirty="0"/>
        </a:p>
      </dsp:txBody>
      <dsp:txXfrm>
        <a:off x="1194512" y="1636266"/>
        <a:ext cx="791467" cy="791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E4BD0-F967-4B9B-8C69-AC2AB4750E7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BD297-EEBC-4518-9E40-BEAA0EAEF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56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A435-B459-44B2-8B84-1DB5AAC8734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9129-2897-412A-88CB-5AF8C7148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A435-B459-44B2-8B84-1DB5AAC8734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9129-2897-412A-88CB-5AF8C7148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A435-B459-44B2-8B84-1DB5AAC8734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9129-2897-412A-88CB-5AF8C7148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A435-B459-44B2-8B84-1DB5AAC8734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9129-2897-412A-88CB-5AF8C7148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A435-B459-44B2-8B84-1DB5AAC8734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9129-2897-412A-88CB-5AF8C7148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A435-B459-44B2-8B84-1DB5AAC8734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9129-2897-412A-88CB-5AF8C7148FF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A435-B459-44B2-8B84-1DB5AAC8734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9129-2897-412A-88CB-5AF8C7148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A435-B459-44B2-8B84-1DB5AAC8734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9129-2897-412A-88CB-5AF8C7148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A435-B459-44B2-8B84-1DB5AAC8734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9129-2897-412A-88CB-5AF8C7148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A435-B459-44B2-8B84-1DB5AAC8734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CD9129-2897-412A-88CB-5AF8C7148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A435-B459-44B2-8B84-1DB5AAC8734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D9129-2897-412A-88CB-5AF8C7148F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CC98A435-B459-44B2-8B84-1DB5AAC87344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ECCD9129-2897-412A-88CB-5AF8C7148F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clamation_of_Bangladeshi_Independenc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Sheikh_Mujibur_Rahman" TargetMode="External"/><Relationship Id="rId5" Type="http://schemas.openxmlformats.org/officeDocument/2006/relationships/hyperlink" Target="https://en.wikipedia.org/wiki/Pakistan" TargetMode="External"/><Relationship Id="rId4" Type="http://schemas.openxmlformats.org/officeDocument/2006/relationships/hyperlink" Target="https://en.wikipedia.org/wiki/Independence_Day_(Bangladesh)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tional_fla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Bangladesh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List_of_rivers_of_Bangladesh#cite_note-4" TargetMode="External"/><Relationship Id="rId3" Type="http://schemas.openxmlformats.org/officeDocument/2006/relationships/hyperlink" Target="https://en.wikipedia.org/wiki/Bangladesh" TargetMode="External"/><Relationship Id="rId7" Type="http://schemas.openxmlformats.org/officeDocument/2006/relationships/hyperlink" Target="https://en.wikipedia.org/wiki/List_of_rivers_of_Bangladesh#cite_note-3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en.wikipedia.org/wiki/List_of_rivers_of_Bangladesh#cite_note-2" TargetMode="External"/><Relationship Id="rId5" Type="http://schemas.openxmlformats.org/officeDocument/2006/relationships/hyperlink" Target="https://en.wikipedia.org/wiki/List_of_rivers_of_Bangladesh#cite_note-1" TargetMode="External"/><Relationship Id="rId4" Type="http://schemas.openxmlformats.org/officeDocument/2006/relationships/hyperlink" Target="https://en.wikipedia.org/wiki/Riverine" TargetMode="External"/><Relationship Id="rId9" Type="http://schemas.openxmlformats.org/officeDocument/2006/relationships/hyperlink" Target="https://en.wikipedia.org/wiki/Bangladesh_Water_Development_Boar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35763" y="1295400"/>
            <a:ext cx="42982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WELCOME TO MY PRESENTATION</a:t>
            </a:r>
            <a:endParaRPr lang="en-US" sz="4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0" y="5105400"/>
            <a:ext cx="62530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 </a:t>
            </a:r>
            <a:r>
              <a:rPr lang="en-US" dirty="0" err="1" smtClean="0"/>
              <a:t>Mst</a:t>
            </a:r>
            <a:r>
              <a:rPr lang="en-US" dirty="0" smtClean="0"/>
              <a:t>. </a:t>
            </a:r>
            <a:r>
              <a:rPr lang="en-US" dirty="0" err="1" smtClean="0"/>
              <a:t>Nasrin</a:t>
            </a:r>
            <a:r>
              <a:rPr lang="en-US" dirty="0" smtClean="0"/>
              <a:t> </a:t>
            </a:r>
            <a:r>
              <a:rPr lang="en-US" dirty="0" err="1" smtClean="0"/>
              <a:t>Akter</a:t>
            </a:r>
            <a:endParaRPr lang="en-US" dirty="0" smtClean="0"/>
          </a:p>
          <a:p>
            <a:r>
              <a:rPr lang="en-US" dirty="0" smtClean="0"/>
              <a:t>Batch:18</a:t>
            </a:r>
          </a:p>
          <a:p>
            <a:pPr algn="just"/>
            <a:r>
              <a:rPr lang="en-US" dirty="0" smtClean="0"/>
              <a:t>Roll:19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3491358"/>
            <a:ext cx="5537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Bangladesh at a glance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58958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  Independence Of Bangladesh</a:t>
            </a:r>
            <a:endParaRPr lang="en-US" b="1" u="sng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71600"/>
            <a:ext cx="4267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59902" y="4419600"/>
            <a:ext cx="5181600" cy="22751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 dirty="0" smtClean="0">
                <a:solidFill>
                  <a:srgbClr val="202122"/>
                </a:solidFill>
                <a:effectLst/>
                <a:latin typeface="Arial"/>
              </a:rPr>
              <a:t>The </a:t>
            </a:r>
            <a:r>
              <a:rPr lang="en-US" sz="1600" b="1" i="0" dirty="0" smtClean="0">
                <a:solidFill>
                  <a:srgbClr val="202122"/>
                </a:solidFill>
                <a:effectLst/>
                <a:latin typeface="Arial"/>
              </a:rPr>
              <a:t>Independence of Bangladesh</a:t>
            </a:r>
            <a:r>
              <a:rPr lang="en-US" sz="1600" b="0" i="0" dirty="0" smtClean="0">
                <a:solidFill>
                  <a:srgbClr val="202122"/>
                </a:solidFill>
                <a:effectLst/>
                <a:latin typeface="Arial"/>
              </a:rPr>
              <a:t> was </a:t>
            </a:r>
            <a:r>
              <a:rPr lang="en-US" sz="1600" b="0" i="0" u="none" strike="noStrike" dirty="0" smtClean="0">
                <a:effectLst/>
                <a:latin typeface="Arial"/>
                <a:hlinkClick r:id="rId3" tooltip="Proclamation of Bangladeshi Independence"/>
              </a:rPr>
              <a:t>declared</a:t>
            </a:r>
            <a:r>
              <a:rPr lang="en-US" sz="1600" b="0" i="0" dirty="0" smtClean="0">
                <a:solidFill>
                  <a:srgbClr val="202122"/>
                </a:solidFill>
                <a:effectLst/>
                <a:latin typeface="Arial"/>
              </a:rPr>
              <a:t> on 26 March 1971, celebrated as </a:t>
            </a:r>
            <a:r>
              <a:rPr lang="en-US" sz="1600" b="0" i="0" u="none" strike="noStrike" dirty="0" smtClean="0">
                <a:effectLst/>
                <a:latin typeface="Arial"/>
                <a:hlinkClick r:id="rId4" tooltip="Independence Day (Bangladesh)"/>
              </a:rPr>
              <a:t>Independence Day</a:t>
            </a:r>
            <a:r>
              <a:rPr lang="en-US" sz="1600" b="0" i="0" dirty="0" smtClean="0">
                <a:solidFill>
                  <a:srgbClr val="202122"/>
                </a:solidFill>
                <a:effectLst/>
                <a:latin typeface="Arial"/>
              </a:rPr>
              <a:t>, from </a:t>
            </a:r>
            <a:r>
              <a:rPr lang="en-US" sz="1600" b="0" i="0" u="none" strike="noStrike" dirty="0" smtClean="0">
                <a:effectLst/>
                <a:latin typeface="Arial"/>
                <a:hlinkClick r:id="rId5" tooltip="Pakistan"/>
              </a:rPr>
              <a:t>Pakistan</a:t>
            </a:r>
            <a:r>
              <a:rPr lang="en-US" sz="1600" b="0" i="0" dirty="0" smtClean="0">
                <a:solidFill>
                  <a:srgbClr val="202122"/>
                </a:solidFill>
                <a:effectLst/>
                <a:latin typeface="Arial"/>
              </a:rPr>
              <a:t>. The Independence Day of Bangladesh is celebrated on 26 March when </a:t>
            </a:r>
            <a:r>
              <a:rPr lang="en-US" sz="1600" b="0" i="0" u="none" strike="noStrike" dirty="0" smtClean="0">
                <a:effectLst/>
                <a:latin typeface="Arial"/>
                <a:hlinkClick r:id="rId6" tooltip="Sheikh Mujibur Rahman"/>
              </a:rPr>
              <a:t>Sheikh </a:t>
            </a:r>
            <a:r>
              <a:rPr lang="en-US" sz="1600" b="0" i="0" u="none" strike="noStrike" dirty="0" err="1" smtClean="0">
                <a:effectLst/>
                <a:latin typeface="Arial"/>
                <a:hlinkClick r:id="rId6" tooltip="Sheikh Mujibur Rahman"/>
              </a:rPr>
              <a:t>Mujibur</a:t>
            </a:r>
            <a:r>
              <a:rPr lang="en-US" sz="1600" b="0" i="0" u="none" strike="noStrike" dirty="0" smtClean="0">
                <a:effectLst/>
                <a:latin typeface="Arial"/>
                <a:hlinkClick r:id="rId6" tooltip="Sheikh Mujibur Rahman"/>
              </a:rPr>
              <a:t> </a:t>
            </a:r>
            <a:r>
              <a:rPr lang="en-US" sz="1600" b="0" i="0" u="none" strike="noStrike" dirty="0" err="1" smtClean="0">
                <a:effectLst/>
                <a:latin typeface="Arial"/>
                <a:hlinkClick r:id="rId6" tooltip="Sheikh Mujibur Rahman"/>
              </a:rPr>
              <a:t>Rahman</a:t>
            </a:r>
            <a:r>
              <a:rPr lang="en-US" sz="1600" b="0" i="0" dirty="0" smtClean="0">
                <a:solidFill>
                  <a:srgbClr val="202122"/>
                </a:solidFill>
                <a:effectLst/>
                <a:latin typeface="Arial"/>
              </a:rPr>
              <a:t> declared the independence of Bangladesh</a:t>
            </a:r>
            <a:r>
              <a:rPr lang="en-US" sz="1100" b="0" i="0" dirty="0" smtClean="0">
                <a:solidFill>
                  <a:srgbClr val="202122"/>
                </a:solidFill>
                <a:effectLst/>
                <a:latin typeface="Arial"/>
              </a:rPr>
              <a:t>. 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9588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752600"/>
          </a:xfrm>
        </p:spPr>
        <p:txBody>
          <a:bodyPr/>
          <a:lstStyle/>
          <a:p>
            <a:r>
              <a:rPr lang="en-US" u="sng" dirty="0" smtClean="0">
                <a:solidFill>
                  <a:srgbClr val="00B050"/>
                </a:solidFill>
              </a:rPr>
              <a:t>National Flag Of Bangladesh</a:t>
            </a:r>
            <a:endParaRPr lang="en-US" u="sng" dirty="0">
              <a:solidFill>
                <a:srgbClr val="00B050"/>
              </a:solidFill>
            </a:endParaRPr>
          </a:p>
        </p:txBody>
      </p:sp>
      <p:pic>
        <p:nvPicPr>
          <p:cNvPr id="3074" name="Picture 2" descr="https://www.theflagman.co.uk/wp-content/uploads/2016/09/flag-of-banglades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1200"/>
            <a:ext cx="4038600" cy="266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29200" y="1981200"/>
            <a:ext cx="3048000" cy="35052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 dirty="0" smtClean="0">
                <a:solidFill>
                  <a:srgbClr val="202122"/>
                </a:solidFill>
                <a:effectLst/>
                <a:latin typeface="Arial"/>
              </a:rPr>
              <a:t>The </a:t>
            </a:r>
            <a:r>
              <a:rPr lang="en-US" sz="1600" b="0" i="0" u="none" strike="noStrike" dirty="0" smtClean="0">
                <a:effectLst/>
                <a:latin typeface="Arial"/>
                <a:hlinkClick r:id="rId3" tooltip="National flag"/>
              </a:rPr>
              <a:t>national flag</a:t>
            </a:r>
            <a:r>
              <a:rPr lang="en-US" sz="1600" b="0" i="0" dirty="0" smtClean="0">
                <a:solidFill>
                  <a:srgbClr val="202122"/>
                </a:solidFill>
                <a:effectLst/>
                <a:latin typeface="Arial"/>
              </a:rPr>
              <a:t> of </a:t>
            </a:r>
            <a:r>
              <a:rPr lang="en-US" sz="1600" b="0" i="0" u="none" strike="noStrike" dirty="0" smtClean="0">
                <a:effectLst/>
                <a:latin typeface="Arial"/>
                <a:hlinkClick r:id="rId4" tooltip="Bangladesh"/>
              </a:rPr>
              <a:t>Bangladesh</a:t>
            </a:r>
            <a:r>
              <a:rPr lang="en-US" sz="1600" b="0" i="0" dirty="0" smtClean="0">
                <a:solidFill>
                  <a:srgbClr val="202122"/>
                </a:solidFill>
                <a:effectLst/>
                <a:latin typeface="Arial"/>
              </a:rPr>
              <a:t> was adopted officially on 17 January 1972. It consists of a red circle on top of a dark green banner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5583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1147763"/>
            <a:ext cx="6076950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914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3315288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Sources of Natural beauties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14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447800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Beauties Of </a:t>
            </a:r>
            <a:r>
              <a:rPr lang="en-US" dirty="0" err="1" smtClean="0">
                <a:solidFill>
                  <a:srgbClr val="00B050"/>
                </a:solidFill>
              </a:rPr>
              <a:t>Sundarbans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4924254" cy="346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943600" y="1331945"/>
            <a:ext cx="2514600" cy="52578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i="0" dirty="0" smtClean="0">
                <a:solidFill>
                  <a:schemeClr val="tx1"/>
                </a:solidFill>
                <a:effectLst/>
                <a:latin typeface="Arial"/>
              </a:rPr>
              <a:t>The </a:t>
            </a:r>
            <a:r>
              <a:rPr lang="en-US" sz="1600" b="0" i="0" dirty="0" err="1" smtClean="0">
                <a:solidFill>
                  <a:schemeClr val="tx1"/>
                </a:solidFill>
                <a:effectLst/>
                <a:latin typeface="Arial"/>
              </a:rPr>
              <a:t>Sundarbans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Arial"/>
              </a:rPr>
              <a:t> mangrove forest, measuring about 10,000 </a:t>
            </a:r>
            <a:r>
              <a:rPr lang="en-US" sz="1600" b="0" i="0" dirty="0" err="1" smtClean="0">
                <a:solidFill>
                  <a:schemeClr val="tx1"/>
                </a:solidFill>
                <a:effectLst/>
                <a:latin typeface="Arial"/>
              </a:rPr>
              <a:t>sq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Arial"/>
              </a:rPr>
              <a:t> km, lies on the delta of the Ganges, Brahmaputra and </a:t>
            </a:r>
            <a:r>
              <a:rPr lang="en-US" sz="1600" b="0" i="0" dirty="0" err="1" smtClean="0">
                <a:solidFill>
                  <a:schemeClr val="tx1"/>
                </a:solidFill>
                <a:effectLst/>
                <a:latin typeface="Arial"/>
              </a:rPr>
              <a:t>Meghna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Arial"/>
              </a:rPr>
              <a:t> rivers on the Bay of Bengal. It is one of the largest forests in the world of which 40% lies in India. The </a:t>
            </a:r>
            <a:r>
              <a:rPr lang="en-US" sz="1600" b="0" i="0" dirty="0" err="1" smtClean="0">
                <a:solidFill>
                  <a:schemeClr val="tx1"/>
                </a:solidFill>
                <a:effectLst/>
                <a:latin typeface="Arial"/>
              </a:rPr>
              <a:t>Sundarbans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Arial"/>
              </a:rPr>
              <a:t> Mangroves </a:t>
            </a:r>
            <a:r>
              <a:rPr lang="en-US" sz="1600" b="0" i="0" dirty="0" err="1" smtClean="0">
                <a:solidFill>
                  <a:schemeClr val="tx1"/>
                </a:solidFill>
                <a:effectLst/>
                <a:latin typeface="Arial"/>
              </a:rPr>
              <a:t>Ecoregion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Arial"/>
              </a:rPr>
              <a:t> is the large-scale mangrove ecosystem in this Universe, the name deriving from the supreme mangrove species present in this region, </a:t>
            </a:r>
            <a:r>
              <a:rPr lang="en-US" sz="1600" b="0" i="0" dirty="0" err="1" smtClean="0">
                <a:solidFill>
                  <a:schemeClr val="tx1"/>
                </a:solidFill>
                <a:effectLst/>
                <a:latin typeface="Arial"/>
              </a:rPr>
              <a:t>Heritiera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Arial"/>
              </a:rPr>
              <a:t> </a:t>
            </a:r>
            <a:r>
              <a:rPr lang="en-US" sz="1600" b="0" i="0" dirty="0" err="1" smtClean="0">
                <a:solidFill>
                  <a:schemeClr val="tx1"/>
                </a:solidFill>
                <a:effectLst/>
                <a:latin typeface="Arial"/>
              </a:rPr>
              <a:t>fomes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Arial"/>
              </a:rPr>
              <a:t>, which is locally familiar as </a:t>
            </a:r>
            <a:r>
              <a:rPr lang="en-US" sz="1600" b="0" i="0" dirty="0" err="1" smtClean="0">
                <a:solidFill>
                  <a:schemeClr val="tx1"/>
                </a:solidFill>
                <a:effectLst/>
                <a:latin typeface="Arial"/>
              </a:rPr>
              <a:t>sundri</a:t>
            </a:r>
            <a:r>
              <a:rPr lang="en-US" sz="1600" b="0" i="0" dirty="0" smtClean="0">
                <a:solidFill>
                  <a:schemeClr val="tx1"/>
                </a:solidFill>
                <a:effectLst/>
                <a:latin typeface="Arial"/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4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Beauties Of Rivers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146" name="Picture 2" descr="https://tse3.mm.bing.net/th?id=OIP.rJIZvMmUKbuFjUKS55WhUgHaEH&amp;pid=Api&amp;P=0&amp;h=2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62200"/>
            <a:ext cx="37719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457200" y="1981200"/>
            <a:ext cx="3276600" cy="381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u="none" strike="noStrike" dirty="0" smtClean="0">
                <a:solidFill>
                  <a:srgbClr val="202122"/>
                </a:solidFill>
                <a:effectLst/>
                <a:latin typeface="Arial"/>
                <a:hlinkClick r:id="rId3" tooltip="Bangladesh"/>
              </a:rPr>
              <a:t>Bangladesh</a:t>
            </a:r>
            <a:r>
              <a:rPr lang="en-US" sz="1200" b="0" i="0" dirty="0" smtClean="0">
                <a:solidFill>
                  <a:srgbClr val="202122"/>
                </a:solidFill>
                <a:effectLst/>
                <a:latin typeface="Arial"/>
              </a:rPr>
              <a:t> is a </a:t>
            </a:r>
            <a:r>
              <a:rPr lang="en-US" sz="1200" b="0" i="0" u="none" strike="noStrike" dirty="0" smtClean="0">
                <a:effectLst/>
                <a:latin typeface="Arial"/>
                <a:hlinkClick r:id="rId4" tooltip="Riverine"/>
              </a:rPr>
              <a:t>riverine</a:t>
            </a:r>
            <a:r>
              <a:rPr lang="en-US" sz="1200" b="0" i="0" dirty="0" smtClean="0">
                <a:solidFill>
                  <a:srgbClr val="202122"/>
                </a:solidFill>
                <a:effectLst/>
                <a:latin typeface="Arial"/>
              </a:rPr>
              <a:t> country. According to Bangladesh Water development board (BWDB)</a:t>
            </a:r>
            <a:r>
              <a:rPr lang="en-US" sz="1200" b="0" i="0" u="none" strike="noStrike" baseline="30000" dirty="0" smtClean="0">
                <a:solidFill>
                  <a:srgbClr val="202122"/>
                </a:solidFill>
                <a:effectLst/>
                <a:latin typeface="Arial"/>
                <a:hlinkClick r:id="rId5"/>
              </a:rPr>
              <a:t>[1]</a:t>
            </a:r>
            <a:r>
              <a:rPr lang="en-US" sz="1200" b="0" i="0" dirty="0" smtClean="0">
                <a:solidFill>
                  <a:srgbClr val="202122"/>
                </a:solidFill>
                <a:effectLst/>
                <a:latin typeface="Arial"/>
              </a:rPr>
              <a:t> about 907 rivers currently flow in Bangladesh (during summer and winter), although the numbers stated in some sources are ambiguous.</a:t>
            </a:r>
            <a:r>
              <a:rPr lang="en-US" sz="1200" b="0" i="0" u="none" strike="noStrike" baseline="30000" dirty="0" smtClean="0">
                <a:solidFill>
                  <a:srgbClr val="202122"/>
                </a:solidFill>
                <a:effectLst/>
                <a:latin typeface="Arial"/>
                <a:hlinkClick r:id="rId6"/>
              </a:rPr>
              <a:t>[2]</a:t>
            </a:r>
            <a:r>
              <a:rPr lang="en-US" sz="1200" b="0" i="0" u="none" strike="noStrike" baseline="30000" dirty="0" smtClean="0">
                <a:solidFill>
                  <a:srgbClr val="202122"/>
                </a:solidFill>
                <a:effectLst/>
                <a:latin typeface="Arial"/>
                <a:hlinkClick r:id="rId7"/>
              </a:rPr>
              <a:t>[3]</a:t>
            </a:r>
            <a:r>
              <a:rPr lang="en-US" sz="1200" b="0" i="0" u="none" strike="noStrike" baseline="30000" dirty="0" smtClean="0">
                <a:solidFill>
                  <a:srgbClr val="202122"/>
                </a:solidFill>
                <a:effectLst/>
                <a:latin typeface="Arial"/>
                <a:hlinkClick r:id="rId8"/>
              </a:rPr>
              <a:t>[4]</a:t>
            </a:r>
            <a:r>
              <a:rPr lang="en-US" sz="1200" b="0" i="0" dirty="0" smtClean="0">
                <a:solidFill>
                  <a:srgbClr val="202122"/>
                </a:solidFill>
                <a:effectLst/>
                <a:latin typeface="Arial"/>
              </a:rPr>
              <a:t> As stated by a publication called by BWDB (</a:t>
            </a:r>
            <a:r>
              <a:rPr lang="en-US" sz="1200" b="0" i="0" u="none" strike="noStrike" dirty="0" smtClean="0">
                <a:effectLst/>
                <a:latin typeface="Arial"/>
                <a:hlinkClick r:id="rId9" tooltip="Bangladesh Water Development Board"/>
              </a:rPr>
              <a:t>Bangladesh Water development board</a:t>
            </a:r>
            <a:r>
              <a:rPr lang="en-US" sz="1200" b="0" i="0" dirty="0" smtClean="0">
                <a:solidFill>
                  <a:srgbClr val="202122"/>
                </a:solidFill>
                <a:effectLst/>
                <a:latin typeface="Arial"/>
              </a:rPr>
              <a:t>), 310 rivers flow in the summer although they republished another study in 6 volumes where stated 405 rivers.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7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Festivals Of Bangladesh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7170" name="Picture 2" descr="https://image.slidesharecdn.com/festivalsofbangladesh-191026132038/85/festivals-of-bangladesh-9-638.jpg?cb=166794148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00200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lowchart: Terminator 2"/>
          <p:cNvSpPr/>
          <p:nvPr/>
        </p:nvSpPr>
        <p:spPr>
          <a:xfrm>
            <a:off x="1981199" y="5087517"/>
            <a:ext cx="4800601" cy="1600200"/>
          </a:xfrm>
          <a:prstGeom prst="flowChartTermina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dirty="0" smtClean="0">
                <a:solidFill>
                  <a:srgbClr val="202122"/>
                </a:solidFill>
                <a:effectLst/>
                <a:latin typeface="Arial"/>
              </a:rPr>
              <a:t>Festivals in Bangladesh fall into four major categories: religious festivals, national events, cultural festivals and tribal festivals. Although a few festivals are primarily meant for particular sections of the population, all the festivals have now attained universal reach throughout the country</a:t>
            </a:r>
            <a:r>
              <a:rPr lang="en-US" sz="1100" b="0" i="0" dirty="0" smtClean="0">
                <a:solidFill>
                  <a:srgbClr val="202122"/>
                </a:solidFill>
                <a:effectLst/>
                <a:latin typeface="Arial"/>
              </a:rPr>
              <a:t>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173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743200" y="2149929"/>
            <a:ext cx="3124200" cy="2057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THANK YOU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9504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118</TotalTime>
  <Words>189</Words>
  <Application>Microsoft Office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PowerPoint Presentation</vt:lpstr>
      <vt:lpstr>  Independence Of Bangladesh</vt:lpstr>
      <vt:lpstr>National Flag Of Bangladesh</vt:lpstr>
      <vt:lpstr>PowerPoint Presentation</vt:lpstr>
      <vt:lpstr>Sources of Natural beauties</vt:lpstr>
      <vt:lpstr>Beauties Of Sundarbans</vt:lpstr>
      <vt:lpstr>Beauties Of Rivers</vt:lpstr>
      <vt:lpstr>Festivals Of Bangladesh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ASUS</dc:creator>
  <cp:lastModifiedBy>ASUS</cp:lastModifiedBy>
  <cp:revision>12</cp:revision>
  <dcterms:created xsi:type="dcterms:W3CDTF">2024-10-06T09:45:49Z</dcterms:created>
  <dcterms:modified xsi:type="dcterms:W3CDTF">2024-10-06T11:57:18Z</dcterms:modified>
</cp:coreProperties>
</file>