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1" r:id="rId2"/>
    <p:sldId id="378" r:id="rId3"/>
    <p:sldId id="384" r:id="rId4"/>
    <p:sldId id="383" r:id="rId5"/>
    <p:sldId id="386" r:id="rId6"/>
    <p:sldId id="391" r:id="rId7"/>
    <p:sldId id="313" r:id="rId8"/>
    <p:sldId id="314" r:id="rId9"/>
    <p:sldId id="362" r:id="rId10"/>
    <p:sldId id="392" r:id="rId11"/>
    <p:sldId id="352" r:id="rId12"/>
    <p:sldId id="401" r:id="rId13"/>
    <p:sldId id="317" r:id="rId14"/>
    <p:sldId id="319" r:id="rId15"/>
    <p:sldId id="343" r:id="rId16"/>
    <p:sldId id="347" r:id="rId17"/>
    <p:sldId id="348" r:id="rId18"/>
    <p:sldId id="340" r:id="rId19"/>
    <p:sldId id="356" r:id="rId20"/>
    <p:sldId id="326" r:id="rId21"/>
    <p:sldId id="365" r:id="rId22"/>
    <p:sldId id="366" r:id="rId23"/>
    <p:sldId id="367" r:id="rId24"/>
    <p:sldId id="364" r:id="rId25"/>
    <p:sldId id="399" r:id="rId26"/>
    <p:sldId id="377" r:id="rId27"/>
    <p:sldId id="393" r:id="rId28"/>
    <p:sldId id="394" r:id="rId29"/>
    <p:sldId id="368" r:id="rId30"/>
    <p:sldId id="396" r:id="rId31"/>
    <p:sldId id="370" r:id="rId32"/>
    <p:sldId id="371" r:id="rId33"/>
    <p:sldId id="372" r:id="rId34"/>
    <p:sldId id="373" r:id="rId35"/>
    <p:sldId id="374" r:id="rId36"/>
    <p:sldId id="375" r:id="rId37"/>
    <p:sldId id="325" r:id="rId38"/>
    <p:sldId id="400" r:id="rId39"/>
    <p:sldId id="323" r:id="rId40"/>
  </p:sldIdLst>
  <p:sldSz cx="9144000" cy="6858000" type="screen4x3"/>
  <p:notesSz cx="6858000" cy="99472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ลักษณะสีเข้ม 2 - เน้น 5/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2527" autoAdjust="0"/>
  </p:normalViewPr>
  <p:slideViewPr>
    <p:cSldViewPr>
      <p:cViewPr>
        <p:scale>
          <a:sx n="75" d="100"/>
          <a:sy n="75" d="100"/>
        </p:scale>
        <p:origin x="-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6" y="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/>
          <a:lstStyle>
            <a:lvl1pPr algn="r">
              <a:defRPr sz="1200"/>
            </a:lvl1pPr>
          </a:lstStyle>
          <a:p>
            <a:fld id="{1F312741-E413-4FED-8550-13D700FF0303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6" y="944880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 anchor="b"/>
          <a:lstStyle>
            <a:lvl1pPr algn="r">
              <a:defRPr sz="1200"/>
            </a:lvl1pPr>
          </a:lstStyle>
          <a:p>
            <a:fld id="{6903EA21-84D2-42BC-BC25-55EE88077B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95882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6" y="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/>
          <a:lstStyle>
            <a:lvl1pPr algn="r">
              <a:defRPr sz="1200"/>
            </a:lvl1pPr>
          </a:lstStyle>
          <a:p>
            <a:fld id="{43F12C68-8AA6-4302-AC81-AE32864E4802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7" tIns="45702" rIns="91407" bIns="4570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1" y="4724400"/>
            <a:ext cx="5486400" cy="4476750"/>
          </a:xfrm>
          <a:prstGeom prst="rect">
            <a:avLst/>
          </a:prstGeom>
        </p:spPr>
        <p:txBody>
          <a:bodyPr vert="horz" lIns="91407" tIns="45702" rIns="91407" bIns="45702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6" y="9448800"/>
            <a:ext cx="2971800" cy="496888"/>
          </a:xfrm>
          <a:prstGeom prst="rect">
            <a:avLst/>
          </a:prstGeom>
        </p:spPr>
        <p:txBody>
          <a:bodyPr vert="horz" lIns="91407" tIns="45702" rIns="91407" bIns="45702" rtlCol="0" anchor="b"/>
          <a:lstStyle>
            <a:lvl1pPr algn="r">
              <a:defRPr sz="1200"/>
            </a:lvl1pPr>
          </a:lstStyle>
          <a:p>
            <a:fld id="{93BB6369-24BD-48C1-8E5E-C25BD2CEC1F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83458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606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6A23-E14A-454B-AA94-31B15AE209EA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22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ยกตัวอย่างเพิ่มเติม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24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07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</a:t>
            </a:r>
            <a:r>
              <a:rPr lang="en-US" baseline="0" dirty="0" smtClean="0"/>
              <a:t> </a:t>
            </a:r>
            <a:r>
              <a:rPr lang="th-TH" baseline="0" dirty="0" smtClean="0"/>
              <a:t>รู้สึกอย่างไร </a:t>
            </a:r>
            <a:r>
              <a:rPr lang="en-US" baseline="0" dirty="0" smtClean="0"/>
              <a:t>?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6A23-E14A-454B-AA94-31B15AE209EA}" type="slidenum">
              <a:rPr lang="th-TH" smtClean="0"/>
              <a:t>29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5496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 smtClean="0"/>
              <a:t>1</a:t>
            </a:r>
            <a:r>
              <a:rPr lang="th-TH" baseline="0" dirty="0" err="1" smtClean="0"/>
              <a:t>ปดิวร</a:t>
            </a:r>
            <a:r>
              <a:rPr lang="th-TH" baseline="0" dirty="0" smtClean="0"/>
              <a:t>ดา-เสื้อผ้าของใช้พระเอกอยู่ในห้องผู้หญิงคนอื่น	2</a:t>
            </a:r>
            <a:r>
              <a:rPr lang="th-TH" dirty="0" smtClean="0"/>
              <a:t>ตัวอย่าง</a:t>
            </a:r>
            <a:r>
              <a:rPr lang="en-US" dirty="0" smtClean="0"/>
              <a:t>:</a:t>
            </a:r>
            <a:r>
              <a:rPr lang="th-TH" baseline="0" dirty="0" smtClean="0"/>
              <a:t> เปรียบเทียบครอบครัวพ่อป่วยสองครอบครัว 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31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513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600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60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60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บางคนอาจเห็นเป็นเบ็ดตกปลาถ้าไม่</a:t>
            </a:r>
            <a:r>
              <a:rPr lang="th-TH" smtClean="0"/>
              <a:t>เรียนหนังสือ</a:t>
            </a:r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60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5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60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391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ตัวอย่างสันติวิธี ผัวตีเมีย</a:t>
            </a:r>
            <a:r>
              <a:rPr lang="th-TH" baseline="0" dirty="0" smtClean="0"/>
              <a:t>,</a:t>
            </a:r>
            <a:r>
              <a:rPr lang="th-TH" baseline="0" dirty="0" err="1" smtClean="0"/>
              <a:t>สุนัช</a:t>
            </a:r>
            <a:r>
              <a:rPr lang="th-TH" baseline="0" dirty="0" smtClean="0"/>
              <a:t>วิ่งหางจุกตูด (ยอมจำนน)</a:t>
            </a:r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794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ตัวอย่างสันติวิธี ผัวตีเมีย</a:t>
            </a:r>
            <a:r>
              <a:rPr lang="th-TH" baseline="0" dirty="0" smtClean="0"/>
              <a:t>,</a:t>
            </a:r>
            <a:r>
              <a:rPr lang="th-TH" baseline="0" dirty="0" err="1" smtClean="0"/>
              <a:t>สุนัช</a:t>
            </a:r>
            <a:r>
              <a:rPr lang="th-TH" baseline="0" dirty="0" smtClean="0"/>
              <a:t>วิ่งหางจุกตูด (ยอมจำนน)</a:t>
            </a:r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794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เสื้อเหลือง เสื้อแดง</a:t>
            </a:r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B6369-24BD-48C1-8E5E-C25BD2CEC1FA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078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23/08/60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nu0BQaRq-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angkokbiznews.com/news/detail/71348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th/url?sa=i&amp;rct=j&amp;q=&amp;esrc=s&amp;frm=1&amp;source=images&amp;cd=&amp;cad=rja&amp;docid=0QkWIaQ2q7rJpM&amp;tbnid=Gl7K993ObuVigM:&amp;ved=0CAUQjRw&amp;url=http://www.123rf.com/photo_5057105_onion-skin-peeled-off-showing-the-layers-and-rings.html&amp;ei=3SxqUtW2A8vhrAeK3IHgCg&amp;bvm=bv.55123115,d.bmk&amp;psig=AFQjCNF-itrSt7S_YkZVQeabUPxBjRR53Q&amp;ust=138277628978535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0MPtgA9Wf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D0LwD39_X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l99LAKTpY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HatBAWBUhcU" TargetMode="External"/><Relationship Id="rId4" Type="http://schemas.openxmlformats.org/officeDocument/2006/relationships/hyperlink" Target="https://www.youtube.com/watch?v=6hgq_UiCJ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5ifYX7xZ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6PM-bvTiZ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53" y="836712"/>
            <a:ext cx="81369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เอกสารประกอบรายวิชา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950-301 </a:t>
            </a:r>
            <a:r>
              <a:rPr lang="th-TH" sz="3600" b="1" dirty="0" smtClean="0">
                <a:solidFill>
                  <a:srgbClr val="FF0000"/>
                </a:solidFill>
              </a:rPr>
              <a:t>ความขัดแย้งและสันติภาพในอาเซียน</a:t>
            </a:r>
          </a:p>
          <a:p>
            <a:pPr algn="ctr"/>
            <a:endParaRPr lang="th-TH" sz="3200" b="1" dirty="0"/>
          </a:p>
          <a:p>
            <a:pPr algn="ctr"/>
            <a:endParaRPr lang="th-TH" sz="3200" b="1" dirty="0" smtClean="0"/>
          </a:p>
          <a:p>
            <a:pPr algn="ctr"/>
            <a:endParaRPr lang="th-TH" sz="3200" b="1" dirty="0"/>
          </a:p>
          <a:p>
            <a:pPr algn="ctr"/>
            <a:endParaRPr lang="th-TH" sz="3200" b="1" dirty="0" smtClean="0"/>
          </a:p>
          <a:p>
            <a:pPr algn="ctr"/>
            <a:endParaRPr lang="th-TH" sz="3200" b="1" dirty="0"/>
          </a:p>
          <a:p>
            <a:pPr algn="ctr"/>
            <a:endParaRPr lang="th-TH" sz="3200" b="1" dirty="0" smtClean="0"/>
          </a:p>
          <a:p>
            <a:pPr algn="ctr"/>
            <a:r>
              <a:rPr lang="th-TH" sz="3200" b="1" dirty="0"/>
              <a:t>อ.เพ็ญนภา พัทรชนม์</a:t>
            </a:r>
          </a:p>
          <a:p>
            <a:pPr algn="ctr"/>
            <a:r>
              <a:rPr lang="th-TH" sz="3200" b="1" dirty="0"/>
              <a:t>สถาบันสันติศึกษา มหาวิทยาลัยสงขลานครินทร์</a:t>
            </a:r>
            <a:endParaRPr lang="th-TH" sz="3200" dirty="0"/>
          </a:p>
          <a:p>
            <a:pPr algn="ctr"/>
            <a:endParaRPr lang="en-US" sz="3200" dirty="0"/>
          </a:p>
          <a:p>
            <a:pPr algn="ctr"/>
            <a:r>
              <a:rPr lang="en-US" sz="3200" b="1" dirty="0" smtClean="0"/>
              <a:t> </a:t>
            </a:r>
            <a:endParaRPr lang="th-TH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13099" y="52292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893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92665"/>
            <a:ext cx="7416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tx2"/>
                </a:solidFill>
              </a:rPr>
              <a:t>ความรู้พื้นฐานสันติภาพ</a:t>
            </a:r>
          </a:p>
          <a:p>
            <a:pPr algn="ctr"/>
            <a:r>
              <a:rPr lang="th-TH" sz="5400" b="1" dirty="0" smtClean="0">
                <a:solidFill>
                  <a:schemeClr val="tx2"/>
                </a:solidFill>
              </a:rPr>
              <a:t>ความขัดแย้ง ความรุนแรง</a:t>
            </a:r>
          </a:p>
          <a:p>
            <a:pPr algn="ctr"/>
            <a:r>
              <a:rPr lang="th-TH" sz="5400" b="1" dirty="0" smtClean="0">
                <a:solidFill>
                  <a:schemeClr val="tx2"/>
                </a:solidFill>
              </a:rPr>
              <a:t>และสันติภาพภายใน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3645024"/>
            <a:ext cx="849694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Pretest</a:t>
            </a:r>
          </a:p>
          <a:p>
            <a:r>
              <a:rPr lang="th-TH" sz="4000" b="1" dirty="0" smtClean="0"/>
              <a:t>ปรากฏการณ์ต่อไปนี้ ถือเป็นความรุนแรงแบบใด</a:t>
            </a:r>
          </a:p>
          <a:p>
            <a:r>
              <a:rPr lang="th-TH" sz="4000" b="1" dirty="0" smtClean="0"/>
              <a:t>ค. ทางตรง		ค.เชิงวัฒนธรรม	ค. เชิงโครงสร้าง</a:t>
            </a:r>
          </a:p>
          <a:p>
            <a:r>
              <a:rPr lang="th-TH" sz="3200" b="1" dirty="0" smtClean="0"/>
              <a:t>หมายเหตุ ตัวเลือกประกอบคำถาม</a:t>
            </a:r>
            <a:endParaRPr lang="th-TH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9796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solidFill>
                  <a:schemeClr val="tx2"/>
                </a:solidFill>
              </a:rPr>
              <a:t>วัตถุประสงค์</a:t>
            </a:r>
            <a:endParaRPr lang="th-TH" sz="4800" b="1" dirty="0">
              <a:solidFill>
                <a:schemeClr val="tx2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4000" b="1" dirty="0" smtClean="0"/>
              <a:t>ผู้เรียนสามารถอธิบายความหมายของคำว่า</a:t>
            </a:r>
            <a:br>
              <a:rPr lang="th-TH" sz="4000" b="1" dirty="0" smtClean="0"/>
            </a:br>
            <a:r>
              <a:rPr lang="th-TH" sz="4000" b="1" dirty="0" smtClean="0"/>
              <a:t>ความขัดแย้ง ความรุนแรงและสันติภาพได้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4000" b="1" dirty="0" smtClean="0"/>
              <a:t>ผู้เรียนสามารถ</a:t>
            </a:r>
            <a:r>
              <a:rPr lang="th-TH" sz="5400" b="1" dirty="0" smtClean="0"/>
              <a:t>วิเคราะห์</a:t>
            </a:r>
            <a:r>
              <a:rPr lang="th-TH" sz="4000" b="1" dirty="0" smtClean="0"/>
              <a:t>สถานการณ์</a:t>
            </a:r>
            <a:br>
              <a:rPr lang="th-TH" sz="4000" b="1" dirty="0" smtClean="0"/>
            </a:br>
            <a:r>
              <a:rPr lang="th-TH" sz="4000" b="1" dirty="0" smtClean="0"/>
              <a:t>ความขัดแย้งที่เกิดขึ้นได้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4000" b="1" dirty="0" smtClean="0"/>
              <a:t>ผู้เรียนสามารถอธิบายความเชื่อมโยงความขัดแย้ง</a:t>
            </a:r>
          </a:p>
          <a:p>
            <a:r>
              <a:rPr lang="th-TH" sz="4000" b="1" dirty="0" smtClean="0"/>
              <a:t>     ความรุนแรง  สันติภาพภายนอก และสันติภาพ    </a:t>
            </a:r>
          </a:p>
          <a:p>
            <a:r>
              <a:rPr lang="th-TH" sz="4000" b="1" dirty="0"/>
              <a:t> </a:t>
            </a:r>
            <a:r>
              <a:rPr lang="th-TH" sz="4000" b="1" dirty="0" smtClean="0"/>
              <a:t>    ภายในได้</a:t>
            </a:r>
          </a:p>
        </p:txBody>
      </p:sp>
    </p:spTree>
    <p:extLst>
      <p:ext uri="{BB962C8B-B14F-4D97-AF65-F5344CB8AC3E}">
        <p14:creationId xmlns:p14="http://schemas.microsoft.com/office/powerpoint/2010/main" val="37028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051720" y="1119188"/>
            <a:ext cx="542167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ความ</a:t>
            </a:r>
            <a:r>
              <a:rPr lang="th-TH" sz="6000" b="1" dirty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ขัดแย้ง </a:t>
            </a:r>
            <a:r>
              <a:rPr lang="en-US" sz="6000" b="1" dirty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(Conflict</a:t>
            </a:r>
            <a:r>
              <a:rPr lang="en-US" sz="60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)</a:t>
            </a:r>
          </a:p>
          <a:p>
            <a:r>
              <a:rPr lang="th-TH" sz="6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ความรุนแรง </a:t>
            </a:r>
            <a:r>
              <a:rPr lang="en-US" sz="6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(Violence)</a:t>
            </a:r>
            <a:endParaRPr lang="th-TH" sz="6000" b="1" dirty="0">
              <a:solidFill>
                <a:srgbClr val="FF0000"/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22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683568" y="764704"/>
            <a:ext cx="81369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chemeClr val="accent1"/>
                </a:solidFill>
                <a:latin typeface="Cordia New" pitchFamily="34" charset="-34"/>
                <a:cs typeface="Cordia New" pitchFamily="34" charset="-34"/>
              </a:rPr>
              <a:t>ความหมายความ</a:t>
            </a:r>
            <a:r>
              <a:rPr lang="th-TH" sz="4400" b="1" dirty="0" smtClean="0">
                <a:solidFill>
                  <a:schemeClr val="accent1"/>
                </a:solidFill>
                <a:latin typeface="Cordia New" pitchFamily="34" charset="-34"/>
                <a:cs typeface="Cordia New" pitchFamily="34" charset="-34"/>
              </a:rPr>
              <a:t>ขัดแย้ง </a:t>
            </a:r>
            <a:r>
              <a:rPr lang="en-US" sz="4400" b="1" dirty="0" smtClean="0">
                <a:solidFill>
                  <a:schemeClr val="accent1"/>
                </a:solidFill>
                <a:latin typeface="Cordia New" pitchFamily="34" charset="-34"/>
                <a:cs typeface="Cordia New" pitchFamily="34" charset="-34"/>
              </a:rPr>
              <a:t>(Conflict)</a:t>
            </a:r>
            <a:endParaRPr lang="th-TH" sz="4400" b="1" dirty="0">
              <a:latin typeface="Cordia New" pitchFamily="34" charset="-34"/>
              <a:cs typeface="Cordia New" pitchFamily="34" charset="-34"/>
            </a:endParaRPr>
          </a:p>
          <a:p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ความขัดแย้ง หมายถึง สถานการณ์ที่คนตั้งแต่สองคนหรือสองฝ่ายขึ้นไปมีความพยายามในการดำเนินการตามเป้าหมายหรือความต้องการโดยมีความเชื่อว่าตนเองไม่สามารถร่วมมือกับอีกฝ่ายได้ </a:t>
            </a:r>
            <a:r>
              <a:rPr lang="en-US" sz="3600" b="1" dirty="0" smtClean="0"/>
              <a:t>(</a:t>
            </a:r>
            <a:r>
              <a:rPr lang="th-TH" sz="3600" b="1" dirty="0" err="1" smtClean="0"/>
              <a:t>วลักษณ์</a:t>
            </a:r>
            <a:r>
              <a:rPr lang="th-TH" sz="3600" b="1" dirty="0"/>
              <a:t>กมล จ่าง</a:t>
            </a:r>
            <a:r>
              <a:rPr lang="th-TH" sz="3600" b="1" dirty="0" smtClean="0"/>
              <a:t>กมล 2551</a:t>
            </a:r>
            <a:r>
              <a:rPr lang="en-US" sz="3600" b="1" dirty="0" smtClean="0"/>
              <a:t>)</a:t>
            </a:r>
            <a:endParaRPr lang="th-TH" sz="3600" b="1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3568" y="3933056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ความขัดแย้ง คือ สถานการณ์ที่ทำให้บุคคลหรือกลุ่มบุคคลที่ต้องพึ่งพากันเชื่อว่าแต่ละฝ่ายมีเป้าหมายหรือความต้องการที่ไม่สามารถไปด้วยกันได้ อีกทั้งยังรู้สึกไม่เป็นมิตรต่อกัน และเข้าขัดขวางอีกฝ่ายหนึ่งมิให้ได้สิ่งที่ต้องการ </a:t>
            </a:r>
          </a:p>
          <a:p>
            <a:r>
              <a:rPr lang="en-US" sz="3600" b="1" dirty="0" smtClean="0"/>
              <a:t>(</a:t>
            </a:r>
            <a:r>
              <a:rPr lang="th-TH" sz="3600" b="1" dirty="0" smtClean="0"/>
              <a:t>ศูนย์</a:t>
            </a:r>
            <a:r>
              <a:rPr lang="th-TH" sz="3600" b="1" dirty="0"/>
              <a:t>สันติและ</a:t>
            </a:r>
            <a:r>
              <a:rPr lang="th-TH" sz="3600" b="1" dirty="0" err="1"/>
              <a:t>ธรรมาภิ</a:t>
            </a:r>
            <a:r>
              <a:rPr lang="th-TH" sz="3600" b="1" dirty="0"/>
              <a:t>บาล</a:t>
            </a:r>
            <a:r>
              <a:rPr lang="th-TH" sz="3600" b="1" dirty="0" smtClean="0"/>
              <a:t>พระปกเกล้า 2548</a:t>
            </a:r>
            <a:r>
              <a:rPr lang="en-US" sz="3600" b="1" dirty="0" smtClean="0"/>
              <a:t>)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24921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50392" y="260648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ความหมายความ</a:t>
            </a:r>
            <a:r>
              <a:rPr lang="th-TH" sz="44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รุนแรง </a:t>
            </a:r>
            <a:r>
              <a:rPr lang="en-US" sz="44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(Violence)</a:t>
            </a:r>
            <a:endParaRPr lang="th-TH" sz="4400" b="1" dirty="0">
              <a:solidFill>
                <a:srgbClr val="FF000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64816" y="1093568"/>
            <a:ext cx="79396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ความรุนแรง หมายถึง การที่บุคคลหรือกลุ่มบุคคลใช้กำลังโดย</a:t>
            </a:r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ความจงใจ ด้วยมีความประสงค์ที่จะทำร้ายชีวิต จิตใจและ/หรือทรัพย์สิน </a:t>
            </a:r>
            <a:endParaRPr lang="th-TH" sz="3600" b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b="1" dirty="0">
                <a:latin typeface="Cordia New" pitchFamily="34" charset="-34"/>
                <a:cs typeface="Cordia New" pitchFamily="34" charset="-34"/>
              </a:rPr>
              <a:t>ศูนย์สันติและ</a:t>
            </a:r>
            <a:r>
              <a:rPr lang="th-TH" b="1" dirty="0" err="1">
                <a:latin typeface="Cordia New" pitchFamily="34" charset="-34"/>
                <a:cs typeface="Cordia New" pitchFamily="34" charset="-34"/>
              </a:rPr>
              <a:t>ธรรมาภิ</a:t>
            </a:r>
            <a:r>
              <a:rPr lang="th-TH" b="1" dirty="0">
                <a:latin typeface="Cordia New" pitchFamily="34" charset="-34"/>
                <a:cs typeface="Cordia New" pitchFamily="34" charset="-34"/>
              </a:rPr>
              <a:t>บาลพระปกเกล้า 2548</a:t>
            </a:r>
            <a:r>
              <a:rPr lang="en-US" b="1" dirty="0">
                <a:latin typeface="Cordia New" pitchFamily="34" charset="-34"/>
                <a:cs typeface="Cordia New" pitchFamily="34" charset="-34"/>
              </a:rPr>
              <a:t>)</a:t>
            </a:r>
            <a:endParaRPr lang="th-TH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83568" y="3398816"/>
            <a:ext cx="80757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ความรุนแรง</a:t>
            </a:r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หมายถึง พฤติกรรม</a:t>
            </a:r>
            <a:r>
              <a:rPr lang="th-TH" sz="3600" b="1" dirty="0">
                <a:latin typeface="Cordia New" pitchFamily="34" charset="-34"/>
                <a:cs typeface="Cordia New" pitchFamily="34" charset="-34"/>
              </a:rPr>
              <a:t>ที่มุ่งให้เกิดอันตรายทั้งทางกายภาพ ต่อชีวิต หรือความเสียหายต่อทรัพย์สิน หรืออาจจะกล่าวได้ว่า ความรุนแรงเป็นการกระทำอันเป็นเหตุให้เกิดการสะดุด หรือทำให้ได้รับบาดเจ็บ หรือการกระทำที่ทำให้ศักยภาพของมนุษย์สะดุดหยุดลงโดยที่ยังไม่ถึงเวลาอันสมควร </a:t>
            </a:r>
            <a:r>
              <a:rPr lang="th-TH" b="1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b="1" dirty="0" err="1">
                <a:latin typeface="Cordia New" pitchFamily="34" charset="-34"/>
                <a:cs typeface="Cordia New" pitchFamily="34" charset="-34"/>
              </a:rPr>
              <a:t>ชัยวัฒน์</a:t>
            </a:r>
            <a:r>
              <a:rPr lang="th-TH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b="1" dirty="0" err="1">
                <a:latin typeface="Cordia New" pitchFamily="34" charset="-34"/>
                <a:cs typeface="Cordia New" pitchFamily="34" charset="-34"/>
              </a:rPr>
              <a:t>สถา</a:t>
            </a:r>
            <a:r>
              <a:rPr lang="th-TH" b="1" dirty="0">
                <a:latin typeface="Cordia New" pitchFamily="34" charset="-34"/>
                <a:cs typeface="Cordia New" pitchFamily="34" charset="-34"/>
              </a:rPr>
              <a:t>อานันท์ </a:t>
            </a:r>
            <a:r>
              <a:rPr lang="en-US" b="1" dirty="0">
                <a:latin typeface="Cordia New" pitchFamily="34" charset="-34"/>
                <a:cs typeface="Cordia New" pitchFamily="34" charset="-34"/>
              </a:rPr>
              <a:t>2553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4236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564704" y="482769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ประเภทความ</a:t>
            </a:r>
            <a:r>
              <a:rPr lang="th-TH" sz="6000" b="1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รุนแรง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86520" y="148071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ความรุนแรงทางตรง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ความรุนแรงเชิงโครงสร้าง</a:t>
            </a:r>
          </a:p>
          <a:p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3. ความรุนแรงเชิงวัฒนธรรม</a:t>
            </a:r>
            <a:endParaRPr lang="th-TH" sz="4800" dirty="0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657548" y="3717032"/>
            <a:ext cx="81160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800" b="1" dirty="0">
                <a:solidFill>
                  <a:schemeClr val="tx2"/>
                </a:solidFill>
              </a:rPr>
              <a:t>ความรุนแรงทางตรง </a:t>
            </a:r>
            <a:r>
              <a:rPr lang="th-TH" sz="4800" b="1" dirty="0"/>
              <a:t>หมายถึง ความ</a:t>
            </a:r>
            <a:r>
              <a:rPr lang="th-TH" sz="4800" b="1" dirty="0" smtClean="0"/>
              <a:t>รุนแรง</a:t>
            </a:r>
            <a:br>
              <a:rPr lang="th-TH" sz="4800" b="1" dirty="0" smtClean="0"/>
            </a:br>
            <a:r>
              <a:rPr lang="th-TH" sz="4800" b="1" dirty="0" smtClean="0"/>
              <a:t>ที่</a:t>
            </a:r>
            <a:r>
              <a:rPr lang="th-TH" sz="4800" b="1" dirty="0"/>
              <a:t>มีผู้กระทำที่ชัดเจน และมีเจตนามุ่งที่จะก่อให้เกิดความรุนแรงแก่ชีวิต ทรัพย์สิน หรือจิตใจ </a:t>
            </a:r>
          </a:p>
        </p:txBody>
      </p:sp>
      <p:sp>
        <p:nvSpPr>
          <p:cNvPr id="3" name="หัวใจ 2"/>
          <p:cNvSpPr/>
          <p:nvPr/>
        </p:nvSpPr>
        <p:spPr>
          <a:xfrm>
            <a:off x="2627784" y="6001816"/>
            <a:ext cx="677280" cy="45152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4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23528" y="416567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rdia New" pitchFamily="34" charset="-34"/>
                <a:cs typeface="Cordia New" pitchFamily="34" charset="-34"/>
              </a:rPr>
              <a:t>ความรุนแรงเชิงวัฒนธรรม </a:t>
            </a: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หมายถึง ความเชื่อ ความยืดถือของคนในสังคมที่เป็นเครื่องคอยค้ำจุนทำให้สังคมยอมรับความรุนแรงที่เกิดขึ้นได้ หรือการยอมรับให้มีวัฒนธรรมใดวัฒนธรรมหนึ่งสูงกว่าวัฒนธรรมอื่น</a:t>
            </a:r>
          </a:p>
          <a:p>
            <a:pPr lvl="1"/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ตัวอย่างเช่น การทุบตีภรรยา (ในอดีต) การซื้อขายบริการทาง</a:t>
            </a:r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เพศจาก</a:t>
            </a:r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โสเภณี การใช้วาจาแสดงความเกลียดชังอย่างเปิดเผย </a:t>
            </a:r>
          </a:p>
          <a:p>
            <a:pPr lvl="1"/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การสร้างความรู้สึกเกลียดและกลัวชาติอื่น </a:t>
            </a:r>
          </a:p>
          <a:p>
            <a:pPr lvl="1"/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เรื่องเล่าทางประวัติศาสตร์ที่เกี่ยวข้องกับวีรบุรุษสงครามเพียงด้านเดียว </a:t>
            </a:r>
          </a:p>
          <a:p>
            <a:pPr lvl="1"/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การอ้างความเชื่อทางศาสนา     การกีดกันทางเพศ </a:t>
            </a:r>
          </a:p>
          <a:p>
            <a:endParaRPr lang="th-TH" sz="3200" b="1" dirty="0" smtClean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26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39552" y="46679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ความรุนแรงเชิงโครงสร้าง </a:t>
            </a:r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เป็นลักษณะความรุนแรง</a:t>
            </a:r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ที่</a:t>
            </a:r>
            <a:br>
              <a:rPr lang="th-TH" sz="36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3600" b="1" u="sng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ไม่</a:t>
            </a:r>
            <a:r>
              <a:rPr lang="th-TH" sz="3600" b="1" u="sng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สามารถมองเห็นตัวผู้ที่กระทำได้อย่างชัดเจน </a:t>
            </a:r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แต่เกิดขึ้นจากโครงสร้างทางสังคม การเมืองหรือเศรษฐกิจที่ทำให้เกิดความไม่เท่าเทียมกัน ทำให้เกิดการเอารัดเอาเปรียบ การกดขี่หรือการที่มีการ</a:t>
            </a:r>
            <a:br>
              <a:rPr lang="th-TH" sz="36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ปิดกั้นโอกาสการเข้าถึงแหล่งทรัพยากรต่างๆ ในสังคม การปิดกั้นโอกาสในการยกระดับคุณภาพชีวิต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976409" y="4509120"/>
            <a:ext cx="758754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ตัวอย่างเช่น ความยากจน การเหยียดเชื้อชาติหรือเพศ </a:t>
            </a:r>
            <a:br>
              <a:rPr lang="th-TH" sz="32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แนวทางการพัฒนาที่ทำให้ประชาชนต้องเกิดความทุกข์ยาก</a:t>
            </a:r>
            <a:endParaRPr lang="th-TH" sz="3200" b="1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Ross Howard</a:t>
            </a:r>
            <a:r>
              <a:rPr lang="th-TH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 อดีตผู้สื่อข่าวหนังสือพิมพ์ </a:t>
            </a:r>
            <a:r>
              <a:rPr lang="en-US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Globe and Mail </a:t>
            </a:r>
            <a:r>
              <a:rPr lang="th-TH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ประเทศแคนนาดาตั้งข้อสังเกตว่า ความยากจน </a:t>
            </a:r>
            <a:r>
              <a:rPr lang="en-US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(poverty) </a:t>
            </a:r>
            <a:r>
              <a:rPr lang="th-TH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เป็นสาเหตุใหญ่ที่ก่อให้เกิดความขัดแย้งที่นำไปสู่ความรุนแรงระดับโลก (</a:t>
            </a:r>
            <a:r>
              <a:rPr lang="th-TH" sz="2400" b="1" dirty="0" err="1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วลักษณ์</a:t>
            </a:r>
            <a:r>
              <a:rPr lang="th-TH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กมล จ่างกมล 2551</a:t>
            </a:r>
            <a:r>
              <a:rPr lang="en-US" sz="2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,7)</a:t>
            </a:r>
            <a:endParaRPr lang="th-TH" sz="2400" b="1" dirty="0">
              <a:solidFill>
                <a:schemeClr val="tx2"/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34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564704" y="482769"/>
            <a:ext cx="1847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5400" b="1" dirty="0" smtClean="0">
                <a:solidFill>
                  <a:schemeClr val="accent1"/>
                </a:solidFill>
                <a:latin typeface="Cordia New" pitchFamily="34" charset="-34"/>
                <a:cs typeface="Cordia New" pitchFamily="34" charset="-34"/>
              </a:rPr>
              <a:t>สันติวิธี</a:t>
            </a:r>
            <a:endParaRPr lang="th-TH" sz="5400" b="1" dirty="0">
              <a:solidFill>
                <a:schemeClr val="accent1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827584" y="3068960"/>
            <a:ext cx="7704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มี</a:t>
            </a: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ทักษะการฟังอย่างลึกซึ้ง</a:t>
            </a:r>
          </a:p>
          <a:p>
            <a:pPr marL="457200" indent="-457200">
              <a:buFontTx/>
              <a:buChar char="-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ไม่ตัดสินถูกผิด</a:t>
            </a:r>
          </a:p>
          <a:p>
            <a:pPr marL="457200" indent="-457200">
              <a:buFontTx/>
              <a:buChar char="-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มีใจที่เป็นสันติวิธี</a:t>
            </a:r>
          </a:p>
          <a:p>
            <a:pPr marL="457200" indent="-457200">
              <a:buFontTx/>
              <a:buChar char="-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มีความรู้ด้านสันติวิธี</a:t>
            </a:r>
          </a:p>
          <a:p>
            <a:pPr marL="457200" indent="-457200">
              <a:buFontTx/>
              <a:buChar char="-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อื่นๆ</a:t>
            </a:r>
            <a:endParaRPr lang="th-TH" sz="4400" dirty="0"/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3203848" y="1353006"/>
            <a:ext cx="51125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สี่เหลี่ยมผืนผ้า 3"/>
          <p:cNvSpPr/>
          <p:nvPr/>
        </p:nvSpPr>
        <p:spPr>
          <a:xfrm>
            <a:off x="2846008" y="1556792"/>
            <a:ext cx="1293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ยอมจำนน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308304" y="1523782"/>
            <a:ext cx="148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ความรุนแรง</a:t>
            </a:r>
            <a:endParaRPr lang="th-TH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664250" y="3068960"/>
            <a:ext cx="3288108" cy="34778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b="1" dirty="0" smtClean="0"/>
              <a:t>HW:</a:t>
            </a:r>
          </a:p>
          <a:p>
            <a:r>
              <a:rPr lang="th-TH" sz="4400" b="1" dirty="0" smtClean="0"/>
              <a:t>คุณสมบัติของ</a:t>
            </a:r>
          </a:p>
          <a:p>
            <a:r>
              <a:rPr lang="th-TH" sz="4400" b="1" dirty="0" smtClean="0"/>
              <a:t>นักสันติวิธีที่ดีต้องประกอบด้วยอะไรบ้าง</a:t>
            </a:r>
            <a:endParaRPr lang="th-TH" sz="4400" b="1" dirty="0"/>
          </a:p>
        </p:txBody>
      </p:sp>
      <p:sp>
        <p:nvSpPr>
          <p:cNvPr id="2" name="สามเหลี่ยมหน้าจั่ว 1"/>
          <p:cNvSpPr/>
          <p:nvPr/>
        </p:nvSpPr>
        <p:spPr>
          <a:xfrm flipV="1">
            <a:off x="5580112" y="1040498"/>
            <a:ext cx="288032" cy="228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ลูกศรเชื่อมต่อแบบตรง 12"/>
          <p:cNvCxnSpPr/>
          <p:nvPr/>
        </p:nvCxnSpPr>
        <p:spPr>
          <a:xfrm flipH="1">
            <a:off x="4788024" y="6206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>
            <a:off x="5868144" y="6206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 5"/>
          <p:cNvSpPr/>
          <p:nvPr/>
        </p:nvSpPr>
        <p:spPr>
          <a:xfrm>
            <a:off x="638673" y="2348880"/>
            <a:ext cx="5708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>
                <a:latin typeface="Cordia New" pitchFamily="34" charset="-34"/>
                <a:cs typeface="Cordia New" pitchFamily="34" charset="-34"/>
              </a:rPr>
              <a:t>นักสันติวิธีที่ดีจะต้องมีคุณสมบัติดังนี้</a:t>
            </a:r>
            <a:endParaRPr lang="en-US" sz="4000" b="1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505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/>
      <p:bldP spid="5" grpId="0"/>
      <p:bldP spid="9" grpId="0" animBg="1"/>
      <p:bldP spid="2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564704" y="188640"/>
            <a:ext cx="2279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5400" b="1" dirty="0" smtClean="0">
                <a:solidFill>
                  <a:schemeClr val="accent1"/>
                </a:solidFill>
                <a:latin typeface="Cordia New" pitchFamily="34" charset="-34"/>
                <a:cs typeface="Cordia New" pitchFamily="34" charset="-34"/>
              </a:rPr>
              <a:t>สันติวิธี</a:t>
            </a:r>
            <a:endParaRPr lang="th-TH" sz="5400" b="1" dirty="0">
              <a:solidFill>
                <a:schemeClr val="accent1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64704" y="1111970"/>
            <a:ext cx="523407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ปรากฏการณ์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Win-Win</a:t>
            </a:r>
            <a:r>
              <a:rPr lang="en-US" sz="3200" b="1" dirty="0" smtClean="0">
                <a:latin typeface="Cordia New" pitchFamily="34" charset="-34"/>
                <a:cs typeface="Cordia New" pitchFamily="34" charset="-34"/>
              </a:rPr>
              <a:t> 	Win-Lose </a:t>
            </a:r>
            <a:r>
              <a:rPr lang="th-TH" sz="3200" b="1" dirty="0">
                <a:latin typeface="Cordia New" pitchFamily="34" charset="-34"/>
                <a:cs typeface="Cordia New" pitchFamily="34" charset="-34"/>
              </a:rPr>
              <a:t>	</a:t>
            </a:r>
            <a:endParaRPr lang="en-US" sz="3200" b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3200" b="1" dirty="0">
                <a:latin typeface="Cordia New" pitchFamily="34" charset="-34"/>
                <a:cs typeface="Cordia New" pitchFamily="34" charset="-34"/>
              </a:rPr>
              <a:t>Win-Lose </a:t>
            </a:r>
            <a:r>
              <a:rPr lang="en-US" sz="3200" b="1" dirty="0" smtClean="0">
                <a:latin typeface="Cordia New" pitchFamily="34" charset="-34"/>
                <a:cs typeface="Cordia New" pitchFamily="34" charset="-34"/>
              </a:rPr>
              <a:t>	Lose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-</a:t>
            </a:r>
            <a:r>
              <a:rPr lang="en-US" sz="3200" b="1" dirty="0" smtClean="0">
                <a:latin typeface="Cordia New" pitchFamily="34" charset="-34"/>
                <a:cs typeface="Cordia New" pitchFamily="34" charset="-34"/>
              </a:rPr>
              <a:t>Lose</a:t>
            </a:r>
            <a:endParaRPr lang="th-TH" sz="3200" b="1" dirty="0" smtClean="0"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12" name="Picture 3" descr="C:\PALMY\pic2\model CF\IMG_20160822_11392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11389" r="20334" b="10000"/>
          <a:stretch/>
        </p:blipFill>
        <p:spPr bwMode="auto">
          <a:xfrm>
            <a:off x="564704" y="2785084"/>
            <a:ext cx="4262975" cy="38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:\pic\DATAปโท\IMG_20160822_15041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3" t="12338" b="11468"/>
          <a:stretch/>
        </p:blipFill>
        <p:spPr bwMode="auto">
          <a:xfrm>
            <a:off x="5701622" y="260648"/>
            <a:ext cx="3069348" cy="28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สี่เหลี่ยมผืนผ้า 13"/>
          <p:cNvSpPr/>
          <p:nvPr/>
        </p:nvSpPr>
        <p:spPr>
          <a:xfrm>
            <a:off x="5652120" y="3156644"/>
            <a:ext cx="312149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Zero-sum Thinking</a:t>
            </a:r>
          </a:p>
          <a:p>
            <a:r>
              <a:rPr lang="th-TH" sz="2400" b="1" dirty="0" smtClean="0">
                <a:latin typeface="Cordia New" pitchFamily="34" charset="-34"/>
                <a:cs typeface="Cordia New" pitchFamily="34" charset="-34"/>
              </a:rPr>
              <a:t>การคิดแบบไม่ได้ก็เสียอย่างใด</a:t>
            </a:r>
            <a:br>
              <a:rPr lang="th-TH" sz="24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2400" b="1" dirty="0" smtClean="0">
                <a:latin typeface="Cordia New" pitchFamily="34" charset="-34"/>
                <a:cs typeface="Cordia New" pitchFamily="34" charset="-34"/>
              </a:rPr>
              <a:t>อย่างหนึ่ง/การคิดว่าฝ่ายหนึ่งได้</a:t>
            </a:r>
            <a:br>
              <a:rPr lang="th-TH" sz="24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2400" b="1" dirty="0" smtClean="0">
                <a:latin typeface="Cordia New" pitchFamily="34" charset="-34"/>
                <a:cs typeface="Cordia New" pitchFamily="34" charset="-34"/>
              </a:rPr>
              <a:t>ฝ่ายหนึ่งจะต้องเสีย</a:t>
            </a:r>
          </a:p>
          <a:p>
            <a:endParaRPr lang="th-TH" sz="24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" name="วงรี 1"/>
          <p:cNvSpPr/>
          <p:nvPr/>
        </p:nvSpPr>
        <p:spPr>
          <a:xfrm>
            <a:off x="251520" y="1674073"/>
            <a:ext cx="1944216" cy="602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78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53" y="836712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th-TH" sz="2400" dirty="0"/>
              <a:t>วิดีโอรอนักศึกษา)</a:t>
            </a:r>
            <a:endParaRPr lang="en-US" sz="2400" dirty="0"/>
          </a:p>
          <a:p>
            <a:r>
              <a:rPr lang="th-TH" sz="3200" dirty="0"/>
              <a:t>ศิลป์สโมสร : ภาพยนตร์ สันติภาพ และอาเซียน (</a:t>
            </a:r>
            <a:r>
              <a:rPr lang="en-US" sz="3200" dirty="0"/>
              <a:t>5</a:t>
            </a:r>
            <a:r>
              <a:rPr lang="th-TH" sz="3200" dirty="0"/>
              <a:t> พ.ย. </a:t>
            </a:r>
            <a:r>
              <a:rPr lang="en-US" sz="3200" dirty="0"/>
              <a:t>58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2000" dirty="0"/>
              <a:t>(</a:t>
            </a:r>
            <a:r>
              <a:rPr lang="th-TH" sz="2000" dirty="0"/>
              <a:t>เปิดถึง </a:t>
            </a:r>
            <a:r>
              <a:rPr lang="en-US" sz="2000" dirty="0"/>
              <a:t>12.42</a:t>
            </a:r>
            <a:r>
              <a:rPr lang="th-TH" sz="2000" dirty="0"/>
              <a:t> หรือ </a:t>
            </a:r>
            <a:r>
              <a:rPr lang="en-US" sz="2000" dirty="0"/>
              <a:t>17.50</a:t>
            </a:r>
            <a:r>
              <a:rPr lang="th-TH" sz="2000" dirty="0"/>
              <a:t> หรือเปิดจนจบ </a:t>
            </a:r>
            <a:r>
              <a:rPr lang="en-US" sz="2000" dirty="0"/>
              <a:t>21.11</a:t>
            </a:r>
            <a:r>
              <a:rPr lang="en-US" sz="2000" dirty="0" smtClean="0"/>
              <a:t>)</a:t>
            </a:r>
          </a:p>
          <a:p>
            <a:endParaRPr lang="en-US" sz="32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www.youtube.com/watch?v=jnu0BQaRq-k</a:t>
            </a:r>
            <a:endParaRPr lang="th-TH" sz="3200" dirty="0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611560" y="3645024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/>
              <a:t>ชนม</a:t>
            </a:r>
            <a:r>
              <a:rPr lang="th-TH" dirty="0"/>
              <a:t>ธิดา อุ้ย</a:t>
            </a:r>
            <a:r>
              <a:rPr lang="th-TH" dirty="0" err="1"/>
              <a:t>กูล</a:t>
            </a:r>
            <a:r>
              <a:rPr lang="th-TH" dirty="0"/>
              <a:t> ผู้จัดงาน </a:t>
            </a:r>
            <a:r>
              <a:rPr lang="en-US" dirty="0" smtClean="0"/>
              <a:t> Hope </a:t>
            </a:r>
            <a:r>
              <a:rPr lang="en-US" dirty="0"/>
              <a:t>of </a:t>
            </a:r>
            <a:r>
              <a:rPr lang="en-US" dirty="0" err="1"/>
              <a:t>Asean</a:t>
            </a:r>
            <a:endParaRPr lang="en-US" dirty="0"/>
          </a:p>
          <a:p>
            <a:endParaRPr lang="en-US" dirty="0"/>
          </a:p>
          <a:p>
            <a:r>
              <a:rPr lang="th-TH" sz="4400" b="1" dirty="0" smtClean="0">
                <a:solidFill>
                  <a:srgbClr val="FF0000"/>
                </a:solidFill>
              </a:rPr>
              <a:t>“...เรา</a:t>
            </a:r>
            <a:r>
              <a:rPr lang="th-TH" sz="4400" b="1" dirty="0">
                <a:solidFill>
                  <a:srgbClr val="FF0000"/>
                </a:solidFill>
              </a:rPr>
              <a:t>ฟังเสียงของคนในท้องถิ่นมากแค่</a:t>
            </a:r>
            <a:r>
              <a:rPr lang="th-TH" sz="4400" b="1" dirty="0" smtClean="0">
                <a:solidFill>
                  <a:srgbClr val="FF0000"/>
                </a:solidFill>
              </a:rPr>
              <a:t>ไหน...”</a:t>
            </a:r>
            <a:endParaRPr lang="th-TH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ALMY\pic2\model CF\IMG_20160822_1502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8"/>
          <a:stretch/>
        </p:blipFill>
        <p:spPr bwMode="auto">
          <a:xfrm>
            <a:off x="515443" y="1450524"/>
            <a:ext cx="8161424" cy="435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854509" y="188640"/>
            <a:ext cx="820891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Conflict escalation and </a:t>
            </a:r>
            <a:r>
              <a:rPr 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de-escalation 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โมเดลการขยาย-หดตัว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)</a:t>
            </a:r>
            <a:endParaRPr lang="th-TH" sz="4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395536" y="5930116"/>
            <a:ext cx="7811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rdia New" pitchFamily="34" charset="-34"/>
                <a:cs typeface="Cordia New" pitchFamily="34" charset="-34"/>
              </a:rPr>
              <a:t>Ramsbotham,oliver</a:t>
            </a:r>
            <a:r>
              <a:rPr lang="en-US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Woodhouse </a:t>
            </a:r>
            <a:r>
              <a:rPr lang="en-US" b="1" dirty="0" err="1" smtClean="0">
                <a:latin typeface="Cordia New" pitchFamily="34" charset="-34"/>
                <a:cs typeface="Cordia New" pitchFamily="34" charset="-34"/>
              </a:rPr>
              <a:t>andTom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b="1" dirty="0">
                <a:latin typeface="Cordia New" pitchFamily="34" charset="-34"/>
                <a:cs typeface="Cordia New" pitchFamily="34" charset="-34"/>
              </a:rPr>
              <a:t>and </a:t>
            </a:r>
            <a:r>
              <a:rPr lang="en-US" b="1" dirty="0" err="1">
                <a:latin typeface="Cordia New" pitchFamily="34" charset="-34"/>
                <a:cs typeface="Cordia New" pitchFamily="34" charset="-34"/>
              </a:rPr>
              <a:t>Miall</a:t>
            </a:r>
            <a:r>
              <a:rPr lang="en-US" b="1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Huge  2012 (p13)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83928" y="3409836"/>
            <a:ext cx="129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แตกต่าง</a:t>
            </a:r>
            <a:r>
              <a:rPr lang="en-US" b="1" dirty="0" smtClean="0">
                <a:latin typeface="Cordia New" pitchFamily="34" charset="-34"/>
                <a:cs typeface="Cordia New" pitchFamily="34" charset="-34"/>
              </a:rPr>
              <a:t>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-36512" y="2564904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(ขัดแย้ง)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67544" y="2204864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(แบ่งขั้ว)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899592" y="1825660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(ความรุนแรง)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843808" y="1511467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(สงคราม)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012160" y="1772816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(การหยุดยิง)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804248" y="2113692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(การสร้างข้อตกลง)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7596337" y="2636912"/>
            <a:ext cx="1547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(กลับสู่ความ</a:t>
            </a:r>
          </a:p>
          <a:p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สัมพันธ์แบบปกติ)</a:t>
            </a:r>
            <a:endParaRPr lang="en-US" sz="20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732240" y="3717032"/>
            <a:ext cx="165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Cordia New" pitchFamily="34" charset="-34"/>
                <a:cs typeface="Cordia New" pitchFamily="34" charset="-34"/>
              </a:rPr>
              <a:t>(ปรองดอง)</a:t>
            </a:r>
            <a:endParaRPr lang="en-US" b="1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8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64906" y="3500422"/>
            <a:ext cx="8208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กระบวนการหดตัวของ</a:t>
            </a:r>
            <a:r>
              <a:rPr lang="th-TH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ความขัดแย้ง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(Conflict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De-escalation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) </a:t>
            </a:r>
            <a:endParaRPr lang="th-TH" sz="3600" b="1" dirty="0">
              <a:solidFill>
                <a:schemeClr val="tx2">
                  <a:lumMod val="60000"/>
                  <a:lumOff val="40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>
                <a:latin typeface="Cordia New" pitchFamily="34" charset="-34"/>
                <a:cs typeface="Cordia New" pitchFamily="34" charset="-34"/>
              </a:rPr>
              <a:t>เป็นขบวนการที่มีความซับซ้อนและไม่สามารถคาดการณ์</a:t>
            </a:r>
            <a:br>
              <a:rPr lang="th-TH" sz="3200" b="1" dirty="0">
                <a:latin typeface="Cordia New" pitchFamily="34" charset="-34"/>
                <a:cs typeface="Cordia New" pitchFamily="34" charset="-34"/>
              </a:rPr>
            </a:br>
            <a:r>
              <a:rPr lang="th-TH" sz="3200" b="1" dirty="0">
                <a:latin typeface="Cordia New" pitchFamily="34" charset="-34"/>
                <a:cs typeface="Cordia New" pitchFamily="34" charset="-34"/>
              </a:rPr>
              <a:t>ได้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ล่วงหน้าเช่นกัน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การก้าวข้ามผ่านอุปสรรคที่เกิดขึ้นได้ส่งผลให้เกิดพลวัตของความขัดแย้งมีการเปลี่ยนแปลง เช่น การมีบุคคลที่สามเข้ามาในการเจรจา การเกิดเหตุการณ์ภัยพิบัติ เป็นต้น</a:t>
            </a:r>
            <a:endParaRPr lang="th-TH" sz="3200" b="1" dirty="0">
              <a:latin typeface="Cordia New" pitchFamily="34" charset="-34"/>
              <a:cs typeface="Cordia New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endParaRPr lang="th-TH" sz="3200" b="1" dirty="0" smtClean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11560" y="188640"/>
            <a:ext cx="8208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กระบวนการขยายตัวของความขัดแย้ง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(Conflict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escalation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) </a:t>
            </a:r>
            <a:endParaRPr lang="th-TH" sz="3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เป็นขบวนการที่มีความซับซ้อนและไม่สามารถคาดการณ์</a:t>
            </a:r>
            <a:br>
              <a:rPr lang="th-TH" sz="32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ได้ล่วงหน้า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ประเด็นความขัดแย้งและคู่ขัดแย้งใหม่ๆสามารถปรากฏขึ้นได้ตลอดเวลา ทำให้เกิดการแย่งชิงอำนาจภายในส่งผลให้กลยุทธ์และเป้าหมายเปลี่ยนแปลง ความขัดแย้งเพิ่มจำนวนและความซับซ้อนเพิ่มขึ้นทำให้แก้ไขยากขึ้น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36827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ALMY\pic2\model CF\IMG_20160822_1504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3720" b="15224"/>
          <a:stretch/>
        </p:blipFill>
        <p:spPr bwMode="auto">
          <a:xfrm>
            <a:off x="827584" y="1040542"/>
            <a:ext cx="4824536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827584" y="332656"/>
            <a:ext cx="4745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Positions, interests and needs</a:t>
            </a:r>
            <a:endParaRPr lang="th-TH" sz="4000" b="1" dirty="0">
              <a:solidFill>
                <a:schemeClr val="tx2">
                  <a:lumMod val="60000"/>
                  <a:lumOff val="40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55576" y="43614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หากคู่ขัดแย้งมีความแตกต่างกันอย่างมากก็จะมีจุดยืนอย่างชัดเจน ซึ่งจะมีความแข็งตัวไม่สามารถเจรจาต่อรองกันได้ จึงได้ให้เปลี่ยนไปมองที่จุดสนใจ </a:t>
            </a:r>
            <a:r>
              <a:rPr lang="en-US" sz="3200" b="1" dirty="0" smtClean="0">
                <a:latin typeface="Cordia New" pitchFamily="34" charset="-34"/>
                <a:cs typeface="Cordia New" pitchFamily="34" charset="-34"/>
              </a:rPr>
              <a:t>(interests) 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และความต้องการ </a:t>
            </a:r>
            <a:r>
              <a:rPr lang="en-US" sz="3200" b="1" dirty="0" smtClean="0">
                <a:latin typeface="Cordia New" pitchFamily="34" charset="-34"/>
                <a:cs typeface="Cordia New" pitchFamily="34" charset="-34"/>
              </a:rPr>
              <a:t>(needs) 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ซึ่งสามารถเปลี่ยนแปลงได้ง่ายกว่าจุดยืน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868144" y="1318116"/>
            <a:ext cx="2880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จุดยืน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(Positions) 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หมายถึง ประเด็นหรือสิ่งที่คนหรือกลุ่มคนบอกว่าพวกเขาต้องการอะไรจากฝ่ายตรงกันข้าม</a:t>
            </a:r>
          </a:p>
        </p:txBody>
      </p:sp>
    </p:spTree>
    <p:extLst>
      <p:ext uri="{BB962C8B-B14F-4D97-AF65-F5344CB8AC3E}">
        <p14:creationId xmlns:p14="http://schemas.microsoft.com/office/powerpoint/2010/main" val="42505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028404" y="5870714"/>
            <a:ext cx="5567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rdia New" pitchFamily="34" charset="-34"/>
                <a:cs typeface="Cordia New" pitchFamily="34" charset="-34"/>
                <a:hlinkClick r:id="rId2"/>
              </a:rPr>
              <a:t>http://www.bangkokbiznews.com/news/detail/713482</a:t>
            </a:r>
            <a:endParaRPr lang="en-US" sz="2400" b="1" dirty="0" smtClean="0">
              <a:latin typeface="Cordia New" pitchFamily="34" charset="-34"/>
              <a:cs typeface="Cordia New" pitchFamily="34" charset="-34"/>
            </a:endParaRPr>
          </a:p>
          <a:p>
            <a:endParaRPr lang="th-TH" sz="2400" b="1" dirty="0" smtClean="0"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3114" r="39190" b="10256"/>
          <a:stretch/>
        </p:blipFill>
        <p:spPr bwMode="auto">
          <a:xfrm>
            <a:off x="2051720" y="205182"/>
            <a:ext cx="5328592" cy="56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9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วงรี 1"/>
          <p:cNvSpPr/>
          <p:nvPr/>
        </p:nvSpPr>
        <p:spPr>
          <a:xfrm>
            <a:off x="7956376" y="5931178"/>
            <a:ext cx="432048" cy="378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611560" y="3236783"/>
            <a:ext cx="497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itchFamily="2" charset="-78"/>
                <a:cs typeface="Sakkal Majalla" pitchFamily="2" charset="-78"/>
              </a:rPr>
              <a:t>C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itchFamily="2" charset="-78"/>
                <a:cs typeface="Sakkal Majalla" pitchFamily="2" charset="-78"/>
              </a:rPr>
              <a:t>onflict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itchFamily="2" charset="-78"/>
                <a:cs typeface="Sakkal Majalla" pitchFamily="2" charset="-78"/>
              </a:rPr>
              <a:t>A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itchFamily="2" charset="-78"/>
                <a:cs typeface="Sakkal Majalla" pitchFamily="2" charset="-78"/>
              </a:rPr>
              <a:t>nalysis Tools:</a:t>
            </a:r>
            <a:endParaRPr lang="th-TH" sz="4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itchFamily="2" charset="-78"/>
              <a:cs typeface="TH SarabunPSK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366" y="4673699"/>
            <a:ext cx="71958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 err="1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เมธัส</a:t>
            </a:r>
            <a:r>
              <a:rPr lang="th-TH" sz="2400" b="1" dirty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อนุวัตรอุดม </a:t>
            </a:r>
          </a:p>
          <a:p>
            <a:r>
              <a:rPr lang="th-TH" sz="2400" b="1" dirty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สำนักสันติวิธีและ</a:t>
            </a:r>
            <a:r>
              <a:rPr lang="th-TH" sz="2400" b="1" dirty="0" err="1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ธรรมาภิ</a:t>
            </a:r>
            <a:r>
              <a:rPr lang="th-TH" sz="2400" b="1" dirty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บาล </a:t>
            </a:r>
            <a:r>
              <a:rPr lang="th-TH" sz="2400" b="1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สถาบันพระปกเกล้า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11 </a:t>
            </a:r>
            <a:r>
              <a:rPr lang="th-TH" sz="2000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พฤศจิกายน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2559 </a:t>
            </a:r>
            <a:endParaRPr lang="th-TH" sz="2000" dirty="0" smtClean="0">
              <a:solidFill>
                <a:schemeClr val="accent1">
                  <a:lumMod val="50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สถาบันสันติศึกษา มหาวิทยาลัยสงขลานครินทร์ วิทยาเขตหาดใหญ่</a:t>
            </a:r>
            <a:endParaRPr lang="th-TH" sz="2000" dirty="0">
              <a:solidFill>
                <a:schemeClr val="accent1">
                  <a:lumMod val="50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755576" y="4027368"/>
            <a:ext cx="5277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การวิเคราะห์</a:t>
            </a:r>
            <a:r>
              <a:rPr lang="th-TH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ความ</a:t>
            </a:r>
            <a:r>
              <a:rPr lang="th-TH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ขัดแย้งอย่างเป็นระบบ</a:t>
            </a:r>
            <a:endParaRPr lang="th-TH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39552" y="692696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เพราะอะไร “ความรู้สึก ความต้องการ” จึงเป็นเรื่องสำคัญสำหรับปัญหาความขัดแย้งและกระบวนการสันติภาพ</a:t>
            </a:r>
          </a:p>
        </p:txBody>
      </p:sp>
      <p:sp>
        <p:nvSpPr>
          <p:cNvPr id="3" name="สี่เหลี่ยมผืนผ้ามุมมน 2"/>
          <p:cNvSpPr/>
          <p:nvPr/>
        </p:nvSpPr>
        <p:spPr>
          <a:xfrm>
            <a:off x="251520" y="3068960"/>
            <a:ext cx="8640960" cy="3456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5"/>
          <p:cNvSpPr/>
          <p:nvPr/>
        </p:nvSpPr>
        <p:spPr>
          <a:xfrm>
            <a:off x="4091243" y="2596437"/>
            <a:ext cx="5233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ขอขอบคุณคุณ</a:t>
            </a:r>
            <a:r>
              <a:rPr lang="th-TH" sz="2400" b="1" dirty="0" err="1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เมธัส</a:t>
            </a:r>
            <a:r>
              <a:rPr lang="th-TH" sz="2400" b="1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 อนุวัตรอุดมสำหรับสไลด์ประกอบ</a:t>
            </a:r>
            <a:endParaRPr lang="th-TH" sz="2000" dirty="0">
              <a:solidFill>
                <a:schemeClr val="accent1">
                  <a:lumMod val="50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10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s.123rf.com/400wm/400/400/andesign101/andesign1010905/andesign101090500172/5057105-onion-skin-peeled-off-showing-the-layers-and-ring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66775"/>
            <a:ext cx="5370823" cy="35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9133367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prstClr val="white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0" y="0"/>
            <a:ext cx="9133367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prstClr val="white"/>
              </a:solidFill>
            </a:endParaRPr>
          </a:p>
        </p:txBody>
      </p:sp>
      <p:sp>
        <p:nvSpPr>
          <p:cNvPr id="7" name="สี่เหลี่ยมผืนผ้า 12"/>
          <p:cNvSpPr/>
          <p:nvPr/>
        </p:nvSpPr>
        <p:spPr>
          <a:xfrm>
            <a:off x="24479" y="-82300"/>
            <a:ext cx="9084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  <a:sym typeface="Wingdings 2"/>
              </a:rPr>
              <a:t></a:t>
            </a:r>
            <a:r>
              <a:rPr lang="th-TH" sz="1600" dirty="0" smtClean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  <a:sym typeface="Wingdings 2"/>
              </a:rPr>
              <a:t> </a:t>
            </a:r>
            <a:r>
              <a:rPr lang="th-TH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  <a:sym typeface="Wingdings 2"/>
              </a:rPr>
              <a:t>เครื่องมือวิเคราะห์ความ</a:t>
            </a:r>
            <a:r>
              <a:rPr lang="th-TH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ขัดแย้ง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หัวหอม</a:t>
            </a:r>
            <a:r>
              <a:rPr lang="th-TH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ค้นหาจุดยืน-ความต้องการลึกๆ--ความจำเป็นพื้นฐาน-ความกลัว </a:t>
            </a:r>
            <a:r>
              <a:rPr 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(Onion) </a:t>
            </a:r>
            <a:r>
              <a:rPr lang="en-US" sz="1600" dirty="0" smtClean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  <a:sym typeface="Wingdings 2"/>
              </a:rPr>
              <a:t></a:t>
            </a:r>
            <a:endParaRPr lang="th-TH" sz="16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สี่เหลี่ยมผืนผ้า 12"/>
          <p:cNvSpPr/>
          <p:nvPr/>
        </p:nvSpPr>
        <p:spPr>
          <a:xfrm>
            <a:off x="179512" y="620688"/>
            <a:ext cx="2520280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1600" b="1" u="sng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วิเคราะห์อะไร</a:t>
            </a:r>
            <a:r>
              <a:rPr lang="th-TH" sz="1600" b="1" u="sng" dirty="0" smtClean="0">
                <a:solidFill>
                  <a:prstClr val="black"/>
                </a:solidFill>
                <a:latin typeface="TH SarabunPSK" pitchFamily="34" charset="-34"/>
                <a:cs typeface="Angsana New"/>
              </a:rPr>
              <a:t>?</a:t>
            </a:r>
          </a:p>
          <a:p>
            <a:r>
              <a:rPr lang="th-TH" sz="16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วิเคราะห์ว่าแต่ละฝ่ายมีความต้องการและความกังวลอะไรบ้าง โดยแบ่งระดับออกเป็นจุดยืน ความต้องการลึกๆ ความจำเป็นพื้นฐาน และความกลัว</a:t>
            </a:r>
          </a:p>
        </p:txBody>
      </p:sp>
      <p:sp>
        <p:nvSpPr>
          <p:cNvPr id="9" name="สี่เหลี่ยมผืนผ้า 12"/>
          <p:cNvSpPr/>
          <p:nvPr/>
        </p:nvSpPr>
        <p:spPr>
          <a:xfrm>
            <a:off x="179512" y="2003356"/>
            <a:ext cx="2520280" cy="206210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1600" b="1" u="sng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มีประโยชน์อะไร</a:t>
            </a:r>
            <a:r>
              <a:rPr lang="th-TH" sz="1600" b="1" u="sng" dirty="0" smtClean="0">
                <a:solidFill>
                  <a:prstClr val="black"/>
                </a:solidFill>
                <a:latin typeface="TH SarabunPSK" pitchFamily="34" charset="-34"/>
                <a:cs typeface="Angsana New"/>
              </a:rPr>
              <a:t>?</a:t>
            </a:r>
          </a:p>
          <a:p>
            <a:r>
              <a:rPr lang="th-TH" sz="16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ทำให้เข้าใจว่าเป็นความขัดแย้งเกี่ยวกับอะไร ผู้ที่เกี่ยวข้องแต่ละฝ่ายมีความต้องการและความกังวลอะไร ซึ่งเมื่อพิจารณาเนื้อหาความต้องการและข้อกังวลใจของทุกฝ่ายแล้ว จะเห็นได้ชัดเจนว่ามีประเด็นใดที่คล้ายคลึงและแตกต่างกันบ้าง เพื่อนำมาวิเคราะห์แนวทางการแก้ไขที่เป็นไปได้ต่อไป</a:t>
            </a:r>
          </a:p>
        </p:txBody>
      </p:sp>
      <p:sp>
        <p:nvSpPr>
          <p:cNvPr id="10" name="สี่เหลี่ยมผืนผ้า 12"/>
          <p:cNvSpPr/>
          <p:nvPr/>
        </p:nvSpPr>
        <p:spPr>
          <a:xfrm>
            <a:off x="179512" y="4136894"/>
            <a:ext cx="2520280" cy="181588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1600" b="1" u="sng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มีขั้นตอนอย่างไร</a:t>
            </a:r>
            <a:r>
              <a:rPr lang="th-TH" sz="1600" b="1" u="sng" dirty="0" smtClean="0">
                <a:solidFill>
                  <a:prstClr val="black"/>
                </a:solidFill>
                <a:latin typeface="TH SarabunPSK" pitchFamily="34" charset="-34"/>
                <a:cs typeface="Angsana New"/>
              </a:rPr>
              <a:t>?</a:t>
            </a:r>
          </a:p>
          <a:p>
            <a:pPr marL="342900" indent="-342900">
              <a:buFontTx/>
              <a:buAutoNum type="arabicParenR"/>
            </a:pPr>
            <a:r>
              <a:rPr lang="th-TH" sz="16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ให้</a:t>
            </a:r>
            <a:r>
              <a:rPr lang="th-TH" sz="16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เลือกตัวแสดงมา</a:t>
            </a:r>
            <a:r>
              <a:rPr lang="en-US" sz="16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r>
              <a:rPr lang="th-TH" sz="16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ตัว</a:t>
            </a:r>
            <a:r>
              <a:rPr lang="th-TH" sz="16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ที่คิด</a:t>
            </a:r>
            <a:r>
              <a:rPr lang="th-TH" sz="16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ว่า</a:t>
            </a:r>
            <a:r>
              <a:rPr lang="th-TH" sz="16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สำคัญต่อความเป็นไปของสถานการณ์ความขัดแย้ง</a:t>
            </a:r>
          </a:p>
          <a:p>
            <a:pPr marL="342900" indent="-342900">
              <a:buFontTx/>
              <a:buAutoNum type="arabicParenR"/>
            </a:pPr>
            <a:r>
              <a:rPr lang="th-TH" sz="16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วิเคราะห์จุดยืน ความต้องการลึกๆ ความจำเป็นพื้นฐาน และความกลัวของแต่ละตัวแสดง </a:t>
            </a:r>
          </a:p>
        </p:txBody>
      </p:sp>
      <p:sp>
        <p:nvSpPr>
          <p:cNvPr id="11" name="สี่เหลี่ยมผืนผ้า 12"/>
          <p:cNvSpPr/>
          <p:nvPr/>
        </p:nvSpPr>
        <p:spPr>
          <a:xfrm>
            <a:off x="6813648" y="570166"/>
            <a:ext cx="17908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th-TH" sz="1600" b="1" u="sng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แผนภาพและสัญลักษณ์ที่ใช้</a:t>
            </a:r>
          </a:p>
        </p:txBody>
      </p:sp>
      <p:graphicFrame>
        <p:nvGraphicFramePr>
          <p:cNvPr id="12" name="ตาราง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26231"/>
              </p:ext>
            </p:extLst>
          </p:nvPr>
        </p:nvGraphicFramePr>
        <p:xfrm>
          <a:off x="4860032" y="4912406"/>
          <a:ext cx="417646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936104"/>
                <a:gridCol w="936104"/>
                <a:gridCol w="936104"/>
              </a:tblGrid>
              <a:tr h="241374"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ตัวแสดง</a:t>
                      </a:r>
                      <a:r>
                        <a:rPr lang="th-TH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ตัวแสดง</a:t>
                      </a:r>
                      <a:r>
                        <a:rPr lang="th-TH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B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ตัวแสดง</a:t>
                      </a:r>
                      <a:r>
                        <a:rPr lang="th-TH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16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</a:t>
                      </a:r>
                      <a:endParaRPr lang="th-TH" sz="16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24137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จุดยืน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24137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ความต้องการลึกๆ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24137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ความจำเป็นพื้นฐาน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241374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>
                          <a:latin typeface="TH SarabunPSK" pitchFamily="34" charset="-34"/>
                          <a:cs typeface="TH SarabunPSK" pitchFamily="34" charset="-34"/>
                        </a:rPr>
                        <a:t>ความกลัว</a:t>
                      </a:r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สี่เหลี่ยมผืนผ้า 12"/>
          <p:cNvSpPr/>
          <p:nvPr/>
        </p:nvSpPr>
        <p:spPr>
          <a:xfrm>
            <a:off x="4716016" y="620688"/>
            <a:ext cx="158417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จุดยืน </a:t>
            </a:r>
            <a:r>
              <a:rPr 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(Position)</a:t>
            </a:r>
          </a:p>
          <a:p>
            <a:pPr algn="ctr"/>
            <a:r>
              <a:rPr lang="th-TH" sz="14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สิ่งที่เราประกาศว่าต้องการ  ซึ่งเปลี่ยนแปลงได้ขึ้นอยู่กับสถานการณ์</a:t>
            </a:r>
            <a:endParaRPr lang="th-TH" sz="1600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 12"/>
          <p:cNvSpPr/>
          <p:nvPr/>
        </p:nvSpPr>
        <p:spPr>
          <a:xfrm>
            <a:off x="2699792" y="1513099"/>
            <a:ext cx="24482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ความต้องการลึกๆ/จุดที่สนใจ </a:t>
            </a:r>
            <a:r>
              <a:rPr 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(Interest)</a:t>
            </a:r>
          </a:p>
          <a:p>
            <a:pPr algn="ctr"/>
            <a:r>
              <a:rPr lang="th-TH" sz="14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สิ่งที่เราสนใจหรือต้องการจริงๆ ซึ่งเป็นเหตุผลและคำอธิบายว่าทำไมเราจึงมีจุดยืนอย่างที่ประกาศไป</a:t>
            </a:r>
            <a:endParaRPr lang="th-TH" sz="1600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สี่เหลี่ยมผืนผ้า 12"/>
          <p:cNvSpPr/>
          <p:nvPr/>
        </p:nvSpPr>
        <p:spPr>
          <a:xfrm>
            <a:off x="2771801" y="2875002"/>
            <a:ext cx="1800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ความจำเป็นพื้นฐาน</a:t>
            </a:r>
            <a:r>
              <a:rPr 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(Need)</a:t>
            </a:r>
          </a:p>
          <a:p>
            <a:pPr algn="ctr"/>
            <a:r>
              <a:rPr lang="th-TH" sz="14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สิ่งที่เราจะขาดไปไม่ได้เลย</a:t>
            </a:r>
            <a:endParaRPr lang="th-TH" sz="1600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12"/>
          <p:cNvSpPr/>
          <p:nvPr/>
        </p:nvSpPr>
        <p:spPr>
          <a:xfrm>
            <a:off x="3203848" y="3861048"/>
            <a:ext cx="151216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ความกลัว </a:t>
            </a:r>
            <a:r>
              <a:rPr lang="en-US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(Fear)</a:t>
            </a:r>
          </a:p>
          <a:p>
            <a:pPr algn="ctr"/>
            <a:r>
              <a:rPr lang="th-TH" sz="14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สิ่งที่เรากังวลใจ ไม่ต้องการจะสูญเสียไป หรือไม่ต้องการจะพบเจอ</a:t>
            </a:r>
            <a:endParaRPr lang="th-TH" sz="1600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7" name="ตัวเชื่อมต่อตรง 16"/>
          <p:cNvCxnSpPr/>
          <p:nvPr/>
        </p:nvCxnSpPr>
        <p:spPr>
          <a:xfrm flipV="1">
            <a:off x="4716016" y="2708920"/>
            <a:ext cx="2592288" cy="1584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 flipV="1">
            <a:off x="4499992" y="2708920"/>
            <a:ext cx="2448272" cy="443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ตัวเชื่อมต่อตรง 18"/>
          <p:cNvCxnSpPr/>
          <p:nvPr/>
        </p:nvCxnSpPr>
        <p:spPr>
          <a:xfrm>
            <a:off x="4868416" y="2003356"/>
            <a:ext cx="1863824" cy="466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/>
          <p:cNvCxnSpPr/>
          <p:nvPr/>
        </p:nvCxnSpPr>
        <p:spPr>
          <a:xfrm>
            <a:off x="6012160" y="1412776"/>
            <a:ext cx="720080" cy="531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7"/>
          <p:cNvSpPr/>
          <p:nvPr/>
        </p:nvSpPr>
        <p:spPr>
          <a:xfrm>
            <a:off x="179512" y="6040867"/>
            <a:ext cx="44644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@</a:t>
            </a:r>
            <a:r>
              <a:rPr lang="th-TH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ชุดเครื่องมือนี้เป็นส่วนหนึ่งของกระบวนการ “พื้นที่กลางสร้างสันติภาพจากคนใน” </a:t>
            </a:r>
            <a:r>
              <a:rPr lang="en-US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(Insider Peacebuilders Platform – IPP) </a:t>
            </a:r>
            <a:endParaRPr lang="th-TH" sz="1000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จัดทำแผนภาพโดย </a:t>
            </a:r>
            <a:r>
              <a:rPr lang="en-US" sz="1000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Dr.Norbert</a:t>
            </a:r>
            <a:r>
              <a:rPr lang="en-US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Ropers</a:t>
            </a:r>
            <a:r>
              <a:rPr lang="th-TH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ผู้อำนวยการโครงการภูมิภาคเอเชีย มูลนิธิ</a:t>
            </a:r>
            <a:r>
              <a:rPr lang="th-TH" sz="1000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เบิร์คฮอฟ</a:t>
            </a:r>
            <a:r>
              <a:rPr lang="th-TH" sz="1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1000" dirty="0" smtClean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sz="1000" dirty="0" err="1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เมธัส</a:t>
            </a:r>
            <a:r>
              <a:rPr lang="th-TH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อนุวัตรอุดม สำนักสันติวิธีและ</a:t>
            </a:r>
            <a:r>
              <a:rPr lang="th-TH" sz="1000" dirty="0" err="1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ธรรมาภิ</a:t>
            </a:r>
            <a:r>
              <a:rPr lang="th-TH" sz="1000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บาล สถาบัน</a:t>
            </a:r>
            <a:r>
              <a:rPr lang="th-TH" sz="1000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พระปกเกล้า</a:t>
            </a:r>
          </a:p>
        </p:txBody>
      </p:sp>
      <p:sp>
        <p:nvSpPr>
          <p:cNvPr id="22" name="วงรี 21"/>
          <p:cNvSpPr/>
          <p:nvPr/>
        </p:nvSpPr>
        <p:spPr>
          <a:xfrm>
            <a:off x="3347864" y="3861048"/>
            <a:ext cx="1152128" cy="3386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วงรี 22"/>
          <p:cNvSpPr/>
          <p:nvPr/>
        </p:nvSpPr>
        <p:spPr>
          <a:xfrm>
            <a:off x="-26539" y="2780928"/>
            <a:ext cx="1358179" cy="3386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87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74622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chemeClr val="tx2"/>
                </a:solidFill>
              </a:rPr>
              <a:t>ความขัดแย้งเป็นเรื่องธรรมชาติ แต่จะทำอย่างไร</a:t>
            </a:r>
          </a:p>
          <a:p>
            <a:r>
              <a:rPr lang="th-TH" sz="4000" b="1" dirty="0" smtClean="0">
                <a:solidFill>
                  <a:schemeClr val="tx2"/>
                </a:solidFill>
              </a:rPr>
              <a:t>ที่จะไม่ให้ความขัดแย้งนั้นขยายตัวจนกลายเป็น</a:t>
            </a:r>
          </a:p>
          <a:p>
            <a:r>
              <a:rPr lang="th-TH" sz="4000" b="1" dirty="0" smtClean="0">
                <a:solidFill>
                  <a:schemeClr val="tx2"/>
                </a:solidFill>
              </a:rPr>
              <a:t>ความรุนแรงหรือสงคราม</a:t>
            </a:r>
            <a:endParaRPr lang="th-T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9801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Q: </a:t>
            </a:r>
            <a:r>
              <a:rPr lang="th-TH" sz="4400" b="1" dirty="0">
                <a:solidFill>
                  <a:schemeClr val="tx2"/>
                </a:solidFill>
              </a:rPr>
              <a:t>ท่านเห็นด้วยกับคำกล่าวนี้หรือไม่ </a:t>
            </a:r>
            <a:endParaRPr lang="en-US" sz="4400" b="1" dirty="0">
              <a:solidFill>
                <a:schemeClr val="tx2"/>
              </a:solidFill>
            </a:endParaRPr>
          </a:p>
          <a:p>
            <a:r>
              <a:rPr lang="en-US" sz="4400" b="1" dirty="0"/>
              <a:t>SL1: </a:t>
            </a:r>
            <a:r>
              <a:rPr lang="th-TH" sz="4400" b="1" dirty="0"/>
              <a:t>มนุษย์ทุกคนรักสุข เกลียดทุกข์</a:t>
            </a:r>
            <a:endParaRPr lang="en-US" sz="4400" b="1" dirty="0"/>
          </a:p>
          <a:p>
            <a:r>
              <a:rPr lang="en-US" sz="4400" b="1" dirty="0"/>
              <a:t>	</a:t>
            </a:r>
            <a:r>
              <a:rPr lang="th-TH" sz="4400" b="1" dirty="0"/>
              <a:t>เห็นด้วย		ไม่เห็นด้วย		ไม่</a:t>
            </a:r>
            <a:r>
              <a:rPr lang="th-TH" sz="4400" b="1" dirty="0" smtClean="0"/>
              <a:t>แน่ใจ</a:t>
            </a:r>
          </a:p>
          <a:p>
            <a:r>
              <a:rPr lang="th-TH" sz="4400" b="1" dirty="0"/>
              <a:t>	</a:t>
            </a:r>
            <a:endParaRPr lang="en-US" sz="4400" b="1" dirty="0"/>
          </a:p>
          <a:p>
            <a:r>
              <a:rPr lang="en-US" sz="4400" b="1" dirty="0"/>
              <a:t>SL2: </a:t>
            </a:r>
            <a:r>
              <a:rPr lang="th-TH" sz="4400" b="1" dirty="0"/>
              <a:t>ธรรมชาติของมนุษย์เมื่อมีเหตุการณ์</a:t>
            </a:r>
            <a:r>
              <a:rPr lang="th-TH" sz="4400" b="1" dirty="0" smtClean="0"/>
              <a:t>ผิดปกติมักจะ</a:t>
            </a:r>
            <a:r>
              <a:rPr lang="th-TH" sz="4400" b="1" dirty="0"/>
              <a:t>คิดในแง่ลบเอาไว้ก่อน</a:t>
            </a:r>
            <a:endParaRPr lang="en-US" sz="4400" b="1" dirty="0"/>
          </a:p>
          <a:p>
            <a:r>
              <a:rPr lang="en-US" sz="4400" b="1" dirty="0"/>
              <a:t>	</a:t>
            </a:r>
            <a:r>
              <a:rPr lang="th-TH" sz="4400" b="1" dirty="0"/>
              <a:t>เห็นด้วย		ไม่เห็นด้วย		ไม่แน่ใจ	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568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692696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SL3: </a:t>
            </a:r>
            <a:r>
              <a:rPr lang="th-TH" sz="4000" b="1" dirty="0"/>
              <a:t>มนุษย์ชอบที่จะใช้ความรุนแรงทุกครั้งที่มีโอกาส </a:t>
            </a:r>
            <a:endParaRPr lang="en-US" sz="4000" b="1" dirty="0"/>
          </a:p>
          <a:p>
            <a:r>
              <a:rPr lang="en-US" sz="4000" b="1" dirty="0"/>
              <a:t>	</a:t>
            </a:r>
            <a:r>
              <a:rPr lang="th-TH" sz="4000" b="1" dirty="0"/>
              <a:t>ใช่ 	ไม่ใช่ 	ไม่เสมอไป      	ไม่</a:t>
            </a:r>
            <a:r>
              <a:rPr lang="th-TH" sz="4000" b="1" dirty="0" smtClean="0"/>
              <a:t>แน่ใจ</a:t>
            </a:r>
          </a:p>
          <a:p>
            <a:endParaRPr lang="en-US" sz="4000" b="1" dirty="0"/>
          </a:p>
          <a:p>
            <a:r>
              <a:rPr lang="en-US" sz="4000" b="1" dirty="0"/>
              <a:t>SL4: </a:t>
            </a:r>
            <a:r>
              <a:rPr lang="th-TH" sz="4000" b="1" dirty="0"/>
              <a:t>ธรรมชาติของมนุษย์ คือ ความเมตตา</a:t>
            </a:r>
            <a:endParaRPr lang="en-US" sz="4000" b="1" dirty="0"/>
          </a:p>
          <a:p>
            <a:r>
              <a:rPr lang="en-US" sz="4000" b="1" dirty="0"/>
              <a:t>	</a:t>
            </a:r>
            <a:r>
              <a:rPr lang="th-TH" sz="4000" b="1" dirty="0"/>
              <a:t>เห็นด้วย	ไม่เห็นด้วย		ไม่</a:t>
            </a:r>
            <a:r>
              <a:rPr lang="th-TH" sz="4000" b="1" dirty="0" smtClean="0"/>
              <a:t>แน่ใจ</a:t>
            </a:r>
          </a:p>
          <a:p>
            <a:r>
              <a:rPr lang="th-TH" sz="4000" b="1" dirty="0"/>
              <a:t>	</a:t>
            </a:r>
            <a:endParaRPr lang="en-US" sz="4000" b="1" dirty="0"/>
          </a:p>
          <a:p>
            <a:r>
              <a:rPr lang="en-US" sz="4000" b="1" dirty="0"/>
              <a:t>Q: </a:t>
            </a:r>
            <a:r>
              <a:rPr lang="th-TH" sz="4800" b="1" dirty="0"/>
              <a:t>อะไรคือ </a:t>
            </a:r>
            <a:r>
              <a:rPr lang="th-TH" sz="6000" b="1" dirty="0">
                <a:solidFill>
                  <a:srgbClr val="00B050"/>
                </a:solidFill>
              </a:rPr>
              <a:t>ธรรมชาติของมนุษย์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random-141207095934-conversion-gate02/95/-4-638.jpg?cb=14179465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92"/>
          <a:stretch/>
        </p:blipFill>
        <p:spPr bwMode="auto">
          <a:xfrm>
            <a:off x="-324544" y="1"/>
            <a:ext cx="10284606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395536" y="207213"/>
            <a:ext cx="921702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rdia New" pitchFamily="34" charset="-34"/>
                <a:cs typeface="Cordia New" pitchFamily="34" charset="-34"/>
              </a:rPr>
              <a:t>Q:</a:t>
            </a:r>
            <a:r>
              <a:rPr lang="th-TH" sz="3600" b="1" dirty="0" smtClean="0">
                <a:latin typeface="Cordia New" pitchFamily="34" charset="-34"/>
                <a:cs typeface="Cordia New" pitchFamily="34" charset="-34"/>
              </a:rPr>
              <a:t> คุณเห็นด้วยกับคำกล่าวนี้หรือไม่</a:t>
            </a:r>
            <a:r>
              <a:rPr lang="en-US" sz="3600" b="1" dirty="0" smtClean="0">
                <a:latin typeface="Cordia New" pitchFamily="34" charset="-34"/>
                <a:cs typeface="Cordia New" pitchFamily="34" charset="-34"/>
              </a:rPr>
              <a:t>?</a:t>
            </a:r>
            <a:endParaRPr lang="th-TH" sz="3600" b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sz="4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ความ</a:t>
            </a:r>
            <a:r>
              <a:rPr lang="th-TH" sz="4400" b="1" dirty="0" smtClean="0">
                <a:solidFill>
                  <a:schemeClr val="tx2"/>
                </a:solidFill>
                <a:latin typeface="Cordia New" pitchFamily="34" charset="-34"/>
                <a:cs typeface="Cordia New" pitchFamily="34" charset="-34"/>
              </a:rPr>
              <a:t>งดงามในความต่าง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เหตุเพราะมีแม่สีแห่งแสง ลำแสงสีขาวจึ่งปรากฏ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เหตุเพราะมีธาตุทั้ง 4 หล่อเลี้ยงกาย เราจึ่งเคลื่อนไหวได้อย่างอิสระ</a:t>
            </a:r>
            <a:r>
              <a:rPr lang="th-TH" sz="32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th-TH" sz="32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1800" b="1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th-TH" sz="1800" b="1" dirty="0">
                <a:latin typeface="Cordia New" pitchFamily="34" charset="-34"/>
                <a:cs typeface="Cordia New" pitchFamily="34" charset="-34"/>
              </a:rPr>
              <a:t>ธาตุทั้ง 4</a:t>
            </a:r>
            <a:r>
              <a:rPr lang="en-US" sz="1800" b="1" dirty="0">
                <a:latin typeface="Cordia New" pitchFamily="34" charset="-34"/>
                <a:cs typeface="Cordia New" pitchFamily="34" charset="-34"/>
              </a:rPr>
              <a:t>: </a:t>
            </a:r>
            <a:r>
              <a:rPr lang="th-TH" sz="1800" b="1" dirty="0">
                <a:latin typeface="Cordia New" pitchFamily="34" charset="-34"/>
                <a:cs typeface="Cordia New" pitchFamily="34" charset="-34"/>
              </a:rPr>
              <a:t>ดิน น้ำ ลม ไฟ)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เหตุเพราะมีลำแสงสเปคตรัม จึ่งปรากฏรุ้งงามให้ได้ยล</a:t>
            </a:r>
          </a:p>
          <a:p>
            <a:r>
              <a:rPr lang="th-TH" sz="32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th-TH" sz="1800" b="1" dirty="0" smtClean="0">
                <a:latin typeface="Cordia New" pitchFamily="34" charset="-34"/>
                <a:cs typeface="Cordia New" pitchFamily="34" charset="-34"/>
              </a:rPr>
              <a:t>  (ลำแสงสเปคตรัม</a:t>
            </a:r>
            <a:r>
              <a:rPr lang="en-US" sz="1800" b="1" dirty="0" smtClean="0">
                <a:latin typeface="Cordia New" pitchFamily="34" charset="-34"/>
                <a:cs typeface="Cordia New" pitchFamily="34" charset="-34"/>
              </a:rPr>
              <a:t>: </a:t>
            </a:r>
            <a:r>
              <a:rPr lang="th-TH" sz="1800" b="1" dirty="0" smtClean="0">
                <a:latin typeface="Cordia New" pitchFamily="34" charset="-34"/>
                <a:cs typeface="Cordia New" pitchFamily="34" charset="-34"/>
              </a:rPr>
              <a:t>แสงสีม่วง คราม น้ำเงิน เขียว เหลือง แสด แดง)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เหตุเพราะมีหญิงแลชาย มนุษย์มิสิ้นไร้เผ่าพันธุ์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เหตุเพราะมีความร้อนปะทะความเย็น หยาดฝนจึ่งโปรยปราย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เหตุเพราะมีลำน้ำเค็มไหลรินเอื่อยตัดผ่านน้ำจืด จึ่งปรากฏแหล่งทรัพยากรทางทะเลอันอุดม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เหตุเพราะมีดนตรี ชีวิตจึ่งมีสีสัน</a:t>
            </a:r>
          </a:p>
          <a:p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   								</a:t>
            </a:r>
            <a:r>
              <a:rPr lang="th-TH" sz="2400" b="1" dirty="0" smtClean="0">
                <a:latin typeface="Cordia New" pitchFamily="34" charset="-34"/>
                <a:cs typeface="Cordia New" pitchFamily="34" charset="-34"/>
              </a:rPr>
              <a:t>ฟ้าประทาน</a:t>
            </a:r>
          </a:p>
          <a:p>
            <a:pPr marL="571500" indent="-571500">
              <a:buFont typeface="Arial" pitchFamily="34" charset="0"/>
              <a:buChar char="•"/>
            </a:pPr>
            <a:endParaRPr lang="th-TH" sz="3200" b="1" dirty="0" smtClean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11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53" y="836712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/>
              <a:t>เพลงอาเซียน </a:t>
            </a:r>
            <a:r>
              <a:rPr lang="en-US" sz="4400" b="1" dirty="0"/>
              <a:t>The ASEAN Way </a:t>
            </a:r>
            <a:endParaRPr lang="th-TH" sz="4400" b="1" dirty="0" smtClean="0"/>
          </a:p>
          <a:p>
            <a:r>
              <a:rPr lang="th-TH" sz="4400" b="1" dirty="0" smtClean="0"/>
              <a:t>วิถี</a:t>
            </a:r>
            <a:r>
              <a:rPr lang="th-TH" sz="4400" b="1" dirty="0"/>
              <a:t>ของอาเซียน </a:t>
            </a:r>
            <a:r>
              <a:rPr lang="th-TH" b="1" dirty="0"/>
              <a:t>(1.25นาที)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www.youtube.com/watch?v=v0MPtgA9Wfg</a:t>
            </a:r>
            <a:endParaRPr lang="en-US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6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705" y="2204864"/>
            <a:ext cx="832471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</a:rPr>
              <a:t>ความสามารถในการเห็นความงดงามในความต่าง</a:t>
            </a:r>
          </a:p>
          <a:p>
            <a:r>
              <a:rPr lang="th-TH" sz="4400" b="1" dirty="0" smtClean="0">
                <a:solidFill>
                  <a:schemeClr val="tx2"/>
                </a:solidFill>
              </a:rPr>
              <a:t>ใช้สิ่งที่เรียกว่า </a:t>
            </a:r>
            <a:r>
              <a:rPr lang="th-TH" sz="4400" b="1" dirty="0" smtClean="0">
                <a:solidFill>
                  <a:srgbClr val="FF0000"/>
                </a:solidFill>
              </a:rPr>
              <a:t>“ปัญญา</a:t>
            </a:r>
            <a:r>
              <a:rPr lang="th-TH" sz="4400" b="1" dirty="0" smtClean="0">
                <a:solidFill>
                  <a:srgbClr val="FF0000"/>
                </a:solidFill>
              </a:rPr>
              <a:t>”</a:t>
            </a:r>
          </a:p>
          <a:p>
            <a:endParaRPr lang="th-TH" sz="4400" b="1" dirty="0" smtClean="0">
              <a:solidFill>
                <a:srgbClr val="FF0000"/>
              </a:solidFill>
            </a:endParaRPr>
          </a:p>
          <a:p>
            <a:r>
              <a:rPr lang="th-TH" sz="3600" b="1" dirty="0"/>
              <a:t>“ปัญญา” หมายถึง ความรอบรู้ ความรู้ทั่ว </a:t>
            </a:r>
          </a:p>
          <a:p>
            <a:endParaRPr lang="th-TH" sz="36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705" y="548680"/>
            <a:ext cx="817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</a:rPr>
              <a:t>หากเราสามารถมองเห็นความต่างเป็นความงาม </a:t>
            </a:r>
          </a:p>
          <a:p>
            <a:r>
              <a:rPr lang="th-TH" sz="4400" b="1" dirty="0" smtClean="0">
                <a:solidFill>
                  <a:schemeClr val="tx2"/>
                </a:solidFill>
              </a:rPr>
              <a:t>ความรุนแรง และสงครามก็จะไม่เกิดขึ้น</a:t>
            </a:r>
            <a:endParaRPr lang="th-TH" sz="3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5220" y="371064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3600" b="1" dirty="0" smtClean="0">
              <a:solidFill>
                <a:srgbClr val="FF0000"/>
              </a:solidFill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8495574" y="5949280"/>
            <a:ext cx="45547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23528" y="5179839"/>
            <a:ext cx="881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Q: </a:t>
            </a:r>
            <a:r>
              <a:rPr lang="th-TH" sz="4400" b="1" dirty="0" smtClean="0">
                <a:solidFill>
                  <a:schemeClr val="tx2"/>
                </a:solidFill>
              </a:rPr>
              <a:t>เราสามารถสร้างตัวปัญญาให้เกิดขึ้นได้อย่างไร</a:t>
            </a:r>
            <a:r>
              <a:rPr lang="en-US" sz="4400" b="1" dirty="0" smtClean="0">
                <a:solidFill>
                  <a:schemeClr val="tx2"/>
                </a:solidFill>
              </a:rPr>
              <a:t>?</a:t>
            </a:r>
            <a:endParaRPr lang="th-TH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9264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ALMY\A_Teach\T01เทอม01_58ความขัดแย้งและสันติวิธีในสังคม\AP03_สอนคาบ3\DSC0417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6"/>
          <a:stretch/>
        </p:blipFill>
        <p:spPr bwMode="auto">
          <a:xfrm>
            <a:off x="563398" y="283133"/>
            <a:ext cx="8113058" cy="43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188640"/>
            <a:ext cx="600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การสร้างปัญญาจากทฤษฎีตัว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 (U Theory)</a:t>
            </a:r>
            <a:endParaRPr lang="th-TH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67544" y="4758243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/>
              <a:t>ประเวศ วะสี. </a:t>
            </a:r>
            <a:r>
              <a:rPr lang="en-US" sz="2400" dirty="0"/>
              <a:t>2550</a:t>
            </a:r>
            <a:r>
              <a:rPr lang="th-TH" sz="2400" dirty="0"/>
              <a:t>. มหาวิทยาลัยกับ</a:t>
            </a:r>
            <a:r>
              <a:rPr lang="th-TH" sz="2400" dirty="0" err="1"/>
              <a:t>จิตต</a:t>
            </a:r>
            <a:r>
              <a:rPr lang="th-TH" sz="2400" dirty="0"/>
              <a:t>ปัญญาศึกษาและไตรยางค์</a:t>
            </a:r>
            <a:r>
              <a:rPr lang="th-TH" sz="2400" dirty="0" smtClean="0"/>
              <a:t>แห่งการศึกษา. </a:t>
            </a:r>
          </a:p>
          <a:p>
            <a:r>
              <a:rPr lang="th-TH" sz="2400" dirty="0" smtClean="0"/>
              <a:t>กรุงเทพ</a:t>
            </a:r>
            <a:r>
              <a:rPr lang="en-US" sz="2400" dirty="0"/>
              <a:t>: </a:t>
            </a:r>
            <a:r>
              <a:rPr lang="th-TH" sz="2400" dirty="0"/>
              <a:t>สำนักอำนวยการพิมพ์.</a:t>
            </a:r>
            <a:endParaRPr lang="en-US" sz="2400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3568" y="5643245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/>
              <a:t>ทฤษฎีตัวยู (</a:t>
            </a:r>
            <a:r>
              <a:rPr lang="en-US" b="1" dirty="0"/>
              <a:t>U theory) </a:t>
            </a:r>
            <a:r>
              <a:rPr lang="th-TH" b="1" dirty="0"/>
              <a:t>ของ </a:t>
            </a:r>
            <a:r>
              <a:rPr lang="th-TH" b="1" dirty="0" err="1"/>
              <a:t>อ๊อต</a:t>
            </a:r>
            <a:r>
              <a:rPr lang="th-TH" b="1" dirty="0"/>
              <a:t>โต้ </a:t>
            </a:r>
            <a:r>
              <a:rPr lang="th-TH" b="1" dirty="0" err="1"/>
              <a:t>ชาร์มเมอร์</a:t>
            </a:r>
            <a:r>
              <a:rPr lang="th-TH" b="1" dirty="0"/>
              <a:t>เป็นทฤษฎีว่าด้วยการเปลี่ยนแปลงภายในที่เกิดจาก</a:t>
            </a:r>
            <a:r>
              <a:rPr lang="th-TH" b="1" dirty="0" smtClean="0"/>
              <a:t>การใคร่ครวญ</a:t>
            </a:r>
            <a:r>
              <a:rPr lang="th-TH" b="1" dirty="0"/>
              <a:t>ภายในจิตใจ </a:t>
            </a:r>
          </a:p>
        </p:txBody>
      </p:sp>
    </p:spTree>
    <p:extLst>
      <p:ext uri="{BB962C8B-B14F-4D97-AF65-F5344CB8AC3E}">
        <p14:creationId xmlns:p14="http://schemas.microsoft.com/office/powerpoint/2010/main" val="16779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Ex</a:t>
            </a:r>
            <a:r>
              <a:rPr lang="th-TH" sz="5400" b="1" dirty="0" smtClean="0">
                <a:solidFill>
                  <a:schemeClr val="tx2"/>
                </a:solidFill>
              </a:rPr>
              <a:t> แบบฝึกการห้อยแขวน</a:t>
            </a:r>
            <a:endParaRPr lang="th-TH" sz="4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1493027"/>
            <a:ext cx="8136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/>
              <a:t>ฉันเห็นแฟนนั่งรถไปกับผู้ชาย</a:t>
            </a:r>
            <a:r>
              <a:rPr lang="en-US" sz="4400" b="1" dirty="0" smtClean="0"/>
              <a:t>/</a:t>
            </a:r>
            <a:r>
              <a:rPr lang="th-TH" sz="4400" b="1" dirty="0" smtClean="0"/>
              <a:t>ผู้หญิงแปลกหน้า</a:t>
            </a:r>
          </a:p>
          <a:p>
            <a:r>
              <a:rPr lang="th-TH" sz="4400" b="1" dirty="0"/>
              <a:t>	</a:t>
            </a:r>
            <a:r>
              <a:rPr lang="th-TH" sz="4400" b="1" dirty="0" smtClean="0"/>
              <a:t>แอบนอกใจล่ะสิ...</a:t>
            </a:r>
          </a:p>
          <a:p>
            <a:r>
              <a:rPr lang="th-TH" sz="4400" b="1" dirty="0"/>
              <a:t>	</a:t>
            </a:r>
            <a:r>
              <a:rPr lang="th-TH" sz="4400" b="1" dirty="0" smtClean="0"/>
              <a:t>เขาคงไปกับเพื่อนหรือรุ่นน้อง</a:t>
            </a:r>
            <a:r>
              <a:rPr lang="th-TH" sz="4400" b="1" dirty="0" err="1" smtClean="0"/>
              <a:t>มั้ง</a:t>
            </a:r>
            <a:r>
              <a:rPr lang="th-TH" sz="4400" b="1" dirty="0" smtClean="0"/>
              <a:t>...</a:t>
            </a:r>
          </a:p>
          <a:p>
            <a:r>
              <a:rPr lang="th-TH" sz="4400" b="1" dirty="0"/>
              <a:t>	</a:t>
            </a:r>
            <a:r>
              <a:rPr lang="th-TH" sz="4400" b="1" dirty="0" smtClean="0"/>
              <a:t>ไม่สนใจหรอก จะไปกับใครก็ช่าง...</a:t>
            </a:r>
          </a:p>
          <a:p>
            <a:r>
              <a:rPr lang="th-TH" sz="4400" b="1" dirty="0"/>
              <a:t>	</a:t>
            </a:r>
            <a:r>
              <a:rPr lang="th-TH" sz="4000" b="1" dirty="0" smtClean="0"/>
              <a:t>ไว้รอถามเพื่อความชัดเจนดีกว่าว่าไปกับใคร</a:t>
            </a:r>
          </a:p>
          <a:p>
            <a:r>
              <a:rPr lang="th-TH" sz="4400" b="1" dirty="0"/>
              <a:t>	</a:t>
            </a:r>
            <a:r>
              <a:rPr lang="th-TH" sz="4400" b="1" dirty="0" smtClean="0"/>
              <a:t>คำตอบอื่นๆ</a:t>
            </a:r>
          </a:p>
          <a:p>
            <a:endParaRPr lang="th-TH" sz="4400" b="1" dirty="0" smtClean="0"/>
          </a:p>
          <a:p>
            <a:r>
              <a:rPr lang="th-TH" sz="4400" b="1" dirty="0"/>
              <a:t>	</a:t>
            </a:r>
            <a:endParaRPr lang="th-TH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58057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Ex</a:t>
            </a:r>
            <a:r>
              <a:rPr lang="th-TH" sz="5400" b="1" dirty="0" smtClean="0">
                <a:solidFill>
                  <a:schemeClr val="tx2"/>
                </a:solidFill>
              </a:rPr>
              <a:t> แบบฝึกการห้อยแขวน</a:t>
            </a:r>
            <a:endParaRPr lang="th-TH" sz="4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81369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/>
              <a:t>มีข่าวระเบิดที่สามจังหวัดชายแดนใต้ ญาติของเราคนหนึ่งเสียชีวิต </a:t>
            </a:r>
          </a:p>
          <a:p>
            <a:pPr lvl="1"/>
            <a:r>
              <a:rPr lang="th-TH" sz="3600" b="1" dirty="0" smtClean="0"/>
              <a:t>คนที่ทำต้องเป็นมุสลิมแน่ๆ </a:t>
            </a:r>
          </a:p>
          <a:p>
            <a:pPr lvl="1"/>
            <a:r>
              <a:rPr lang="th-TH" sz="3600" b="1" dirty="0" smtClean="0"/>
              <a:t>ทหารต้องเป็นคนทำแน่ๆ</a:t>
            </a:r>
          </a:p>
          <a:p>
            <a:pPr lvl="1"/>
            <a:r>
              <a:rPr lang="th-TH" sz="3600" b="1" dirty="0" smtClean="0"/>
              <a:t>ยังไม่แน่ชัดว่าใครเป็นคนทำ รอข้อมูลก่อน</a:t>
            </a:r>
            <a:endParaRPr lang="th-TH" sz="3600" b="1" dirty="0"/>
          </a:p>
          <a:p>
            <a:pPr lvl="1"/>
            <a:r>
              <a:rPr lang="th-TH" sz="3600" b="1" dirty="0" smtClean="0"/>
              <a:t>คำตอบอื่นๆ</a:t>
            </a:r>
          </a:p>
        </p:txBody>
      </p:sp>
    </p:spTree>
    <p:extLst>
      <p:ext uri="{BB962C8B-B14F-4D97-AF65-F5344CB8AC3E}">
        <p14:creationId xmlns:p14="http://schemas.microsoft.com/office/powerpoint/2010/main" val="343854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82962"/>
              </p:ext>
            </p:extLst>
          </p:nvPr>
        </p:nvGraphicFramePr>
        <p:xfrm>
          <a:off x="637646" y="2164618"/>
          <a:ext cx="7848873" cy="270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1992222"/>
                <a:gridCol w="2616291"/>
              </a:tblGrid>
              <a:tr h="90203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90203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90203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สี่เหลี่ยมผืนผ้า 1"/>
          <p:cNvSpPr/>
          <p:nvPr/>
        </p:nvSpPr>
        <p:spPr>
          <a:xfrm>
            <a:off x="395536" y="332656"/>
            <a:ext cx="3956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rgbClr val="FF0000"/>
                </a:solidFill>
              </a:rPr>
              <a:t>ข้อจำกัดของภาษา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651" y="2413742"/>
            <a:ext cx="349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พระเดชพระคุณหลวงพ่อ...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ประโยค</a:t>
            </a:r>
            <a:r>
              <a:rPr lang="en-US" b="1" dirty="0" smtClean="0"/>
              <a:t>: </a:t>
            </a:r>
            <a:r>
              <a:rPr lang="th-TH" b="1" dirty="0" smtClean="0"/>
              <a:t>เชิงบวก		เชิงลบ 		คำกลางๆ			</a:t>
            </a:r>
            <a:endParaRPr lang="th-TH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66154" y="2409372"/>
            <a:ext cx="1112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สมี,...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0254" y="241374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หลวงพ่อ,พระ,...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4050" y="3179855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โจรใต้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93730" y="3170075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นักรบ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88969" y="3134812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ผู้ก่อการ/</a:t>
            </a:r>
          </a:p>
          <a:p>
            <a:r>
              <a:rPr lang="th-TH" sz="3200" b="1" dirty="0" smtClean="0"/>
              <a:t>ผู้ก่อความไม่สงบ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29383" y="406992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แขก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77765" y="4083287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</a:t>
            </a:r>
            <a:r>
              <a:rPr lang="th-TH" sz="3200" b="1" dirty="0" smtClean="0"/>
              <a:t>ผู้มาเยือน)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69694" y="414193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มลายูมุสลิม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0254" y="414193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/>
              <a:t>มลายูมุสลิม,มุสลิม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878006" y="4482810"/>
            <a:ext cx="1276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smtClean="0"/>
              <a:t>ไทยมุสลิม</a:t>
            </a:r>
            <a:endParaRPr lang="th-TH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8868" y="4890616"/>
            <a:ext cx="790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</a:rPr>
              <a:t>ให้เรียกชื่อของเขาตามที่เขาเรียก หรือใช้คำที่เป็นคำกลางๆ</a:t>
            </a:r>
          </a:p>
        </p:txBody>
      </p:sp>
    </p:spTree>
    <p:extLst>
      <p:ext uri="{BB962C8B-B14F-4D97-AF65-F5344CB8AC3E}">
        <p14:creationId xmlns:p14="http://schemas.microsoft.com/office/powerpoint/2010/main" val="19775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20" grpId="0"/>
      <p:bldP spid="21" grpId="0"/>
      <p:bldP spid="22" grpId="0"/>
      <p:bldP spid="23" grpId="0"/>
      <p:bldP spid="24" grpId="0"/>
      <p:bldP spid="26" grpId="0"/>
      <p:bldP spid="28" grpId="0"/>
      <p:bldP spid="29" grpId="0"/>
      <p:bldP spid="30" grpId="0"/>
      <p:bldP spid="5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708" y="684530"/>
            <a:ext cx="8816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Clip</a:t>
            </a:r>
            <a:r>
              <a:rPr lang="en-US" sz="4400" dirty="0"/>
              <a:t> </a:t>
            </a:r>
            <a:r>
              <a:rPr lang="th-TH" sz="3600" b="1" dirty="0"/>
              <a:t>เป้ อารักษ์ กับการฟังที่จะเปลี่ยน</a:t>
            </a:r>
            <a:r>
              <a:rPr lang="th-TH" sz="3600" b="1" dirty="0" smtClean="0"/>
              <a:t>ชีวิตที่</a:t>
            </a:r>
            <a:r>
              <a:rPr lang="th-TH" sz="3600" b="1" dirty="0"/>
              <a:t>เหลือของเขา </a:t>
            </a:r>
            <a:r>
              <a:rPr lang="en-US" sz="1400" dirty="0"/>
              <a:t>(11.29</a:t>
            </a:r>
            <a:r>
              <a:rPr lang="th-TH" sz="1400" dirty="0"/>
              <a:t> นาที)</a:t>
            </a:r>
            <a:endParaRPr lang="th-TH" dirty="0"/>
          </a:p>
          <a:p>
            <a:r>
              <a:rPr lang="en-US" dirty="0">
                <a:hlinkClick r:id="rId2"/>
              </a:rPr>
              <a:t>https://www.youtube.com/watch?v=oD0LwD39_XM</a:t>
            </a:r>
            <a:endParaRPr lang="th-TH" dirty="0"/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192057" y="620688"/>
            <a:ext cx="8856984" cy="1401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561480" y="2606391"/>
            <a:ext cx="79432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</a:t>
            </a:r>
            <a:r>
              <a:rPr lang="th-TH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ให้นักศึกษาจับคู่เพื่อนคนที่คุยกันน้อยที่สุด</a:t>
            </a:r>
          </a:p>
          <a:p>
            <a:r>
              <a:rPr lang="th-TH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และผลัดกันแลกเปลี่ยนในประเด็นที่กำหนดให้</a:t>
            </a:r>
          </a:p>
          <a:p>
            <a:r>
              <a:rPr lang="th-TH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เมื่อจบให้ทายว่าเพื่อนรู้สึกอย่างไรขณะเล่า</a:t>
            </a:r>
            <a:endParaRPr lang="th-TH" sz="3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480" y="4627002"/>
            <a:ext cx="811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/>
              <a:t>กติกา</a:t>
            </a:r>
            <a:r>
              <a:rPr lang="en-US" sz="3600" b="1" dirty="0" smtClean="0"/>
              <a:t>: </a:t>
            </a:r>
            <a:r>
              <a:rPr lang="th-TH" sz="3600" b="1" dirty="0" smtClean="0"/>
              <a:t>เมื่อคนที่หนึ่งเริ่มพูด คนที่สองจะเป็นผู้ฟัง</a:t>
            </a:r>
          </a:p>
          <a:p>
            <a:r>
              <a:rPr lang="th-TH" sz="3600" b="1" dirty="0" smtClean="0"/>
              <a:t>ที่ดี ไม่พูดแทรกระหว่างที่เพื่อนพูด และไม่ตัดสิน</a:t>
            </a:r>
          </a:p>
          <a:p>
            <a:r>
              <a:rPr lang="th-TH" sz="3600" b="1" dirty="0" smtClean="0"/>
              <a:t>ว่าเรื่องที่เพื่อนพูดมาถูกหรือไม่จริงหรือไม่ (ยังมีต่อ)</a:t>
            </a:r>
            <a:endParaRPr lang="th-TH" b="1" dirty="0" smtClean="0"/>
          </a:p>
        </p:txBody>
      </p:sp>
    </p:spTree>
    <p:extLst>
      <p:ext uri="{BB962C8B-B14F-4D97-AF65-F5344CB8AC3E}">
        <p14:creationId xmlns:p14="http://schemas.microsoft.com/office/powerpoint/2010/main" val="14417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550" y="404664"/>
            <a:ext cx="813889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</a:rPr>
              <a:t>ประเด็นการแลกเปลี่ยน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th-TH" sz="3600" b="1" dirty="0" smtClean="0">
                <a:solidFill>
                  <a:schemeClr val="tx2"/>
                </a:solidFill>
              </a:rPr>
              <a:t>(เลือก 1 หัวข้อ)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tx2"/>
                </a:solidFill>
              </a:rPr>
              <a:t>ประสบการณ์วัยเด็กที่รู้สึกประทับใจ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tx2"/>
                </a:solidFill>
              </a:rPr>
              <a:t>สัตว์เลี้ยงหรือต้นไม้ที่ชื่นชอบ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tx2"/>
                </a:solidFill>
              </a:rPr>
              <a:t>ท่านชอบตัวเองที่ตรงไหน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tx2"/>
                </a:solidFill>
              </a:rPr>
              <a:t>ท่านเคยพบอุปสรรคในชีวิตบ้างหรือไม่ </a:t>
            </a:r>
            <a:br>
              <a:rPr lang="th-TH" sz="3600" b="1" dirty="0" smtClean="0">
                <a:solidFill>
                  <a:schemeClr val="tx2"/>
                </a:solidFill>
              </a:rPr>
            </a:br>
            <a:r>
              <a:rPr lang="th-TH" sz="3600" b="1" dirty="0" smtClean="0">
                <a:solidFill>
                  <a:schemeClr val="tx2"/>
                </a:solidFill>
              </a:rPr>
              <a:t>ท่านผ่านมันมาได้อย่างไร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>
                <a:solidFill>
                  <a:schemeClr val="tx2"/>
                </a:solidFill>
              </a:rPr>
              <a:t>ท่านมีหลักการ</a:t>
            </a:r>
            <a:r>
              <a:rPr lang="en-US" sz="3600" b="1" dirty="0" smtClean="0">
                <a:solidFill>
                  <a:schemeClr val="tx2"/>
                </a:solidFill>
              </a:rPr>
              <a:t>/</a:t>
            </a:r>
            <a:r>
              <a:rPr lang="th-TH" sz="3600" b="1" dirty="0" smtClean="0">
                <a:solidFill>
                  <a:schemeClr val="tx2"/>
                </a:solidFill>
              </a:rPr>
              <a:t>หลักธรรมใดในการใช้ชีวิต</a:t>
            </a:r>
          </a:p>
          <a:p>
            <a:r>
              <a:rPr lang="th-TH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หมายเหตุ ใช้เวลาคนละประมาณ 5 นาที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Q: 1</a:t>
            </a:r>
            <a:r>
              <a:rPr lang="th-TH" sz="3600" b="1" dirty="0" smtClean="0">
                <a:solidFill>
                  <a:schemeClr val="accent2">
                    <a:lumMod val="75000"/>
                  </a:schemeClr>
                </a:solidFill>
              </a:rPr>
              <a:t>ท่าน</a:t>
            </a:r>
            <a:r>
              <a:rPr lang="th-TH" sz="3600" b="1" dirty="0">
                <a:solidFill>
                  <a:schemeClr val="accent2">
                    <a:lumMod val="75000"/>
                  </a:schemeClr>
                </a:solidFill>
              </a:rPr>
              <a:t>ค้นพบอะไรบ้างจากกิจกรรมจับคู่คุยแบบนี้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      2 </a:t>
            </a:r>
            <a:r>
              <a:rPr lang="th-TH" sz="3600" b="1" dirty="0" smtClean="0">
                <a:solidFill>
                  <a:schemeClr val="accent2">
                    <a:lumMod val="75000"/>
                  </a:schemeClr>
                </a:solidFill>
              </a:rPr>
              <a:t>ท่าน</a:t>
            </a:r>
            <a:r>
              <a:rPr lang="th-TH" sz="3600" b="1" dirty="0">
                <a:solidFill>
                  <a:schemeClr val="accent2">
                    <a:lumMod val="75000"/>
                  </a:schemeClr>
                </a:solidFill>
              </a:rPr>
              <a:t>ทายความรู้สึกของเพื่อนถูกหรือไม่ </a:t>
            </a:r>
            <a:endParaRPr lang="th-TH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h-TH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h-TH" sz="3600" b="1" dirty="0" smtClean="0">
                <a:solidFill>
                  <a:schemeClr val="accent2">
                    <a:lumMod val="75000"/>
                  </a:schemeClr>
                </a:solidFill>
              </a:rPr>
              <a:t>         เพราะ</a:t>
            </a:r>
            <a:r>
              <a:rPr lang="th-TH" sz="3600" b="1" dirty="0">
                <a:solidFill>
                  <a:schemeClr val="accent2">
                    <a:lumMod val="75000"/>
                  </a:schemeClr>
                </a:solidFill>
              </a:rPr>
              <a:t>อะไรจึงทายถูกหรือทายผิด</a:t>
            </a:r>
          </a:p>
          <a:p>
            <a:endParaRPr lang="th-TH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39552" y="873324"/>
            <a:ext cx="828092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rdia New" pitchFamily="34" charset="-34"/>
                <a:cs typeface="Cordia New" pitchFamily="34" charset="-34"/>
              </a:rPr>
              <a:t>บรรณานุกรม</a:t>
            </a:r>
            <a:endParaRPr lang="th-TH" b="1" dirty="0">
              <a:solidFill>
                <a:schemeClr val="tx2">
                  <a:lumMod val="40000"/>
                  <a:lumOff val="60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r>
              <a:rPr lang="en-US" sz="2000" b="1" dirty="0" err="1">
                <a:latin typeface="Cordia New" pitchFamily="34" charset="-34"/>
                <a:cs typeface="Cordia New" pitchFamily="34" charset="-34"/>
              </a:rPr>
              <a:t>Ramsbotham,oliver</a:t>
            </a:r>
            <a:r>
              <a:rPr lang="en-US" sz="2000" b="1" dirty="0">
                <a:latin typeface="Cordia New" pitchFamily="34" charset="-34"/>
                <a:cs typeface="Cordia New" pitchFamily="34" charset="-34"/>
              </a:rPr>
              <a:t> Woodhouse, Tom and </a:t>
            </a:r>
            <a:r>
              <a:rPr lang="en-US" sz="2000" b="1" dirty="0" err="1">
                <a:latin typeface="Cordia New" pitchFamily="34" charset="-34"/>
                <a:cs typeface="Cordia New" pitchFamily="34" charset="-34"/>
              </a:rPr>
              <a:t>Miall</a:t>
            </a:r>
            <a:r>
              <a:rPr lang="en-US" sz="2000" b="1" dirty="0">
                <a:latin typeface="Cordia New" pitchFamily="34" charset="-34"/>
                <a:cs typeface="Cordia New" pitchFamily="34" charset="-34"/>
              </a:rPr>
              <a:t>, Huge. 	Contemporary Conflict Resolution. 2012. </a:t>
            </a:r>
            <a:endParaRPr lang="en-US" sz="2000" b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20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	USA</a:t>
            </a:r>
            <a:r>
              <a:rPr lang="en-US" sz="2000" b="1" dirty="0">
                <a:latin typeface="Cordia New" pitchFamily="34" charset="-34"/>
                <a:cs typeface="Cordia New" pitchFamily="34" charset="-34"/>
              </a:rPr>
              <a:t>: Polity Press. </a:t>
            </a:r>
          </a:p>
          <a:p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ชัยวัฒน์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สถา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อานันท์, บรรณาธิการ. 2553. ความรุนแรงซ่อนหา/สังคมไทย. </a:t>
            </a:r>
          </a:p>
          <a:p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	กรุงเทพ: มติชน.</a:t>
            </a:r>
          </a:p>
          <a:p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โชคชัย วงษ์ตานี. ศัพท์บัญญัติสันติศึกษาและการจัดการความขัดแย้งกับการพูดคุยสันติภาพภาคใต้</a:t>
            </a:r>
          </a:p>
          <a:p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	ของ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ไทย. วารสารเอเชียพิจาร 2 (4): 4 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กรกฏาคม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 - ธันวาคม 2558. หน้า 63-88. คณะรัฐศาสตร์ </a:t>
            </a:r>
          </a:p>
          <a:p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	มหาวิทยาลัย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รามคำแหง. </a:t>
            </a:r>
          </a:p>
          <a:p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บุษบง 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ชัยเจริญวัฒนะและคณะ. 2549. เอกสารประกอบการเรียนรายวิชา 466-103 การ</a:t>
            </a:r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จัดการ</a:t>
            </a:r>
          </a:p>
          <a:p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 	ความขัดแย้ง.</a:t>
            </a:r>
            <a:endParaRPr lang="th-TH" sz="2000" b="1" dirty="0">
              <a:latin typeface="Cordia New" pitchFamily="34" charset="-34"/>
              <a:cs typeface="Cordia New" pitchFamily="34" charset="-34"/>
            </a:endParaRPr>
          </a:p>
          <a:p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ไพศาล วิ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สาโล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. 2550. สร้างสันติด้วยมือเรา. นครปฐม: ศูนย์ศึกษาและพัฒนาสันติวิธี </a:t>
            </a:r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มหาวิทยาลัยมหิดล. </a:t>
            </a:r>
            <a:endParaRPr lang="th-TH" sz="2000" b="1" dirty="0">
              <a:latin typeface="Cordia New" pitchFamily="34" charset="-34"/>
              <a:cs typeface="Cordia New" pitchFamily="34" charset="-34"/>
            </a:endParaRPr>
          </a:p>
          <a:p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วลักษณ์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กมล จ่างกมล. 2551. การสื่อข่าวที่ไหวรู้ต่อความขัดแย้ง. กรุงเทพ: 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หจก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.จี.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เอส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.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เอ็ม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. เทรด</a:t>
            </a:r>
            <a:r>
              <a:rPr lang="th-TH" sz="2000" b="1" dirty="0" err="1" smtClean="0">
                <a:latin typeface="Cordia New" pitchFamily="34" charset="-34"/>
                <a:cs typeface="Cordia New" pitchFamily="34" charset="-34"/>
              </a:rPr>
              <a:t>ดิ้ง</a:t>
            </a:r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.</a:t>
            </a:r>
            <a:endParaRPr lang="th-TH" sz="2000" b="1" dirty="0">
              <a:latin typeface="Cordia New" pitchFamily="34" charset="-34"/>
              <a:cs typeface="Cordia New" pitchFamily="34" charset="-34"/>
            </a:endParaRPr>
          </a:p>
          <a:p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ศูนย์สันติและ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ธรรมาภิ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บาลพระปกเกล้า. 2548. ศัพท์บัญญัติเกี่ยวกับความขัดแย้งและการ</a:t>
            </a:r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แก้ปัญหา.</a:t>
            </a:r>
          </a:p>
          <a:p>
            <a:endParaRPr lang="th-TH" sz="2000" b="1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โสรีช์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 โพธิ์แก้ว. 2555. 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ฮัม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เพลงบรรเลงธรรมชาติ. กรุงเทพ</a:t>
            </a:r>
            <a:r>
              <a:rPr lang="en-US" sz="2000" b="1" dirty="0">
                <a:latin typeface="Cordia New" pitchFamily="34" charset="-34"/>
                <a:cs typeface="Cordia New" pitchFamily="34" charset="-34"/>
              </a:rPr>
              <a:t>: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000" b="1" dirty="0" err="1">
                <a:latin typeface="Cordia New" pitchFamily="34" charset="-34"/>
                <a:cs typeface="Cordia New" pitchFamily="34" charset="-34"/>
              </a:rPr>
              <a:t>ตถา</a:t>
            </a:r>
            <a:r>
              <a:rPr lang="th-TH" sz="2000" b="1" dirty="0">
                <a:latin typeface="Cordia New" pitchFamily="34" charset="-34"/>
                <a:cs typeface="Cordia New" pitchFamily="34" charset="-34"/>
              </a:rPr>
              <a:t>ตา. </a:t>
            </a:r>
          </a:p>
          <a:p>
            <a:r>
              <a:rPr lang="th-TH" sz="2000" b="1" dirty="0" err="1" smtClean="0">
                <a:latin typeface="Cordia New" pitchFamily="34" charset="-34"/>
                <a:cs typeface="Cordia New" pitchFamily="34" charset="-34"/>
              </a:rPr>
              <a:t>หมอตั้ม</a:t>
            </a:r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และหมอก้อย. 2559. เลี้ยงลูกให้เป็นคนปกติ. กรุงเทพ</a:t>
            </a:r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:  </a:t>
            </a:r>
            <a:r>
              <a:rPr lang="th-TH" sz="2000" b="1" dirty="0" smtClean="0">
                <a:latin typeface="Cordia New" pitchFamily="34" charset="-34"/>
                <a:cs typeface="Cordia New" pitchFamily="34" charset="-34"/>
              </a:rPr>
              <a:t>แพรวเพื่อนเด็ก.</a:t>
            </a:r>
            <a:endParaRPr lang="th-TH" sz="2000" b="1" dirty="0">
              <a:latin typeface="Cordia New" pitchFamily="34" charset="-34"/>
              <a:cs typeface="Cordia New" pitchFamily="34" charset="-34"/>
            </a:endParaRPr>
          </a:p>
          <a:p>
            <a:endParaRPr lang="th-TH" sz="2000" b="1" dirty="0" smtClean="0">
              <a:latin typeface="Cordia New" pitchFamily="34" charset="-34"/>
              <a:cs typeface="Cordia New" pitchFamily="34" charset="-34"/>
            </a:endParaRPr>
          </a:p>
          <a:p>
            <a:endParaRPr lang="th-TH" sz="2000" b="1" dirty="0" smtClean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1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95536" y="908720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4800" b="1" dirty="0" smtClean="0"/>
              <a:t>แมนเดลา กล่าวว่า </a:t>
            </a:r>
            <a:r>
              <a:rPr lang="th-TH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การที่คนผิวดำถูกกดขี่จากรัฐบาลคนผิวขาว ไม่ได้แปลว่าเราจะต้องเกลียดชังคนผิวขาวไปด้วย</a:t>
            </a:r>
          </a:p>
          <a:p>
            <a:pPr marL="457200" indent="-457200">
              <a:buFont typeface="Arial" pitchFamily="34" charset="0"/>
              <a:buChar char="•"/>
            </a:pPr>
            <a:endParaRPr lang="th-TH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406928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 err="1" smtClean="0"/>
              <a:t>คานธี</a:t>
            </a:r>
            <a:r>
              <a:rPr lang="th-TH" sz="4400" dirty="0" smtClean="0"/>
              <a:t> กล่าวว่า ...เราไม่อาจใช้ความรุนแรงต่อชีวิตของฝ่ายตรงข้ามได้ ไม่อาจเกลียดชังเขาได้ </a:t>
            </a:r>
            <a:br>
              <a:rPr lang="th-TH" sz="4400" dirty="0" smtClean="0"/>
            </a:br>
            <a:r>
              <a:rPr lang="th-TH" sz="5400" b="1" dirty="0" smtClean="0"/>
              <a:t>แต่สิ่งที่ต้องเป็นศัตรูด้วยคือ ความชั่วและ</a:t>
            </a:r>
            <a:r>
              <a:rPr lang="th-TH" sz="5400" b="1" dirty="0" err="1" smtClean="0"/>
              <a:t>ความอ</a:t>
            </a:r>
            <a:r>
              <a:rPr lang="th-TH" sz="5400" b="1" dirty="0" smtClean="0"/>
              <a:t>ยุติธรรมต่างๆ...</a:t>
            </a:r>
            <a:endParaRPr lang="en-US" sz="4400" dirty="0" smtClean="0"/>
          </a:p>
        </p:txBody>
      </p:sp>
      <p:sp>
        <p:nvSpPr>
          <p:cNvPr id="3" name="สี่เหลี่ยมผืนผ้ามุมมน 2"/>
          <p:cNvSpPr/>
          <p:nvPr/>
        </p:nvSpPr>
        <p:spPr>
          <a:xfrm>
            <a:off x="251520" y="908720"/>
            <a:ext cx="8496944" cy="2304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65018" y="3395956"/>
            <a:ext cx="8496944" cy="3273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487907" y="116632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ฝากข้อคิด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:</a:t>
            </a:r>
            <a:endParaRPr lang="th-TH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2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204864"/>
            <a:ext cx="1375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 smtClean="0">
                <a:solidFill>
                  <a:schemeClr val="tx2"/>
                </a:solidFill>
              </a:rPr>
              <a:t>สวัสดี</a:t>
            </a:r>
            <a:endParaRPr lang="th-TH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7493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/>
          <p:cNvSpPr txBox="1">
            <a:spLocks noChangeArrowheads="1"/>
          </p:cNvSpPr>
          <p:nvPr/>
        </p:nvSpPr>
        <p:spPr bwMode="auto">
          <a:xfrm>
            <a:off x="827222" y="983928"/>
            <a:ext cx="2238877" cy="16915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600" b="1" dirty="0">
                <a:solidFill>
                  <a:schemeClr val="tx2"/>
                </a:solidFill>
                <a:effectLst/>
                <a:latin typeface="Calibri"/>
                <a:ea typeface="Calibri"/>
                <a:cs typeface="Cordia New"/>
              </a:rPr>
              <a:t>9</a:t>
            </a:r>
            <a:endParaRPr lang="en-US" dirty="0">
              <a:solidFill>
                <a:schemeClr val="tx2"/>
              </a:solidFill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19872" y="990273"/>
            <a:ext cx="6253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Q: A</a:t>
            </a:r>
            <a:r>
              <a:rPr lang="th-TH" sz="3600" dirty="0"/>
              <a:t> เห็นอะไร</a:t>
            </a:r>
            <a:r>
              <a:rPr lang="en-US" sz="3600" dirty="0"/>
              <a:t>?</a:t>
            </a:r>
          </a:p>
          <a:p>
            <a:r>
              <a:rPr lang="en-US" sz="3600" dirty="0"/>
              <a:t>Q: B</a:t>
            </a:r>
            <a:r>
              <a:rPr lang="th-TH" sz="3600" dirty="0"/>
              <a:t> เห็นอะไร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กล่องข้อความ 2"/>
          <p:cNvSpPr txBox="1">
            <a:spLocks noChangeArrowheads="1"/>
          </p:cNvSpPr>
          <p:nvPr/>
        </p:nvSpPr>
        <p:spPr bwMode="auto">
          <a:xfrm>
            <a:off x="827221" y="2924944"/>
            <a:ext cx="2238877" cy="8919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800" b="1" dirty="0" smtClean="0">
                <a:solidFill>
                  <a:schemeClr val="accent1"/>
                </a:solidFill>
                <a:effectLst/>
                <a:latin typeface="Calibri"/>
                <a:ea typeface="Calibri"/>
                <a:cs typeface="Cordia New"/>
              </a:rPr>
              <a:t>A</a:t>
            </a:r>
            <a:endParaRPr lang="en-US" sz="1100" dirty="0">
              <a:solidFill>
                <a:schemeClr val="accent1"/>
              </a:solidFill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5" name="กล่องข้อความ 2"/>
          <p:cNvSpPr txBox="1">
            <a:spLocks noChangeArrowheads="1"/>
          </p:cNvSpPr>
          <p:nvPr/>
        </p:nvSpPr>
        <p:spPr bwMode="auto">
          <a:xfrm>
            <a:off x="827222" y="16809"/>
            <a:ext cx="2238877" cy="8919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800" b="1" dirty="0">
                <a:solidFill>
                  <a:schemeClr val="accent1"/>
                </a:solidFill>
                <a:latin typeface="Calibri"/>
                <a:ea typeface="Calibri"/>
                <a:cs typeface="Cordia New"/>
              </a:rPr>
              <a:t>B</a:t>
            </a:r>
            <a:endParaRPr lang="en-US" sz="1100" dirty="0">
              <a:solidFill>
                <a:schemeClr val="accent1"/>
              </a:solidFill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27221" y="4869160"/>
            <a:ext cx="62530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400" b="1" dirty="0" smtClean="0">
                <a:solidFill>
                  <a:srgbClr val="FF0000"/>
                </a:solidFill>
              </a:rPr>
              <a:t>ประวัติศาสตร์</a:t>
            </a:r>
          </a:p>
          <a:p>
            <a:r>
              <a:rPr lang="th-TH" sz="4400" b="1" dirty="0" smtClean="0">
                <a:solidFill>
                  <a:srgbClr val="FF0000"/>
                </a:solidFill>
              </a:rPr>
              <a:t>เรื่องเล่า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827221" y="4437112"/>
            <a:ext cx="712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3420301" y="2493736"/>
            <a:ext cx="62530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dirty="0"/>
              <a:t>: </a:t>
            </a:r>
            <a:r>
              <a:rPr lang="th-TH" sz="3600" dirty="0"/>
              <a:t>ถ้า </a:t>
            </a:r>
            <a:r>
              <a:rPr lang="en-US" sz="3600" dirty="0"/>
              <a:t>A</a:t>
            </a:r>
            <a:r>
              <a:rPr lang="th-TH" sz="3600" dirty="0"/>
              <a:t>และ </a:t>
            </a:r>
            <a:r>
              <a:rPr lang="en-US" sz="3600" dirty="0"/>
              <a:t>B</a:t>
            </a:r>
            <a:r>
              <a:rPr lang="th-TH" sz="3600" dirty="0"/>
              <a:t> ไม่เคยเรียน</a:t>
            </a:r>
            <a:r>
              <a:rPr lang="th-TH" sz="3600" dirty="0" smtClean="0"/>
              <a:t>หนังสือ</a:t>
            </a:r>
          </a:p>
          <a:p>
            <a:r>
              <a:rPr lang="th-TH" sz="3600" dirty="0"/>
              <a:t> </a:t>
            </a:r>
            <a:r>
              <a:rPr lang="th-TH" sz="3600" dirty="0" smtClean="0"/>
              <a:t>     จะ</a:t>
            </a:r>
            <a:r>
              <a:rPr lang="th-TH" sz="3600" dirty="0"/>
              <a:t>เห็นอะไร</a:t>
            </a:r>
            <a:r>
              <a:rPr lang="en-US" sz="3600" dirty="0"/>
              <a:t>?</a:t>
            </a:r>
          </a:p>
          <a:p>
            <a:r>
              <a:rPr lang="en-US" sz="3600" dirty="0"/>
              <a:t>Q: </a:t>
            </a:r>
            <a:r>
              <a:rPr lang="th-TH" sz="3600" dirty="0"/>
              <a:t>คำตอบของใครถูก ของใครผิด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20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5" grpId="0" animBg="1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467544" y="332656"/>
            <a:ext cx="79208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/>
              <a:t>ตอนที่ </a:t>
            </a:r>
            <a:r>
              <a:rPr lang="en-US" b="1" dirty="0"/>
              <a:t>1</a:t>
            </a:r>
            <a:r>
              <a:rPr lang="th-TH" b="1" dirty="0"/>
              <a:t> </a:t>
            </a:r>
            <a:r>
              <a:rPr lang="th-TH" sz="5400" b="1" dirty="0"/>
              <a:t>การก่อตั้งอาเซียน</a:t>
            </a:r>
            <a:r>
              <a:rPr lang="th-TH" sz="5400" dirty="0"/>
              <a:t> (</a:t>
            </a:r>
            <a:r>
              <a:rPr lang="th-TH" dirty="0"/>
              <a:t>การ์ตูน) </a:t>
            </a:r>
            <a:r>
              <a:rPr lang="en-US" dirty="0"/>
              <a:t>6.13</a:t>
            </a:r>
            <a:r>
              <a:rPr lang="th-TH" dirty="0"/>
              <a:t>นาที</a:t>
            </a:r>
            <a:endParaRPr lang="en-US" dirty="0"/>
          </a:p>
          <a:p>
            <a:r>
              <a:rPr lang="en-US" dirty="0" smtClean="0"/>
              <a:t>(</a:t>
            </a:r>
            <a:r>
              <a:rPr lang="th-TH" dirty="0" smtClean="0"/>
              <a:t>ลิขสิทธิ์กระทรวง</a:t>
            </a:r>
            <a:r>
              <a:rPr lang="th-TH" dirty="0"/>
              <a:t>การต่างประเทศ)</a:t>
            </a:r>
            <a:endParaRPr lang="en-US" dirty="0"/>
          </a:p>
          <a:p>
            <a:r>
              <a:rPr lang="en-US" u="sng" dirty="0">
                <a:hlinkClick r:id="rId3"/>
              </a:rPr>
              <a:t>https://www.youtube.com/watch?v=pl99LAKTpYI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458631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HW: </a:t>
            </a:r>
            <a:r>
              <a:rPr lang="th-TH" sz="4400" b="1" dirty="0" smtClean="0"/>
              <a:t>อาเซียน</a:t>
            </a:r>
            <a:r>
              <a:rPr lang="th-TH" sz="4400" b="1" dirty="0"/>
              <a:t>กับประเทศคู่</a:t>
            </a:r>
            <a:r>
              <a:rPr lang="th-TH" sz="4400" b="1" dirty="0" smtClean="0"/>
              <a:t>เจรจา</a:t>
            </a:r>
            <a:r>
              <a:rPr lang="th-TH" sz="1800" dirty="0" smtClean="0"/>
              <a:t>(</a:t>
            </a:r>
            <a:r>
              <a:rPr lang="en-US" sz="1800" dirty="0"/>
              <a:t>2.56</a:t>
            </a:r>
            <a:r>
              <a:rPr lang="th-TH" sz="1800" dirty="0"/>
              <a:t> นาที - ภาพการ์ตูน</a:t>
            </a:r>
            <a:r>
              <a:rPr lang="th-TH" sz="1800" dirty="0" err="1"/>
              <a:t>โอเค</a:t>
            </a:r>
            <a:r>
              <a:rPr lang="th-TH" sz="1800" dirty="0"/>
              <a:t>แต่เสียงไม่ค่อยชัด)</a:t>
            </a:r>
            <a:endParaRPr lang="en-US" sz="4400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www.youtube.com/watch?v=6hgq_UiCJRU</a:t>
            </a:r>
            <a:endParaRPr lang="en-US" dirty="0" smtClean="0"/>
          </a:p>
          <a:p>
            <a:r>
              <a:rPr lang="en-US" sz="3600" dirty="0" smtClean="0">
                <a:solidFill>
                  <a:srgbClr val="FF0000"/>
                </a:solidFill>
              </a:rPr>
              <a:t>Slide </a:t>
            </a:r>
            <a:r>
              <a:rPr lang="th-TH" sz="3600" dirty="0">
                <a:solidFill>
                  <a:srgbClr val="FF0000"/>
                </a:solidFill>
              </a:rPr>
              <a:t>สรุป อาเซียน +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  <a:r>
              <a:rPr lang="th-TH" sz="3600" dirty="0">
                <a:solidFill>
                  <a:srgbClr val="FF0000"/>
                </a:solidFill>
              </a:rPr>
              <a:t> +</a:t>
            </a:r>
            <a:r>
              <a:rPr lang="en-US" sz="3600" dirty="0">
                <a:solidFill>
                  <a:srgbClr val="FF0000"/>
                </a:solidFill>
              </a:rPr>
              <a:t>6</a:t>
            </a:r>
            <a:r>
              <a:rPr lang="th-TH" sz="3600" dirty="0">
                <a:solidFill>
                  <a:srgbClr val="FF0000"/>
                </a:solidFill>
              </a:rPr>
              <a:t> +</a:t>
            </a:r>
            <a:r>
              <a:rPr lang="en-US" sz="3600" dirty="0" smtClean="0">
                <a:solidFill>
                  <a:srgbClr val="FF0000"/>
                </a:solidFill>
              </a:rPr>
              <a:t>9 </a:t>
            </a:r>
            <a:r>
              <a:rPr lang="th-TH" sz="3600" dirty="0" smtClean="0">
                <a:solidFill>
                  <a:srgbClr val="FF0000"/>
                </a:solidFill>
              </a:rPr>
              <a:t>(ไม่สอบ)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059" y="4581128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HW: </a:t>
            </a:r>
            <a:r>
              <a:rPr lang="th-TH" sz="4400" b="1" dirty="0" err="1"/>
              <a:t>กฏ</a:t>
            </a:r>
            <a:r>
              <a:rPr lang="th-TH" sz="4400" b="1" dirty="0"/>
              <a:t>บัตรอาเซียน</a:t>
            </a:r>
            <a:r>
              <a:rPr lang="th-TH" sz="4400" dirty="0"/>
              <a:t> (การ์ตูน) </a:t>
            </a:r>
            <a:r>
              <a:rPr lang="en-US" sz="4400" dirty="0"/>
              <a:t>8.40</a:t>
            </a:r>
            <a:r>
              <a:rPr lang="th-TH" sz="4400" dirty="0"/>
              <a:t> นาที</a:t>
            </a:r>
            <a:endParaRPr lang="en-US" sz="4400" dirty="0"/>
          </a:p>
          <a:p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www.youtube.com/watch?v=HatBAWBUhcU</a:t>
            </a:r>
            <a:endParaRPr lang="en-US" u="sng" dirty="0" smtClean="0"/>
          </a:p>
          <a:p>
            <a:r>
              <a:rPr lang="th-TH" b="1" u="sng" dirty="0" smtClean="0"/>
              <a:t>(ไม่สอบ)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56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92665"/>
            <a:ext cx="7416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tx2"/>
                </a:solidFill>
              </a:rPr>
              <a:t>ความรู้พื้นฐานสันติภาพ</a:t>
            </a:r>
          </a:p>
          <a:p>
            <a:pPr algn="ctr"/>
            <a:r>
              <a:rPr lang="th-TH" sz="5400" b="1" dirty="0" smtClean="0">
                <a:solidFill>
                  <a:schemeClr val="tx2"/>
                </a:solidFill>
              </a:rPr>
              <a:t>ความขัดแย้ง ความรุนแรง</a:t>
            </a:r>
          </a:p>
          <a:p>
            <a:pPr algn="ctr"/>
            <a:r>
              <a:rPr lang="th-TH" sz="5400" b="1" dirty="0" smtClean="0">
                <a:solidFill>
                  <a:schemeClr val="tx2"/>
                </a:solidFill>
              </a:rPr>
              <a:t>และสันติภาพภายใน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824443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 smtClean="0">
                <a:solidFill>
                  <a:schemeClr val="tx2"/>
                </a:solidFill>
              </a:rPr>
              <a:t>ทดสอบก่อนเรียน</a:t>
            </a:r>
            <a:endParaRPr lang="en-US" sz="5400" b="1" dirty="0" smtClean="0">
              <a:solidFill>
                <a:schemeClr val="tx2"/>
              </a:solidFill>
            </a:endParaRPr>
          </a:p>
          <a:p>
            <a:r>
              <a:rPr lang="en-US" sz="5400" b="1" dirty="0">
                <a:solidFill>
                  <a:schemeClr val="tx2"/>
                </a:solidFill>
              </a:rPr>
              <a:t>	</a:t>
            </a:r>
            <a:r>
              <a:rPr lang="en-US" sz="4400" b="1" dirty="0" smtClean="0"/>
              <a:t>Clip </a:t>
            </a:r>
            <a:r>
              <a:rPr lang="th-TH" sz="4400" b="1" dirty="0" smtClean="0"/>
              <a:t>ต่อไปนี้มีความรุนแรงเกิดขึ้นกี่ครั้ง </a:t>
            </a:r>
          </a:p>
          <a:p>
            <a:r>
              <a:rPr lang="th-TH" sz="4400" b="1" dirty="0" smtClean="0"/>
              <a:t>อะไรบ้าง</a:t>
            </a:r>
            <a:endParaRPr lang="en-US" sz="4400" b="1" dirty="0" smtClean="0"/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400" b="1" dirty="0" smtClean="0"/>
              <a:t>Clip </a:t>
            </a:r>
            <a:r>
              <a:rPr lang="th-TH" sz="3600" b="1" dirty="0"/>
              <a:t>สนุกกับชีวิตให้เหมือนผม (3.31 นาที)</a:t>
            </a:r>
          </a:p>
          <a:p>
            <a:pPr lvl="1"/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www.youtube.com/watch?v=av5ifYX7xZs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400" b="1" dirty="0" smtClean="0"/>
              <a:t>Clip </a:t>
            </a:r>
            <a:r>
              <a:rPr lang="th-TH" sz="3600" b="1" dirty="0"/>
              <a:t>เพลงรักกันเมื่อยังมีลม</a:t>
            </a:r>
            <a:r>
              <a:rPr lang="th-TH" sz="3600" b="1" dirty="0" smtClean="0"/>
              <a:t>หายใจ </a:t>
            </a:r>
            <a:r>
              <a:rPr lang="th-TH" sz="2400" b="1" dirty="0"/>
              <a:t>(8.10</a:t>
            </a:r>
            <a:r>
              <a:rPr lang="th-TH" sz="2400" b="1" dirty="0" smtClean="0"/>
              <a:t>/ 10.38 </a:t>
            </a:r>
            <a:r>
              <a:rPr lang="th-TH" sz="2400" b="1" dirty="0"/>
              <a:t>นาที)</a:t>
            </a:r>
          </a:p>
          <a:p>
            <a:pPr lvl="1"/>
            <a:r>
              <a:rPr lang="en-US" b="1" dirty="0">
                <a:hlinkClick r:id="rId4"/>
              </a:rPr>
              <a:t>https://www.youtube.com/watch?v=L6PM-bvTiZw</a:t>
            </a:r>
            <a:endParaRPr lang="en-US" b="1" dirty="0"/>
          </a:p>
          <a:p>
            <a:pPr lvl="1"/>
            <a:endParaRPr lang="th-TH" sz="4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6021288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(ขอให้</a:t>
            </a:r>
            <a:r>
              <a:rPr lang="th-TH" dirty="0" smtClean="0"/>
              <a:t>นักศึกษาใช้เลเซอร์ชี้เมื่อเกิดความรุนแรงขึ้นในภาพ)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484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80648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b="1" dirty="0">
                <a:solidFill>
                  <a:schemeClr val="tx2"/>
                </a:solidFill>
              </a:rPr>
              <a:t>ทดสอบก่อน</a:t>
            </a:r>
            <a:r>
              <a:rPr lang="th-TH" sz="6000" b="1" dirty="0" smtClean="0">
                <a:solidFill>
                  <a:schemeClr val="tx2"/>
                </a:solidFill>
              </a:rPr>
              <a:t>เรียน (ต่อ)</a:t>
            </a:r>
            <a:endParaRPr lang="th-TH" sz="6000" b="1" dirty="0">
              <a:solidFill>
                <a:schemeClr val="tx2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4800" b="1" dirty="0" smtClean="0"/>
              <a:t>ความขัดแย้งเป็นเรื่องธรรมชาติ</a:t>
            </a:r>
          </a:p>
          <a:p>
            <a:r>
              <a:rPr lang="th-TH" sz="4800" b="1" dirty="0"/>
              <a:t>	</a:t>
            </a:r>
            <a:r>
              <a:rPr lang="th-TH" sz="4800" b="1" dirty="0" smtClean="0">
                <a:solidFill>
                  <a:schemeClr val="accent6"/>
                </a:solidFill>
              </a:rPr>
              <a:t>ใช่		ไม่ใช่ 		ไม่แน่ใจ</a:t>
            </a:r>
          </a:p>
          <a:p>
            <a:endParaRPr lang="en-US" sz="4800" b="1" dirty="0" smtClean="0">
              <a:solidFill>
                <a:schemeClr val="accent6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4800" b="1" dirty="0"/>
              <a:t>หากเรามองเห็นความต่างเป็นความงาม ความรุนแรงและสงครามก็จะไม่</a:t>
            </a:r>
            <a:r>
              <a:rPr lang="th-TH" sz="4800" b="1" dirty="0" smtClean="0"/>
              <a:t>เกิดขึ้น</a:t>
            </a:r>
          </a:p>
          <a:p>
            <a:r>
              <a:rPr lang="th-TH" sz="4800" b="1" dirty="0"/>
              <a:t>	</a:t>
            </a:r>
            <a:r>
              <a:rPr lang="th-TH" sz="4800" b="1" dirty="0">
                <a:solidFill>
                  <a:schemeClr val="accent6"/>
                </a:solidFill>
              </a:rPr>
              <a:t>ใช่		ไม่ใช่ 		ไม่</a:t>
            </a:r>
            <a:r>
              <a:rPr lang="th-TH" sz="4800" b="1" dirty="0" smtClean="0">
                <a:solidFill>
                  <a:schemeClr val="accent6"/>
                </a:solidFill>
              </a:rPr>
              <a:t>แน่ใจ</a:t>
            </a:r>
            <a:endParaRPr lang="th-TH" sz="4800" b="1" dirty="0"/>
          </a:p>
        </p:txBody>
      </p:sp>
    </p:spTree>
    <p:extLst>
      <p:ext uri="{BB962C8B-B14F-4D97-AF65-F5344CB8AC3E}">
        <p14:creationId xmlns:p14="http://schemas.microsoft.com/office/powerpoint/2010/main" val="1920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806489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solidFill>
                  <a:schemeClr val="tx2"/>
                </a:solidFill>
              </a:rPr>
              <a:t>ทดสอบก่อน</a:t>
            </a:r>
            <a:r>
              <a:rPr lang="th-TH" sz="4400" b="1" dirty="0" smtClean="0">
                <a:solidFill>
                  <a:schemeClr val="tx2"/>
                </a:solidFill>
              </a:rPr>
              <a:t>เรียน (ต่อ)</a:t>
            </a:r>
            <a:endParaRPr lang="th-TH" sz="4400" b="1" dirty="0">
              <a:solidFill>
                <a:schemeClr val="tx2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/>
              <a:t>คน</a:t>
            </a:r>
            <a:r>
              <a:rPr lang="th-TH" sz="3600" b="1" dirty="0"/>
              <a:t>ที่มี </a:t>
            </a:r>
            <a:r>
              <a:rPr lang="th-TH" sz="3600" b="1" dirty="0">
                <a:solidFill>
                  <a:schemeClr val="accent1"/>
                </a:solidFill>
              </a:rPr>
              <a:t>"ปัญญา" </a:t>
            </a:r>
            <a:r>
              <a:rPr lang="th-TH" sz="3600" b="1" dirty="0"/>
              <a:t>เวลาพบกับปัญหาจะไม่รีบด่วนตัดสิน</a:t>
            </a:r>
          </a:p>
          <a:p>
            <a:r>
              <a:rPr lang="th-TH" sz="3600" b="1" dirty="0"/>
              <a:t> </a:t>
            </a:r>
            <a:r>
              <a:rPr lang="th-TH" sz="3600" b="1" dirty="0" smtClean="0"/>
              <a:t>    หากแต่</a:t>
            </a:r>
            <a:r>
              <a:rPr lang="th-TH" sz="3600" b="1" dirty="0"/>
              <a:t>จะค่อยๆ พิจารณาอย่างมีสติ ก่อนที่จะพูด</a:t>
            </a:r>
            <a:r>
              <a:rPr lang="th-TH" sz="3600" b="1" dirty="0" smtClean="0"/>
              <a:t>หรือ   </a:t>
            </a:r>
          </a:p>
          <a:p>
            <a:r>
              <a:rPr lang="th-TH" sz="3600" b="1" dirty="0"/>
              <a:t> </a:t>
            </a:r>
            <a:r>
              <a:rPr lang="th-TH" sz="3600" b="1" dirty="0" smtClean="0"/>
              <a:t>    ตัดสินใจ</a:t>
            </a:r>
            <a:r>
              <a:rPr lang="th-TH" sz="3600" b="1" dirty="0"/>
              <a:t>ทำอะไร</a:t>
            </a:r>
            <a:r>
              <a:rPr lang="th-TH" sz="3600" b="1" dirty="0" smtClean="0"/>
              <a:t>ต่อไป</a:t>
            </a:r>
          </a:p>
          <a:p>
            <a:r>
              <a:rPr lang="th-TH" sz="3600" b="1" dirty="0" smtClean="0"/>
              <a:t>	</a:t>
            </a:r>
            <a:r>
              <a:rPr lang="th-TH" sz="3600" b="1" dirty="0">
                <a:solidFill>
                  <a:schemeClr val="accent6"/>
                </a:solidFill>
              </a:rPr>
              <a:t>ใช่		ไม่ใช่ 		ไม่</a:t>
            </a:r>
            <a:r>
              <a:rPr lang="th-TH" sz="3600" b="1" dirty="0" smtClean="0">
                <a:solidFill>
                  <a:schemeClr val="accent6"/>
                </a:solidFill>
              </a:rPr>
              <a:t>แน่ใจ</a:t>
            </a:r>
          </a:p>
          <a:p>
            <a:endParaRPr lang="en-US" sz="3600" b="1" dirty="0">
              <a:solidFill>
                <a:schemeClr val="accent6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th-TH" sz="3600" b="1" dirty="0" smtClean="0"/>
              <a:t>เมื่อ</a:t>
            </a:r>
            <a:r>
              <a:rPr lang="th-TH" sz="3600" b="1" dirty="0"/>
              <a:t>เพื่อนมีปัญหา สิ่งแรกที่เราควรทำคือ การให้คำแนะนำเพื่อที่เพื่อนจะได้มีทางเลือกในการ</a:t>
            </a:r>
            <a:r>
              <a:rPr lang="th-TH" sz="3600" b="1" dirty="0" smtClean="0"/>
              <a:t>ตัดสินใจ</a:t>
            </a:r>
          </a:p>
          <a:p>
            <a:r>
              <a:rPr lang="th-TH" sz="3600" b="1" dirty="0" smtClean="0">
                <a:solidFill>
                  <a:schemeClr val="accent6"/>
                </a:solidFill>
              </a:rPr>
              <a:t>	ใช่</a:t>
            </a:r>
            <a:r>
              <a:rPr lang="th-TH" sz="3600" b="1" dirty="0">
                <a:solidFill>
                  <a:schemeClr val="accent6"/>
                </a:solidFill>
              </a:rPr>
              <a:t>		ไม่ใช่ 		ไม่แน่ใจ</a:t>
            </a:r>
            <a:endParaRPr lang="en-US" sz="3600" b="1" dirty="0">
              <a:solidFill>
                <a:schemeClr val="accent6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th-TH" sz="3600" b="1" dirty="0"/>
          </a:p>
          <a:p>
            <a:pPr marL="571500" indent="-571500">
              <a:buFont typeface="Arial" pitchFamily="34" charset="0"/>
              <a:buChar char="•"/>
            </a:pPr>
            <a:endParaRPr lang="th-TH" sz="4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1902</Words>
  <Application>Microsoft Office PowerPoint</Application>
  <PresentationFormat>นำเสนอทางหน้าจอ (4:3)</PresentationFormat>
  <Paragraphs>307</Paragraphs>
  <Slides>39</Slides>
  <Notes>14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39</vt:i4>
      </vt:variant>
    </vt:vector>
  </HeadingPairs>
  <TitlesOfParts>
    <vt:vector size="40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PC HP</dc:creator>
  <cp:lastModifiedBy>PC HP</cp:lastModifiedBy>
  <cp:revision>215</cp:revision>
  <cp:lastPrinted>2016-09-27T09:25:33Z</cp:lastPrinted>
  <dcterms:created xsi:type="dcterms:W3CDTF">2015-09-06T14:50:30Z</dcterms:created>
  <dcterms:modified xsi:type="dcterms:W3CDTF">2017-08-23T09:16:41Z</dcterms:modified>
</cp:coreProperties>
</file>