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828F02-8BD6-4CA8-BF91-9A21C70744C8}">
  <a:tblStyle styleId="{97828F02-8BD6-4CA8-BF91-9A21C7074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666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97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8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787238"/>
            <a:ext cx="213299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 amt="5000"/>
          </a:blip>
          <a:srcRect/>
          <a:stretch/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941879" y="2584450"/>
            <a:ext cx="8629503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941879" y="3707151"/>
            <a:ext cx="5520775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  <a:defRPr sz="4000">
                <a:solidFill>
                  <a:srgbClr val="1D1A1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511776" y="1778027"/>
            <a:ext cx="10620050" cy="431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554D41"/>
              </a:buClr>
              <a:buSzPts val="1600"/>
              <a:buFont typeface="Calibri"/>
              <a:buChar char="•"/>
              <a:defRPr sz="1600">
                <a:solidFill>
                  <a:srgbClr val="554D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eparator">
  <p:cSld name="Section Separato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8200" y="1613080"/>
            <a:ext cx="742188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Separator">
  <p:cSld name="1_Section Separat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3">
            <a:alphaModFix amt="5000"/>
          </a:blip>
          <a:srcRect/>
          <a:stretch/>
        </p:blipFill>
        <p:spPr>
          <a:xfrm>
            <a:off x="6655783" y="-666295"/>
            <a:ext cx="6907519" cy="702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838200" y="1613080"/>
            <a:ext cx="742188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c Sheet (1)">
  <p:cSld name="Spec Sheet (1)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943896" y="1466176"/>
            <a:ext cx="76057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H1 Clairvoyant Headings</a:t>
            </a:r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943897" y="481662"/>
            <a:ext cx="4965293" cy="560438"/>
            <a:chOff x="943897" y="1733956"/>
            <a:chExt cx="4965293" cy="560438"/>
          </a:xfrm>
        </p:grpSpPr>
        <p:sp>
          <p:nvSpPr>
            <p:cNvPr id="58" name="Google Shape;58;p7"/>
            <p:cNvSpPr/>
            <p:nvPr/>
          </p:nvSpPr>
          <p:spPr>
            <a:xfrm>
              <a:off x="943897" y="1733956"/>
              <a:ext cx="560438" cy="560438"/>
            </a:xfrm>
            <a:prstGeom prst="rect">
              <a:avLst/>
            </a:prstGeom>
            <a:solidFill>
              <a:srgbClr val="1D1A1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573162" y="1733956"/>
              <a:ext cx="560438" cy="560438"/>
            </a:xfrm>
            <a:prstGeom prst="rect">
              <a:avLst/>
            </a:prstGeom>
            <a:solidFill>
              <a:srgbClr val="3A34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2202427" y="1733956"/>
              <a:ext cx="560438" cy="560438"/>
            </a:xfrm>
            <a:prstGeom prst="rect">
              <a:avLst/>
            </a:prstGeom>
            <a:solidFill>
              <a:srgbClr val="554D4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831692" y="1733956"/>
              <a:ext cx="560438" cy="560438"/>
            </a:xfrm>
            <a:prstGeom prst="rect">
              <a:avLst/>
            </a:prstGeom>
            <a:solidFill>
              <a:srgbClr val="8C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3460957" y="1733956"/>
              <a:ext cx="560438" cy="560438"/>
            </a:xfrm>
            <a:prstGeom prst="rect">
              <a:avLst/>
            </a:prstGeom>
            <a:solidFill>
              <a:srgbClr val="F8CE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4090222" y="1733956"/>
              <a:ext cx="560438" cy="560438"/>
            </a:xfrm>
            <a:prstGeom prst="rect">
              <a:avLst/>
            </a:prstGeom>
            <a:solidFill>
              <a:srgbClr val="F5B6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4719487" y="1733956"/>
              <a:ext cx="560438" cy="560438"/>
            </a:xfrm>
            <a:prstGeom prst="rect">
              <a:avLst/>
            </a:prstGeom>
            <a:solidFill>
              <a:srgbClr val="E59D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5348752" y="1733956"/>
              <a:ext cx="560438" cy="560438"/>
            </a:xfrm>
            <a:prstGeom prst="rect">
              <a:avLst/>
            </a:prstGeom>
            <a:solidFill>
              <a:srgbClr val="E5AE1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7"/>
          <p:cNvSpPr txBox="1"/>
          <p:nvPr/>
        </p:nvSpPr>
        <p:spPr>
          <a:xfrm>
            <a:off x="943896" y="2297173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(Size: 48) (Spacing: Expanded | 1.8)</a:t>
            </a:r>
            <a:endParaRPr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(Line Height: Exactly | 54)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943896" y="3429000"/>
            <a:ext cx="760574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H2 Clairvoyant Headings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943896" y="4136886"/>
            <a:ext cx="3775591" cy="69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(Size: 40) (Spacing: Expanded | 1.4)</a:t>
            </a:r>
            <a:endParaRPr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A342C"/>
                </a:solidFill>
                <a:latin typeface="Calibri"/>
                <a:ea typeface="Calibri"/>
                <a:cs typeface="Calibri"/>
                <a:sym typeface="Calibri"/>
              </a:rPr>
              <a:t>(Line Height: Exactly | 46)</a:t>
            </a:r>
            <a:endParaRPr/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c Sheet (2)">
  <p:cSld name="1_Spec Sheet (2)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9059477" y="3429000"/>
            <a:ext cx="3725046" cy="3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8462" y="243840"/>
            <a:ext cx="459698" cy="467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6936247" y="1804388"/>
            <a:ext cx="4679665" cy="1874552"/>
            <a:chOff x="6936247" y="1804388"/>
            <a:chExt cx="4679665" cy="1874552"/>
          </a:xfrm>
        </p:grpSpPr>
        <p:sp>
          <p:nvSpPr>
            <p:cNvPr id="78" name="Google Shape;78;p8"/>
            <p:cNvSpPr txBox="1"/>
            <p:nvPr/>
          </p:nvSpPr>
          <p:spPr>
            <a:xfrm>
              <a:off x="6936247" y="1804388"/>
              <a:ext cx="4679665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6936247" y="298708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(Size: 18) (Spacing: Expanded | 0.2) (Line Spacing: Exactly | 24pt)</a:t>
              </a:r>
              <a:endParaRPr/>
            </a:p>
          </p:txBody>
        </p:sp>
      </p:grpSp>
      <p:grpSp>
        <p:nvGrpSpPr>
          <p:cNvPr id="80" name="Google Shape;80;p8"/>
          <p:cNvGrpSpPr/>
          <p:nvPr/>
        </p:nvGrpSpPr>
        <p:grpSpPr>
          <a:xfrm>
            <a:off x="530369" y="1804388"/>
            <a:ext cx="4679665" cy="2720234"/>
            <a:chOff x="943897" y="1804388"/>
            <a:chExt cx="4679665" cy="2720234"/>
          </a:xfrm>
        </p:grpSpPr>
        <p:sp>
          <p:nvSpPr>
            <p:cNvPr id="81" name="Google Shape;81;p8"/>
            <p:cNvSpPr txBox="1"/>
            <p:nvPr/>
          </p:nvSpPr>
          <p:spPr>
            <a:xfrm>
              <a:off x="943897" y="1804388"/>
              <a:ext cx="4679665" cy="152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82" name="Google Shape;82;p8"/>
            <p:cNvSpPr txBox="1"/>
            <p:nvPr/>
          </p:nvSpPr>
          <p:spPr>
            <a:xfrm>
              <a:off x="943897" y="3524989"/>
              <a:ext cx="4336030" cy="999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(Light | Size: 24)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(Spacing: Expanded | 0.4)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(Line Spacing: Exactly | 28pt)</a:t>
              </a:r>
              <a:endParaRPr/>
            </a:p>
          </p:txBody>
        </p:sp>
      </p:grpSp>
      <p:grpSp>
        <p:nvGrpSpPr>
          <p:cNvPr id="83" name="Google Shape;83;p8"/>
          <p:cNvGrpSpPr/>
          <p:nvPr/>
        </p:nvGrpSpPr>
        <p:grpSpPr>
          <a:xfrm>
            <a:off x="6936247" y="4121470"/>
            <a:ext cx="4679665" cy="1792350"/>
            <a:chOff x="6936247" y="4385810"/>
            <a:chExt cx="4679665" cy="1792350"/>
          </a:xfrm>
        </p:grpSpPr>
        <p:sp>
          <p:nvSpPr>
            <p:cNvPr id="84" name="Google Shape;84;p8"/>
            <p:cNvSpPr txBox="1"/>
            <p:nvPr/>
          </p:nvSpPr>
          <p:spPr>
            <a:xfrm>
              <a:off x="6936247" y="4385810"/>
              <a:ext cx="4679665" cy="922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Lorem ipsum dolor sit amet, consectetur adipiscing elit, sed do eiusmod tempor incididunt ut labore et dolore magna aliqua.</a:t>
              </a:r>
              <a:endParaRPr/>
            </a:p>
          </p:txBody>
        </p:sp>
        <p:sp>
          <p:nvSpPr>
            <p:cNvPr id="85" name="Google Shape;85;p8"/>
            <p:cNvSpPr txBox="1"/>
            <p:nvPr/>
          </p:nvSpPr>
          <p:spPr>
            <a:xfrm>
              <a:off x="6936247" y="5486304"/>
              <a:ext cx="4336030" cy="691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Calibri (Size: 16) (Spacing: Expanded | 0.1)</a:t>
              </a:r>
              <a:endParaRPr/>
            </a:p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A342C"/>
                  </a:solidFill>
                  <a:latin typeface="Calibri"/>
                  <a:ea typeface="Calibri"/>
                  <a:cs typeface="Calibri"/>
                  <a:sym typeface="Calibri"/>
                </a:rPr>
                <a:t>(Line Spacing: Exactly | 22pt)</a:t>
              </a:r>
              <a:endParaRPr/>
            </a:p>
          </p:txBody>
        </p:sp>
      </p:grpSp>
      <p:sp>
        <p:nvSpPr>
          <p:cNvPr id="86" name="Google Shape;86;p8"/>
          <p:cNvSpPr txBox="1"/>
          <p:nvPr/>
        </p:nvSpPr>
        <p:spPr>
          <a:xfrm>
            <a:off x="511775" y="836256"/>
            <a:ext cx="55842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D1A16"/>
                </a:solidFill>
                <a:latin typeface="Georgia"/>
                <a:ea typeface="Georgia"/>
                <a:cs typeface="Georgia"/>
                <a:sym typeface="Georgia"/>
              </a:rPr>
              <a:t>Paragraph</a:t>
            </a:r>
            <a:r>
              <a:rPr lang="en-US" sz="4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000">
                <a:solidFill>
                  <a:srgbClr val="F5B63D"/>
                </a:solidFill>
                <a:latin typeface="Georgia"/>
                <a:ea typeface="Georgia"/>
                <a:cs typeface="Georgia"/>
                <a:sym typeface="Georgia"/>
              </a:rPr>
              <a:t>Variations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276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941875" y="2584450"/>
            <a:ext cx="9651300" cy="135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 smtClean="0"/>
              <a:t>Docker</a:t>
            </a:r>
            <a:br>
              <a:rPr lang="en-US" sz="3000" dirty="0" smtClean="0"/>
            </a:br>
            <a:r>
              <a:rPr lang="en-US" sz="3000" dirty="0" smtClean="0"/>
              <a:t>12 AUG-2021 Nasruddin khan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511776" y="836256"/>
            <a:ext cx="864146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D1A16"/>
              </a:buClr>
              <a:buSzPts val="4000"/>
              <a:buNone/>
            </a:pPr>
            <a:r>
              <a:rPr lang="en-US" dirty="0" smtClean="0"/>
              <a:t>AGENDA</a:t>
            </a:r>
            <a:endParaRPr dirty="0"/>
          </a:p>
        </p:txBody>
      </p:sp>
      <p:sp>
        <p:nvSpPr>
          <p:cNvPr id="97" name="Google Shape;97;p10"/>
          <p:cNvSpPr txBox="1">
            <a:spLocks noGrp="1"/>
          </p:cNvSpPr>
          <p:nvPr>
            <p:ph type="sldNum" idx="12"/>
          </p:nvPr>
        </p:nvSpPr>
        <p:spPr>
          <a:xfrm>
            <a:off x="920496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2"/>
          </p:nvPr>
        </p:nvSpPr>
        <p:spPr>
          <a:xfrm>
            <a:off x="511775" y="2030975"/>
            <a:ext cx="10669200" cy="3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What is Docker ?</a:t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What is </a:t>
            </a:r>
            <a:r>
              <a:rPr lang="en-US" sz="1800" b="1" dirty="0">
                <a:solidFill>
                  <a:schemeClr val="tx1"/>
                </a:solidFill>
              </a:rPr>
              <a:t>Docker Image</a:t>
            </a:r>
            <a:r>
              <a:rPr lang="en-US" sz="1800" b="1" dirty="0" smtClean="0">
                <a:solidFill>
                  <a:schemeClr val="tx1"/>
                </a:solidFill>
              </a:rPr>
              <a:t>?</a:t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What is Docker Containerization?</a:t>
            </a:r>
            <a:r>
              <a:rPr lang="en-US" sz="1800" b="1" dirty="0">
                <a:solidFill>
                  <a:schemeClr val="tx1"/>
                </a:solidFill>
              </a:rPr>
              <a:t/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What </a:t>
            </a:r>
            <a:r>
              <a:rPr lang="en-US" sz="1800" b="1" dirty="0">
                <a:solidFill>
                  <a:schemeClr val="tx1"/>
                </a:solidFill>
              </a:rPr>
              <a:t>is Docker Engine</a:t>
            </a:r>
            <a:r>
              <a:rPr lang="en-US" sz="1800" b="1" dirty="0" smtClean="0">
                <a:solidFill>
                  <a:schemeClr val="tx1"/>
                </a:solidFill>
              </a:rPr>
              <a:t>?</a:t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What </a:t>
            </a:r>
            <a:r>
              <a:rPr lang="en-US" sz="1800" b="1" dirty="0">
                <a:solidFill>
                  <a:schemeClr val="tx1"/>
                </a:solidFill>
              </a:rPr>
              <a:t>is Docker file </a:t>
            </a:r>
            <a:r>
              <a:rPr lang="en-US" sz="1800" b="1" dirty="0" smtClean="0">
                <a:solidFill>
                  <a:schemeClr val="tx1"/>
                </a:solidFill>
              </a:rPr>
              <a:t>?</a:t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How to </a:t>
            </a:r>
            <a:r>
              <a:rPr lang="en-IN" sz="1800" b="1" dirty="0">
                <a:solidFill>
                  <a:schemeClr val="tx1"/>
                </a:solidFill>
              </a:rPr>
              <a:t>container </a:t>
            </a:r>
            <a:r>
              <a:rPr lang="en-IN" sz="1800" b="1" dirty="0" smtClean="0">
                <a:solidFill>
                  <a:schemeClr val="tx1"/>
                </a:solidFill>
              </a:rPr>
              <a:t>intercommunication ?</a:t>
            </a:r>
            <a:br>
              <a:rPr lang="en-IN" sz="1800" b="1" dirty="0" smtClean="0">
                <a:solidFill>
                  <a:schemeClr val="tx1"/>
                </a:solidFill>
              </a:rPr>
            </a:br>
            <a:r>
              <a:rPr lang="en-IN" sz="1800" b="1" dirty="0" smtClean="0">
                <a:solidFill>
                  <a:schemeClr val="tx1"/>
                </a:solidFill>
              </a:rPr>
              <a:t>What is Docker compose ?</a:t>
            </a:r>
            <a:r>
              <a:rPr lang="en-US" sz="1800" b="1" dirty="0">
                <a:solidFill>
                  <a:schemeClr val="tx1"/>
                </a:solidFill>
              </a:rPr>
              <a:t/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How to define container in </a:t>
            </a:r>
            <a:r>
              <a:rPr lang="en-US" sz="1800" b="1" dirty="0" err="1" smtClean="0">
                <a:solidFill>
                  <a:schemeClr val="tx1"/>
                </a:solidFill>
              </a:rPr>
              <a:t>docker</a:t>
            </a:r>
            <a:r>
              <a:rPr lang="en-US" sz="1800" b="1" dirty="0" smtClean="0">
                <a:solidFill>
                  <a:schemeClr val="tx1"/>
                </a:solidFill>
              </a:rPr>
              <a:t> compose ?</a:t>
            </a:r>
            <a:br>
              <a:rPr lang="en-US" sz="1800" b="1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sz="18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25" y="5403750"/>
            <a:ext cx="1439249" cy="14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Workflow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Central Repository :</a:t>
            </a:r>
          </a:p>
          <a:p>
            <a:pPr marL="12700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This repository like as GitHub where all Docker image are stored.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800" b="1" dirty="0" smtClean="0">
                <a:solidFill>
                  <a:schemeClr val="tx1"/>
                </a:solidFill>
              </a:rPr>
              <a:t>Docker Host:</a:t>
            </a:r>
          </a:p>
          <a:p>
            <a:pPr marL="127000" indent="0">
              <a:buNone/>
            </a:pPr>
            <a:r>
              <a:rPr lang="en-US" b="1" dirty="0">
                <a:solidFill>
                  <a:schemeClr val="tx1"/>
                </a:solidFill>
              </a:rPr>
              <a:t>	This </a:t>
            </a:r>
            <a:r>
              <a:rPr lang="en-US" b="1" dirty="0" smtClean="0">
                <a:solidFill>
                  <a:schemeClr val="tx1"/>
                </a:solidFill>
              </a:rPr>
              <a:t>is the system or machine where we install the </a:t>
            </a:r>
            <a:r>
              <a:rPr lang="en-US" b="1" dirty="0" err="1" smtClean="0">
                <a:solidFill>
                  <a:schemeClr val="tx1"/>
                </a:solidFill>
              </a:rPr>
              <a:t>docker</a:t>
            </a:r>
            <a:r>
              <a:rPr lang="en-US" b="1" dirty="0" smtClean="0">
                <a:solidFill>
                  <a:schemeClr val="tx1"/>
                </a:solidFill>
              </a:rPr>
              <a:t> engine when we install the Docker desktop then </a:t>
            </a:r>
          </a:p>
          <a:p>
            <a:pPr marL="127000" indent="0">
              <a:buNone/>
            </a:pPr>
            <a:r>
              <a:rPr lang="en-US" b="1" dirty="0">
                <a:solidFill>
                  <a:schemeClr val="tx1"/>
                </a:solidFill>
              </a:rPr>
              <a:t> Docker Engine, Docker CLI client, Docker Compose, Docker Content Trust, </a:t>
            </a:r>
            <a:r>
              <a:rPr lang="en-US" b="1" dirty="0" smtClean="0">
                <a:solidFill>
                  <a:schemeClr val="tx1"/>
                </a:solidFill>
              </a:rPr>
              <a:t>Kubernetes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are present.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Docker </a:t>
            </a:r>
            <a:r>
              <a:rPr lang="en-US" sz="1800" b="1" dirty="0" smtClean="0">
                <a:solidFill>
                  <a:schemeClr val="tx1"/>
                </a:solidFill>
              </a:rPr>
              <a:t>Client: </a:t>
            </a:r>
            <a:endParaRPr lang="en-US" sz="1800" b="1" dirty="0">
              <a:solidFill>
                <a:schemeClr val="tx1"/>
              </a:solidFill>
            </a:endParaRPr>
          </a:p>
          <a:p>
            <a:pPr marL="1270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We simply just run command.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1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11776" y="303993"/>
            <a:ext cx="8641460" cy="70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Docker Workflow Image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1776" y="1013193"/>
            <a:ext cx="10160773" cy="551043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6" y="1347820"/>
            <a:ext cx="9942409" cy="51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Cmd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d</a:t>
            </a:r>
            <a:r>
              <a:rPr lang="en-US" b="1" dirty="0" err="1" smtClean="0">
                <a:solidFill>
                  <a:schemeClr val="tx1"/>
                </a:solidFill>
              </a:rPr>
              <a:t>ocker</a:t>
            </a:r>
            <a:r>
              <a:rPr lang="en-US" b="1" dirty="0" smtClean="0">
                <a:solidFill>
                  <a:schemeClr val="tx1"/>
                </a:solidFill>
              </a:rPr>
              <a:t> help 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IN" dirty="0" smtClean="0">
                <a:solidFill>
                  <a:schemeClr val="tx1"/>
                </a:solidFill>
              </a:rPr>
              <a:t> Get all option which we run on commands.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images:  </a:t>
            </a:r>
            <a:r>
              <a:rPr lang="en-IN" dirty="0" smtClean="0">
                <a:solidFill>
                  <a:schemeClr val="tx1"/>
                </a:solidFill>
              </a:rPr>
              <a:t>show the all images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container </a:t>
            </a:r>
            <a:r>
              <a:rPr lang="en-IN" b="1" dirty="0" smtClean="0">
                <a:solidFill>
                  <a:schemeClr val="tx1"/>
                </a:solidFill>
              </a:rPr>
              <a:t>ls:</a:t>
            </a:r>
            <a:r>
              <a:rPr lang="en-IN" dirty="0" smtClean="0">
                <a:solidFill>
                  <a:schemeClr val="tx1"/>
                </a:solidFill>
              </a:rPr>
              <a:t> showing the all running container.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container ls </a:t>
            </a:r>
            <a:r>
              <a:rPr lang="en-IN" b="1" dirty="0" smtClean="0">
                <a:solidFill>
                  <a:schemeClr val="tx1"/>
                </a:solidFill>
              </a:rPr>
              <a:t>–a: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showing the all running </a:t>
            </a:r>
            <a:r>
              <a:rPr lang="en-IN" dirty="0" smtClean="0">
                <a:solidFill>
                  <a:schemeClr val="tx1"/>
                </a:solidFill>
              </a:rPr>
              <a:t>container and also showing which container are </a:t>
            </a:r>
            <a:r>
              <a:rPr lang="en-IN" dirty="0" err="1" smtClean="0">
                <a:solidFill>
                  <a:schemeClr val="tx1"/>
                </a:solidFill>
              </a:rPr>
              <a:t>alredy</a:t>
            </a:r>
            <a:r>
              <a:rPr lang="en-IN" dirty="0" smtClean="0">
                <a:solidFill>
                  <a:schemeClr val="tx1"/>
                </a:solidFill>
              </a:rPr>
              <a:t> running previous.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container stop </a:t>
            </a:r>
            <a:r>
              <a:rPr lang="en-IN" b="1" dirty="0" smtClean="0">
                <a:solidFill>
                  <a:schemeClr val="tx1"/>
                </a:solidFill>
              </a:rPr>
              <a:t>100229ba687e: </a:t>
            </a:r>
            <a:r>
              <a:rPr lang="en-IN" dirty="0" smtClean="0">
                <a:solidFill>
                  <a:schemeClr val="tx1"/>
                </a:solidFill>
              </a:rPr>
              <a:t>stop the container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container </a:t>
            </a:r>
            <a:r>
              <a:rPr lang="en-IN" b="1" dirty="0" err="1" smtClean="0">
                <a:solidFill>
                  <a:schemeClr val="tx1"/>
                </a:solidFill>
              </a:rPr>
              <a:t>rm</a:t>
            </a:r>
            <a:r>
              <a:rPr lang="en-IN" b="1" dirty="0" smtClean="0">
                <a:solidFill>
                  <a:schemeClr val="tx1"/>
                </a:solidFill>
              </a:rPr>
              <a:t> 100229ba687e</a:t>
            </a:r>
            <a:r>
              <a:rPr lang="en-IN" b="1" dirty="0">
                <a:solidFill>
                  <a:schemeClr val="tx1"/>
                </a:solidFill>
              </a:rPr>
              <a:t>: </a:t>
            </a:r>
            <a:r>
              <a:rPr lang="en-IN" dirty="0" smtClean="0">
                <a:solidFill>
                  <a:schemeClr val="tx1"/>
                </a:solidFill>
              </a:rPr>
              <a:t>remove the container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pull </a:t>
            </a:r>
            <a:r>
              <a:rPr lang="en-IN" b="1" dirty="0" smtClean="0">
                <a:solidFill>
                  <a:schemeClr val="tx1"/>
                </a:solidFill>
              </a:rPr>
              <a:t>mongo[image name]: </a:t>
            </a:r>
            <a:r>
              <a:rPr lang="en-IN" dirty="0" smtClean="0">
                <a:solidFill>
                  <a:schemeClr val="tx1"/>
                </a:solidFill>
              </a:rPr>
              <a:t>pull the image from hub.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search mongo [image </a:t>
            </a:r>
            <a:r>
              <a:rPr lang="en-IN" b="1" dirty="0">
                <a:solidFill>
                  <a:schemeClr val="tx1"/>
                </a:solidFill>
              </a:rPr>
              <a:t>name]: </a:t>
            </a:r>
            <a:r>
              <a:rPr lang="en-IN" dirty="0" smtClean="0">
                <a:solidFill>
                  <a:schemeClr val="tx1"/>
                </a:solidFill>
              </a:rPr>
              <a:t>given the image in details.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image remove </a:t>
            </a:r>
            <a:r>
              <a:rPr lang="en-IN" b="1" dirty="0" smtClean="0">
                <a:solidFill>
                  <a:schemeClr val="tx1"/>
                </a:solidFill>
              </a:rPr>
              <a:t>mongo:</a:t>
            </a:r>
            <a:r>
              <a:rPr lang="en-IN" dirty="0" smtClean="0">
                <a:solidFill>
                  <a:schemeClr val="tx1"/>
                </a:solidFill>
              </a:rPr>
              <a:t> removing the image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b="1" dirty="0" err="1" smtClean="0">
                <a:solidFill>
                  <a:schemeClr val="tx1"/>
                </a:solidFill>
              </a:rPr>
              <a:t>docker</a:t>
            </a:r>
            <a:r>
              <a:rPr lang="en-IN" b="1" dirty="0" smtClean="0">
                <a:solidFill>
                  <a:schemeClr val="tx1"/>
                </a:solidFill>
              </a:rPr>
              <a:t> container prune</a:t>
            </a:r>
            <a:r>
              <a:rPr lang="en-IN" dirty="0" smtClean="0">
                <a:solidFill>
                  <a:schemeClr val="tx1"/>
                </a:solidFill>
              </a:rPr>
              <a:t>: remove unused container which is showing in “</a:t>
            </a:r>
            <a:r>
              <a:rPr lang="en-IN" b="1" dirty="0" err="1" smtClean="0">
                <a:solidFill>
                  <a:schemeClr val="tx1"/>
                </a:solidFill>
              </a:rPr>
              <a:t>docker</a:t>
            </a:r>
            <a:r>
              <a:rPr lang="en-IN" b="1" dirty="0" smtClean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chemeClr val="tx1"/>
                </a:solidFill>
              </a:rPr>
              <a:t>container ls –</a:t>
            </a:r>
            <a:r>
              <a:rPr lang="en-IN" b="1" dirty="0" smtClean="0">
                <a:solidFill>
                  <a:schemeClr val="tx1"/>
                </a:solidFill>
              </a:rPr>
              <a:t>a” </a:t>
            </a:r>
            <a:r>
              <a:rPr lang="en-IN" dirty="0" smtClean="0">
                <a:solidFill>
                  <a:schemeClr val="tx1"/>
                </a:solidFill>
              </a:rPr>
              <a:t>cmd</a:t>
            </a:r>
            <a:r>
              <a:rPr lang="en-IN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IN" b="1" dirty="0" err="1">
                <a:solidFill>
                  <a:schemeClr val="tx1"/>
                </a:solidFill>
              </a:rPr>
              <a:t>docker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smtClean="0">
                <a:solidFill>
                  <a:schemeClr val="tx1"/>
                </a:solidFill>
              </a:rPr>
              <a:t>network</a:t>
            </a:r>
            <a:r>
              <a:rPr lang="en-IN" dirty="0" smtClean="0">
                <a:solidFill>
                  <a:schemeClr val="tx1"/>
                </a:solidFill>
              </a:rPr>
              <a:t>: given </a:t>
            </a:r>
            <a:r>
              <a:rPr lang="en-IN" dirty="0" err="1" smtClean="0">
                <a:solidFill>
                  <a:schemeClr val="tx1"/>
                </a:solidFill>
              </a:rPr>
              <a:t>docker</a:t>
            </a:r>
            <a:r>
              <a:rPr lang="en-IN" dirty="0" smtClean="0">
                <a:solidFill>
                  <a:schemeClr val="tx1"/>
                </a:solidFill>
              </a:rPr>
              <a:t> network details all above ls prune also present there.</a:t>
            </a:r>
            <a:r>
              <a:rPr lang="en-IN" dirty="0"/>
              <a:t/>
            </a:r>
            <a:br>
              <a:rPr lang="en-IN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3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File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Docker file is simple text file where we mention all commands, based on </a:t>
            </a:r>
            <a:r>
              <a:rPr lang="en-US" dirty="0" smtClean="0"/>
              <a:t>command </a:t>
            </a:r>
            <a:r>
              <a:rPr lang="en-US" dirty="0"/>
              <a:t>it's assemble the </a:t>
            </a:r>
            <a:r>
              <a:rPr lang="en-US" dirty="0" smtClean="0"/>
              <a:t>Docker image</a:t>
            </a:r>
            <a:endParaRPr lang="en-US" dirty="0"/>
          </a:p>
          <a:p>
            <a:pPr marL="127000" indent="0">
              <a:buNone/>
            </a:pPr>
            <a:r>
              <a:rPr lang="en-US" b="1" dirty="0" smtClean="0"/>
              <a:t>Simple Docker File </a:t>
            </a:r>
            <a:r>
              <a:rPr lang="en-US" b="1" dirty="0" err="1" smtClean="0"/>
              <a:t>e.g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FROM</a:t>
            </a:r>
            <a:r>
              <a:rPr lang="en-US" dirty="0"/>
              <a:t> openjdk:8-jdk-alpine</a:t>
            </a:r>
          </a:p>
          <a:p>
            <a:pPr marL="127000" indent="0">
              <a:buNone/>
            </a:pPr>
            <a:r>
              <a:rPr lang="en-US" b="1" dirty="0"/>
              <a:t>VOLUME</a:t>
            </a:r>
            <a:r>
              <a:rPr lang="en-US" dirty="0"/>
              <a:t> /</a:t>
            </a:r>
            <a:r>
              <a:rPr lang="en-US" dirty="0" err="1"/>
              <a:t>tmp</a:t>
            </a:r>
            <a:endParaRPr lang="en-US" dirty="0"/>
          </a:p>
          <a:p>
            <a:pPr marL="127000" indent="0">
              <a:buNone/>
            </a:pPr>
            <a:r>
              <a:rPr lang="en-US" b="1" dirty="0"/>
              <a:t>EXPOSE</a:t>
            </a:r>
            <a:r>
              <a:rPr lang="en-US" dirty="0"/>
              <a:t> 8088</a:t>
            </a:r>
          </a:p>
          <a:p>
            <a:pPr marL="127000" indent="0">
              <a:buNone/>
            </a:pPr>
            <a:r>
              <a:rPr lang="en-US" b="1" dirty="0"/>
              <a:t>COPY</a:t>
            </a:r>
            <a:r>
              <a:rPr lang="en-US" dirty="0"/>
              <a:t> target/*.jar content-submit-api.jar</a:t>
            </a:r>
          </a:p>
          <a:p>
            <a:pPr marL="127000" indent="0">
              <a:buNone/>
            </a:pPr>
            <a:r>
              <a:rPr lang="en-US" b="1" dirty="0" smtClean="0"/>
              <a:t>CMD </a:t>
            </a:r>
            <a:r>
              <a:rPr lang="en-US" dirty="0" smtClean="0"/>
              <a:t>["</a:t>
            </a:r>
            <a:r>
              <a:rPr lang="en-US" dirty="0"/>
              <a:t>java", "-jar", "content-submit-api.jar</a:t>
            </a:r>
            <a:r>
              <a:rPr lang="en-US" dirty="0" smtClean="0"/>
              <a:t>"]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6" y="4511536"/>
            <a:ext cx="6756175" cy="15811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60812" y="5418161"/>
            <a:ext cx="1351128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Container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1775" y="1705971"/>
            <a:ext cx="11102469" cy="5015504"/>
          </a:xfrm>
        </p:spPr>
        <p:txBody>
          <a:bodyPr/>
          <a:lstStyle/>
          <a:p>
            <a:r>
              <a:rPr lang="en-US" dirty="0" smtClean="0"/>
              <a:t>Container is a tool to deploy java application or any other application.</a:t>
            </a:r>
          </a:p>
          <a:p>
            <a:r>
              <a:rPr lang="en-US" dirty="0"/>
              <a:t>Containers are isolated from one another and bundle their own software, libraries and configuration </a:t>
            </a:r>
            <a:r>
              <a:rPr lang="en-US" dirty="0" smtClean="0"/>
              <a:t>files and container is also bring together all the components that are required. Application also itself as container &amp; easy to move any environment.</a:t>
            </a:r>
            <a:br>
              <a:rPr lang="en-US" dirty="0" smtClean="0"/>
            </a:br>
            <a:endParaRPr lang="en-US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40" y="3262312"/>
            <a:ext cx="750328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Network / command to create network / create image for my use case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Docker network is used to attached the container, there are 3 type network are there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 Bridge </a:t>
            </a:r>
            <a:r>
              <a:rPr lang="en-US" dirty="0" smtClean="0"/>
              <a:t>, Host and none.</a:t>
            </a:r>
          </a:p>
          <a:p>
            <a:pPr marL="12700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</a:t>
            </a:r>
            <a:r>
              <a:rPr lang="en-US" dirty="0"/>
              <a:t>network create </a:t>
            </a:r>
            <a:r>
              <a:rPr lang="en-US" dirty="0" smtClean="0"/>
              <a:t>my-app-network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launch container</a:t>
            </a:r>
            <a:endParaRPr lang="en-US" b="1" dirty="0"/>
          </a:p>
          <a:p>
            <a:pPr marL="12700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-p 27017:27017  --network=my-app-network --name </a:t>
            </a:r>
            <a:r>
              <a:rPr lang="en-US" dirty="0" err="1"/>
              <a:t>mymongodb</a:t>
            </a:r>
            <a:r>
              <a:rPr lang="en-US" dirty="0"/>
              <a:t> </a:t>
            </a:r>
            <a:r>
              <a:rPr lang="en-US" dirty="0" err="1" smtClean="0"/>
              <a:t>mongo:latest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--name zookeeper-server --network my-app-network -e ALLOW_ANONYMOUS_LOGIN=yes </a:t>
            </a:r>
            <a:r>
              <a:rPr lang="en-US" dirty="0" err="1" smtClean="0"/>
              <a:t>zookeeper:latest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--name </a:t>
            </a:r>
            <a:r>
              <a:rPr lang="en-US" dirty="0" err="1"/>
              <a:t>kafka</a:t>
            </a:r>
            <a:r>
              <a:rPr lang="en-US" dirty="0"/>
              <a:t>-server --network my-app-network -e ALLOW_PLAINTEXT_LISTENER=yes -e KAFKA_CFG_AUTO_CREATE_TOPICS_ENABLE=true  -e KAFKA_CFG_ZOOKEEPER_CONNECT=zookeeper-server:2181  </a:t>
            </a:r>
            <a:r>
              <a:rPr lang="en-US" dirty="0" err="1"/>
              <a:t>bitnami</a:t>
            </a:r>
            <a:r>
              <a:rPr lang="en-US" dirty="0"/>
              <a:t>/</a:t>
            </a:r>
            <a:r>
              <a:rPr lang="en-US" dirty="0" err="1"/>
              <a:t>kafka:latest</a:t>
            </a:r>
            <a:endParaRPr lang="en-US" dirty="0"/>
          </a:p>
          <a:p>
            <a:pPr marL="12700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-d -p 8087:8088 --name content-</a:t>
            </a:r>
            <a:r>
              <a:rPr lang="en-US" dirty="0" err="1"/>
              <a:t>api</a:t>
            </a:r>
            <a:r>
              <a:rPr lang="en-US" dirty="0"/>
              <a:t>  --network=my-app-network  </a:t>
            </a:r>
            <a:r>
              <a:rPr lang="en-US" dirty="0" err="1"/>
              <a:t>nasruddinkhan</a:t>
            </a:r>
            <a:r>
              <a:rPr lang="en-US" dirty="0"/>
              <a:t>/content-submit-api:0.0.1-SNAPSHOT</a:t>
            </a:r>
          </a:p>
          <a:p>
            <a:pPr marL="127000" indent="0">
              <a:buNone/>
            </a:pPr>
            <a:r>
              <a:rPr lang="en-US" dirty="0" err="1"/>
              <a:t>docker</a:t>
            </a:r>
            <a:r>
              <a:rPr lang="en-US" dirty="0"/>
              <a:t> info</a:t>
            </a:r>
          </a:p>
          <a:p>
            <a:pPr marL="12700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Docker Compose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1776" y="1651379"/>
            <a:ext cx="10620050" cy="4441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Docker compose is a Docker tools where we define multiple containers. Which we have done via </a:t>
            </a:r>
            <a:r>
              <a:rPr lang="en-US" dirty="0" err="1" smtClean="0"/>
              <a:t>cmd</a:t>
            </a:r>
            <a:r>
              <a:rPr lang="en-US" dirty="0" smtClean="0"/>
              <a:t> line, we will do all those thing via </a:t>
            </a:r>
            <a:r>
              <a:rPr lang="en-US" dirty="0" err="1" smtClean="0"/>
              <a:t>docker</a:t>
            </a:r>
            <a:r>
              <a:rPr lang="en-US" dirty="0" smtClean="0"/>
              <a:t>-compose-</a:t>
            </a:r>
            <a:r>
              <a:rPr lang="en-US" dirty="0" err="1" smtClean="0"/>
              <a:t>yml</a:t>
            </a:r>
            <a:r>
              <a:rPr lang="en-US" dirty="0" smtClean="0"/>
              <a:t> file.</a:t>
            </a:r>
          </a:p>
          <a:p>
            <a:pPr marL="127000" indent="0">
              <a:buNone/>
            </a:pPr>
            <a:endParaRPr lang="en-US" b="1" dirty="0" smtClean="0"/>
          </a:p>
          <a:p>
            <a:pPr marL="127000" indent="0">
              <a:buNone/>
            </a:pPr>
            <a:r>
              <a:rPr lang="en-US" b="1" dirty="0" smtClean="0"/>
              <a:t>Docker Compose Commands</a:t>
            </a:r>
          </a:p>
          <a:p>
            <a:pPr marL="12700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err="1" smtClean="0"/>
              <a:t>docker</a:t>
            </a:r>
            <a:r>
              <a:rPr lang="en-US" b="1" dirty="0" smtClean="0"/>
              <a:t>-compose up : </a:t>
            </a:r>
            <a:r>
              <a:rPr lang="en-US" dirty="0" smtClean="0"/>
              <a:t> It is search file and launch the containers.</a:t>
            </a:r>
            <a:br>
              <a:rPr lang="en-US" dirty="0" smtClean="0"/>
            </a:br>
            <a:r>
              <a:rPr lang="en-US" b="1" dirty="0" smtClean="0"/>
              <a:t>  </a:t>
            </a:r>
            <a:r>
              <a:rPr lang="en-US" b="1" dirty="0" err="1" smtClean="0"/>
              <a:t>docker</a:t>
            </a:r>
            <a:r>
              <a:rPr lang="en-US" b="1" dirty="0" smtClean="0"/>
              <a:t>-compose down </a:t>
            </a:r>
            <a:r>
              <a:rPr lang="en-US" b="1" dirty="0"/>
              <a:t>: </a:t>
            </a:r>
            <a:r>
              <a:rPr lang="en-US" dirty="0"/>
              <a:t> It is search file and </a:t>
            </a:r>
            <a:r>
              <a:rPr lang="en-US" dirty="0" smtClean="0"/>
              <a:t>down the containers.</a:t>
            </a:r>
          </a:p>
          <a:p>
            <a:pPr marL="127000" indent="0"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docker</a:t>
            </a:r>
            <a:r>
              <a:rPr lang="en-US" b="1" dirty="0" smtClean="0"/>
              <a:t>-compose </a:t>
            </a:r>
            <a:r>
              <a:rPr lang="en-US" b="1" dirty="0" err="1" smtClean="0"/>
              <a:t>config</a:t>
            </a:r>
            <a:r>
              <a:rPr lang="en-US" b="1" dirty="0" smtClean="0"/>
              <a:t>: </a:t>
            </a:r>
            <a:r>
              <a:rPr lang="en-US" dirty="0"/>
              <a:t>It </a:t>
            </a:r>
            <a:r>
              <a:rPr lang="en-US" dirty="0" smtClean="0"/>
              <a:t>validates Docker-compose file is correct or not.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Docker compose </a:t>
            </a:r>
            <a:r>
              <a:rPr lang="en-US" b="1" dirty="0" err="1"/>
              <a:t>yml</a:t>
            </a:r>
            <a:r>
              <a:rPr lang="en-US" b="1" dirty="0"/>
              <a:t> file for my use </a:t>
            </a:r>
            <a:r>
              <a:rPr lang="en-US" b="1" dirty="0" smtClean="0"/>
              <a:t>case:</a:t>
            </a:r>
          </a:p>
          <a:p>
            <a:pPr marL="127000" indent="0">
              <a:buNone/>
            </a:pP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567301"/>
              </p:ext>
            </p:extLst>
          </p:nvPr>
        </p:nvGraphicFramePr>
        <p:xfrm>
          <a:off x="4281488" y="5237163"/>
          <a:ext cx="12874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ackager Shell Object" showAsIcon="1" r:id="rId3" imgW="1287360" imgH="488520" progId="Package">
                  <p:embed/>
                </p:oleObj>
              </mc:Choice>
              <mc:Fallback>
                <p:oleObj name="Packager Shell Object" showAsIcon="1" r:id="rId3" imgW="12873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1488" y="5237163"/>
                        <a:ext cx="1287462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9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305</Words>
  <Application>Microsoft Office PowerPoint</Application>
  <PresentationFormat>Widescreen</PresentationFormat>
  <Paragraphs>56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Georgia</vt:lpstr>
      <vt:lpstr>Arial</vt:lpstr>
      <vt:lpstr>Calibri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Nasruddin khan</dc:creator>
  <cp:lastModifiedBy>MY PC</cp:lastModifiedBy>
  <cp:revision>40</cp:revision>
  <dcterms:modified xsi:type="dcterms:W3CDTF">2021-08-15T09:25:40Z</dcterms:modified>
</cp:coreProperties>
</file>