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4" r:id="rId1"/>
  </p:sldMasterIdLst>
  <p:notesMasterIdLst>
    <p:notesMasterId r:id="rId21"/>
  </p:notesMasterIdLst>
  <p:sldIdLst>
    <p:sldId id="256" r:id="rId2"/>
    <p:sldId id="257" r:id="rId3"/>
    <p:sldId id="266" r:id="rId4"/>
    <p:sldId id="269" r:id="rId5"/>
    <p:sldId id="267" r:id="rId6"/>
    <p:sldId id="268" r:id="rId7"/>
    <p:sldId id="276" r:id="rId8"/>
    <p:sldId id="272" r:id="rId9"/>
    <p:sldId id="275" r:id="rId10"/>
    <p:sldId id="274" r:id="rId11"/>
    <p:sldId id="271" r:id="rId12"/>
    <p:sldId id="273" r:id="rId13"/>
    <p:sldId id="279" r:id="rId14"/>
    <p:sldId id="278" r:id="rId15"/>
    <p:sldId id="277" r:id="rId16"/>
    <p:sldId id="282" r:id="rId17"/>
    <p:sldId id="281" r:id="rId18"/>
    <p:sldId id="280" r:id="rId19"/>
    <p:sldId id="270" r:id="rId20"/>
  </p:sldIdLst>
  <p:sldSz cx="18288000" cy="10287000"/>
  <p:notesSz cx="6858000" cy="9144000"/>
  <p:embeddedFontLs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80" d="100"/>
          <a:sy n="80" d="100"/>
        </p:scale>
        <p:origin x="23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E60E1E-14E8-49DA-AC71-B52E5BAB7756}"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302671D-867F-48F6-A507-B891FE632F64}">
      <dgm:prSet/>
      <dgm:spPr/>
      <dgm:t>
        <a:bodyPr/>
        <a:lstStyle/>
        <a:p>
          <a:r>
            <a:rPr lang="en-US"/>
            <a:t>There are many legal issues when it comes to working with Business Intelligence tools, They should be examined and avoided, so the company doesn’t go against the law. These issues can involve compliance with industry-specific regulations, Data privacy, security, and ownership, and compliance with general and anti-discrimination laws.</a:t>
          </a:r>
        </a:p>
      </dgm:t>
    </dgm:pt>
    <dgm:pt modelId="{9D58BD47-3834-4FC4-AED1-51DEA2B830F9}" type="parTrans" cxnId="{476CFE0B-04B2-40A1-92FE-14E979E100EA}">
      <dgm:prSet/>
      <dgm:spPr/>
      <dgm:t>
        <a:bodyPr/>
        <a:lstStyle/>
        <a:p>
          <a:endParaRPr lang="en-US"/>
        </a:p>
      </dgm:t>
    </dgm:pt>
    <dgm:pt modelId="{F3D1D2FE-0E0F-4C87-8337-BE58CE61EC66}" type="sibTrans" cxnId="{476CFE0B-04B2-40A1-92FE-14E979E100EA}">
      <dgm:prSet/>
      <dgm:spPr/>
      <dgm:t>
        <a:bodyPr/>
        <a:lstStyle/>
        <a:p>
          <a:endParaRPr lang="en-US"/>
        </a:p>
      </dgm:t>
    </dgm:pt>
    <dgm:pt modelId="{2F84D2A9-F486-41AC-8B78-E2C49E7462BC}">
      <dgm:prSet/>
      <dgm:spPr/>
      <dgm:t>
        <a:bodyPr/>
        <a:lstStyle/>
        <a:p>
          <a:r>
            <a:rPr lang="en-US"/>
            <a:t>1- Compliance with industry regulations: Different industries have different and specific regulations that should be attached to when using different Business Intelligence tools, such as the healthcare industry. Which involves using insurance and accountability to any health-related problems when using the tools.</a:t>
          </a:r>
        </a:p>
      </dgm:t>
    </dgm:pt>
    <dgm:pt modelId="{D9EB5224-886D-4DDF-B6D7-6957166534C9}" type="parTrans" cxnId="{39207142-7621-482D-8B1A-F77251B1EDB7}">
      <dgm:prSet/>
      <dgm:spPr/>
      <dgm:t>
        <a:bodyPr/>
        <a:lstStyle/>
        <a:p>
          <a:endParaRPr lang="en-US"/>
        </a:p>
      </dgm:t>
    </dgm:pt>
    <dgm:pt modelId="{007521DB-9959-4D40-B484-49BAFE80EEDB}" type="sibTrans" cxnId="{39207142-7621-482D-8B1A-F77251B1EDB7}">
      <dgm:prSet/>
      <dgm:spPr/>
      <dgm:t>
        <a:bodyPr/>
        <a:lstStyle/>
        <a:p>
          <a:endParaRPr lang="en-US"/>
        </a:p>
      </dgm:t>
    </dgm:pt>
    <dgm:pt modelId="{BA52B517-16B6-450F-9551-AE2405E218A8}">
      <dgm:prSet/>
      <dgm:spPr/>
      <dgm:t>
        <a:bodyPr/>
        <a:lstStyle/>
        <a:p>
          <a:r>
            <a:rPr lang="en-US"/>
            <a:t>2- Data Privacy, security, and ownership: We need to verify the data that we’re using in the BI tools before working with it, to protect sensitive organizational information from theft, corruption and many other attacks. By encrypting the data using a key, data resiliency, or using two-factor authentication to protect the clients and the data. To lower the legal risk and ensure that the data is private and completely secure, and to ensure the trust of our clients. The data sources should also align with the legal standards in terms of privacy regulations and property rights, which will ensure the data ownership and avoid any legal issues</a:t>
          </a:r>
        </a:p>
      </dgm:t>
    </dgm:pt>
    <dgm:pt modelId="{4BC39374-F13F-4D31-8E89-2433CD44E9C1}" type="parTrans" cxnId="{061B18F0-D5C4-4DD8-B8C8-AA34CD3F95C4}">
      <dgm:prSet/>
      <dgm:spPr/>
      <dgm:t>
        <a:bodyPr/>
        <a:lstStyle/>
        <a:p>
          <a:endParaRPr lang="en-US"/>
        </a:p>
      </dgm:t>
    </dgm:pt>
    <dgm:pt modelId="{7D254B43-26DB-4DBC-9070-0F402AC7A19E}" type="sibTrans" cxnId="{061B18F0-D5C4-4DD8-B8C8-AA34CD3F95C4}">
      <dgm:prSet/>
      <dgm:spPr/>
      <dgm:t>
        <a:bodyPr/>
        <a:lstStyle/>
        <a:p>
          <a:endParaRPr lang="en-US"/>
        </a:p>
      </dgm:t>
    </dgm:pt>
    <dgm:pt modelId="{5BE13DC8-15EA-4BF9-A413-2006C5A1FE96}">
      <dgm:prSet/>
      <dgm:spPr/>
      <dgm:t>
        <a:bodyPr/>
        <a:lstStyle/>
        <a:p>
          <a:r>
            <a:rPr lang="en-US"/>
            <a:t>3- Compliance with general laws: We should ensure that the BI tools used comply with contracts such as data sharing agreements, and with how stakeholders use, collect, and process the data that’s used by the BI tools. We should also monitor the compliances daily to avoid any legal issues.</a:t>
          </a:r>
        </a:p>
      </dgm:t>
    </dgm:pt>
    <dgm:pt modelId="{BBA321E1-4E4C-4DD1-9984-1D286300CF08}" type="parTrans" cxnId="{CBF4FD05-6736-42AF-BCB8-38EA405EEED5}">
      <dgm:prSet/>
      <dgm:spPr/>
      <dgm:t>
        <a:bodyPr/>
        <a:lstStyle/>
        <a:p>
          <a:endParaRPr lang="en-US"/>
        </a:p>
      </dgm:t>
    </dgm:pt>
    <dgm:pt modelId="{7FB34913-C862-4BAC-83D1-AC8F1A25A03C}" type="sibTrans" cxnId="{CBF4FD05-6736-42AF-BCB8-38EA405EEED5}">
      <dgm:prSet/>
      <dgm:spPr/>
      <dgm:t>
        <a:bodyPr/>
        <a:lstStyle/>
        <a:p>
          <a:endParaRPr lang="en-US"/>
        </a:p>
      </dgm:t>
    </dgm:pt>
    <dgm:pt modelId="{CEE0A810-B1F8-4086-B282-D569009BAF7E}" type="pres">
      <dgm:prSet presAssocID="{3CE60E1E-14E8-49DA-AC71-B52E5BAB7756}" presName="root" presStyleCnt="0">
        <dgm:presLayoutVars>
          <dgm:dir/>
          <dgm:resizeHandles val="exact"/>
        </dgm:presLayoutVars>
      </dgm:prSet>
      <dgm:spPr/>
    </dgm:pt>
    <dgm:pt modelId="{850FE66D-7589-4595-9AF1-B50118A68E96}" type="pres">
      <dgm:prSet presAssocID="{3CE60E1E-14E8-49DA-AC71-B52E5BAB7756}" presName="container" presStyleCnt="0">
        <dgm:presLayoutVars>
          <dgm:dir/>
          <dgm:resizeHandles val="exact"/>
        </dgm:presLayoutVars>
      </dgm:prSet>
      <dgm:spPr/>
    </dgm:pt>
    <dgm:pt modelId="{90FBE2CC-BAAA-43E4-A4B8-C19123C8F172}" type="pres">
      <dgm:prSet presAssocID="{B302671D-867F-48F6-A507-B891FE632F64}" presName="compNode" presStyleCnt="0"/>
      <dgm:spPr/>
    </dgm:pt>
    <dgm:pt modelId="{3FBE6302-C657-4666-BE1A-44AE1B5430F0}" type="pres">
      <dgm:prSet presAssocID="{B302671D-867F-48F6-A507-B891FE632F64}" presName="iconBgRect" presStyleLbl="bgShp" presStyleIdx="0" presStyleCnt="4"/>
      <dgm:spPr/>
    </dgm:pt>
    <dgm:pt modelId="{7B664EF2-4C70-436C-944F-C9A3C3BD52DF}" type="pres">
      <dgm:prSet presAssocID="{B302671D-867F-48F6-A507-B891FE632F6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les of Justice"/>
        </a:ext>
      </dgm:extLst>
    </dgm:pt>
    <dgm:pt modelId="{3E828921-8C0D-40F7-B64E-68D7D1846267}" type="pres">
      <dgm:prSet presAssocID="{B302671D-867F-48F6-A507-B891FE632F64}" presName="spaceRect" presStyleCnt="0"/>
      <dgm:spPr/>
    </dgm:pt>
    <dgm:pt modelId="{09CCD5EA-C589-47AA-9004-26706A8E71C5}" type="pres">
      <dgm:prSet presAssocID="{B302671D-867F-48F6-A507-B891FE632F64}" presName="textRect" presStyleLbl="revTx" presStyleIdx="0" presStyleCnt="4">
        <dgm:presLayoutVars>
          <dgm:chMax val="1"/>
          <dgm:chPref val="1"/>
        </dgm:presLayoutVars>
      </dgm:prSet>
      <dgm:spPr/>
    </dgm:pt>
    <dgm:pt modelId="{E765BCA9-378E-42DC-A5D4-6B5A6C0EC2E8}" type="pres">
      <dgm:prSet presAssocID="{F3D1D2FE-0E0F-4C87-8337-BE58CE61EC66}" presName="sibTrans" presStyleLbl="sibTrans2D1" presStyleIdx="0" presStyleCnt="0"/>
      <dgm:spPr/>
    </dgm:pt>
    <dgm:pt modelId="{0A4DBF24-ED58-44E6-A4E9-B3B749A0E851}" type="pres">
      <dgm:prSet presAssocID="{2F84D2A9-F486-41AC-8B78-E2C49E7462BC}" presName="compNode" presStyleCnt="0"/>
      <dgm:spPr/>
    </dgm:pt>
    <dgm:pt modelId="{0BB6334E-38A1-46E9-A3A4-84F62414BF48}" type="pres">
      <dgm:prSet presAssocID="{2F84D2A9-F486-41AC-8B78-E2C49E7462BC}" presName="iconBgRect" presStyleLbl="bgShp" presStyleIdx="1" presStyleCnt="4"/>
      <dgm:spPr/>
    </dgm:pt>
    <dgm:pt modelId="{59B8FD6B-EECF-4065-9665-029DCB1698D0}" type="pres">
      <dgm:prSet presAssocID="{2F84D2A9-F486-41AC-8B78-E2C49E7462B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F9A757DB-7A77-4928-A36D-08082BB70283}" type="pres">
      <dgm:prSet presAssocID="{2F84D2A9-F486-41AC-8B78-E2C49E7462BC}" presName="spaceRect" presStyleCnt="0"/>
      <dgm:spPr/>
    </dgm:pt>
    <dgm:pt modelId="{85D174FA-23FC-413F-8CAF-384276F2BA05}" type="pres">
      <dgm:prSet presAssocID="{2F84D2A9-F486-41AC-8B78-E2C49E7462BC}" presName="textRect" presStyleLbl="revTx" presStyleIdx="1" presStyleCnt="4">
        <dgm:presLayoutVars>
          <dgm:chMax val="1"/>
          <dgm:chPref val="1"/>
        </dgm:presLayoutVars>
      </dgm:prSet>
      <dgm:spPr/>
    </dgm:pt>
    <dgm:pt modelId="{8BD1D85A-F782-4B16-A50E-847AA83ABBAE}" type="pres">
      <dgm:prSet presAssocID="{007521DB-9959-4D40-B484-49BAFE80EEDB}" presName="sibTrans" presStyleLbl="sibTrans2D1" presStyleIdx="0" presStyleCnt="0"/>
      <dgm:spPr/>
    </dgm:pt>
    <dgm:pt modelId="{931138A2-F76D-40A5-A9C2-A6763B443EA5}" type="pres">
      <dgm:prSet presAssocID="{BA52B517-16B6-450F-9551-AE2405E218A8}" presName="compNode" presStyleCnt="0"/>
      <dgm:spPr/>
    </dgm:pt>
    <dgm:pt modelId="{46B99363-7F57-4F97-82F3-28697A911A43}" type="pres">
      <dgm:prSet presAssocID="{BA52B517-16B6-450F-9551-AE2405E218A8}" presName="iconBgRect" presStyleLbl="bgShp" presStyleIdx="2" presStyleCnt="4"/>
      <dgm:spPr/>
    </dgm:pt>
    <dgm:pt modelId="{8064B9D2-7DBB-4F80-9C24-4BE25A8DB9B6}" type="pres">
      <dgm:prSet presAssocID="{BA52B517-16B6-450F-9551-AE2405E218A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4B0C16B5-09F3-43CC-B6B1-857CE38961C4}" type="pres">
      <dgm:prSet presAssocID="{BA52B517-16B6-450F-9551-AE2405E218A8}" presName="spaceRect" presStyleCnt="0"/>
      <dgm:spPr/>
    </dgm:pt>
    <dgm:pt modelId="{4B7F975C-A186-4437-881F-C834C9853554}" type="pres">
      <dgm:prSet presAssocID="{BA52B517-16B6-450F-9551-AE2405E218A8}" presName="textRect" presStyleLbl="revTx" presStyleIdx="2" presStyleCnt="4">
        <dgm:presLayoutVars>
          <dgm:chMax val="1"/>
          <dgm:chPref val="1"/>
        </dgm:presLayoutVars>
      </dgm:prSet>
      <dgm:spPr/>
    </dgm:pt>
    <dgm:pt modelId="{F374D038-A9C1-4E36-823B-13B0ABB3BB1E}" type="pres">
      <dgm:prSet presAssocID="{7D254B43-26DB-4DBC-9070-0F402AC7A19E}" presName="sibTrans" presStyleLbl="sibTrans2D1" presStyleIdx="0" presStyleCnt="0"/>
      <dgm:spPr/>
    </dgm:pt>
    <dgm:pt modelId="{327699CD-513F-4D3B-BAFC-E408FCED570E}" type="pres">
      <dgm:prSet presAssocID="{5BE13DC8-15EA-4BF9-A413-2006C5A1FE96}" presName="compNode" presStyleCnt="0"/>
      <dgm:spPr/>
    </dgm:pt>
    <dgm:pt modelId="{23EEA6E5-D5B8-4F7C-BD6D-F234694556DA}" type="pres">
      <dgm:prSet presAssocID="{5BE13DC8-15EA-4BF9-A413-2006C5A1FE96}" presName="iconBgRect" presStyleLbl="bgShp" presStyleIdx="3" presStyleCnt="4"/>
      <dgm:spPr/>
    </dgm:pt>
    <dgm:pt modelId="{AC1FF35E-63D4-4313-B1A4-75DD9C7BD0A9}" type="pres">
      <dgm:prSet presAssocID="{5BE13DC8-15EA-4BF9-A413-2006C5A1FE9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ntract"/>
        </a:ext>
      </dgm:extLst>
    </dgm:pt>
    <dgm:pt modelId="{2F4579FD-9DBE-4940-B031-0CCEB5613963}" type="pres">
      <dgm:prSet presAssocID="{5BE13DC8-15EA-4BF9-A413-2006C5A1FE96}" presName="spaceRect" presStyleCnt="0"/>
      <dgm:spPr/>
    </dgm:pt>
    <dgm:pt modelId="{CE23349F-CE25-4EA2-98EC-77A3E4FDB97B}" type="pres">
      <dgm:prSet presAssocID="{5BE13DC8-15EA-4BF9-A413-2006C5A1FE96}" presName="textRect" presStyleLbl="revTx" presStyleIdx="3" presStyleCnt="4">
        <dgm:presLayoutVars>
          <dgm:chMax val="1"/>
          <dgm:chPref val="1"/>
        </dgm:presLayoutVars>
      </dgm:prSet>
      <dgm:spPr/>
    </dgm:pt>
  </dgm:ptLst>
  <dgm:cxnLst>
    <dgm:cxn modelId="{5843AF03-938A-4E3F-A724-11B98A4CB972}" type="presOf" srcId="{5BE13DC8-15EA-4BF9-A413-2006C5A1FE96}" destId="{CE23349F-CE25-4EA2-98EC-77A3E4FDB97B}" srcOrd="0" destOrd="0" presId="urn:microsoft.com/office/officeart/2018/2/layout/IconCircleList"/>
    <dgm:cxn modelId="{CBF4FD05-6736-42AF-BCB8-38EA405EEED5}" srcId="{3CE60E1E-14E8-49DA-AC71-B52E5BAB7756}" destId="{5BE13DC8-15EA-4BF9-A413-2006C5A1FE96}" srcOrd="3" destOrd="0" parTransId="{BBA321E1-4E4C-4DD1-9984-1D286300CF08}" sibTransId="{7FB34913-C862-4BAC-83D1-AC8F1A25A03C}"/>
    <dgm:cxn modelId="{476CFE0B-04B2-40A1-92FE-14E979E100EA}" srcId="{3CE60E1E-14E8-49DA-AC71-B52E5BAB7756}" destId="{B302671D-867F-48F6-A507-B891FE632F64}" srcOrd="0" destOrd="0" parTransId="{9D58BD47-3834-4FC4-AED1-51DEA2B830F9}" sibTransId="{F3D1D2FE-0E0F-4C87-8337-BE58CE61EC66}"/>
    <dgm:cxn modelId="{25083918-49F3-4DF9-A623-DF10302160A8}" type="presOf" srcId="{007521DB-9959-4D40-B484-49BAFE80EEDB}" destId="{8BD1D85A-F782-4B16-A50E-847AA83ABBAE}" srcOrd="0" destOrd="0" presId="urn:microsoft.com/office/officeart/2018/2/layout/IconCircleList"/>
    <dgm:cxn modelId="{1968A82F-9A7F-4CBE-9E3E-1DEB4A74F4B6}" type="presOf" srcId="{F3D1D2FE-0E0F-4C87-8337-BE58CE61EC66}" destId="{E765BCA9-378E-42DC-A5D4-6B5A6C0EC2E8}" srcOrd="0" destOrd="0" presId="urn:microsoft.com/office/officeart/2018/2/layout/IconCircleList"/>
    <dgm:cxn modelId="{39207142-7621-482D-8B1A-F77251B1EDB7}" srcId="{3CE60E1E-14E8-49DA-AC71-B52E5BAB7756}" destId="{2F84D2A9-F486-41AC-8B78-E2C49E7462BC}" srcOrd="1" destOrd="0" parTransId="{D9EB5224-886D-4DDF-B6D7-6957166534C9}" sibTransId="{007521DB-9959-4D40-B484-49BAFE80EEDB}"/>
    <dgm:cxn modelId="{4D688A46-8531-4EE4-8911-561CD69B8859}" type="presOf" srcId="{3CE60E1E-14E8-49DA-AC71-B52E5BAB7756}" destId="{CEE0A810-B1F8-4086-B282-D569009BAF7E}" srcOrd="0" destOrd="0" presId="urn:microsoft.com/office/officeart/2018/2/layout/IconCircleList"/>
    <dgm:cxn modelId="{4ED31D78-0BE2-4906-B773-F3B3AB7CDFF1}" type="presOf" srcId="{2F84D2A9-F486-41AC-8B78-E2C49E7462BC}" destId="{85D174FA-23FC-413F-8CAF-384276F2BA05}" srcOrd="0" destOrd="0" presId="urn:microsoft.com/office/officeart/2018/2/layout/IconCircleList"/>
    <dgm:cxn modelId="{81177790-4218-44E8-BA4D-94E5D7604D37}" type="presOf" srcId="{7D254B43-26DB-4DBC-9070-0F402AC7A19E}" destId="{F374D038-A9C1-4E36-823B-13B0ABB3BB1E}" srcOrd="0" destOrd="0" presId="urn:microsoft.com/office/officeart/2018/2/layout/IconCircleList"/>
    <dgm:cxn modelId="{E2C62BA2-3C71-4308-989B-15A2C49B369C}" type="presOf" srcId="{BA52B517-16B6-450F-9551-AE2405E218A8}" destId="{4B7F975C-A186-4437-881F-C834C9853554}" srcOrd="0" destOrd="0" presId="urn:microsoft.com/office/officeart/2018/2/layout/IconCircleList"/>
    <dgm:cxn modelId="{D667BCC3-DA29-4A67-841E-F5C750AB6BE5}" type="presOf" srcId="{B302671D-867F-48F6-A507-B891FE632F64}" destId="{09CCD5EA-C589-47AA-9004-26706A8E71C5}" srcOrd="0" destOrd="0" presId="urn:microsoft.com/office/officeart/2018/2/layout/IconCircleList"/>
    <dgm:cxn modelId="{061B18F0-D5C4-4DD8-B8C8-AA34CD3F95C4}" srcId="{3CE60E1E-14E8-49DA-AC71-B52E5BAB7756}" destId="{BA52B517-16B6-450F-9551-AE2405E218A8}" srcOrd="2" destOrd="0" parTransId="{4BC39374-F13F-4D31-8E89-2433CD44E9C1}" sibTransId="{7D254B43-26DB-4DBC-9070-0F402AC7A19E}"/>
    <dgm:cxn modelId="{CBD7B9B1-6ECE-49E0-900D-194B6855A08B}" type="presParOf" srcId="{CEE0A810-B1F8-4086-B282-D569009BAF7E}" destId="{850FE66D-7589-4595-9AF1-B50118A68E96}" srcOrd="0" destOrd="0" presId="urn:microsoft.com/office/officeart/2018/2/layout/IconCircleList"/>
    <dgm:cxn modelId="{901C2BD0-339A-4905-905D-FB4E27F494E3}" type="presParOf" srcId="{850FE66D-7589-4595-9AF1-B50118A68E96}" destId="{90FBE2CC-BAAA-43E4-A4B8-C19123C8F172}" srcOrd="0" destOrd="0" presId="urn:microsoft.com/office/officeart/2018/2/layout/IconCircleList"/>
    <dgm:cxn modelId="{99AF4C79-49C0-44FD-9E04-D19C3572F894}" type="presParOf" srcId="{90FBE2CC-BAAA-43E4-A4B8-C19123C8F172}" destId="{3FBE6302-C657-4666-BE1A-44AE1B5430F0}" srcOrd="0" destOrd="0" presId="urn:microsoft.com/office/officeart/2018/2/layout/IconCircleList"/>
    <dgm:cxn modelId="{8FCB56CB-7276-40AA-8398-AF03A19606EE}" type="presParOf" srcId="{90FBE2CC-BAAA-43E4-A4B8-C19123C8F172}" destId="{7B664EF2-4C70-436C-944F-C9A3C3BD52DF}" srcOrd="1" destOrd="0" presId="urn:microsoft.com/office/officeart/2018/2/layout/IconCircleList"/>
    <dgm:cxn modelId="{88888F35-2391-4F41-AAA9-0A319EA818E5}" type="presParOf" srcId="{90FBE2CC-BAAA-43E4-A4B8-C19123C8F172}" destId="{3E828921-8C0D-40F7-B64E-68D7D1846267}" srcOrd="2" destOrd="0" presId="urn:microsoft.com/office/officeart/2018/2/layout/IconCircleList"/>
    <dgm:cxn modelId="{8A76721C-2F6C-4E51-B416-9CA61EB44861}" type="presParOf" srcId="{90FBE2CC-BAAA-43E4-A4B8-C19123C8F172}" destId="{09CCD5EA-C589-47AA-9004-26706A8E71C5}" srcOrd="3" destOrd="0" presId="urn:microsoft.com/office/officeart/2018/2/layout/IconCircleList"/>
    <dgm:cxn modelId="{12C291D3-BF51-438A-B164-05DCDB9A6395}" type="presParOf" srcId="{850FE66D-7589-4595-9AF1-B50118A68E96}" destId="{E765BCA9-378E-42DC-A5D4-6B5A6C0EC2E8}" srcOrd="1" destOrd="0" presId="urn:microsoft.com/office/officeart/2018/2/layout/IconCircleList"/>
    <dgm:cxn modelId="{B164B7CB-F362-4509-A70D-5A6E43B8D729}" type="presParOf" srcId="{850FE66D-7589-4595-9AF1-B50118A68E96}" destId="{0A4DBF24-ED58-44E6-A4E9-B3B749A0E851}" srcOrd="2" destOrd="0" presId="urn:microsoft.com/office/officeart/2018/2/layout/IconCircleList"/>
    <dgm:cxn modelId="{2E2DBFBA-DDFB-46D1-8B30-EFE5B94264C4}" type="presParOf" srcId="{0A4DBF24-ED58-44E6-A4E9-B3B749A0E851}" destId="{0BB6334E-38A1-46E9-A3A4-84F62414BF48}" srcOrd="0" destOrd="0" presId="urn:microsoft.com/office/officeart/2018/2/layout/IconCircleList"/>
    <dgm:cxn modelId="{8D0E6AFF-1D71-497F-BA99-738E4A483A7E}" type="presParOf" srcId="{0A4DBF24-ED58-44E6-A4E9-B3B749A0E851}" destId="{59B8FD6B-EECF-4065-9665-029DCB1698D0}" srcOrd="1" destOrd="0" presId="urn:microsoft.com/office/officeart/2018/2/layout/IconCircleList"/>
    <dgm:cxn modelId="{A830168C-21B1-48A2-86FA-2DB1E44FA889}" type="presParOf" srcId="{0A4DBF24-ED58-44E6-A4E9-B3B749A0E851}" destId="{F9A757DB-7A77-4928-A36D-08082BB70283}" srcOrd="2" destOrd="0" presId="urn:microsoft.com/office/officeart/2018/2/layout/IconCircleList"/>
    <dgm:cxn modelId="{242D4D7A-24D4-4CB5-8565-2CD951AA3943}" type="presParOf" srcId="{0A4DBF24-ED58-44E6-A4E9-B3B749A0E851}" destId="{85D174FA-23FC-413F-8CAF-384276F2BA05}" srcOrd="3" destOrd="0" presId="urn:microsoft.com/office/officeart/2018/2/layout/IconCircleList"/>
    <dgm:cxn modelId="{50D3DE24-C8AE-41FD-86A3-FA6F491500E3}" type="presParOf" srcId="{850FE66D-7589-4595-9AF1-B50118A68E96}" destId="{8BD1D85A-F782-4B16-A50E-847AA83ABBAE}" srcOrd="3" destOrd="0" presId="urn:microsoft.com/office/officeart/2018/2/layout/IconCircleList"/>
    <dgm:cxn modelId="{05F337D7-6D80-4F9F-922D-369559C9FC53}" type="presParOf" srcId="{850FE66D-7589-4595-9AF1-B50118A68E96}" destId="{931138A2-F76D-40A5-A9C2-A6763B443EA5}" srcOrd="4" destOrd="0" presId="urn:microsoft.com/office/officeart/2018/2/layout/IconCircleList"/>
    <dgm:cxn modelId="{F97AAAFD-87AF-4ABF-B8A6-47318E23C636}" type="presParOf" srcId="{931138A2-F76D-40A5-A9C2-A6763B443EA5}" destId="{46B99363-7F57-4F97-82F3-28697A911A43}" srcOrd="0" destOrd="0" presId="urn:microsoft.com/office/officeart/2018/2/layout/IconCircleList"/>
    <dgm:cxn modelId="{002EA35A-7392-4580-8743-D5EE48AF5BDC}" type="presParOf" srcId="{931138A2-F76D-40A5-A9C2-A6763B443EA5}" destId="{8064B9D2-7DBB-4F80-9C24-4BE25A8DB9B6}" srcOrd="1" destOrd="0" presId="urn:microsoft.com/office/officeart/2018/2/layout/IconCircleList"/>
    <dgm:cxn modelId="{8CDFD8D5-1FD7-44B2-AF4D-C7CBB0BC831A}" type="presParOf" srcId="{931138A2-F76D-40A5-A9C2-A6763B443EA5}" destId="{4B0C16B5-09F3-43CC-B6B1-857CE38961C4}" srcOrd="2" destOrd="0" presId="urn:microsoft.com/office/officeart/2018/2/layout/IconCircleList"/>
    <dgm:cxn modelId="{5FBB90CB-8681-4B5A-886C-D868238D6615}" type="presParOf" srcId="{931138A2-F76D-40A5-A9C2-A6763B443EA5}" destId="{4B7F975C-A186-4437-881F-C834C9853554}" srcOrd="3" destOrd="0" presId="urn:microsoft.com/office/officeart/2018/2/layout/IconCircleList"/>
    <dgm:cxn modelId="{11492160-5133-472F-8BBB-8AAB44354819}" type="presParOf" srcId="{850FE66D-7589-4595-9AF1-B50118A68E96}" destId="{F374D038-A9C1-4E36-823B-13B0ABB3BB1E}" srcOrd="5" destOrd="0" presId="urn:microsoft.com/office/officeart/2018/2/layout/IconCircleList"/>
    <dgm:cxn modelId="{1383CF78-B6E7-4605-8B45-08DFD298BA8A}" type="presParOf" srcId="{850FE66D-7589-4595-9AF1-B50118A68E96}" destId="{327699CD-513F-4D3B-BAFC-E408FCED570E}" srcOrd="6" destOrd="0" presId="urn:microsoft.com/office/officeart/2018/2/layout/IconCircleList"/>
    <dgm:cxn modelId="{AC3F1A39-3374-4111-9EAE-959B0BBC888A}" type="presParOf" srcId="{327699CD-513F-4D3B-BAFC-E408FCED570E}" destId="{23EEA6E5-D5B8-4F7C-BD6D-F234694556DA}" srcOrd="0" destOrd="0" presId="urn:microsoft.com/office/officeart/2018/2/layout/IconCircleList"/>
    <dgm:cxn modelId="{9BFB00D5-362B-4445-A745-9891466B714F}" type="presParOf" srcId="{327699CD-513F-4D3B-BAFC-E408FCED570E}" destId="{AC1FF35E-63D4-4313-B1A4-75DD9C7BD0A9}" srcOrd="1" destOrd="0" presId="urn:microsoft.com/office/officeart/2018/2/layout/IconCircleList"/>
    <dgm:cxn modelId="{741A9A99-A6F9-4F99-8892-3DF7C63FAD96}" type="presParOf" srcId="{327699CD-513F-4D3B-BAFC-E408FCED570E}" destId="{2F4579FD-9DBE-4940-B031-0CCEB5613963}" srcOrd="2" destOrd="0" presId="urn:microsoft.com/office/officeart/2018/2/layout/IconCircleList"/>
    <dgm:cxn modelId="{E702B3AF-271B-4D2D-9591-03739AF4F9D8}" type="presParOf" srcId="{327699CD-513F-4D3B-BAFC-E408FCED570E}" destId="{CE23349F-CE25-4EA2-98EC-77A3E4FDB97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E6302-C657-4666-BE1A-44AE1B5430F0}">
      <dsp:nvSpPr>
        <dsp:cNvPr id="0" name=""/>
        <dsp:cNvSpPr/>
      </dsp:nvSpPr>
      <dsp:spPr>
        <a:xfrm>
          <a:off x="203936" y="674500"/>
          <a:ext cx="2034207" cy="203420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664EF2-4C70-436C-944F-C9A3C3BD52DF}">
      <dsp:nvSpPr>
        <dsp:cNvPr id="0" name=""/>
        <dsp:cNvSpPr/>
      </dsp:nvSpPr>
      <dsp:spPr>
        <a:xfrm>
          <a:off x="631119" y="1101684"/>
          <a:ext cx="1179840" cy="11798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CCD5EA-C589-47AA-9004-26706A8E71C5}">
      <dsp:nvSpPr>
        <dsp:cNvPr id="0" name=""/>
        <dsp:cNvSpPr/>
      </dsp:nvSpPr>
      <dsp:spPr>
        <a:xfrm>
          <a:off x="2674044" y="674500"/>
          <a:ext cx="4794916" cy="2034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There are many legal issues when it comes to working with Business Intelligence tools, They should be examined and avoided, so the company doesn’t go against the law. These issues can involve compliance with industry-specific regulations, Data privacy, security, and ownership, and compliance with general and anti-discrimination laws.</a:t>
          </a:r>
        </a:p>
      </dsp:txBody>
      <dsp:txXfrm>
        <a:off x="2674044" y="674500"/>
        <a:ext cx="4794916" cy="2034207"/>
      </dsp:txXfrm>
    </dsp:sp>
    <dsp:sp modelId="{0BB6334E-38A1-46E9-A3A4-84F62414BF48}">
      <dsp:nvSpPr>
        <dsp:cNvPr id="0" name=""/>
        <dsp:cNvSpPr/>
      </dsp:nvSpPr>
      <dsp:spPr>
        <a:xfrm>
          <a:off x="8304438" y="674500"/>
          <a:ext cx="2034207" cy="203420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B8FD6B-EECF-4065-9665-029DCB1698D0}">
      <dsp:nvSpPr>
        <dsp:cNvPr id="0" name=""/>
        <dsp:cNvSpPr/>
      </dsp:nvSpPr>
      <dsp:spPr>
        <a:xfrm>
          <a:off x="8731622" y="1101684"/>
          <a:ext cx="1179840" cy="11798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D174FA-23FC-413F-8CAF-384276F2BA05}">
      <dsp:nvSpPr>
        <dsp:cNvPr id="0" name=""/>
        <dsp:cNvSpPr/>
      </dsp:nvSpPr>
      <dsp:spPr>
        <a:xfrm>
          <a:off x="10774547" y="674500"/>
          <a:ext cx="4794916" cy="2034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1- Compliance with industry regulations: Different industries have different and specific regulations that should be attached to when using different Business Intelligence tools, such as the healthcare industry. Which involves using insurance and accountability to any health-related problems when using the tools.</a:t>
          </a:r>
        </a:p>
      </dsp:txBody>
      <dsp:txXfrm>
        <a:off x="10774547" y="674500"/>
        <a:ext cx="4794916" cy="2034207"/>
      </dsp:txXfrm>
    </dsp:sp>
    <dsp:sp modelId="{46B99363-7F57-4F97-82F3-28697A911A43}">
      <dsp:nvSpPr>
        <dsp:cNvPr id="0" name=""/>
        <dsp:cNvSpPr/>
      </dsp:nvSpPr>
      <dsp:spPr>
        <a:xfrm>
          <a:off x="203936" y="3818299"/>
          <a:ext cx="2034207" cy="203420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64B9D2-7DBB-4F80-9C24-4BE25A8DB9B6}">
      <dsp:nvSpPr>
        <dsp:cNvPr id="0" name=""/>
        <dsp:cNvSpPr/>
      </dsp:nvSpPr>
      <dsp:spPr>
        <a:xfrm>
          <a:off x="631119" y="4245482"/>
          <a:ext cx="1179840" cy="11798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7F975C-A186-4437-881F-C834C9853554}">
      <dsp:nvSpPr>
        <dsp:cNvPr id="0" name=""/>
        <dsp:cNvSpPr/>
      </dsp:nvSpPr>
      <dsp:spPr>
        <a:xfrm>
          <a:off x="2674044" y="3818299"/>
          <a:ext cx="4794916" cy="2034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2- Data Privacy, security, and ownership: We need to verify the data that we’re using in the BI tools before working with it, to protect sensitive organizational information from theft, corruption and many other attacks. By encrypting the data using a key, data resiliency, or using two-factor authentication to protect the clients and the data. To lower the legal risk and ensure that the data is private and completely secure, and to ensure the trust of our clients. The data sources should also align with the legal standards in terms of privacy regulations and property rights, which will ensure the data ownership and avoid any legal issues</a:t>
          </a:r>
        </a:p>
      </dsp:txBody>
      <dsp:txXfrm>
        <a:off x="2674044" y="3818299"/>
        <a:ext cx="4794916" cy="2034207"/>
      </dsp:txXfrm>
    </dsp:sp>
    <dsp:sp modelId="{23EEA6E5-D5B8-4F7C-BD6D-F234694556DA}">
      <dsp:nvSpPr>
        <dsp:cNvPr id="0" name=""/>
        <dsp:cNvSpPr/>
      </dsp:nvSpPr>
      <dsp:spPr>
        <a:xfrm>
          <a:off x="8304438" y="3818299"/>
          <a:ext cx="2034207" cy="203420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1FF35E-63D4-4313-B1A4-75DD9C7BD0A9}">
      <dsp:nvSpPr>
        <dsp:cNvPr id="0" name=""/>
        <dsp:cNvSpPr/>
      </dsp:nvSpPr>
      <dsp:spPr>
        <a:xfrm>
          <a:off x="8731622" y="4245482"/>
          <a:ext cx="1179840" cy="11798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23349F-CE25-4EA2-98EC-77A3E4FDB97B}">
      <dsp:nvSpPr>
        <dsp:cNvPr id="0" name=""/>
        <dsp:cNvSpPr/>
      </dsp:nvSpPr>
      <dsp:spPr>
        <a:xfrm>
          <a:off x="10774547" y="3818299"/>
          <a:ext cx="4794916" cy="2034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3- Compliance with general laws: We should ensure that the BI tools used comply with contracts such as data sharing agreements, and with how stakeholders use, collect, and process the data that’s used by the BI tools. We should also monitor the compliances daily to avoid any legal issues.</a:t>
          </a:r>
        </a:p>
      </dsp:txBody>
      <dsp:txXfrm>
        <a:off x="10774547" y="3818299"/>
        <a:ext cx="4794916" cy="203420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F2EC1-0FFE-4FCF-81D9-4643B5EFE863}" type="datetimeFigureOut">
              <a:rPr lang="en-US" smtClean="0"/>
              <a:t>8/19/2024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2473BA-DF9D-41ED-A4E8-75047332634D}" type="slidenum">
              <a:rPr lang="en-US" smtClean="0"/>
              <a:t>‹#›</a:t>
            </a:fld>
            <a:endParaRPr lang="en-US"/>
          </a:p>
        </p:txBody>
      </p:sp>
    </p:spTree>
    <p:extLst>
      <p:ext uri="{BB962C8B-B14F-4D97-AF65-F5344CB8AC3E}">
        <p14:creationId xmlns:p14="http://schemas.microsoft.com/office/powerpoint/2010/main" val="3016360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https://www.toucantoco.com/en/blog/business-intelligence-examples</a:t>
            </a:r>
          </a:p>
          <a:p>
            <a:r>
              <a:rPr lang="en-US" dirty="0"/>
              <a:t>https://builtin.com/articles/business-intelligence-examples-applications</a:t>
            </a:r>
          </a:p>
        </p:txBody>
      </p:sp>
      <p:sp>
        <p:nvSpPr>
          <p:cNvPr id="4" name="Slide Number Placeholder 3"/>
          <p:cNvSpPr>
            <a:spLocks noGrp="1"/>
          </p:cNvSpPr>
          <p:nvPr>
            <p:ph type="sldNum" sz="quarter" idx="5"/>
          </p:nvPr>
        </p:nvSpPr>
        <p:spPr/>
        <p:txBody>
          <a:bodyPr/>
          <a:lstStyle/>
          <a:p>
            <a:fld id="{962473BA-DF9D-41ED-A4E8-75047332634D}" type="slidenum">
              <a:rPr lang="en-US" smtClean="0"/>
              <a:t>14</a:t>
            </a:fld>
            <a:endParaRPr lang="en-US"/>
          </a:p>
        </p:txBody>
      </p:sp>
    </p:spTree>
    <p:extLst>
      <p:ext uri="{BB962C8B-B14F-4D97-AF65-F5344CB8AC3E}">
        <p14:creationId xmlns:p14="http://schemas.microsoft.com/office/powerpoint/2010/main" val="1443938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21186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56563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688"/>
            <a:ext cx="3943350" cy="87177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10350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03865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97899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6832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19883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16246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2981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97502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05622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481138"/>
            <a:ext cx="9258300" cy="7310438"/>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91224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pPr/>
              <a:t>8/19/2024</a:t>
            </a:fld>
            <a:endParaRPr lang="en-US"/>
          </a:p>
        </p:txBody>
      </p:sp>
      <p:sp>
        <p:nvSpPr>
          <p:cNvPr id="5" name="Footer Placeholder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296327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384" y="-90438"/>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US"/>
          </a:p>
        </p:txBody>
      </p:sp>
      <p:grpSp>
        <p:nvGrpSpPr>
          <p:cNvPr id="10" name="Group 10"/>
          <p:cNvGrpSpPr/>
          <p:nvPr/>
        </p:nvGrpSpPr>
        <p:grpSpPr>
          <a:xfrm>
            <a:off x="18177932" y="8597752"/>
            <a:ext cx="110068" cy="660548"/>
            <a:chOff x="0" y="0"/>
            <a:chExt cx="28989" cy="173972"/>
          </a:xfrm>
        </p:grpSpPr>
        <p:sp>
          <p:nvSpPr>
            <p:cNvPr id="11" name="Freeform 11"/>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FF7300"/>
            </a:solidFill>
          </p:spPr>
          <p:txBody>
            <a:bodyPr/>
            <a:lstStyle/>
            <a:p>
              <a:endParaRPr lang="en-US"/>
            </a:p>
          </p:txBody>
        </p:sp>
        <p:sp>
          <p:nvSpPr>
            <p:cNvPr id="12" name="TextBox 12"/>
            <p:cNvSpPr txBox="1"/>
            <p:nvPr/>
          </p:nvSpPr>
          <p:spPr>
            <a:xfrm>
              <a:off x="0" y="-38100"/>
              <a:ext cx="28989" cy="212072"/>
            </a:xfrm>
            <a:prstGeom prst="rect">
              <a:avLst/>
            </a:prstGeom>
          </p:spPr>
          <p:txBody>
            <a:bodyPr lIns="50800" tIns="50800" rIns="50800" bIns="50800" rtlCol="0" anchor="ctr"/>
            <a:lstStyle/>
            <a:p>
              <a:pPr algn="ctr">
                <a:lnSpc>
                  <a:spcPts val="2659"/>
                </a:lnSpc>
              </a:pPr>
              <a:endParaRPr>
                <a:latin typeface="+mj-lt"/>
              </a:endParaRPr>
            </a:p>
          </p:txBody>
        </p:sp>
      </p:grpSp>
      <p:sp>
        <p:nvSpPr>
          <p:cNvPr id="16" name="TextBox 16"/>
          <p:cNvSpPr txBox="1"/>
          <p:nvPr/>
        </p:nvSpPr>
        <p:spPr>
          <a:xfrm>
            <a:off x="1588244" y="956866"/>
            <a:ext cx="2313692" cy="269433"/>
          </a:xfrm>
          <a:prstGeom prst="rect">
            <a:avLst/>
          </a:prstGeom>
        </p:spPr>
        <p:txBody>
          <a:bodyPr wrap="square" lIns="0" tIns="0" rIns="0" bIns="0" rtlCol="0" anchor="t">
            <a:spAutoFit/>
          </a:bodyPr>
          <a:lstStyle/>
          <a:p>
            <a:pPr algn="l">
              <a:lnSpc>
                <a:spcPts val="1680"/>
              </a:lnSpc>
              <a:spcBef>
                <a:spcPct val="0"/>
              </a:spcBef>
            </a:pPr>
            <a:r>
              <a:rPr lang="en-US" sz="3200" dirty="0">
                <a:solidFill>
                  <a:srgbClr val="FFFFFF"/>
                </a:solidFill>
                <a:latin typeface="+mj-lt"/>
              </a:rPr>
              <a:t>LinkedIn</a:t>
            </a:r>
          </a:p>
        </p:txBody>
      </p:sp>
      <p:sp>
        <p:nvSpPr>
          <p:cNvPr id="21" name="TextBox 21"/>
          <p:cNvSpPr txBox="1"/>
          <p:nvPr/>
        </p:nvSpPr>
        <p:spPr>
          <a:xfrm>
            <a:off x="2745090" y="2796126"/>
            <a:ext cx="12797819" cy="4694747"/>
          </a:xfrm>
          <a:prstGeom prst="rect">
            <a:avLst/>
          </a:prstGeom>
        </p:spPr>
        <p:txBody>
          <a:bodyPr lIns="0" tIns="0" rIns="0" bIns="0" rtlCol="0" anchor="t">
            <a:spAutoFit/>
          </a:bodyPr>
          <a:lstStyle/>
          <a:p>
            <a:pPr algn="ctr">
              <a:lnSpc>
                <a:spcPts val="19032"/>
              </a:lnSpc>
              <a:spcBef>
                <a:spcPct val="0"/>
              </a:spcBef>
            </a:pPr>
            <a:r>
              <a:rPr lang="en-US" sz="13594" dirty="0">
                <a:solidFill>
                  <a:srgbClr val="FFFFFF"/>
                </a:solidFill>
                <a:latin typeface="+mj-lt"/>
              </a:rPr>
              <a:t>Business Intelligence.</a:t>
            </a:r>
          </a:p>
        </p:txBody>
      </p:sp>
      <p:pic>
        <p:nvPicPr>
          <p:cNvPr id="1026" name="Picture 2">
            <a:extLst>
              <a:ext uri="{FF2B5EF4-FFF2-40B4-BE49-F238E27FC236}">
                <a16:creationId xmlns:a16="http://schemas.microsoft.com/office/drawing/2014/main" id="{7D88D84F-2B47-481B-824E-A7702F5724D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16" y="331902"/>
            <a:ext cx="1161386" cy="116138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B01077EE-AD04-4EF7-BCD3-B67AFD4CC8BD}"/>
              </a:ext>
            </a:extLst>
          </p:cNvPr>
          <p:cNvSpPr txBox="1"/>
          <p:nvPr/>
        </p:nvSpPr>
        <p:spPr>
          <a:xfrm>
            <a:off x="14523979" y="225465"/>
            <a:ext cx="3471303" cy="461665"/>
          </a:xfrm>
          <a:prstGeom prst="rect">
            <a:avLst/>
          </a:prstGeom>
          <a:noFill/>
        </p:spPr>
        <p:txBody>
          <a:bodyPr wrap="square" rtlCol="0">
            <a:spAutoFit/>
          </a:bodyPr>
          <a:lstStyle/>
          <a:p>
            <a:r>
              <a:rPr lang="en-US" sz="2400" dirty="0">
                <a:solidFill>
                  <a:schemeClr val="bg1"/>
                </a:solidFill>
                <a:latin typeface="+mj-lt"/>
                <a:ea typeface="Open Sans" panose="020B0606030504020204" pitchFamily="34" charset="0"/>
                <a:cs typeface="Open Sans" panose="020B0606030504020204" pitchFamily="34" charset="0"/>
              </a:rPr>
              <a:t>By: Nasrullah Hamad</a:t>
            </a:r>
          </a:p>
        </p:txBody>
      </p:sp>
      <p:sp>
        <p:nvSpPr>
          <p:cNvPr id="26" name="TextBox 25">
            <a:extLst>
              <a:ext uri="{FF2B5EF4-FFF2-40B4-BE49-F238E27FC236}">
                <a16:creationId xmlns:a16="http://schemas.microsoft.com/office/drawing/2014/main" id="{AE0E5E67-4DF3-4288-BAE3-CA6F0E7C1355}"/>
              </a:ext>
            </a:extLst>
          </p:cNvPr>
          <p:cNvSpPr txBox="1"/>
          <p:nvPr/>
        </p:nvSpPr>
        <p:spPr>
          <a:xfrm>
            <a:off x="14523978" y="912595"/>
            <a:ext cx="3764021" cy="461665"/>
          </a:xfrm>
          <a:prstGeom prst="rect">
            <a:avLst/>
          </a:prstGeom>
          <a:noFill/>
        </p:spPr>
        <p:txBody>
          <a:bodyPr wrap="square" rtlCol="0">
            <a:spAutoFit/>
          </a:bodyPr>
          <a:lstStyle/>
          <a:p>
            <a:r>
              <a:rPr lang="en-US" sz="2400" dirty="0">
                <a:solidFill>
                  <a:schemeClr val="bg1"/>
                </a:solidFill>
                <a:latin typeface="+mj-lt"/>
                <a:ea typeface="Open Sans" panose="020B0606030504020204" pitchFamily="34" charset="0"/>
                <a:cs typeface="Open Sans" panose="020B0606030504020204" pitchFamily="34" charset="0"/>
              </a:rPr>
              <a:t>For. Dr. Batool Armouti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6">
            <a:extLst>
              <a:ext uri="{FF2B5EF4-FFF2-40B4-BE49-F238E27FC236}">
                <a16:creationId xmlns:a16="http://schemas.microsoft.com/office/drawing/2014/main" id="{4E0B06D9-AD46-4BBC-89F1-25D84E18C051}"/>
              </a:ext>
            </a:extLst>
          </p:cNvPr>
          <p:cNvSpPr txBox="1"/>
          <p:nvPr/>
        </p:nvSpPr>
        <p:spPr>
          <a:xfrm>
            <a:off x="946404" y="959280"/>
            <a:ext cx="5143500" cy="2578608"/>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8100" kern="1200">
                <a:solidFill>
                  <a:schemeClr val="tx1"/>
                </a:solidFill>
                <a:latin typeface="+mj-lt"/>
                <a:ea typeface="+mj-ea"/>
                <a:cs typeface="+mj-cs"/>
              </a:rPr>
              <a:t>LinkedIn</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917" y="3860634"/>
            <a:ext cx="4882642" cy="27432"/>
          </a:xfrm>
          <a:custGeom>
            <a:avLst/>
            <a:gdLst>
              <a:gd name="connsiteX0" fmla="*/ 0 w 4882642"/>
              <a:gd name="connsiteY0" fmla="*/ 0 h 27432"/>
              <a:gd name="connsiteX1" fmla="*/ 648694 w 4882642"/>
              <a:gd name="connsiteY1" fmla="*/ 0 h 27432"/>
              <a:gd name="connsiteX2" fmla="*/ 1199735 w 4882642"/>
              <a:gd name="connsiteY2" fmla="*/ 0 h 27432"/>
              <a:gd name="connsiteX3" fmla="*/ 1799602 w 4882642"/>
              <a:gd name="connsiteY3" fmla="*/ 0 h 27432"/>
              <a:gd name="connsiteX4" fmla="*/ 2545949 w 4882642"/>
              <a:gd name="connsiteY4" fmla="*/ 0 h 27432"/>
              <a:gd name="connsiteX5" fmla="*/ 3194643 w 4882642"/>
              <a:gd name="connsiteY5" fmla="*/ 0 h 27432"/>
              <a:gd name="connsiteX6" fmla="*/ 3794510 w 4882642"/>
              <a:gd name="connsiteY6" fmla="*/ 0 h 27432"/>
              <a:gd name="connsiteX7" fmla="*/ 4882642 w 4882642"/>
              <a:gd name="connsiteY7" fmla="*/ 0 h 27432"/>
              <a:gd name="connsiteX8" fmla="*/ 4882642 w 4882642"/>
              <a:gd name="connsiteY8" fmla="*/ 27432 h 27432"/>
              <a:gd name="connsiteX9" fmla="*/ 4185122 w 4882642"/>
              <a:gd name="connsiteY9" fmla="*/ 27432 h 27432"/>
              <a:gd name="connsiteX10" fmla="*/ 3585254 w 4882642"/>
              <a:gd name="connsiteY10" fmla="*/ 27432 h 27432"/>
              <a:gd name="connsiteX11" fmla="*/ 2790081 w 4882642"/>
              <a:gd name="connsiteY11" fmla="*/ 27432 h 27432"/>
              <a:gd name="connsiteX12" fmla="*/ 2141387 w 4882642"/>
              <a:gd name="connsiteY12" fmla="*/ 27432 h 27432"/>
              <a:gd name="connsiteX13" fmla="*/ 1590346 w 4882642"/>
              <a:gd name="connsiteY13" fmla="*/ 27432 h 27432"/>
              <a:gd name="connsiteX14" fmla="*/ 844000 w 4882642"/>
              <a:gd name="connsiteY14" fmla="*/ 27432 h 27432"/>
              <a:gd name="connsiteX15" fmla="*/ 0 w 4882642"/>
              <a:gd name="connsiteY15" fmla="*/ 27432 h 27432"/>
              <a:gd name="connsiteX16" fmla="*/ 0 w 4882642"/>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2642" h="27432" fill="none" extrusionOk="0">
                <a:moveTo>
                  <a:pt x="0" y="0"/>
                </a:moveTo>
                <a:cubicBezTo>
                  <a:pt x="283896" y="15806"/>
                  <a:pt x="476914" y="-5705"/>
                  <a:pt x="648694" y="0"/>
                </a:cubicBezTo>
                <a:cubicBezTo>
                  <a:pt x="820474" y="5705"/>
                  <a:pt x="992491" y="-2560"/>
                  <a:pt x="1199735" y="0"/>
                </a:cubicBezTo>
                <a:cubicBezTo>
                  <a:pt x="1406979" y="2560"/>
                  <a:pt x="1535106" y="-12373"/>
                  <a:pt x="1799602" y="0"/>
                </a:cubicBezTo>
                <a:cubicBezTo>
                  <a:pt x="2064098" y="12373"/>
                  <a:pt x="2220857" y="34016"/>
                  <a:pt x="2545949" y="0"/>
                </a:cubicBezTo>
                <a:cubicBezTo>
                  <a:pt x="2871041" y="-34016"/>
                  <a:pt x="2930967" y="-6551"/>
                  <a:pt x="3194643" y="0"/>
                </a:cubicBezTo>
                <a:cubicBezTo>
                  <a:pt x="3458319" y="6551"/>
                  <a:pt x="3590719" y="-27970"/>
                  <a:pt x="3794510" y="0"/>
                </a:cubicBezTo>
                <a:cubicBezTo>
                  <a:pt x="3998301" y="27970"/>
                  <a:pt x="4343090" y="-39667"/>
                  <a:pt x="4882642" y="0"/>
                </a:cubicBezTo>
                <a:cubicBezTo>
                  <a:pt x="4881669" y="8304"/>
                  <a:pt x="4882164" y="21512"/>
                  <a:pt x="4882642" y="27432"/>
                </a:cubicBezTo>
                <a:cubicBezTo>
                  <a:pt x="4608564" y="7308"/>
                  <a:pt x="4394312" y="56256"/>
                  <a:pt x="4185122" y="27432"/>
                </a:cubicBezTo>
                <a:cubicBezTo>
                  <a:pt x="3975932" y="-1392"/>
                  <a:pt x="3827783" y="51583"/>
                  <a:pt x="3585254" y="27432"/>
                </a:cubicBezTo>
                <a:cubicBezTo>
                  <a:pt x="3342725" y="3281"/>
                  <a:pt x="3165015" y="17373"/>
                  <a:pt x="2790081" y="27432"/>
                </a:cubicBezTo>
                <a:cubicBezTo>
                  <a:pt x="2415147" y="37491"/>
                  <a:pt x="2453830" y="6816"/>
                  <a:pt x="2141387" y="27432"/>
                </a:cubicBezTo>
                <a:cubicBezTo>
                  <a:pt x="1828944" y="48048"/>
                  <a:pt x="1774219" y="17790"/>
                  <a:pt x="1590346" y="27432"/>
                </a:cubicBezTo>
                <a:cubicBezTo>
                  <a:pt x="1406473" y="37074"/>
                  <a:pt x="1200327" y="18527"/>
                  <a:pt x="844000" y="27432"/>
                </a:cubicBezTo>
                <a:cubicBezTo>
                  <a:pt x="487673" y="36337"/>
                  <a:pt x="322314" y="2648"/>
                  <a:pt x="0" y="27432"/>
                </a:cubicBezTo>
                <a:cubicBezTo>
                  <a:pt x="-1048" y="14992"/>
                  <a:pt x="-1120" y="7447"/>
                  <a:pt x="0" y="0"/>
                </a:cubicBezTo>
                <a:close/>
              </a:path>
              <a:path w="4882642" h="27432" stroke="0" extrusionOk="0">
                <a:moveTo>
                  <a:pt x="0" y="0"/>
                </a:moveTo>
                <a:cubicBezTo>
                  <a:pt x="238803" y="9040"/>
                  <a:pt x="494861" y="-4831"/>
                  <a:pt x="648694" y="0"/>
                </a:cubicBezTo>
                <a:cubicBezTo>
                  <a:pt x="802527" y="4831"/>
                  <a:pt x="991643" y="12575"/>
                  <a:pt x="1199735" y="0"/>
                </a:cubicBezTo>
                <a:cubicBezTo>
                  <a:pt x="1407827" y="-12575"/>
                  <a:pt x="1757315" y="9056"/>
                  <a:pt x="1994908" y="0"/>
                </a:cubicBezTo>
                <a:cubicBezTo>
                  <a:pt x="2232501" y="-9056"/>
                  <a:pt x="2370188" y="18797"/>
                  <a:pt x="2643602" y="0"/>
                </a:cubicBezTo>
                <a:cubicBezTo>
                  <a:pt x="2917016" y="-18797"/>
                  <a:pt x="3036387" y="10091"/>
                  <a:pt x="3292296" y="0"/>
                </a:cubicBezTo>
                <a:cubicBezTo>
                  <a:pt x="3548205" y="-10091"/>
                  <a:pt x="3892824" y="6516"/>
                  <a:pt x="4087469" y="0"/>
                </a:cubicBezTo>
                <a:cubicBezTo>
                  <a:pt x="4282114" y="-6516"/>
                  <a:pt x="4487997" y="-16222"/>
                  <a:pt x="4882642" y="0"/>
                </a:cubicBezTo>
                <a:cubicBezTo>
                  <a:pt x="4883127" y="9333"/>
                  <a:pt x="4883920" y="19699"/>
                  <a:pt x="4882642" y="27432"/>
                </a:cubicBezTo>
                <a:cubicBezTo>
                  <a:pt x="4665479" y="53358"/>
                  <a:pt x="4455363" y="34051"/>
                  <a:pt x="4282775" y="27432"/>
                </a:cubicBezTo>
                <a:cubicBezTo>
                  <a:pt x="4110187" y="20813"/>
                  <a:pt x="3781952" y="37808"/>
                  <a:pt x="3585254" y="27432"/>
                </a:cubicBezTo>
                <a:cubicBezTo>
                  <a:pt x="3388556" y="17056"/>
                  <a:pt x="3084641" y="41802"/>
                  <a:pt x="2887734" y="27432"/>
                </a:cubicBezTo>
                <a:cubicBezTo>
                  <a:pt x="2690827" y="13062"/>
                  <a:pt x="2491613" y="5294"/>
                  <a:pt x="2239040" y="27432"/>
                </a:cubicBezTo>
                <a:cubicBezTo>
                  <a:pt x="1986467" y="49570"/>
                  <a:pt x="1795483" y="63015"/>
                  <a:pt x="1443867" y="27432"/>
                </a:cubicBezTo>
                <a:cubicBezTo>
                  <a:pt x="1092251" y="-8151"/>
                  <a:pt x="850619" y="43704"/>
                  <a:pt x="648694" y="27432"/>
                </a:cubicBezTo>
                <a:cubicBezTo>
                  <a:pt x="446769" y="11160"/>
                  <a:pt x="306471" y="26408"/>
                  <a:pt x="0" y="27432"/>
                </a:cubicBezTo>
                <a:cubicBezTo>
                  <a:pt x="211" y="18145"/>
                  <a:pt x="120" y="648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8F6645E-9352-4D2D-BEA6-A6F808CDDDC6}"/>
              </a:ext>
            </a:extLst>
          </p:cNvPr>
          <p:cNvSpPr txBox="1"/>
          <p:nvPr/>
        </p:nvSpPr>
        <p:spPr>
          <a:xfrm>
            <a:off x="946404" y="4210812"/>
            <a:ext cx="5143500" cy="5116068"/>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100"/>
              <a:t>The last plot in the marketing approach, is a Line plot that identifies the relationship between the application type and the count of applies to each type. By studying this plot, we can find that most applying candidates choose the offsite apply, which is an online application form made between the company and the employee. Since most employees prefer this way. We can encourage and develop a LinkedIn based system that involves an offsite application system, between the company and the employee. This way, we can gather many people and organizations to use the LinkedIn system. Though, it may have some downsides, such as the cost and the regular maintenance for such system.</a:t>
            </a:r>
          </a:p>
        </p:txBody>
      </p:sp>
      <p:pic>
        <p:nvPicPr>
          <p:cNvPr id="5" name="Picture 4">
            <a:extLst>
              <a:ext uri="{FF2B5EF4-FFF2-40B4-BE49-F238E27FC236}">
                <a16:creationId xmlns:a16="http://schemas.microsoft.com/office/drawing/2014/main" id="{6AD98D8C-A77E-4B9A-955A-1215473DF18D}"/>
              </a:ext>
            </a:extLst>
          </p:cNvPr>
          <p:cNvPicPr>
            <a:picLocks noChangeAspect="1"/>
          </p:cNvPicPr>
          <p:nvPr/>
        </p:nvPicPr>
        <p:blipFill>
          <a:blip r:embed="rId2"/>
          <a:stretch>
            <a:fillRect/>
          </a:stretch>
        </p:blipFill>
        <p:spPr>
          <a:xfrm>
            <a:off x="6981444" y="3266551"/>
            <a:ext cx="10355580" cy="3753898"/>
          </a:xfrm>
          <a:prstGeom prst="rect">
            <a:avLst/>
          </a:prstGeom>
        </p:spPr>
      </p:pic>
      <p:pic>
        <p:nvPicPr>
          <p:cNvPr id="3" name="Picture 2">
            <a:extLst>
              <a:ext uri="{FF2B5EF4-FFF2-40B4-BE49-F238E27FC236}">
                <a16:creationId xmlns:a16="http://schemas.microsoft.com/office/drawing/2014/main" id="{8DCD6E87-B32C-4C70-B86B-D9F2F9599F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24731"/>
            <a:ext cx="1161386" cy="1161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653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9329737"/>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6">
            <a:extLst>
              <a:ext uri="{FF2B5EF4-FFF2-40B4-BE49-F238E27FC236}">
                <a16:creationId xmlns:a16="http://schemas.microsoft.com/office/drawing/2014/main" id="{4E0B06D9-AD46-4BBC-89F1-25D84E18C051}"/>
              </a:ext>
            </a:extLst>
          </p:cNvPr>
          <p:cNvSpPr txBox="1"/>
          <p:nvPr/>
        </p:nvSpPr>
        <p:spPr>
          <a:xfrm>
            <a:off x="3589563" y="837056"/>
            <a:ext cx="1829425" cy="213039"/>
          </a:xfrm>
          <a:prstGeom prst="rect">
            <a:avLst/>
          </a:prstGeom>
        </p:spPr>
        <p:txBody>
          <a:bodyPr wrap="square" lIns="0" tIns="0" rIns="0" bIns="0" rtlCol="0" anchor="t">
            <a:spAutoFit/>
          </a:bodyPr>
          <a:lstStyle/>
          <a:p>
            <a:pPr defTabSz="361188">
              <a:lnSpc>
                <a:spcPts val="1327"/>
              </a:lnSpc>
              <a:spcBef>
                <a:spcPct val="0"/>
              </a:spcBef>
              <a:spcAft>
                <a:spcPts val="600"/>
              </a:spcAft>
            </a:pPr>
            <a:r>
              <a:rPr lang="en-US" sz="2528" kern="1200">
                <a:solidFill>
                  <a:schemeClr val="tx1"/>
                </a:solidFill>
                <a:latin typeface="+mj-lt"/>
                <a:ea typeface="+mn-ea"/>
                <a:cs typeface="+mn-cs"/>
              </a:rPr>
              <a:t>LinkedIn</a:t>
            </a:r>
            <a:endParaRPr lang="en-US" sz="3200">
              <a:latin typeface="+mj-lt"/>
            </a:endParaRPr>
          </a:p>
        </p:txBody>
      </p:sp>
      <p:pic>
        <p:nvPicPr>
          <p:cNvPr id="3" name="Picture 2">
            <a:extLst>
              <a:ext uri="{FF2B5EF4-FFF2-40B4-BE49-F238E27FC236}">
                <a16:creationId xmlns:a16="http://schemas.microsoft.com/office/drawing/2014/main" id="{8DCD6E87-B32C-4C70-B86B-D9F2F9599FF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9744" y="342900"/>
            <a:ext cx="918302" cy="9183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7994603-21AE-4DC8-ABBD-422528FB047E}"/>
              </a:ext>
            </a:extLst>
          </p:cNvPr>
          <p:cNvSpPr txBox="1"/>
          <p:nvPr/>
        </p:nvSpPr>
        <p:spPr>
          <a:xfrm>
            <a:off x="3845015" y="1840927"/>
            <a:ext cx="3072800" cy="396262"/>
          </a:xfrm>
          <a:prstGeom prst="rect">
            <a:avLst/>
          </a:prstGeom>
          <a:noFill/>
        </p:spPr>
        <p:txBody>
          <a:bodyPr wrap="square" rtlCol="0">
            <a:spAutoFit/>
          </a:bodyPr>
          <a:lstStyle/>
          <a:p>
            <a:pPr defTabSz="361188">
              <a:spcAft>
                <a:spcPts val="600"/>
              </a:spcAft>
            </a:pPr>
            <a:r>
              <a:rPr lang="en-US" sz="1975" kern="1200">
                <a:solidFill>
                  <a:schemeClr val="tx1"/>
                </a:solidFill>
                <a:latin typeface="+mn-lt"/>
                <a:ea typeface="+mn-ea"/>
                <a:cs typeface="+mn-cs"/>
              </a:rPr>
              <a:t>The Maintenance approach:</a:t>
            </a:r>
            <a:endParaRPr lang="en-US" sz="2500"/>
          </a:p>
        </p:txBody>
      </p:sp>
      <p:pic>
        <p:nvPicPr>
          <p:cNvPr id="6" name="Picture 5">
            <a:extLst>
              <a:ext uri="{FF2B5EF4-FFF2-40B4-BE49-F238E27FC236}">
                <a16:creationId xmlns:a16="http://schemas.microsoft.com/office/drawing/2014/main" id="{D90B3D09-7FA8-4F57-904A-4D6BB27024B7}"/>
              </a:ext>
            </a:extLst>
          </p:cNvPr>
          <p:cNvPicPr>
            <a:picLocks noChangeAspect="1"/>
          </p:cNvPicPr>
          <p:nvPr/>
        </p:nvPicPr>
        <p:blipFill>
          <a:blip r:embed="rId3"/>
          <a:stretch>
            <a:fillRect/>
          </a:stretch>
        </p:blipFill>
        <p:spPr>
          <a:xfrm>
            <a:off x="4929532" y="2218131"/>
            <a:ext cx="4395567" cy="2332922"/>
          </a:xfrm>
          <a:prstGeom prst="rect">
            <a:avLst/>
          </a:prstGeom>
        </p:spPr>
      </p:pic>
      <p:pic>
        <p:nvPicPr>
          <p:cNvPr id="8" name="Picture 7">
            <a:extLst>
              <a:ext uri="{FF2B5EF4-FFF2-40B4-BE49-F238E27FC236}">
                <a16:creationId xmlns:a16="http://schemas.microsoft.com/office/drawing/2014/main" id="{42C18EAA-A7DD-4473-B260-42847A7C2E21}"/>
              </a:ext>
            </a:extLst>
          </p:cNvPr>
          <p:cNvPicPr>
            <a:picLocks noChangeAspect="1"/>
          </p:cNvPicPr>
          <p:nvPr/>
        </p:nvPicPr>
        <p:blipFill>
          <a:blip r:embed="rId4"/>
          <a:stretch>
            <a:fillRect/>
          </a:stretch>
        </p:blipFill>
        <p:spPr>
          <a:xfrm>
            <a:off x="6156028" y="4677123"/>
            <a:ext cx="1942575" cy="1506274"/>
          </a:xfrm>
          <a:prstGeom prst="rect">
            <a:avLst/>
          </a:prstGeom>
        </p:spPr>
      </p:pic>
      <p:sp>
        <p:nvSpPr>
          <p:cNvPr id="10" name="TextBox 9">
            <a:extLst>
              <a:ext uri="{FF2B5EF4-FFF2-40B4-BE49-F238E27FC236}">
                <a16:creationId xmlns:a16="http://schemas.microsoft.com/office/drawing/2014/main" id="{0A1F341C-26EB-4EC8-BCE9-FF7F9B8DE67A}"/>
              </a:ext>
            </a:extLst>
          </p:cNvPr>
          <p:cNvSpPr txBox="1"/>
          <p:nvPr/>
        </p:nvSpPr>
        <p:spPr>
          <a:xfrm>
            <a:off x="3845015" y="6239248"/>
            <a:ext cx="11748940" cy="1842812"/>
          </a:xfrm>
          <a:prstGeom prst="rect">
            <a:avLst/>
          </a:prstGeom>
          <a:noFill/>
        </p:spPr>
        <p:txBody>
          <a:bodyPr wrap="square" rtlCol="0">
            <a:spAutoFit/>
          </a:bodyPr>
          <a:lstStyle/>
          <a:p>
            <a:pPr defTabSz="361188">
              <a:spcAft>
                <a:spcPts val="600"/>
              </a:spcAft>
            </a:pPr>
            <a:r>
              <a:rPr lang="en-US" sz="1896" kern="1200">
                <a:solidFill>
                  <a:schemeClr val="tx1"/>
                </a:solidFill>
                <a:latin typeface="+mn-lt"/>
                <a:ea typeface="+mn-ea"/>
                <a:cs typeface="+mn-cs"/>
              </a:rPr>
              <a:t>The first visualization in the maintenance approach, is a card plot that identifies the number of job listings that ignored the currency option in the listing. Which is a very necessary parameter to consider. Since the employees who’re looking for jobs, will definitely look for which currency they are going to be paid with. The amount of Null values found inside this feature is 9,384 which is more than half of the data. Allowing this feature to be a necessity when creating job applications is strongly advised. Since it will validate the job application and increase the trust of the employee</a:t>
            </a:r>
            <a:endParaRPr lang="en-US" sz="2400"/>
          </a:p>
        </p:txBody>
      </p:sp>
      <p:pic>
        <p:nvPicPr>
          <p:cNvPr id="12" name="Picture 11">
            <a:extLst>
              <a:ext uri="{FF2B5EF4-FFF2-40B4-BE49-F238E27FC236}">
                <a16:creationId xmlns:a16="http://schemas.microsoft.com/office/drawing/2014/main" id="{9898C8D2-5EE9-4E68-99AB-CA635CB9D075}"/>
              </a:ext>
            </a:extLst>
          </p:cNvPr>
          <p:cNvPicPr>
            <a:picLocks noChangeAspect="1"/>
          </p:cNvPicPr>
          <p:nvPr/>
        </p:nvPicPr>
        <p:blipFill>
          <a:blip r:embed="rId5"/>
          <a:stretch>
            <a:fillRect/>
          </a:stretch>
        </p:blipFill>
        <p:spPr>
          <a:xfrm>
            <a:off x="10060852" y="2226565"/>
            <a:ext cx="4388335" cy="2430022"/>
          </a:xfrm>
          <a:prstGeom prst="rect">
            <a:avLst/>
          </a:prstGeom>
        </p:spPr>
      </p:pic>
      <p:pic>
        <p:nvPicPr>
          <p:cNvPr id="14" name="Picture 13">
            <a:extLst>
              <a:ext uri="{FF2B5EF4-FFF2-40B4-BE49-F238E27FC236}">
                <a16:creationId xmlns:a16="http://schemas.microsoft.com/office/drawing/2014/main" id="{BC119F8C-83CC-4BDA-9759-A4D35752651E}"/>
              </a:ext>
            </a:extLst>
          </p:cNvPr>
          <p:cNvPicPr>
            <a:picLocks noChangeAspect="1"/>
          </p:cNvPicPr>
          <p:nvPr/>
        </p:nvPicPr>
        <p:blipFill>
          <a:blip r:embed="rId6"/>
          <a:stretch>
            <a:fillRect/>
          </a:stretch>
        </p:blipFill>
        <p:spPr>
          <a:xfrm>
            <a:off x="11280117" y="4759434"/>
            <a:ext cx="2028661" cy="1423963"/>
          </a:xfrm>
          <a:prstGeom prst="rect">
            <a:avLst/>
          </a:prstGeom>
        </p:spPr>
      </p:pic>
    </p:spTree>
    <p:extLst>
      <p:ext uri="{BB962C8B-B14F-4D97-AF65-F5344CB8AC3E}">
        <p14:creationId xmlns:p14="http://schemas.microsoft.com/office/powerpoint/2010/main" val="276393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6">
            <a:extLst>
              <a:ext uri="{FF2B5EF4-FFF2-40B4-BE49-F238E27FC236}">
                <a16:creationId xmlns:a16="http://schemas.microsoft.com/office/drawing/2014/main" id="{4E0B06D9-AD46-4BBC-89F1-25D84E18C051}"/>
              </a:ext>
            </a:extLst>
          </p:cNvPr>
          <p:cNvSpPr txBox="1"/>
          <p:nvPr/>
        </p:nvSpPr>
        <p:spPr>
          <a:xfrm>
            <a:off x="946404" y="960120"/>
            <a:ext cx="7228332" cy="222199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8100" kern="1200">
                <a:solidFill>
                  <a:schemeClr val="tx1"/>
                </a:solidFill>
                <a:latin typeface="+mj-lt"/>
                <a:ea typeface="+mj-ea"/>
                <a:cs typeface="+mj-cs"/>
              </a:rPr>
              <a:t>LinkedIn</a:t>
            </a: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917" y="3559302"/>
            <a:ext cx="4882642" cy="27432"/>
          </a:xfrm>
          <a:custGeom>
            <a:avLst/>
            <a:gdLst>
              <a:gd name="connsiteX0" fmla="*/ 0 w 4882642"/>
              <a:gd name="connsiteY0" fmla="*/ 0 h 27432"/>
              <a:gd name="connsiteX1" fmla="*/ 648694 w 4882642"/>
              <a:gd name="connsiteY1" fmla="*/ 0 h 27432"/>
              <a:gd name="connsiteX2" fmla="*/ 1199735 w 4882642"/>
              <a:gd name="connsiteY2" fmla="*/ 0 h 27432"/>
              <a:gd name="connsiteX3" fmla="*/ 1799602 w 4882642"/>
              <a:gd name="connsiteY3" fmla="*/ 0 h 27432"/>
              <a:gd name="connsiteX4" fmla="*/ 2545949 w 4882642"/>
              <a:gd name="connsiteY4" fmla="*/ 0 h 27432"/>
              <a:gd name="connsiteX5" fmla="*/ 3194643 w 4882642"/>
              <a:gd name="connsiteY5" fmla="*/ 0 h 27432"/>
              <a:gd name="connsiteX6" fmla="*/ 3794510 w 4882642"/>
              <a:gd name="connsiteY6" fmla="*/ 0 h 27432"/>
              <a:gd name="connsiteX7" fmla="*/ 4882642 w 4882642"/>
              <a:gd name="connsiteY7" fmla="*/ 0 h 27432"/>
              <a:gd name="connsiteX8" fmla="*/ 4882642 w 4882642"/>
              <a:gd name="connsiteY8" fmla="*/ 27432 h 27432"/>
              <a:gd name="connsiteX9" fmla="*/ 4185122 w 4882642"/>
              <a:gd name="connsiteY9" fmla="*/ 27432 h 27432"/>
              <a:gd name="connsiteX10" fmla="*/ 3585254 w 4882642"/>
              <a:gd name="connsiteY10" fmla="*/ 27432 h 27432"/>
              <a:gd name="connsiteX11" fmla="*/ 2790081 w 4882642"/>
              <a:gd name="connsiteY11" fmla="*/ 27432 h 27432"/>
              <a:gd name="connsiteX12" fmla="*/ 2141387 w 4882642"/>
              <a:gd name="connsiteY12" fmla="*/ 27432 h 27432"/>
              <a:gd name="connsiteX13" fmla="*/ 1590346 w 4882642"/>
              <a:gd name="connsiteY13" fmla="*/ 27432 h 27432"/>
              <a:gd name="connsiteX14" fmla="*/ 844000 w 4882642"/>
              <a:gd name="connsiteY14" fmla="*/ 27432 h 27432"/>
              <a:gd name="connsiteX15" fmla="*/ 0 w 4882642"/>
              <a:gd name="connsiteY15" fmla="*/ 27432 h 27432"/>
              <a:gd name="connsiteX16" fmla="*/ 0 w 4882642"/>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2642" h="27432" fill="none" extrusionOk="0">
                <a:moveTo>
                  <a:pt x="0" y="0"/>
                </a:moveTo>
                <a:cubicBezTo>
                  <a:pt x="283896" y="15806"/>
                  <a:pt x="476914" y="-5705"/>
                  <a:pt x="648694" y="0"/>
                </a:cubicBezTo>
                <a:cubicBezTo>
                  <a:pt x="820474" y="5705"/>
                  <a:pt x="992491" y="-2560"/>
                  <a:pt x="1199735" y="0"/>
                </a:cubicBezTo>
                <a:cubicBezTo>
                  <a:pt x="1406979" y="2560"/>
                  <a:pt x="1535106" y="-12373"/>
                  <a:pt x="1799602" y="0"/>
                </a:cubicBezTo>
                <a:cubicBezTo>
                  <a:pt x="2064098" y="12373"/>
                  <a:pt x="2220857" y="34016"/>
                  <a:pt x="2545949" y="0"/>
                </a:cubicBezTo>
                <a:cubicBezTo>
                  <a:pt x="2871041" y="-34016"/>
                  <a:pt x="2930967" y="-6551"/>
                  <a:pt x="3194643" y="0"/>
                </a:cubicBezTo>
                <a:cubicBezTo>
                  <a:pt x="3458319" y="6551"/>
                  <a:pt x="3590719" y="-27970"/>
                  <a:pt x="3794510" y="0"/>
                </a:cubicBezTo>
                <a:cubicBezTo>
                  <a:pt x="3998301" y="27970"/>
                  <a:pt x="4343090" y="-39667"/>
                  <a:pt x="4882642" y="0"/>
                </a:cubicBezTo>
                <a:cubicBezTo>
                  <a:pt x="4881669" y="8304"/>
                  <a:pt x="4882164" y="21512"/>
                  <a:pt x="4882642" y="27432"/>
                </a:cubicBezTo>
                <a:cubicBezTo>
                  <a:pt x="4608564" y="7308"/>
                  <a:pt x="4394312" y="56256"/>
                  <a:pt x="4185122" y="27432"/>
                </a:cubicBezTo>
                <a:cubicBezTo>
                  <a:pt x="3975932" y="-1392"/>
                  <a:pt x="3827783" y="51583"/>
                  <a:pt x="3585254" y="27432"/>
                </a:cubicBezTo>
                <a:cubicBezTo>
                  <a:pt x="3342725" y="3281"/>
                  <a:pt x="3165015" y="17373"/>
                  <a:pt x="2790081" y="27432"/>
                </a:cubicBezTo>
                <a:cubicBezTo>
                  <a:pt x="2415147" y="37491"/>
                  <a:pt x="2453830" y="6816"/>
                  <a:pt x="2141387" y="27432"/>
                </a:cubicBezTo>
                <a:cubicBezTo>
                  <a:pt x="1828944" y="48048"/>
                  <a:pt x="1774219" y="17790"/>
                  <a:pt x="1590346" y="27432"/>
                </a:cubicBezTo>
                <a:cubicBezTo>
                  <a:pt x="1406473" y="37074"/>
                  <a:pt x="1200327" y="18527"/>
                  <a:pt x="844000" y="27432"/>
                </a:cubicBezTo>
                <a:cubicBezTo>
                  <a:pt x="487673" y="36337"/>
                  <a:pt x="322314" y="2648"/>
                  <a:pt x="0" y="27432"/>
                </a:cubicBezTo>
                <a:cubicBezTo>
                  <a:pt x="-1048" y="14992"/>
                  <a:pt x="-1120" y="7447"/>
                  <a:pt x="0" y="0"/>
                </a:cubicBezTo>
                <a:close/>
              </a:path>
              <a:path w="4882642" h="27432" stroke="0" extrusionOk="0">
                <a:moveTo>
                  <a:pt x="0" y="0"/>
                </a:moveTo>
                <a:cubicBezTo>
                  <a:pt x="238803" y="9040"/>
                  <a:pt x="494861" y="-4831"/>
                  <a:pt x="648694" y="0"/>
                </a:cubicBezTo>
                <a:cubicBezTo>
                  <a:pt x="802527" y="4831"/>
                  <a:pt x="991643" y="12575"/>
                  <a:pt x="1199735" y="0"/>
                </a:cubicBezTo>
                <a:cubicBezTo>
                  <a:pt x="1407827" y="-12575"/>
                  <a:pt x="1757315" y="9056"/>
                  <a:pt x="1994908" y="0"/>
                </a:cubicBezTo>
                <a:cubicBezTo>
                  <a:pt x="2232501" y="-9056"/>
                  <a:pt x="2370188" y="18797"/>
                  <a:pt x="2643602" y="0"/>
                </a:cubicBezTo>
                <a:cubicBezTo>
                  <a:pt x="2917016" y="-18797"/>
                  <a:pt x="3036387" y="10091"/>
                  <a:pt x="3292296" y="0"/>
                </a:cubicBezTo>
                <a:cubicBezTo>
                  <a:pt x="3548205" y="-10091"/>
                  <a:pt x="3892824" y="6516"/>
                  <a:pt x="4087469" y="0"/>
                </a:cubicBezTo>
                <a:cubicBezTo>
                  <a:pt x="4282114" y="-6516"/>
                  <a:pt x="4487997" y="-16222"/>
                  <a:pt x="4882642" y="0"/>
                </a:cubicBezTo>
                <a:cubicBezTo>
                  <a:pt x="4883127" y="9333"/>
                  <a:pt x="4883920" y="19699"/>
                  <a:pt x="4882642" y="27432"/>
                </a:cubicBezTo>
                <a:cubicBezTo>
                  <a:pt x="4665479" y="53358"/>
                  <a:pt x="4455363" y="34051"/>
                  <a:pt x="4282775" y="27432"/>
                </a:cubicBezTo>
                <a:cubicBezTo>
                  <a:pt x="4110187" y="20813"/>
                  <a:pt x="3781952" y="37808"/>
                  <a:pt x="3585254" y="27432"/>
                </a:cubicBezTo>
                <a:cubicBezTo>
                  <a:pt x="3388556" y="17056"/>
                  <a:pt x="3084641" y="41802"/>
                  <a:pt x="2887734" y="27432"/>
                </a:cubicBezTo>
                <a:cubicBezTo>
                  <a:pt x="2690827" y="13062"/>
                  <a:pt x="2491613" y="5294"/>
                  <a:pt x="2239040" y="27432"/>
                </a:cubicBezTo>
                <a:cubicBezTo>
                  <a:pt x="1986467" y="49570"/>
                  <a:pt x="1795483" y="63015"/>
                  <a:pt x="1443867" y="27432"/>
                </a:cubicBezTo>
                <a:cubicBezTo>
                  <a:pt x="1092251" y="-8151"/>
                  <a:pt x="850619" y="43704"/>
                  <a:pt x="648694" y="27432"/>
                </a:cubicBezTo>
                <a:cubicBezTo>
                  <a:pt x="446769" y="11160"/>
                  <a:pt x="306471" y="26408"/>
                  <a:pt x="0" y="27432"/>
                </a:cubicBezTo>
                <a:cubicBezTo>
                  <a:pt x="211" y="18145"/>
                  <a:pt x="120" y="648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3A4D749-E718-4FDC-86CB-A5C5C43507C6}"/>
              </a:ext>
            </a:extLst>
          </p:cNvPr>
          <p:cNvSpPr txBox="1"/>
          <p:nvPr/>
        </p:nvSpPr>
        <p:spPr>
          <a:xfrm>
            <a:off x="946404" y="3991356"/>
            <a:ext cx="7228332" cy="5321808"/>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800"/>
              <a:t>The second plot inside the maintenance approach, is a pie chart that studies the number of remote allowed hirings inside the companies. This means whether the employees will be allowed to work onsite or offsite (remotely). The 0s in this pie-chart represent the Null values inside the feature. Which is not acceptable. Since most employees will be looking to know whether their work will be remotely or no, before they apply for a job. This option is strongly advised to be changed to mandatory so employees know if their work is remotely or not, and to encourage them to apply to new jobs. </a:t>
            </a:r>
          </a:p>
        </p:txBody>
      </p:sp>
      <p:pic>
        <p:nvPicPr>
          <p:cNvPr id="5" name="Picture 4">
            <a:extLst>
              <a:ext uri="{FF2B5EF4-FFF2-40B4-BE49-F238E27FC236}">
                <a16:creationId xmlns:a16="http://schemas.microsoft.com/office/drawing/2014/main" id="{F5B17257-3462-425C-9937-88BF7B46F4E3}"/>
              </a:ext>
            </a:extLst>
          </p:cNvPr>
          <p:cNvPicPr>
            <a:picLocks noChangeAspect="1"/>
          </p:cNvPicPr>
          <p:nvPr/>
        </p:nvPicPr>
        <p:blipFill>
          <a:blip r:embed="rId2"/>
          <a:stretch>
            <a:fillRect/>
          </a:stretch>
        </p:blipFill>
        <p:spPr>
          <a:xfrm>
            <a:off x="9148572" y="2039453"/>
            <a:ext cx="8188452" cy="6208093"/>
          </a:xfrm>
          <a:prstGeom prst="rect">
            <a:avLst/>
          </a:prstGeom>
        </p:spPr>
      </p:pic>
      <p:pic>
        <p:nvPicPr>
          <p:cNvPr id="3" name="Picture 2">
            <a:extLst>
              <a:ext uri="{FF2B5EF4-FFF2-40B4-BE49-F238E27FC236}">
                <a16:creationId xmlns:a16="http://schemas.microsoft.com/office/drawing/2014/main" id="{8DCD6E87-B32C-4C70-B86B-D9F2F9599F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24731"/>
            <a:ext cx="1161386" cy="1161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454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6">
            <a:extLst>
              <a:ext uri="{FF2B5EF4-FFF2-40B4-BE49-F238E27FC236}">
                <a16:creationId xmlns:a16="http://schemas.microsoft.com/office/drawing/2014/main" id="{4E0B06D9-AD46-4BBC-89F1-25D84E18C051}"/>
              </a:ext>
            </a:extLst>
          </p:cNvPr>
          <p:cNvSpPr txBox="1"/>
          <p:nvPr/>
        </p:nvSpPr>
        <p:spPr>
          <a:xfrm>
            <a:off x="946404" y="960120"/>
            <a:ext cx="7228332" cy="222199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8100" kern="1200">
                <a:solidFill>
                  <a:schemeClr val="tx1"/>
                </a:solidFill>
                <a:latin typeface="+mj-lt"/>
                <a:ea typeface="+mj-ea"/>
                <a:cs typeface="+mj-cs"/>
              </a:rPr>
              <a:t>LinkedIn</a:t>
            </a: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917" y="3559302"/>
            <a:ext cx="4882642" cy="27432"/>
          </a:xfrm>
          <a:custGeom>
            <a:avLst/>
            <a:gdLst>
              <a:gd name="connsiteX0" fmla="*/ 0 w 4882642"/>
              <a:gd name="connsiteY0" fmla="*/ 0 h 27432"/>
              <a:gd name="connsiteX1" fmla="*/ 648694 w 4882642"/>
              <a:gd name="connsiteY1" fmla="*/ 0 h 27432"/>
              <a:gd name="connsiteX2" fmla="*/ 1199735 w 4882642"/>
              <a:gd name="connsiteY2" fmla="*/ 0 h 27432"/>
              <a:gd name="connsiteX3" fmla="*/ 1799602 w 4882642"/>
              <a:gd name="connsiteY3" fmla="*/ 0 h 27432"/>
              <a:gd name="connsiteX4" fmla="*/ 2545949 w 4882642"/>
              <a:gd name="connsiteY4" fmla="*/ 0 h 27432"/>
              <a:gd name="connsiteX5" fmla="*/ 3194643 w 4882642"/>
              <a:gd name="connsiteY5" fmla="*/ 0 h 27432"/>
              <a:gd name="connsiteX6" fmla="*/ 3794510 w 4882642"/>
              <a:gd name="connsiteY6" fmla="*/ 0 h 27432"/>
              <a:gd name="connsiteX7" fmla="*/ 4882642 w 4882642"/>
              <a:gd name="connsiteY7" fmla="*/ 0 h 27432"/>
              <a:gd name="connsiteX8" fmla="*/ 4882642 w 4882642"/>
              <a:gd name="connsiteY8" fmla="*/ 27432 h 27432"/>
              <a:gd name="connsiteX9" fmla="*/ 4185122 w 4882642"/>
              <a:gd name="connsiteY9" fmla="*/ 27432 h 27432"/>
              <a:gd name="connsiteX10" fmla="*/ 3585254 w 4882642"/>
              <a:gd name="connsiteY10" fmla="*/ 27432 h 27432"/>
              <a:gd name="connsiteX11" fmla="*/ 2790081 w 4882642"/>
              <a:gd name="connsiteY11" fmla="*/ 27432 h 27432"/>
              <a:gd name="connsiteX12" fmla="*/ 2141387 w 4882642"/>
              <a:gd name="connsiteY12" fmla="*/ 27432 h 27432"/>
              <a:gd name="connsiteX13" fmla="*/ 1590346 w 4882642"/>
              <a:gd name="connsiteY13" fmla="*/ 27432 h 27432"/>
              <a:gd name="connsiteX14" fmla="*/ 844000 w 4882642"/>
              <a:gd name="connsiteY14" fmla="*/ 27432 h 27432"/>
              <a:gd name="connsiteX15" fmla="*/ 0 w 4882642"/>
              <a:gd name="connsiteY15" fmla="*/ 27432 h 27432"/>
              <a:gd name="connsiteX16" fmla="*/ 0 w 4882642"/>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2642" h="27432" fill="none" extrusionOk="0">
                <a:moveTo>
                  <a:pt x="0" y="0"/>
                </a:moveTo>
                <a:cubicBezTo>
                  <a:pt x="283896" y="15806"/>
                  <a:pt x="476914" y="-5705"/>
                  <a:pt x="648694" y="0"/>
                </a:cubicBezTo>
                <a:cubicBezTo>
                  <a:pt x="820474" y="5705"/>
                  <a:pt x="992491" y="-2560"/>
                  <a:pt x="1199735" y="0"/>
                </a:cubicBezTo>
                <a:cubicBezTo>
                  <a:pt x="1406979" y="2560"/>
                  <a:pt x="1535106" y="-12373"/>
                  <a:pt x="1799602" y="0"/>
                </a:cubicBezTo>
                <a:cubicBezTo>
                  <a:pt x="2064098" y="12373"/>
                  <a:pt x="2220857" y="34016"/>
                  <a:pt x="2545949" y="0"/>
                </a:cubicBezTo>
                <a:cubicBezTo>
                  <a:pt x="2871041" y="-34016"/>
                  <a:pt x="2930967" y="-6551"/>
                  <a:pt x="3194643" y="0"/>
                </a:cubicBezTo>
                <a:cubicBezTo>
                  <a:pt x="3458319" y="6551"/>
                  <a:pt x="3590719" y="-27970"/>
                  <a:pt x="3794510" y="0"/>
                </a:cubicBezTo>
                <a:cubicBezTo>
                  <a:pt x="3998301" y="27970"/>
                  <a:pt x="4343090" y="-39667"/>
                  <a:pt x="4882642" y="0"/>
                </a:cubicBezTo>
                <a:cubicBezTo>
                  <a:pt x="4881669" y="8304"/>
                  <a:pt x="4882164" y="21512"/>
                  <a:pt x="4882642" y="27432"/>
                </a:cubicBezTo>
                <a:cubicBezTo>
                  <a:pt x="4608564" y="7308"/>
                  <a:pt x="4394312" y="56256"/>
                  <a:pt x="4185122" y="27432"/>
                </a:cubicBezTo>
                <a:cubicBezTo>
                  <a:pt x="3975932" y="-1392"/>
                  <a:pt x="3827783" y="51583"/>
                  <a:pt x="3585254" y="27432"/>
                </a:cubicBezTo>
                <a:cubicBezTo>
                  <a:pt x="3342725" y="3281"/>
                  <a:pt x="3165015" y="17373"/>
                  <a:pt x="2790081" y="27432"/>
                </a:cubicBezTo>
                <a:cubicBezTo>
                  <a:pt x="2415147" y="37491"/>
                  <a:pt x="2453830" y="6816"/>
                  <a:pt x="2141387" y="27432"/>
                </a:cubicBezTo>
                <a:cubicBezTo>
                  <a:pt x="1828944" y="48048"/>
                  <a:pt x="1774219" y="17790"/>
                  <a:pt x="1590346" y="27432"/>
                </a:cubicBezTo>
                <a:cubicBezTo>
                  <a:pt x="1406473" y="37074"/>
                  <a:pt x="1200327" y="18527"/>
                  <a:pt x="844000" y="27432"/>
                </a:cubicBezTo>
                <a:cubicBezTo>
                  <a:pt x="487673" y="36337"/>
                  <a:pt x="322314" y="2648"/>
                  <a:pt x="0" y="27432"/>
                </a:cubicBezTo>
                <a:cubicBezTo>
                  <a:pt x="-1048" y="14992"/>
                  <a:pt x="-1120" y="7447"/>
                  <a:pt x="0" y="0"/>
                </a:cubicBezTo>
                <a:close/>
              </a:path>
              <a:path w="4882642" h="27432" stroke="0" extrusionOk="0">
                <a:moveTo>
                  <a:pt x="0" y="0"/>
                </a:moveTo>
                <a:cubicBezTo>
                  <a:pt x="238803" y="9040"/>
                  <a:pt x="494861" y="-4831"/>
                  <a:pt x="648694" y="0"/>
                </a:cubicBezTo>
                <a:cubicBezTo>
                  <a:pt x="802527" y="4831"/>
                  <a:pt x="991643" y="12575"/>
                  <a:pt x="1199735" y="0"/>
                </a:cubicBezTo>
                <a:cubicBezTo>
                  <a:pt x="1407827" y="-12575"/>
                  <a:pt x="1757315" y="9056"/>
                  <a:pt x="1994908" y="0"/>
                </a:cubicBezTo>
                <a:cubicBezTo>
                  <a:pt x="2232501" y="-9056"/>
                  <a:pt x="2370188" y="18797"/>
                  <a:pt x="2643602" y="0"/>
                </a:cubicBezTo>
                <a:cubicBezTo>
                  <a:pt x="2917016" y="-18797"/>
                  <a:pt x="3036387" y="10091"/>
                  <a:pt x="3292296" y="0"/>
                </a:cubicBezTo>
                <a:cubicBezTo>
                  <a:pt x="3548205" y="-10091"/>
                  <a:pt x="3892824" y="6516"/>
                  <a:pt x="4087469" y="0"/>
                </a:cubicBezTo>
                <a:cubicBezTo>
                  <a:pt x="4282114" y="-6516"/>
                  <a:pt x="4487997" y="-16222"/>
                  <a:pt x="4882642" y="0"/>
                </a:cubicBezTo>
                <a:cubicBezTo>
                  <a:pt x="4883127" y="9333"/>
                  <a:pt x="4883920" y="19699"/>
                  <a:pt x="4882642" y="27432"/>
                </a:cubicBezTo>
                <a:cubicBezTo>
                  <a:pt x="4665479" y="53358"/>
                  <a:pt x="4455363" y="34051"/>
                  <a:pt x="4282775" y="27432"/>
                </a:cubicBezTo>
                <a:cubicBezTo>
                  <a:pt x="4110187" y="20813"/>
                  <a:pt x="3781952" y="37808"/>
                  <a:pt x="3585254" y="27432"/>
                </a:cubicBezTo>
                <a:cubicBezTo>
                  <a:pt x="3388556" y="17056"/>
                  <a:pt x="3084641" y="41802"/>
                  <a:pt x="2887734" y="27432"/>
                </a:cubicBezTo>
                <a:cubicBezTo>
                  <a:pt x="2690827" y="13062"/>
                  <a:pt x="2491613" y="5294"/>
                  <a:pt x="2239040" y="27432"/>
                </a:cubicBezTo>
                <a:cubicBezTo>
                  <a:pt x="1986467" y="49570"/>
                  <a:pt x="1795483" y="63015"/>
                  <a:pt x="1443867" y="27432"/>
                </a:cubicBezTo>
                <a:cubicBezTo>
                  <a:pt x="1092251" y="-8151"/>
                  <a:pt x="850619" y="43704"/>
                  <a:pt x="648694" y="27432"/>
                </a:cubicBezTo>
                <a:cubicBezTo>
                  <a:pt x="446769" y="11160"/>
                  <a:pt x="306471" y="26408"/>
                  <a:pt x="0" y="27432"/>
                </a:cubicBezTo>
                <a:cubicBezTo>
                  <a:pt x="211" y="18145"/>
                  <a:pt x="120" y="648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0FED561-7333-4517-B5E9-677CD1BE46E8}"/>
              </a:ext>
            </a:extLst>
          </p:cNvPr>
          <p:cNvSpPr txBox="1"/>
          <p:nvPr/>
        </p:nvSpPr>
        <p:spPr>
          <a:xfrm>
            <a:off x="946404" y="3991356"/>
            <a:ext cx="7228332" cy="5321808"/>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300"/>
              <a:t>The third plot is another pie-chart that studies the relationship between the pay-periods. Given the plot, it can be shown that the Null values took more than half of the plot, which lets the employees that want to apply for jobs, not noticed of the pay-period whether it will be yearly, monthly, or hourly. This changes from the type of the job that’s going to be applied by the employee. And the employee needs to know what the pay-period is, since nowadays, the highest priority for employees when it comes to jobs is the payment period. To have a better reputation and to attract new hirings. This option should be made mandatory for the companies to specify the pay-period. This chart can be interacted with to study the different pay-periods.</a:t>
            </a:r>
          </a:p>
        </p:txBody>
      </p:sp>
      <p:pic>
        <p:nvPicPr>
          <p:cNvPr id="5" name="Picture 4">
            <a:extLst>
              <a:ext uri="{FF2B5EF4-FFF2-40B4-BE49-F238E27FC236}">
                <a16:creationId xmlns:a16="http://schemas.microsoft.com/office/drawing/2014/main" id="{706ACFF4-DCDA-48FF-864D-FB869B00FD0F}"/>
              </a:ext>
            </a:extLst>
          </p:cNvPr>
          <p:cNvPicPr>
            <a:picLocks noChangeAspect="1"/>
          </p:cNvPicPr>
          <p:nvPr/>
        </p:nvPicPr>
        <p:blipFill>
          <a:blip r:embed="rId2"/>
          <a:stretch>
            <a:fillRect/>
          </a:stretch>
        </p:blipFill>
        <p:spPr>
          <a:xfrm>
            <a:off x="9148572" y="1950852"/>
            <a:ext cx="8188452" cy="6385295"/>
          </a:xfrm>
          <a:prstGeom prst="rect">
            <a:avLst/>
          </a:prstGeom>
        </p:spPr>
      </p:pic>
      <p:pic>
        <p:nvPicPr>
          <p:cNvPr id="3" name="Picture 2">
            <a:extLst>
              <a:ext uri="{FF2B5EF4-FFF2-40B4-BE49-F238E27FC236}">
                <a16:creationId xmlns:a16="http://schemas.microsoft.com/office/drawing/2014/main" id="{8DCD6E87-B32C-4C70-B86B-D9F2F9599F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24731"/>
            <a:ext cx="1161386" cy="1161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743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9329737"/>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6">
            <a:extLst>
              <a:ext uri="{FF2B5EF4-FFF2-40B4-BE49-F238E27FC236}">
                <a16:creationId xmlns:a16="http://schemas.microsoft.com/office/drawing/2014/main" id="{4E0B06D9-AD46-4BBC-89F1-25D84E18C051}"/>
              </a:ext>
            </a:extLst>
          </p:cNvPr>
          <p:cNvSpPr txBox="1"/>
          <p:nvPr/>
        </p:nvSpPr>
        <p:spPr>
          <a:xfrm>
            <a:off x="2824075" y="905867"/>
            <a:ext cx="2084170" cy="242705"/>
          </a:xfrm>
          <a:prstGeom prst="rect">
            <a:avLst/>
          </a:prstGeom>
        </p:spPr>
        <p:txBody>
          <a:bodyPr wrap="square" lIns="0" tIns="0" rIns="0" bIns="0" rtlCol="0" anchor="t">
            <a:spAutoFit/>
          </a:bodyPr>
          <a:lstStyle/>
          <a:p>
            <a:pPr defTabSz="411480">
              <a:lnSpc>
                <a:spcPts val="1512"/>
              </a:lnSpc>
              <a:spcBef>
                <a:spcPct val="0"/>
              </a:spcBef>
              <a:spcAft>
                <a:spcPts val="600"/>
              </a:spcAft>
            </a:pPr>
            <a:r>
              <a:rPr lang="en-US" sz="2880" kern="1200">
                <a:solidFill>
                  <a:schemeClr val="tx1"/>
                </a:solidFill>
                <a:latin typeface="+mj-lt"/>
                <a:ea typeface="+mn-ea"/>
                <a:cs typeface="+mn-cs"/>
              </a:rPr>
              <a:t>LinkedIn</a:t>
            </a:r>
            <a:endParaRPr lang="en-US" sz="3200">
              <a:latin typeface="+mj-lt"/>
            </a:endParaRPr>
          </a:p>
        </p:txBody>
      </p:sp>
      <p:pic>
        <p:nvPicPr>
          <p:cNvPr id="3" name="Picture 2">
            <a:extLst>
              <a:ext uri="{FF2B5EF4-FFF2-40B4-BE49-F238E27FC236}">
                <a16:creationId xmlns:a16="http://schemas.microsoft.com/office/drawing/2014/main" id="{8DCD6E87-B32C-4C70-B86B-D9F2F9599F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3640" y="342900"/>
            <a:ext cx="1046175" cy="1046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29FDB17-2672-45CF-AA99-A481EBE84A18}"/>
              </a:ext>
            </a:extLst>
          </p:cNvPr>
          <p:cNvSpPr txBox="1"/>
          <p:nvPr/>
        </p:nvSpPr>
        <p:spPr>
          <a:xfrm>
            <a:off x="3801507" y="2186806"/>
            <a:ext cx="12698553" cy="1081254"/>
          </a:xfrm>
          <a:prstGeom prst="rect">
            <a:avLst/>
          </a:prstGeom>
          <a:noFill/>
        </p:spPr>
        <p:txBody>
          <a:bodyPr wrap="square" rtlCol="0">
            <a:spAutoFit/>
          </a:bodyPr>
          <a:lstStyle/>
          <a:p>
            <a:pPr defTabSz="411480">
              <a:spcAft>
                <a:spcPts val="600"/>
              </a:spcAft>
            </a:pPr>
            <a:r>
              <a:rPr lang="en-US" sz="2160" kern="1200">
                <a:solidFill>
                  <a:schemeClr val="tx1"/>
                </a:solidFill>
                <a:latin typeface="+mn-lt"/>
                <a:ea typeface="+mn-ea"/>
                <a:cs typeface="+mn-cs"/>
              </a:rPr>
              <a:t>This concludes the plots for both approaches that have been studied in PowerBI’s dashboard. Each plot is interactive with the other plots, and will ensure the users of it, a user-friendly experience filled with many actionable decisions to be made for both approaches. </a:t>
            </a:r>
            <a:endParaRPr lang="en-US" sz="2400"/>
          </a:p>
        </p:txBody>
      </p:sp>
      <p:sp>
        <p:nvSpPr>
          <p:cNvPr id="5" name="TextBox 4">
            <a:extLst>
              <a:ext uri="{FF2B5EF4-FFF2-40B4-BE49-F238E27FC236}">
                <a16:creationId xmlns:a16="http://schemas.microsoft.com/office/drawing/2014/main" id="{7DD7AD1C-14AA-46BC-BD3D-BF062CF5BF2C}"/>
              </a:ext>
            </a:extLst>
          </p:cNvPr>
          <p:cNvSpPr txBox="1"/>
          <p:nvPr/>
        </p:nvSpPr>
        <p:spPr>
          <a:xfrm>
            <a:off x="3801507" y="3696905"/>
            <a:ext cx="12698553" cy="4773614"/>
          </a:xfrm>
          <a:prstGeom prst="rect">
            <a:avLst/>
          </a:prstGeom>
          <a:noFill/>
        </p:spPr>
        <p:txBody>
          <a:bodyPr wrap="square" rtlCol="0">
            <a:spAutoFit/>
          </a:bodyPr>
          <a:lstStyle/>
          <a:p>
            <a:pPr defTabSz="411480">
              <a:spcAft>
                <a:spcPts val="600"/>
              </a:spcAft>
            </a:pPr>
            <a:r>
              <a:rPr lang="en-US" sz="2160" kern="1200">
                <a:solidFill>
                  <a:schemeClr val="tx1"/>
                </a:solidFill>
                <a:latin typeface="+mn-lt"/>
                <a:ea typeface="+mn-ea"/>
                <a:cs typeface="+mn-cs"/>
              </a:rPr>
              <a:t>There have been many companies that used Dashboards and visualizations in their decision-making over the years. To enhance their user experience and make strategic decisions that would impact the platform on a long-term basis. Some of these companies are:</a:t>
            </a:r>
          </a:p>
          <a:p>
            <a:pPr defTabSz="411480">
              <a:spcAft>
                <a:spcPts val="600"/>
              </a:spcAft>
            </a:pPr>
            <a:endParaRPr lang="en-US" sz="2160" kern="1200">
              <a:solidFill>
                <a:schemeClr val="tx1"/>
              </a:solidFill>
              <a:latin typeface="+mn-lt"/>
              <a:ea typeface="+mn-ea"/>
              <a:cs typeface="+mn-cs"/>
            </a:endParaRPr>
          </a:p>
          <a:p>
            <a:pPr defTabSz="411480">
              <a:spcAft>
                <a:spcPts val="600"/>
              </a:spcAft>
            </a:pPr>
            <a:endParaRPr lang="en-US" sz="2160" kern="1200">
              <a:solidFill>
                <a:schemeClr val="tx1"/>
              </a:solidFill>
              <a:latin typeface="+mn-lt"/>
              <a:ea typeface="+mn-ea"/>
              <a:cs typeface="+mn-cs"/>
            </a:endParaRPr>
          </a:p>
          <a:p>
            <a:pPr defTabSz="411480">
              <a:spcAft>
                <a:spcPts val="600"/>
              </a:spcAft>
            </a:pPr>
            <a:r>
              <a:rPr lang="en-US" sz="2160" kern="1200">
                <a:solidFill>
                  <a:schemeClr val="tx1"/>
                </a:solidFill>
                <a:latin typeface="+mn-lt"/>
                <a:ea typeface="+mn-ea"/>
                <a:cs typeface="+mn-cs"/>
              </a:rPr>
              <a:t>X (Formerly Twitter)</a:t>
            </a:r>
          </a:p>
          <a:p>
            <a:pPr defTabSz="411480">
              <a:spcAft>
                <a:spcPts val="600"/>
              </a:spcAft>
            </a:pPr>
            <a:endParaRPr lang="en-US" sz="2160" kern="1200">
              <a:solidFill>
                <a:schemeClr val="tx1"/>
              </a:solidFill>
              <a:latin typeface="+mn-lt"/>
              <a:ea typeface="+mn-ea"/>
              <a:cs typeface="+mn-cs"/>
            </a:endParaRPr>
          </a:p>
          <a:p>
            <a:pPr defTabSz="411480">
              <a:spcAft>
                <a:spcPts val="600"/>
              </a:spcAft>
            </a:pPr>
            <a:r>
              <a:rPr lang="en-US" sz="2160" kern="1200">
                <a:solidFill>
                  <a:schemeClr val="tx1"/>
                </a:solidFill>
                <a:latin typeface="+mn-lt"/>
                <a:ea typeface="+mn-ea"/>
                <a:cs typeface="+mn-cs"/>
              </a:rPr>
              <a:t>Starbucks</a:t>
            </a:r>
          </a:p>
          <a:p>
            <a:pPr defTabSz="411480">
              <a:spcAft>
                <a:spcPts val="600"/>
              </a:spcAft>
            </a:pPr>
            <a:endParaRPr lang="en-US" sz="2160" kern="1200">
              <a:solidFill>
                <a:schemeClr val="tx1"/>
              </a:solidFill>
              <a:latin typeface="+mn-lt"/>
              <a:ea typeface="+mn-ea"/>
              <a:cs typeface="+mn-cs"/>
            </a:endParaRPr>
          </a:p>
          <a:p>
            <a:pPr defTabSz="411480">
              <a:spcAft>
                <a:spcPts val="600"/>
              </a:spcAft>
            </a:pPr>
            <a:r>
              <a:rPr lang="en-US" sz="2160" kern="1200">
                <a:solidFill>
                  <a:schemeClr val="tx1"/>
                </a:solidFill>
                <a:latin typeface="+mn-lt"/>
                <a:ea typeface="+mn-ea"/>
                <a:cs typeface="+mn-cs"/>
              </a:rPr>
              <a:t>Walmart</a:t>
            </a:r>
          </a:p>
          <a:p>
            <a:pPr defTabSz="411480">
              <a:spcAft>
                <a:spcPts val="600"/>
              </a:spcAft>
            </a:pPr>
            <a:endParaRPr lang="en-US" sz="2160" kern="1200">
              <a:solidFill>
                <a:schemeClr val="tx1"/>
              </a:solidFill>
              <a:latin typeface="+mn-lt"/>
              <a:ea typeface="+mn-ea"/>
              <a:cs typeface="+mn-cs"/>
            </a:endParaRPr>
          </a:p>
          <a:p>
            <a:pPr defTabSz="411480">
              <a:spcAft>
                <a:spcPts val="600"/>
              </a:spcAft>
            </a:pPr>
            <a:r>
              <a:rPr lang="en-US" sz="2160" kern="1200">
                <a:solidFill>
                  <a:schemeClr val="tx1"/>
                </a:solidFill>
                <a:latin typeface="+mn-lt"/>
                <a:ea typeface="+mn-ea"/>
                <a:cs typeface="+mn-cs"/>
              </a:rPr>
              <a:t>Uber</a:t>
            </a:r>
            <a:endParaRPr lang="en-US" sz="2400"/>
          </a:p>
        </p:txBody>
      </p:sp>
    </p:spTree>
    <p:extLst>
      <p:ext uri="{BB962C8B-B14F-4D97-AF65-F5344CB8AC3E}">
        <p14:creationId xmlns:p14="http://schemas.microsoft.com/office/powerpoint/2010/main" val="1424218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6">
            <a:extLst>
              <a:ext uri="{FF2B5EF4-FFF2-40B4-BE49-F238E27FC236}">
                <a16:creationId xmlns:a16="http://schemas.microsoft.com/office/drawing/2014/main" id="{4E0B06D9-AD46-4BBC-89F1-25D84E18C051}"/>
              </a:ext>
            </a:extLst>
          </p:cNvPr>
          <p:cNvSpPr txBox="1"/>
          <p:nvPr/>
        </p:nvSpPr>
        <p:spPr>
          <a:xfrm>
            <a:off x="1257300" y="547687"/>
            <a:ext cx="15773400" cy="198834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8100" kern="1200">
                <a:solidFill>
                  <a:schemeClr val="tx1"/>
                </a:solidFill>
                <a:latin typeface="+mj-lt"/>
                <a:ea typeface="+mj-ea"/>
                <a:cs typeface="+mj-cs"/>
              </a:rPr>
              <a:t>X (Twitter)</a:t>
            </a:r>
          </a:p>
        </p:txBody>
      </p:sp>
      <p:sp>
        <p:nvSpPr>
          <p:cNvPr id="308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3554" y="2516059"/>
            <a:ext cx="16280892" cy="27432"/>
          </a:xfrm>
          <a:custGeom>
            <a:avLst/>
            <a:gdLst>
              <a:gd name="connsiteX0" fmla="*/ 0 w 16280892"/>
              <a:gd name="connsiteY0" fmla="*/ 0 h 27432"/>
              <a:gd name="connsiteX1" fmla="*/ 841179 w 16280892"/>
              <a:gd name="connsiteY1" fmla="*/ 0 h 27432"/>
              <a:gd name="connsiteX2" fmla="*/ 1682359 w 16280892"/>
              <a:gd name="connsiteY2" fmla="*/ 0 h 27432"/>
              <a:gd name="connsiteX3" fmla="*/ 2360729 w 16280892"/>
              <a:gd name="connsiteY3" fmla="*/ 0 h 27432"/>
              <a:gd name="connsiteX4" fmla="*/ 3039100 w 16280892"/>
              <a:gd name="connsiteY4" fmla="*/ 0 h 27432"/>
              <a:gd name="connsiteX5" fmla="*/ 3717470 w 16280892"/>
              <a:gd name="connsiteY5" fmla="*/ 0 h 27432"/>
              <a:gd name="connsiteX6" fmla="*/ 3907414 w 16280892"/>
              <a:gd name="connsiteY6" fmla="*/ 0 h 27432"/>
              <a:gd name="connsiteX7" fmla="*/ 4748593 w 16280892"/>
              <a:gd name="connsiteY7" fmla="*/ 0 h 27432"/>
              <a:gd name="connsiteX8" fmla="*/ 4938537 w 16280892"/>
              <a:gd name="connsiteY8" fmla="*/ 0 h 27432"/>
              <a:gd name="connsiteX9" fmla="*/ 5616908 w 16280892"/>
              <a:gd name="connsiteY9" fmla="*/ 0 h 27432"/>
              <a:gd name="connsiteX10" fmla="*/ 6620896 w 16280892"/>
              <a:gd name="connsiteY10" fmla="*/ 0 h 27432"/>
              <a:gd name="connsiteX11" fmla="*/ 7624884 w 16280892"/>
              <a:gd name="connsiteY11" fmla="*/ 0 h 27432"/>
              <a:gd name="connsiteX12" fmla="*/ 8466064 w 16280892"/>
              <a:gd name="connsiteY12" fmla="*/ 0 h 27432"/>
              <a:gd name="connsiteX13" fmla="*/ 8981625 w 16280892"/>
              <a:gd name="connsiteY13" fmla="*/ 0 h 27432"/>
              <a:gd name="connsiteX14" fmla="*/ 9171569 w 16280892"/>
              <a:gd name="connsiteY14" fmla="*/ 0 h 27432"/>
              <a:gd name="connsiteX15" fmla="*/ 9687131 w 16280892"/>
              <a:gd name="connsiteY15" fmla="*/ 0 h 27432"/>
              <a:gd name="connsiteX16" fmla="*/ 10528310 w 16280892"/>
              <a:gd name="connsiteY16" fmla="*/ 0 h 27432"/>
              <a:gd name="connsiteX17" fmla="*/ 11532298 w 16280892"/>
              <a:gd name="connsiteY17" fmla="*/ 0 h 27432"/>
              <a:gd name="connsiteX18" fmla="*/ 11722242 w 16280892"/>
              <a:gd name="connsiteY18" fmla="*/ 0 h 27432"/>
              <a:gd name="connsiteX19" fmla="*/ 11912186 w 16280892"/>
              <a:gd name="connsiteY19" fmla="*/ 0 h 27432"/>
              <a:gd name="connsiteX20" fmla="*/ 12916174 w 16280892"/>
              <a:gd name="connsiteY20" fmla="*/ 0 h 27432"/>
              <a:gd name="connsiteX21" fmla="*/ 13106118 w 16280892"/>
              <a:gd name="connsiteY21" fmla="*/ 0 h 27432"/>
              <a:gd name="connsiteX22" fmla="*/ 13784489 w 16280892"/>
              <a:gd name="connsiteY22" fmla="*/ 0 h 27432"/>
              <a:gd name="connsiteX23" fmla="*/ 14137241 w 16280892"/>
              <a:gd name="connsiteY23" fmla="*/ 0 h 27432"/>
              <a:gd name="connsiteX24" fmla="*/ 14489994 w 16280892"/>
              <a:gd name="connsiteY24" fmla="*/ 0 h 27432"/>
              <a:gd name="connsiteX25" fmla="*/ 14842747 w 16280892"/>
              <a:gd name="connsiteY25" fmla="*/ 0 h 27432"/>
              <a:gd name="connsiteX26" fmla="*/ 15195499 w 16280892"/>
              <a:gd name="connsiteY26" fmla="*/ 0 h 27432"/>
              <a:gd name="connsiteX27" fmla="*/ 16280892 w 16280892"/>
              <a:gd name="connsiteY27" fmla="*/ 0 h 27432"/>
              <a:gd name="connsiteX28" fmla="*/ 16280892 w 16280892"/>
              <a:gd name="connsiteY28" fmla="*/ 27432 h 27432"/>
              <a:gd name="connsiteX29" fmla="*/ 15765330 w 16280892"/>
              <a:gd name="connsiteY29" fmla="*/ 27432 h 27432"/>
              <a:gd name="connsiteX30" fmla="*/ 15412578 w 16280892"/>
              <a:gd name="connsiteY30" fmla="*/ 27432 h 27432"/>
              <a:gd name="connsiteX31" fmla="*/ 14571398 w 16280892"/>
              <a:gd name="connsiteY31" fmla="*/ 27432 h 27432"/>
              <a:gd name="connsiteX32" fmla="*/ 13567410 w 16280892"/>
              <a:gd name="connsiteY32" fmla="*/ 27432 h 27432"/>
              <a:gd name="connsiteX33" fmla="*/ 13051848 w 16280892"/>
              <a:gd name="connsiteY33" fmla="*/ 27432 h 27432"/>
              <a:gd name="connsiteX34" fmla="*/ 12047860 w 16280892"/>
              <a:gd name="connsiteY34" fmla="*/ 27432 h 27432"/>
              <a:gd name="connsiteX35" fmla="*/ 11369490 w 16280892"/>
              <a:gd name="connsiteY35" fmla="*/ 27432 h 27432"/>
              <a:gd name="connsiteX36" fmla="*/ 10365501 w 16280892"/>
              <a:gd name="connsiteY36" fmla="*/ 27432 h 27432"/>
              <a:gd name="connsiteX37" fmla="*/ 9361513 w 16280892"/>
              <a:gd name="connsiteY37" fmla="*/ 27432 h 27432"/>
              <a:gd name="connsiteX38" fmla="*/ 9008760 w 16280892"/>
              <a:gd name="connsiteY38" fmla="*/ 27432 h 27432"/>
              <a:gd name="connsiteX39" fmla="*/ 8493199 w 16280892"/>
              <a:gd name="connsiteY39" fmla="*/ 27432 h 27432"/>
              <a:gd name="connsiteX40" fmla="*/ 7814828 w 16280892"/>
              <a:gd name="connsiteY40" fmla="*/ 27432 h 27432"/>
              <a:gd name="connsiteX41" fmla="*/ 7136458 w 16280892"/>
              <a:gd name="connsiteY41" fmla="*/ 27432 h 27432"/>
              <a:gd name="connsiteX42" fmla="*/ 6295278 w 16280892"/>
              <a:gd name="connsiteY42" fmla="*/ 27432 h 27432"/>
              <a:gd name="connsiteX43" fmla="*/ 5942526 w 16280892"/>
              <a:gd name="connsiteY43" fmla="*/ 27432 h 27432"/>
              <a:gd name="connsiteX44" fmla="*/ 5589773 w 16280892"/>
              <a:gd name="connsiteY44" fmla="*/ 27432 h 27432"/>
              <a:gd name="connsiteX45" fmla="*/ 4585785 w 16280892"/>
              <a:gd name="connsiteY45" fmla="*/ 27432 h 27432"/>
              <a:gd name="connsiteX46" fmla="*/ 3581796 w 16280892"/>
              <a:gd name="connsiteY46" fmla="*/ 27432 h 27432"/>
              <a:gd name="connsiteX47" fmla="*/ 2903426 w 16280892"/>
              <a:gd name="connsiteY47" fmla="*/ 27432 h 27432"/>
              <a:gd name="connsiteX48" fmla="*/ 2713482 w 16280892"/>
              <a:gd name="connsiteY48" fmla="*/ 27432 h 27432"/>
              <a:gd name="connsiteX49" fmla="*/ 2523538 w 16280892"/>
              <a:gd name="connsiteY49" fmla="*/ 27432 h 27432"/>
              <a:gd name="connsiteX50" fmla="*/ 1519550 w 16280892"/>
              <a:gd name="connsiteY50" fmla="*/ 27432 h 27432"/>
              <a:gd name="connsiteX51" fmla="*/ 1003988 w 16280892"/>
              <a:gd name="connsiteY51" fmla="*/ 27432 h 27432"/>
              <a:gd name="connsiteX52" fmla="*/ 0 w 16280892"/>
              <a:gd name="connsiteY52" fmla="*/ 27432 h 27432"/>
              <a:gd name="connsiteX53" fmla="*/ 0 w 16280892"/>
              <a:gd name="connsiteY53"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6280892" h="27432" fill="none" extrusionOk="0">
                <a:moveTo>
                  <a:pt x="0" y="0"/>
                </a:moveTo>
                <a:cubicBezTo>
                  <a:pt x="409643" y="37718"/>
                  <a:pt x="500439" y="-36667"/>
                  <a:pt x="841179" y="0"/>
                </a:cubicBezTo>
                <a:cubicBezTo>
                  <a:pt x="1181919" y="36667"/>
                  <a:pt x="1512729" y="-20894"/>
                  <a:pt x="1682359" y="0"/>
                </a:cubicBezTo>
                <a:cubicBezTo>
                  <a:pt x="1851989" y="20894"/>
                  <a:pt x="2107821" y="19681"/>
                  <a:pt x="2360729" y="0"/>
                </a:cubicBezTo>
                <a:cubicBezTo>
                  <a:pt x="2613637" y="-19681"/>
                  <a:pt x="2722918" y="17895"/>
                  <a:pt x="3039100" y="0"/>
                </a:cubicBezTo>
                <a:cubicBezTo>
                  <a:pt x="3355282" y="-17895"/>
                  <a:pt x="3419387" y="13801"/>
                  <a:pt x="3717470" y="0"/>
                </a:cubicBezTo>
                <a:cubicBezTo>
                  <a:pt x="4015553" y="-13801"/>
                  <a:pt x="3814431" y="7113"/>
                  <a:pt x="3907414" y="0"/>
                </a:cubicBezTo>
                <a:cubicBezTo>
                  <a:pt x="4000397" y="-7113"/>
                  <a:pt x="4537852" y="2053"/>
                  <a:pt x="4748593" y="0"/>
                </a:cubicBezTo>
                <a:cubicBezTo>
                  <a:pt x="4959334" y="-2053"/>
                  <a:pt x="4885146" y="651"/>
                  <a:pt x="4938537" y="0"/>
                </a:cubicBezTo>
                <a:cubicBezTo>
                  <a:pt x="4991928" y="-651"/>
                  <a:pt x="5331447" y="5729"/>
                  <a:pt x="5616908" y="0"/>
                </a:cubicBezTo>
                <a:cubicBezTo>
                  <a:pt x="5902369" y="-5729"/>
                  <a:pt x="6419677" y="15155"/>
                  <a:pt x="6620896" y="0"/>
                </a:cubicBezTo>
                <a:cubicBezTo>
                  <a:pt x="6822115" y="-15155"/>
                  <a:pt x="7129106" y="23573"/>
                  <a:pt x="7624884" y="0"/>
                </a:cubicBezTo>
                <a:cubicBezTo>
                  <a:pt x="8120662" y="-23573"/>
                  <a:pt x="8109589" y="-23431"/>
                  <a:pt x="8466064" y="0"/>
                </a:cubicBezTo>
                <a:cubicBezTo>
                  <a:pt x="8822539" y="23431"/>
                  <a:pt x="8773707" y="-19971"/>
                  <a:pt x="8981625" y="0"/>
                </a:cubicBezTo>
                <a:cubicBezTo>
                  <a:pt x="9189543" y="19971"/>
                  <a:pt x="9076883" y="-1357"/>
                  <a:pt x="9171569" y="0"/>
                </a:cubicBezTo>
                <a:cubicBezTo>
                  <a:pt x="9266255" y="1357"/>
                  <a:pt x="9482888" y="-9366"/>
                  <a:pt x="9687131" y="0"/>
                </a:cubicBezTo>
                <a:cubicBezTo>
                  <a:pt x="9891374" y="9366"/>
                  <a:pt x="10216856" y="36591"/>
                  <a:pt x="10528310" y="0"/>
                </a:cubicBezTo>
                <a:cubicBezTo>
                  <a:pt x="10839764" y="-36591"/>
                  <a:pt x="11327559" y="47801"/>
                  <a:pt x="11532298" y="0"/>
                </a:cubicBezTo>
                <a:cubicBezTo>
                  <a:pt x="11737037" y="-47801"/>
                  <a:pt x="11671078" y="-6214"/>
                  <a:pt x="11722242" y="0"/>
                </a:cubicBezTo>
                <a:cubicBezTo>
                  <a:pt x="11773406" y="6214"/>
                  <a:pt x="11836794" y="-8789"/>
                  <a:pt x="11912186" y="0"/>
                </a:cubicBezTo>
                <a:cubicBezTo>
                  <a:pt x="11987578" y="8789"/>
                  <a:pt x="12560026" y="-17178"/>
                  <a:pt x="12916174" y="0"/>
                </a:cubicBezTo>
                <a:cubicBezTo>
                  <a:pt x="13272322" y="17178"/>
                  <a:pt x="13066214" y="-8116"/>
                  <a:pt x="13106118" y="0"/>
                </a:cubicBezTo>
                <a:cubicBezTo>
                  <a:pt x="13146022" y="8116"/>
                  <a:pt x="13560520" y="-19828"/>
                  <a:pt x="13784489" y="0"/>
                </a:cubicBezTo>
                <a:cubicBezTo>
                  <a:pt x="14008458" y="19828"/>
                  <a:pt x="14029208" y="-693"/>
                  <a:pt x="14137241" y="0"/>
                </a:cubicBezTo>
                <a:cubicBezTo>
                  <a:pt x="14245274" y="693"/>
                  <a:pt x="14377822" y="7164"/>
                  <a:pt x="14489994" y="0"/>
                </a:cubicBezTo>
                <a:cubicBezTo>
                  <a:pt x="14602166" y="-7164"/>
                  <a:pt x="14759000" y="9517"/>
                  <a:pt x="14842747" y="0"/>
                </a:cubicBezTo>
                <a:cubicBezTo>
                  <a:pt x="14926494" y="-9517"/>
                  <a:pt x="15109709" y="2919"/>
                  <a:pt x="15195499" y="0"/>
                </a:cubicBezTo>
                <a:cubicBezTo>
                  <a:pt x="15281289" y="-2919"/>
                  <a:pt x="15925238" y="-21748"/>
                  <a:pt x="16280892" y="0"/>
                </a:cubicBezTo>
                <a:cubicBezTo>
                  <a:pt x="16281619" y="6650"/>
                  <a:pt x="16279930" y="15178"/>
                  <a:pt x="16280892" y="27432"/>
                </a:cubicBezTo>
                <a:cubicBezTo>
                  <a:pt x="16098512" y="48472"/>
                  <a:pt x="15881289" y="22250"/>
                  <a:pt x="15765330" y="27432"/>
                </a:cubicBezTo>
                <a:cubicBezTo>
                  <a:pt x="15649371" y="32614"/>
                  <a:pt x="15567326" y="15228"/>
                  <a:pt x="15412578" y="27432"/>
                </a:cubicBezTo>
                <a:cubicBezTo>
                  <a:pt x="15257830" y="39636"/>
                  <a:pt x="14785880" y="29504"/>
                  <a:pt x="14571398" y="27432"/>
                </a:cubicBezTo>
                <a:cubicBezTo>
                  <a:pt x="14356916" y="25360"/>
                  <a:pt x="13827427" y="61696"/>
                  <a:pt x="13567410" y="27432"/>
                </a:cubicBezTo>
                <a:cubicBezTo>
                  <a:pt x="13307393" y="-6832"/>
                  <a:pt x="13200066" y="1718"/>
                  <a:pt x="13051848" y="27432"/>
                </a:cubicBezTo>
                <a:cubicBezTo>
                  <a:pt x="12903630" y="53146"/>
                  <a:pt x="12400701" y="6921"/>
                  <a:pt x="12047860" y="27432"/>
                </a:cubicBezTo>
                <a:cubicBezTo>
                  <a:pt x="11695019" y="47943"/>
                  <a:pt x="11598024" y="51997"/>
                  <a:pt x="11369490" y="27432"/>
                </a:cubicBezTo>
                <a:cubicBezTo>
                  <a:pt x="11140956" y="2868"/>
                  <a:pt x="10761954" y="12862"/>
                  <a:pt x="10365501" y="27432"/>
                </a:cubicBezTo>
                <a:cubicBezTo>
                  <a:pt x="9969048" y="42002"/>
                  <a:pt x="9790411" y="328"/>
                  <a:pt x="9361513" y="27432"/>
                </a:cubicBezTo>
                <a:cubicBezTo>
                  <a:pt x="8932615" y="54536"/>
                  <a:pt x="9113926" y="34318"/>
                  <a:pt x="9008760" y="27432"/>
                </a:cubicBezTo>
                <a:cubicBezTo>
                  <a:pt x="8903594" y="20546"/>
                  <a:pt x="8614812" y="23184"/>
                  <a:pt x="8493199" y="27432"/>
                </a:cubicBezTo>
                <a:cubicBezTo>
                  <a:pt x="8371586" y="31680"/>
                  <a:pt x="8091918" y="43164"/>
                  <a:pt x="7814828" y="27432"/>
                </a:cubicBezTo>
                <a:cubicBezTo>
                  <a:pt x="7537738" y="11700"/>
                  <a:pt x="7462803" y="16870"/>
                  <a:pt x="7136458" y="27432"/>
                </a:cubicBezTo>
                <a:cubicBezTo>
                  <a:pt x="6810113" y="37995"/>
                  <a:pt x="6525162" y="52361"/>
                  <a:pt x="6295278" y="27432"/>
                </a:cubicBezTo>
                <a:cubicBezTo>
                  <a:pt x="6065394" y="2503"/>
                  <a:pt x="6069908" y="30755"/>
                  <a:pt x="5942526" y="27432"/>
                </a:cubicBezTo>
                <a:cubicBezTo>
                  <a:pt x="5815144" y="24109"/>
                  <a:pt x="5717369" y="11415"/>
                  <a:pt x="5589773" y="27432"/>
                </a:cubicBezTo>
                <a:cubicBezTo>
                  <a:pt x="5462177" y="43449"/>
                  <a:pt x="5013558" y="23556"/>
                  <a:pt x="4585785" y="27432"/>
                </a:cubicBezTo>
                <a:cubicBezTo>
                  <a:pt x="4158012" y="31308"/>
                  <a:pt x="3847085" y="18090"/>
                  <a:pt x="3581796" y="27432"/>
                </a:cubicBezTo>
                <a:cubicBezTo>
                  <a:pt x="3316507" y="36774"/>
                  <a:pt x="3154713" y="31771"/>
                  <a:pt x="2903426" y="27432"/>
                </a:cubicBezTo>
                <a:cubicBezTo>
                  <a:pt x="2652139" y="23094"/>
                  <a:pt x="2773806" y="35830"/>
                  <a:pt x="2713482" y="27432"/>
                </a:cubicBezTo>
                <a:cubicBezTo>
                  <a:pt x="2653158" y="19034"/>
                  <a:pt x="2600711" y="22540"/>
                  <a:pt x="2523538" y="27432"/>
                </a:cubicBezTo>
                <a:cubicBezTo>
                  <a:pt x="2446365" y="32324"/>
                  <a:pt x="1741229" y="20965"/>
                  <a:pt x="1519550" y="27432"/>
                </a:cubicBezTo>
                <a:cubicBezTo>
                  <a:pt x="1297871" y="33899"/>
                  <a:pt x="1125646" y="48277"/>
                  <a:pt x="1003988" y="27432"/>
                </a:cubicBezTo>
                <a:cubicBezTo>
                  <a:pt x="882330" y="6587"/>
                  <a:pt x="341133" y="60519"/>
                  <a:pt x="0" y="27432"/>
                </a:cubicBezTo>
                <a:cubicBezTo>
                  <a:pt x="-1251" y="16359"/>
                  <a:pt x="1039" y="7572"/>
                  <a:pt x="0" y="0"/>
                </a:cubicBezTo>
                <a:close/>
              </a:path>
              <a:path w="16280892" h="27432" stroke="0" extrusionOk="0">
                <a:moveTo>
                  <a:pt x="0" y="0"/>
                </a:moveTo>
                <a:cubicBezTo>
                  <a:pt x="132094" y="5368"/>
                  <a:pt x="295768" y="171"/>
                  <a:pt x="515562" y="0"/>
                </a:cubicBezTo>
                <a:cubicBezTo>
                  <a:pt x="735356" y="-171"/>
                  <a:pt x="631430" y="3629"/>
                  <a:pt x="705505" y="0"/>
                </a:cubicBezTo>
                <a:cubicBezTo>
                  <a:pt x="779580" y="-3629"/>
                  <a:pt x="1236188" y="21817"/>
                  <a:pt x="1709494" y="0"/>
                </a:cubicBezTo>
                <a:cubicBezTo>
                  <a:pt x="2182800" y="-21817"/>
                  <a:pt x="2009833" y="-8078"/>
                  <a:pt x="2225055" y="0"/>
                </a:cubicBezTo>
                <a:cubicBezTo>
                  <a:pt x="2440277" y="8078"/>
                  <a:pt x="2576987" y="-3690"/>
                  <a:pt x="2740617" y="0"/>
                </a:cubicBezTo>
                <a:cubicBezTo>
                  <a:pt x="2904247" y="3690"/>
                  <a:pt x="3320878" y="-23618"/>
                  <a:pt x="3744605" y="0"/>
                </a:cubicBezTo>
                <a:cubicBezTo>
                  <a:pt x="4168332" y="23618"/>
                  <a:pt x="3960785" y="-13202"/>
                  <a:pt x="4097358" y="0"/>
                </a:cubicBezTo>
                <a:cubicBezTo>
                  <a:pt x="4233931" y="13202"/>
                  <a:pt x="4707387" y="-19923"/>
                  <a:pt x="5101346" y="0"/>
                </a:cubicBezTo>
                <a:cubicBezTo>
                  <a:pt x="5495305" y="19923"/>
                  <a:pt x="5819839" y="-2146"/>
                  <a:pt x="6105334" y="0"/>
                </a:cubicBezTo>
                <a:cubicBezTo>
                  <a:pt x="6390829" y="2146"/>
                  <a:pt x="6451820" y="-10129"/>
                  <a:pt x="6783705" y="0"/>
                </a:cubicBezTo>
                <a:cubicBezTo>
                  <a:pt x="7115590" y="10129"/>
                  <a:pt x="7343272" y="6830"/>
                  <a:pt x="7787693" y="0"/>
                </a:cubicBezTo>
                <a:cubicBezTo>
                  <a:pt x="8232114" y="-6830"/>
                  <a:pt x="8084321" y="-8759"/>
                  <a:pt x="8303255" y="0"/>
                </a:cubicBezTo>
                <a:cubicBezTo>
                  <a:pt x="8522189" y="8759"/>
                  <a:pt x="8642548" y="10676"/>
                  <a:pt x="8818816" y="0"/>
                </a:cubicBezTo>
                <a:cubicBezTo>
                  <a:pt x="8995084" y="-10676"/>
                  <a:pt x="9419823" y="19068"/>
                  <a:pt x="9659996" y="0"/>
                </a:cubicBezTo>
                <a:cubicBezTo>
                  <a:pt x="9900169" y="-19068"/>
                  <a:pt x="9981281" y="-18291"/>
                  <a:pt x="10175557" y="0"/>
                </a:cubicBezTo>
                <a:cubicBezTo>
                  <a:pt x="10369833" y="18291"/>
                  <a:pt x="10761846" y="3543"/>
                  <a:pt x="11179546" y="0"/>
                </a:cubicBezTo>
                <a:cubicBezTo>
                  <a:pt x="11597246" y="-3543"/>
                  <a:pt x="11926388" y="33443"/>
                  <a:pt x="12183534" y="0"/>
                </a:cubicBezTo>
                <a:cubicBezTo>
                  <a:pt x="12440680" y="-33443"/>
                  <a:pt x="12684884" y="13168"/>
                  <a:pt x="12861905" y="0"/>
                </a:cubicBezTo>
                <a:cubicBezTo>
                  <a:pt x="13038926" y="-13168"/>
                  <a:pt x="13216637" y="-5124"/>
                  <a:pt x="13377466" y="0"/>
                </a:cubicBezTo>
                <a:cubicBezTo>
                  <a:pt x="13538295" y="5124"/>
                  <a:pt x="13493173" y="-3867"/>
                  <a:pt x="13567410" y="0"/>
                </a:cubicBezTo>
                <a:cubicBezTo>
                  <a:pt x="13641647" y="3867"/>
                  <a:pt x="13758514" y="-13877"/>
                  <a:pt x="13920163" y="0"/>
                </a:cubicBezTo>
                <a:cubicBezTo>
                  <a:pt x="14081812" y="13877"/>
                  <a:pt x="14124450" y="8909"/>
                  <a:pt x="14272915" y="0"/>
                </a:cubicBezTo>
                <a:cubicBezTo>
                  <a:pt x="14421380" y="-8909"/>
                  <a:pt x="14593413" y="-7184"/>
                  <a:pt x="14788477" y="0"/>
                </a:cubicBezTo>
                <a:cubicBezTo>
                  <a:pt x="14983541" y="7184"/>
                  <a:pt x="15709700" y="-55721"/>
                  <a:pt x="16280892" y="0"/>
                </a:cubicBezTo>
                <a:cubicBezTo>
                  <a:pt x="16282183" y="11478"/>
                  <a:pt x="16282086" y="14228"/>
                  <a:pt x="16280892" y="27432"/>
                </a:cubicBezTo>
                <a:cubicBezTo>
                  <a:pt x="16123730" y="31268"/>
                  <a:pt x="15899890" y="26679"/>
                  <a:pt x="15602522" y="27432"/>
                </a:cubicBezTo>
                <a:cubicBezTo>
                  <a:pt x="15305154" y="28186"/>
                  <a:pt x="15252307" y="20177"/>
                  <a:pt x="14924151" y="27432"/>
                </a:cubicBezTo>
                <a:cubicBezTo>
                  <a:pt x="14595995" y="34687"/>
                  <a:pt x="14662608" y="41537"/>
                  <a:pt x="14571398" y="27432"/>
                </a:cubicBezTo>
                <a:cubicBezTo>
                  <a:pt x="14480188" y="13327"/>
                  <a:pt x="14057344" y="27311"/>
                  <a:pt x="13730219" y="27432"/>
                </a:cubicBezTo>
                <a:cubicBezTo>
                  <a:pt x="13403094" y="27553"/>
                  <a:pt x="13479093" y="22044"/>
                  <a:pt x="13377466" y="27432"/>
                </a:cubicBezTo>
                <a:cubicBezTo>
                  <a:pt x="13275839" y="32820"/>
                  <a:pt x="12951162" y="1863"/>
                  <a:pt x="12536287" y="27432"/>
                </a:cubicBezTo>
                <a:cubicBezTo>
                  <a:pt x="12121412" y="53001"/>
                  <a:pt x="12410210" y="21673"/>
                  <a:pt x="12346343" y="27432"/>
                </a:cubicBezTo>
                <a:cubicBezTo>
                  <a:pt x="12282476" y="33191"/>
                  <a:pt x="11837570" y="67787"/>
                  <a:pt x="11505164" y="27432"/>
                </a:cubicBezTo>
                <a:cubicBezTo>
                  <a:pt x="11172758" y="-12923"/>
                  <a:pt x="11307286" y="21302"/>
                  <a:pt x="11152411" y="27432"/>
                </a:cubicBezTo>
                <a:cubicBezTo>
                  <a:pt x="10997536" y="33562"/>
                  <a:pt x="11042121" y="20479"/>
                  <a:pt x="10962467" y="27432"/>
                </a:cubicBezTo>
                <a:cubicBezTo>
                  <a:pt x="10882813" y="34385"/>
                  <a:pt x="10768155" y="17793"/>
                  <a:pt x="10609715" y="27432"/>
                </a:cubicBezTo>
                <a:cubicBezTo>
                  <a:pt x="10451275" y="37071"/>
                  <a:pt x="9983734" y="10056"/>
                  <a:pt x="9768535" y="27432"/>
                </a:cubicBezTo>
                <a:cubicBezTo>
                  <a:pt x="9553336" y="44808"/>
                  <a:pt x="9512715" y="24391"/>
                  <a:pt x="9415783" y="27432"/>
                </a:cubicBezTo>
                <a:cubicBezTo>
                  <a:pt x="9318851" y="30473"/>
                  <a:pt x="9302863" y="32409"/>
                  <a:pt x="9225839" y="27432"/>
                </a:cubicBezTo>
                <a:cubicBezTo>
                  <a:pt x="9148815" y="22455"/>
                  <a:pt x="9005247" y="27775"/>
                  <a:pt x="8873086" y="27432"/>
                </a:cubicBezTo>
                <a:cubicBezTo>
                  <a:pt x="8740925" y="27089"/>
                  <a:pt x="8597862" y="44957"/>
                  <a:pt x="8357525" y="27432"/>
                </a:cubicBezTo>
                <a:cubicBezTo>
                  <a:pt x="8117188" y="9907"/>
                  <a:pt x="7830326" y="336"/>
                  <a:pt x="7679154" y="27432"/>
                </a:cubicBezTo>
                <a:cubicBezTo>
                  <a:pt x="7527982" y="54528"/>
                  <a:pt x="7487877" y="41910"/>
                  <a:pt x="7326401" y="27432"/>
                </a:cubicBezTo>
                <a:cubicBezTo>
                  <a:pt x="7164925" y="12954"/>
                  <a:pt x="6715807" y="57076"/>
                  <a:pt x="6322413" y="27432"/>
                </a:cubicBezTo>
                <a:cubicBezTo>
                  <a:pt x="5929019" y="-2212"/>
                  <a:pt x="5917783" y="-2491"/>
                  <a:pt x="5644043" y="27432"/>
                </a:cubicBezTo>
                <a:cubicBezTo>
                  <a:pt x="5370303" y="57355"/>
                  <a:pt x="5045383" y="23003"/>
                  <a:pt x="4640054" y="27432"/>
                </a:cubicBezTo>
                <a:cubicBezTo>
                  <a:pt x="4234725" y="31861"/>
                  <a:pt x="4205736" y="15581"/>
                  <a:pt x="3798875" y="27432"/>
                </a:cubicBezTo>
                <a:cubicBezTo>
                  <a:pt x="3392014" y="39283"/>
                  <a:pt x="3451278" y="26782"/>
                  <a:pt x="3283313" y="27432"/>
                </a:cubicBezTo>
                <a:cubicBezTo>
                  <a:pt x="3115348" y="28082"/>
                  <a:pt x="2773067" y="64616"/>
                  <a:pt x="2442134" y="27432"/>
                </a:cubicBezTo>
                <a:cubicBezTo>
                  <a:pt x="2111201" y="-9752"/>
                  <a:pt x="2244120" y="15839"/>
                  <a:pt x="2089381" y="27432"/>
                </a:cubicBezTo>
                <a:cubicBezTo>
                  <a:pt x="1934642" y="39025"/>
                  <a:pt x="1619221" y="41603"/>
                  <a:pt x="1411011" y="27432"/>
                </a:cubicBezTo>
                <a:cubicBezTo>
                  <a:pt x="1202801" y="13262"/>
                  <a:pt x="1262505" y="27975"/>
                  <a:pt x="1221067" y="27432"/>
                </a:cubicBezTo>
                <a:cubicBezTo>
                  <a:pt x="1179629" y="26889"/>
                  <a:pt x="395550" y="-2351"/>
                  <a:pt x="0" y="27432"/>
                </a:cubicBezTo>
                <a:cubicBezTo>
                  <a:pt x="-1057" y="18241"/>
                  <a:pt x="670" y="12133"/>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F9D5440-AD97-4AE8-95F0-9272A2F238D5}"/>
              </a:ext>
            </a:extLst>
          </p:cNvPr>
          <p:cNvSpPr txBox="1"/>
          <p:nvPr/>
        </p:nvSpPr>
        <p:spPr>
          <a:xfrm>
            <a:off x="1257300" y="2894076"/>
            <a:ext cx="15773400" cy="6377940"/>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300"/>
              <a:t>Twitter has used business intelligence in its way to success, by studying the data generated from the daily log-ins and tweets with their interactions. Twitter has been one of the most successful companies in the social media industry. By applying knowledge from many tools like Google Analytics and Tableau. It made some very high-praising decision making over the years.</a:t>
            </a:r>
          </a:p>
          <a:p>
            <a:pPr indent="-228600" defTabSz="914400">
              <a:lnSpc>
                <a:spcPct val="90000"/>
              </a:lnSpc>
              <a:spcAft>
                <a:spcPts val="600"/>
              </a:spcAft>
              <a:buFont typeface="Arial" panose="020B0604020202020204" pitchFamily="34" charset="0"/>
              <a:buChar char="•"/>
            </a:pPr>
            <a:endParaRPr lang="en-US" sz="2300"/>
          </a:p>
          <a:p>
            <a:pPr indent="-228600" defTabSz="914400">
              <a:lnSpc>
                <a:spcPct val="90000"/>
              </a:lnSpc>
              <a:spcAft>
                <a:spcPts val="600"/>
              </a:spcAft>
              <a:buFont typeface="Arial" panose="020B0604020202020204" pitchFamily="34" charset="0"/>
              <a:buChar char="•"/>
            </a:pPr>
            <a:endParaRPr lang="en-US" sz="2300"/>
          </a:p>
          <a:p>
            <a:pPr indent="-228600" defTabSz="914400">
              <a:lnSpc>
                <a:spcPct val="90000"/>
              </a:lnSpc>
              <a:spcAft>
                <a:spcPts val="600"/>
              </a:spcAft>
              <a:buFont typeface="Arial" panose="020B0604020202020204" pitchFamily="34" charset="0"/>
              <a:buChar char="•"/>
            </a:pPr>
            <a:r>
              <a:rPr lang="en-US" sz="2300"/>
              <a:t>In 2017, a very controversial announcement was made by the company to doubling the character limit on the posts. From 140 characters to 240 characters. The users of the platform joked about the decision and made sure to use the feature when it will be implemented. But it wasn’t.</a:t>
            </a:r>
          </a:p>
          <a:p>
            <a:pPr indent="-228600" defTabSz="914400">
              <a:lnSpc>
                <a:spcPct val="90000"/>
              </a:lnSpc>
              <a:spcAft>
                <a:spcPts val="600"/>
              </a:spcAft>
              <a:buFont typeface="Arial" panose="020B0604020202020204" pitchFamily="34" charset="0"/>
              <a:buChar char="•"/>
            </a:pPr>
            <a:endParaRPr lang="en-US" sz="2300"/>
          </a:p>
          <a:p>
            <a:pPr indent="-228600" defTabSz="914400">
              <a:lnSpc>
                <a:spcPct val="90000"/>
              </a:lnSpc>
              <a:spcAft>
                <a:spcPts val="600"/>
              </a:spcAft>
              <a:buFont typeface="Arial" panose="020B0604020202020204" pitchFamily="34" charset="0"/>
              <a:buChar char="•"/>
            </a:pPr>
            <a:r>
              <a:rPr lang="en-US" sz="2300"/>
              <a:t>The reason behind it not being implemented is that they conducted a development test to see whether users with the 280 character limit will actually use them. It turns out they didn’t and most of their posts were under the 140 character limit. Which made this change a bit useless and a waste of memory for the application. </a:t>
            </a:r>
          </a:p>
          <a:p>
            <a:pPr indent="-228600" defTabSz="914400">
              <a:lnSpc>
                <a:spcPct val="90000"/>
              </a:lnSpc>
              <a:spcAft>
                <a:spcPts val="600"/>
              </a:spcAft>
              <a:buFont typeface="Arial" panose="020B0604020202020204" pitchFamily="34" charset="0"/>
              <a:buChar char="•"/>
            </a:pPr>
            <a:endParaRPr lang="en-US" sz="2300"/>
          </a:p>
          <a:p>
            <a:pPr indent="-228600" defTabSz="914400">
              <a:lnSpc>
                <a:spcPct val="90000"/>
              </a:lnSpc>
              <a:spcAft>
                <a:spcPts val="600"/>
              </a:spcAft>
              <a:buFont typeface="Arial" panose="020B0604020202020204" pitchFamily="34" charset="0"/>
              <a:buChar char="•"/>
            </a:pPr>
            <a:r>
              <a:rPr lang="en-US" sz="2300"/>
              <a:t>The way this change was studied was with the use of business intelligence tools. They noticed that the tweets made by the users were in the same word limit as if the change wasn’t made. This kept the website being easy to use.</a:t>
            </a:r>
          </a:p>
        </p:txBody>
      </p:sp>
      <p:pic>
        <p:nvPicPr>
          <p:cNvPr id="3074" name="Picture 2" descr="X Logo - Free Vectors &amp; PSDs to Download">
            <a:extLst>
              <a:ext uri="{FF2B5EF4-FFF2-40B4-BE49-F238E27FC236}">
                <a16:creationId xmlns:a16="http://schemas.microsoft.com/office/drawing/2014/main" id="{F65E0C9F-5A67-4D50-98BD-0B8E46F185F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363932"/>
            <a:ext cx="77152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854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6">
            <a:extLst>
              <a:ext uri="{FF2B5EF4-FFF2-40B4-BE49-F238E27FC236}">
                <a16:creationId xmlns:a16="http://schemas.microsoft.com/office/drawing/2014/main" id="{4E0B06D9-AD46-4BBC-89F1-25D84E18C051}"/>
              </a:ext>
            </a:extLst>
          </p:cNvPr>
          <p:cNvSpPr txBox="1"/>
          <p:nvPr/>
        </p:nvSpPr>
        <p:spPr>
          <a:xfrm>
            <a:off x="1257300" y="547687"/>
            <a:ext cx="15773400" cy="198834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8100" kern="1200">
                <a:solidFill>
                  <a:schemeClr val="tx1"/>
                </a:solidFill>
                <a:latin typeface="+mj-lt"/>
                <a:ea typeface="+mj-ea"/>
                <a:cs typeface="+mj-cs"/>
              </a:rPr>
              <a:t>Starbucks</a:t>
            </a:r>
          </a:p>
        </p:txBody>
      </p:sp>
      <p:sp>
        <p:nvSpPr>
          <p:cNvPr id="410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3554" y="2516059"/>
            <a:ext cx="16280892" cy="27432"/>
          </a:xfrm>
          <a:custGeom>
            <a:avLst/>
            <a:gdLst>
              <a:gd name="connsiteX0" fmla="*/ 0 w 16280892"/>
              <a:gd name="connsiteY0" fmla="*/ 0 h 27432"/>
              <a:gd name="connsiteX1" fmla="*/ 841179 w 16280892"/>
              <a:gd name="connsiteY1" fmla="*/ 0 h 27432"/>
              <a:gd name="connsiteX2" fmla="*/ 1682359 w 16280892"/>
              <a:gd name="connsiteY2" fmla="*/ 0 h 27432"/>
              <a:gd name="connsiteX3" fmla="*/ 2360729 w 16280892"/>
              <a:gd name="connsiteY3" fmla="*/ 0 h 27432"/>
              <a:gd name="connsiteX4" fmla="*/ 3039100 w 16280892"/>
              <a:gd name="connsiteY4" fmla="*/ 0 h 27432"/>
              <a:gd name="connsiteX5" fmla="*/ 3717470 w 16280892"/>
              <a:gd name="connsiteY5" fmla="*/ 0 h 27432"/>
              <a:gd name="connsiteX6" fmla="*/ 3907414 w 16280892"/>
              <a:gd name="connsiteY6" fmla="*/ 0 h 27432"/>
              <a:gd name="connsiteX7" fmla="*/ 4748593 w 16280892"/>
              <a:gd name="connsiteY7" fmla="*/ 0 h 27432"/>
              <a:gd name="connsiteX8" fmla="*/ 4938537 w 16280892"/>
              <a:gd name="connsiteY8" fmla="*/ 0 h 27432"/>
              <a:gd name="connsiteX9" fmla="*/ 5616908 w 16280892"/>
              <a:gd name="connsiteY9" fmla="*/ 0 h 27432"/>
              <a:gd name="connsiteX10" fmla="*/ 6620896 w 16280892"/>
              <a:gd name="connsiteY10" fmla="*/ 0 h 27432"/>
              <a:gd name="connsiteX11" fmla="*/ 7624884 w 16280892"/>
              <a:gd name="connsiteY11" fmla="*/ 0 h 27432"/>
              <a:gd name="connsiteX12" fmla="*/ 8466064 w 16280892"/>
              <a:gd name="connsiteY12" fmla="*/ 0 h 27432"/>
              <a:gd name="connsiteX13" fmla="*/ 8981625 w 16280892"/>
              <a:gd name="connsiteY13" fmla="*/ 0 h 27432"/>
              <a:gd name="connsiteX14" fmla="*/ 9171569 w 16280892"/>
              <a:gd name="connsiteY14" fmla="*/ 0 h 27432"/>
              <a:gd name="connsiteX15" fmla="*/ 9687131 w 16280892"/>
              <a:gd name="connsiteY15" fmla="*/ 0 h 27432"/>
              <a:gd name="connsiteX16" fmla="*/ 10528310 w 16280892"/>
              <a:gd name="connsiteY16" fmla="*/ 0 h 27432"/>
              <a:gd name="connsiteX17" fmla="*/ 11532298 w 16280892"/>
              <a:gd name="connsiteY17" fmla="*/ 0 h 27432"/>
              <a:gd name="connsiteX18" fmla="*/ 11722242 w 16280892"/>
              <a:gd name="connsiteY18" fmla="*/ 0 h 27432"/>
              <a:gd name="connsiteX19" fmla="*/ 11912186 w 16280892"/>
              <a:gd name="connsiteY19" fmla="*/ 0 h 27432"/>
              <a:gd name="connsiteX20" fmla="*/ 12916174 w 16280892"/>
              <a:gd name="connsiteY20" fmla="*/ 0 h 27432"/>
              <a:gd name="connsiteX21" fmla="*/ 13106118 w 16280892"/>
              <a:gd name="connsiteY21" fmla="*/ 0 h 27432"/>
              <a:gd name="connsiteX22" fmla="*/ 13784489 w 16280892"/>
              <a:gd name="connsiteY22" fmla="*/ 0 h 27432"/>
              <a:gd name="connsiteX23" fmla="*/ 14137241 w 16280892"/>
              <a:gd name="connsiteY23" fmla="*/ 0 h 27432"/>
              <a:gd name="connsiteX24" fmla="*/ 14489994 w 16280892"/>
              <a:gd name="connsiteY24" fmla="*/ 0 h 27432"/>
              <a:gd name="connsiteX25" fmla="*/ 14842747 w 16280892"/>
              <a:gd name="connsiteY25" fmla="*/ 0 h 27432"/>
              <a:gd name="connsiteX26" fmla="*/ 15195499 w 16280892"/>
              <a:gd name="connsiteY26" fmla="*/ 0 h 27432"/>
              <a:gd name="connsiteX27" fmla="*/ 16280892 w 16280892"/>
              <a:gd name="connsiteY27" fmla="*/ 0 h 27432"/>
              <a:gd name="connsiteX28" fmla="*/ 16280892 w 16280892"/>
              <a:gd name="connsiteY28" fmla="*/ 27432 h 27432"/>
              <a:gd name="connsiteX29" fmla="*/ 15765330 w 16280892"/>
              <a:gd name="connsiteY29" fmla="*/ 27432 h 27432"/>
              <a:gd name="connsiteX30" fmla="*/ 15412578 w 16280892"/>
              <a:gd name="connsiteY30" fmla="*/ 27432 h 27432"/>
              <a:gd name="connsiteX31" fmla="*/ 14571398 w 16280892"/>
              <a:gd name="connsiteY31" fmla="*/ 27432 h 27432"/>
              <a:gd name="connsiteX32" fmla="*/ 13567410 w 16280892"/>
              <a:gd name="connsiteY32" fmla="*/ 27432 h 27432"/>
              <a:gd name="connsiteX33" fmla="*/ 13051848 w 16280892"/>
              <a:gd name="connsiteY33" fmla="*/ 27432 h 27432"/>
              <a:gd name="connsiteX34" fmla="*/ 12047860 w 16280892"/>
              <a:gd name="connsiteY34" fmla="*/ 27432 h 27432"/>
              <a:gd name="connsiteX35" fmla="*/ 11369490 w 16280892"/>
              <a:gd name="connsiteY35" fmla="*/ 27432 h 27432"/>
              <a:gd name="connsiteX36" fmla="*/ 10365501 w 16280892"/>
              <a:gd name="connsiteY36" fmla="*/ 27432 h 27432"/>
              <a:gd name="connsiteX37" fmla="*/ 9361513 w 16280892"/>
              <a:gd name="connsiteY37" fmla="*/ 27432 h 27432"/>
              <a:gd name="connsiteX38" fmla="*/ 9008760 w 16280892"/>
              <a:gd name="connsiteY38" fmla="*/ 27432 h 27432"/>
              <a:gd name="connsiteX39" fmla="*/ 8493199 w 16280892"/>
              <a:gd name="connsiteY39" fmla="*/ 27432 h 27432"/>
              <a:gd name="connsiteX40" fmla="*/ 7814828 w 16280892"/>
              <a:gd name="connsiteY40" fmla="*/ 27432 h 27432"/>
              <a:gd name="connsiteX41" fmla="*/ 7136458 w 16280892"/>
              <a:gd name="connsiteY41" fmla="*/ 27432 h 27432"/>
              <a:gd name="connsiteX42" fmla="*/ 6295278 w 16280892"/>
              <a:gd name="connsiteY42" fmla="*/ 27432 h 27432"/>
              <a:gd name="connsiteX43" fmla="*/ 5942526 w 16280892"/>
              <a:gd name="connsiteY43" fmla="*/ 27432 h 27432"/>
              <a:gd name="connsiteX44" fmla="*/ 5589773 w 16280892"/>
              <a:gd name="connsiteY44" fmla="*/ 27432 h 27432"/>
              <a:gd name="connsiteX45" fmla="*/ 4585785 w 16280892"/>
              <a:gd name="connsiteY45" fmla="*/ 27432 h 27432"/>
              <a:gd name="connsiteX46" fmla="*/ 3581796 w 16280892"/>
              <a:gd name="connsiteY46" fmla="*/ 27432 h 27432"/>
              <a:gd name="connsiteX47" fmla="*/ 2903426 w 16280892"/>
              <a:gd name="connsiteY47" fmla="*/ 27432 h 27432"/>
              <a:gd name="connsiteX48" fmla="*/ 2713482 w 16280892"/>
              <a:gd name="connsiteY48" fmla="*/ 27432 h 27432"/>
              <a:gd name="connsiteX49" fmla="*/ 2523538 w 16280892"/>
              <a:gd name="connsiteY49" fmla="*/ 27432 h 27432"/>
              <a:gd name="connsiteX50" fmla="*/ 1519550 w 16280892"/>
              <a:gd name="connsiteY50" fmla="*/ 27432 h 27432"/>
              <a:gd name="connsiteX51" fmla="*/ 1003988 w 16280892"/>
              <a:gd name="connsiteY51" fmla="*/ 27432 h 27432"/>
              <a:gd name="connsiteX52" fmla="*/ 0 w 16280892"/>
              <a:gd name="connsiteY52" fmla="*/ 27432 h 27432"/>
              <a:gd name="connsiteX53" fmla="*/ 0 w 16280892"/>
              <a:gd name="connsiteY53"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6280892" h="27432" fill="none" extrusionOk="0">
                <a:moveTo>
                  <a:pt x="0" y="0"/>
                </a:moveTo>
                <a:cubicBezTo>
                  <a:pt x="409643" y="37718"/>
                  <a:pt x="500439" y="-36667"/>
                  <a:pt x="841179" y="0"/>
                </a:cubicBezTo>
                <a:cubicBezTo>
                  <a:pt x="1181919" y="36667"/>
                  <a:pt x="1512729" y="-20894"/>
                  <a:pt x="1682359" y="0"/>
                </a:cubicBezTo>
                <a:cubicBezTo>
                  <a:pt x="1851989" y="20894"/>
                  <a:pt x="2107821" y="19681"/>
                  <a:pt x="2360729" y="0"/>
                </a:cubicBezTo>
                <a:cubicBezTo>
                  <a:pt x="2613637" y="-19681"/>
                  <a:pt x="2722918" y="17895"/>
                  <a:pt x="3039100" y="0"/>
                </a:cubicBezTo>
                <a:cubicBezTo>
                  <a:pt x="3355282" y="-17895"/>
                  <a:pt x="3419387" y="13801"/>
                  <a:pt x="3717470" y="0"/>
                </a:cubicBezTo>
                <a:cubicBezTo>
                  <a:pt x="4015553" y="-13801"/>
                  <a:pt x="3814431" y="7113"/>
                  <a:pt x="3907414" y="0"/>
                </a:cubicBezTo>
                <a:cubicBezTo>
                  <a:pt x="4000397" y="-7113"/>
                  <a:pt x="4537852" y="2053"/>
                  <a:pt x="4748593" y="0"/>
                </a:cubicBezTo>
                <a:cubicBezTo>
                  <a:pt x="4959334" y="-2053"/>
                  <a:pt x="4885146" y="651"/>
                  <a:pt x="4938537" y="0"/>
                </a:cubicBezTo>
                <a:cubicBezTo>
                  <a:pt x="4991928" y="-651"/>
                  <a:pt x="5331447" y="5729"/>
                  <a:pt x="5616908" y="0"/>
                </a:cubicBezTo>
                <a:cubicBezTo>
                  <a:pt x="5902369" y="-5729"/>
                  <a:pt x="6419677" y="15155"/>
                  <a:pt x="6620896" y="0"/>
                </a:cubicBezTo>
                <a:cubicBezTo>
                  <a:pt x="6822115" y="-15155"/>
                  <a:pt x="7129106" y="23573"/>
                  <a:pt x="7624884" y="0"/>
                </a:cubicBezTo>
                <a:cubicBezTo>
                  <a:pt x="8120662" y="-23573"/>
                  <a:pt x="8109589" y="-23431"/>
                  <a:pt x="8466064" y="0"/>
                </a:cubicBezTo>
                <a:cubicBezTo>
                  <a:pt x="8822539" y="23431"/>
                  <a:pt x="8773707" y="-19971"/>
                  <a:pt x="8981625" y="0"/>
                </a:cubicBezTo>
                <a:cubicBezTo>
                  <a:pt x="9189543" y="19971"/>
                  <a:pt x="9076883" y="-1357"/>
                  <a:pt x="9171569" y="0"/>
                </a:cubicBezTo>
                <a:cubicBezTo>
                  <a:pt x="9266255" y="1357"/>
                  <a:pt x="9482888" y="-9366"/>
                  <a:pt x="9687131" y="0"/>
                </a:cubicBezTo>
                <a:cubicBezTo>
                  <a:pt x="9891374" y="9366"/>
                  <a:pt x="10216856" y="36591"/>
                  <a:pt x="10528310" y="0"/>
                </a:cubicBezTo>
                <a:cubicBezTo>
                  <a:pt x="10839764" y="-36591"/>
                  <a:pt x="11327559" y="47801"/>
                  <a:pt x="11532298" y="0"/>
                </a:cubicBezTo>
                <a:cubicBezTo>
                  <a:pt x="11737037" y="-47801"/>
                  <a:pt x="11671078" y="-6214"/>
                  <a:pt x="11722242" y="0"/>
                </a:cubicBezTo>
                <a:cubicBezTo>
                  <a:pt x="11773406" y="6214"/>
                  <a:pt x="11836794" y="-8789"/>
                  <a:pt x="11912186" y="0"/>
                </a:cubicBezTo>
                <a:cubicBezTo>
                  <a:pt x="11987578" y="8789"/>
                  <a:pt x="12560026" y="-17178"/>
                  <a:pt x="12916174" y="0"/>
                </a:cubicBezTo>
                <a:cubicBezTo>
                  <a:pt x="13272322" y="17178"/>
                  <a:pt x="13066214" y="-8116"/>
                  <a:pt x="13106118" y="0"/>
                </a:cubicBezTo>
                <a:cubicBezTo>
                  <a:pt x="13146022" y="8116"/>
                  <a:pt x="13560520" y="-19828"/>
                  <a:pt x="13784489" y="0"/>
                </a:cubicBezTo>
                <a:cubicBezTo>
                  <a:pt x="14008458" y="19828"/>
                  <a:pt x="14029208" y="-693"/>
                  <a:pt x="14137241" y="0"/>
                </a:cubicBezTo>
                <a:cubicBezTo>
                  <a:pt x="14245274" y="693"/>
                  <a:pt x="14377822" y="7164"/>
                  <a:pt x="14489994" y="0"/>
                </a:cubicBezTo>
                <a:cubicBezTo>
                  <a:pt x="14602166" y="-7164"/>
                  <a:pt x="14759000" y="9517"/>
                  <a:pt x="14842747" y="0"/>
                </a:cubicBezTo>
                <a:cubicBezTo>
                  <a:pt x="14926494" y="-9517"/>
                  <a:pt x="15109709" y="2919"/>
                  <a:pt x="15195499" y="0"/>
                </a:cubicBezTo>
                <a:cubicBezTo>
                  <a:pt x="15281289" y="-2919"/>
                  <a:pt x="15925238" y="-21748"/>
                  <a:pt x="16280892" y="0"/>
                </a:cubicBezTo>
                <a:cubicBezTo>
                  <a:pt x="16281619" y="6650"/>
                  <a:pt x="16279930" y="15178"/>
                  <a:pt x="16280892" y="27432"/>
                </a:cubicBezTo>
                <a:cubicBezTo>
                  <a:pt x="16098512" y="48472"/>
                  <a:pt x="15881289" y="22250"/>
                  <a:pt x="15765330" y="27432"/>
                </a:cubicBezTo>
                <a:cubicBezTo>
                  <a:pt x="15649371" y="32614"/>
                  <a:pt x="15567326" y="15228"/>
                  <a:pt x="15412578" y="27432"/>
                </a:cubicBezTo>
                <a:cubicBezTo>
                  <a:pt x="15257830" y="39636"/>
                  <a:pt x="14785880" y="29504"/>
                  <a:pt x="14571398" y="27432"/>
                </a:cubicBezTo>
                <a:cubicBezTo>
                  <a:pt x="14356916" y="25360"/>
                  <a:pt x="13827427" y="61696"/>
                  <a:pt x="13567410" y="27432"/>
                </a:cubicBezTo>
                <a:cubicBezTo>
                  <a:pt x="13307393" y="-6832"/>
                  <a:pt x="13200066" y="1718"/>
                  <a:pt x="13051848" y="27432"/>
                </a:cubicBezTo>
                <a:cubicBezTo>
                  <a:pt x="12903630" y="53146"/>
                  <a:pt x="12400701" y="6921"/>
                  <a:pt x="12047860" y="27432"/>
                </a:cubicBezTo>
                <a:cubicBezTo>
                  <a:pt x="11695019" y="47943"/>
                  <a:pt x="11598024" y="51997"/>
                  <a:pt x="11369490" y="27432"/>
                </a:cubicBezTo>
                <a:cubicBezTo>
                  <a:pt x="11140956" y="2868"/>
                  <a:pt x="10761954" y="12862"/>
                  <a:pt x="10365501" y="27432"/>
                </a:cubicBezTo>
                <a:cubicBezTo>
                  <a:pt x="9969048" y="42002"/>
                  <a:pt x="9790411" y="328"/>
                  <a:pt x="9361513" y="27432"/>
                </a:cubicBezTo>
                <a:cubicBezTo>
                  <a:pt x="8932615" y="54536"/>
                  <a:pt x="9113926" y="34318"/>
                  <a:pt x="9008760" y="27432"/>
                </a:cubicBezTo>
                <a:cubicBezTo>
                  <a:pt x="8903594" y="20546"/>
                  <a:pt x="8614812" y="23184"/>
                  <a:pt x="8493199" y="27432"/>
                </a:cubicBezTo>
                <a:cubicBezTo>
                  <a:pt x="8371586" y="31680"/>
                  <a:pt x="8091918" y="43164"/>
                  <a:pt x="7814828" y="27432"/>
                </a:cubicBezTo>
                <a:cubicBezTo>
                  <a:pt x="7537738" y="11700"/>
                  <a:pt x="7462803" y="16870"/>
                  <a:pt x="7136458" y="27432"/>
                </a:cubicBezTo>
                <a:cubicBezTo>
                  <a:pt x="6810113" y="37995"/>
                  <a:pt x="6525162" y="52361"/>
                  <a:pt x="6295278" y="27432"/>
                </a:cubicBezTo>
                <a:cubicBezTo>
                  <a:pt x="6065394" y="2503"/>
                  <a:pt x="6069908" y="30755"/>
                  <a:pt x="5942526" y="27432"/>
                </a:cubicBezTo>
                <a:cubicBezTo>
                  <a:pt x="5815144" y="24109"/>
                  <a:pt x="5717369" y="11415"/>
                  <a:pt x="5589773" y="27432"/>
                </a:cubicBezTo>
                <a:cubicBezTo>
                  <a:pt x="5462177" y="43449"/>
                  <a:pt x="5013558" y="23556"/>
                  <a:pt x="4585785" y="27432"/>
                </a:cubicBezTo>
                <a:cubicBezTo>
                  <a:pt x="4158012" y="31308"/>
                  <a:pt x="3847085" y="18090"/>
                  <a:pt x="3581796" y="27432"/>
                </a:cubicBezTo>
                <a:cubicBezTo>
                  <a:pt x="3316507" y="36774"/>
                  <a:pt x="3154713" y="31771"/>
                  <a:pt x="2903426" y="27432"/>
                </a:cubicBezTo>
                <a:cubicBezTo>
                  <a:pt x="2652139" y="23094"/>
                  <a:pt x="2773806" y="35830"/>
                  <a:pt x="2713482" y="27432"/>
                </a:cubicBezTo>
                <a:cubicBezTo>
                  <a:pt x="2653158" y="19034"/>
                  <a:pt x="2600711" y="22540"/>
                  <a:pt x="2523538" y="27432"/>
                </a:cubicBezTo>
                <a:cubicBezTo>
                  <a:pt x="2446365" y="32324"/>
                  <a:pt x="1741229" y="20965"/>
                  <a:pt x="1519550" y="27432"/>
                </a:cubicBezTo>
                <a:cubicBezTo>
                  <a:pt x="1297871" y="33899"/>
                  <a:pt x="1125646" y="48277"/>
                  <a:pt x="1003988" y="27432"/>
                </a:cubicBezTo>
                <a:cubicBezTo>
                  <a:pt x="882330" y="6587"/>
                  <a:pt x="341133" y="60519"/>
                  <a:pt x="0" y="27432"/>
                </a:cubicBezTo>
                <a:cubicBezTo>
                  <a:pt x="-1251" y="16359"/>
                  <a:pt x="1039" y="7572"/>
                  <a:pt x="0" y="0"/>
                </a:cubicBezTo>
                <a:close/>
              </a:path>
              <a:path w="16280892" h="27432" stroke="0" extrusionOk="0">
                <a:moveTo>
                  <a:pt x="0" y="0"/>
                </a:moveTo>
                <a:cubicBezTo>
                  <a:pt x="132094" y="5368"/>
                  <a:pt x="295768" y="171"/>
                  <a:pt x="515562" y="0"/>
                </a:cubicBezTo>
                <a:cubicBezTo>
                  <a:pt x="735356" y="-171"/>
                  <a:pt x="631430" y="3629"/>
                  <a:pt x="705505" y="0"/>
                </a:cubicBezTo>
                <a:cubicBezTo>
                  <a:pt x="779580" y="-3629"/>
                  <a:pt x="1236188" y="21817"/>
                  <a:pt x="1709494" y="0"/>
                </a:cubicBezTo>
                <a:cubicBezTo>
                  <a:pt x="2182800" y="-21817"/>
                  <a:pt x="2009833" y="-8078"/>
                  <a:pt x="2225055" y="0"/>
                </a:cubicBezTo>
                <a:cubicBezTo>
                  <a:pt x="2440277" y="8078"/>
                  <a:pt x="2576987" y="-3690"/>
                  <a:pt x="2740617" y="0"/>
                </a:cubicBezTo>
                <a:cubicBezTo>
                  <a:pt x="2904247" y="3690"/>
                  <a:pt x="3320878" y="-23618"/>
                  <a:pt x="3744605" y="0"/>
                </a:cubicBezTo>
                <a:cubicBezTo>
                  <a:pt x="4168332" y="23618"/>
                  <a:pt x="3960785" y="-13202"/>
                  <a:pt x="4097358" y="0"/>
                </a:cubicBezTo>
                <a:cubicBezTo>
                  <a:pt x="4233931" y="13202"/>
                  <a:pt x="4707387" y="-19923"/>
                  <a:pt x="5101346" y="0"/>
                </a:cubicBezTo>
                <a:cubicBezTo>
                  <a:pt x="5495305" y="19923"/>
                  <a:pt x="5819839" y="-2146"/>
                  <a:pt x="6105334" y="0"/>
                </a:cubicBezTo>
                <a:cubicBezTo>
                  <a:pt x="6390829" y="2146"/>
                  <a:pt x="6451820" y="-10129"/>
                  <a:pt x="6783705" y="0"/>
                </a:cubicBezTo>
                <a:cubicBezTo>
                  <a:pt x="7115590" y="10129"/>
                  <a:pt x="7343272" y="6830"/>
                  <a:pt x="7787693" y="0"/>
                </a:cubicBezTo>
                <a:cubicBezTo>
                  <a:pt x="8232114" y="-6830"/>
                  <a:pt x="8084321" y="-8759"/>
                  <a:pt x="8303255" y="0"/>
                </a:cubicBezTo>
                <a:cubicBezTo>
                  <a:pt x="8522189" y="8759"/>
                  <a:pt x="8642548" y="10676"/>
                  <a:pt x="8818816" y="0"/>
                </a:cubicBezTo>
                <a:cubicBezTo>
                  <a:pt x="8995084" y="-10676"/>
                  <a:pt x="9419823" y="19068"/>
                  <a:pt x="9659996" y="0"/>
                </a:cubicBezTo>
                <a:cubicBezTo>
                  <a:pt x="9900169" y="-19068"/>
                  <a:pt x="9981281" y="-18291"/>
                  <a:pt x="10175557" y="0"/>
                </a:cubicBezTo>
                <a:cubicBezTo>
                  <a:pt x="10369833" y="18291"/>
                  <a:pt x="10761846" y="3543"/>
                  <a:pt x="11179546" y="0"/>
                </a:cubicBezTo>
                <a:cubicBezTo>
                  <a:pt x="11597246" y="-3543"/>
                  <a:pt x="11926388" y="33443"/>
                  <a:pt x="12183534" y="0"/>
                </a:cubicBezTo>
                <a:cubicBezTo>
                  <a:pt x="12440680" y="-33443"/>
                  <a:pt x="12684884" y="13168"/>
                  <a:pt x="12861905" y="0"/>
                </a:cubicBezTo>
                <a:cubicBezTo>
                  <a:pt x="13038926" y="-13168"/>
                  <a:pt x="13216637" y="-5124"/>
                  <a:pt x="13377466" y="0"/>
                </a:cubicBezTo>
                <a:cubicBezTo>
                  <a:pt x="13538295" y="5124"/>
                  <a:pt x="13493173" y="-3867"/>
                  <a:pt x="13567410" y="0"/>
                </a:cubicBezTo>
                <a:cubicBezTo>
                  <a:pt x="13641647" y="3867"/>
                  <a:pt x="13758514" y="-13877"/>
                  <a:pt x="13920163" y="0"/>
                </a:cubicBezTo>
                <a:cubicBezTo>
                  <a:pt x="14081812" y="13877"/>
                  <a:pt x="14124450" y="8909"/>
                  <a:pt x="14272915" y="0"/>
                </a:cubicBezTo>
                <a:cubicBezTo>
                  <a:pt x="14421380" y="-8909"/>
                  <a:pt x="14593413" y="-7184"/>
                  <a:pt x="14788477" y="0"/>
                </a:cubicBezTo>
                <a:cubicBezTo>
                  <a:pt x="14983541" y="7184"/>
                  <a:pt x="15709700" y="-55721"/>
                  <a:pt x="16280892" y="0"/>
                </a:cubicBezTo>
                <a:cubicBezTo>
                  <a:pt x="16282183" y="11478"/>
                  <a:pt x="16282086" y="14228"/>
                  <a:pt x="16280892" y="27432"/>
                </a:cubicBezTo>
                <a:cubicBezTo>
                  <a:pt x="16123730" y="31268"/>
                  <a:pt x="15899890" y="26679"/>
                  <a:pt x="15602522" y="27432"/>
                </a:cubicBezTo>
                <a:cubicBezTo>
                  <a:pt x="15305154" y="28186"/>
                  <a:pt x="15252307" y="20177"/>
                  <a:pt x="14924151" y="27432"/>
                </a:cubicBezTo>
                <a:cubicBezTo>
                  <a:pt x="14595995" y="34687"/>
                  <a:pt x="14662608" y="41537"/>
                  <a:pt x="14571398" y="27432"/>
                </a:cubicBezTo>
                <a:cubicBezTo>
                  <a:pt x="14480188" y="13327"/>
                  <a:pt x="14057344" y="27311"/>
                  <a:pt x="13730219" y="27432"/>
                </a:cubicBezTo>
                <a:cubicBezTo>
                  <a:pt x="13403094" y="27553"/>
                  <a:pt x="13479093" y="22044"/>
                  <a:pt x="13377466" y="27432"/>
                </a:cubicBezTo>
                <a:cubicBezTo>
                  <a:pt x="13275839" y="32820"/>
                  <a:pt x="12951162" y="1863"/>
                  <a:pt x="12536287" y="27432"/>
                </a:cubicBezTo>
                <a:cubicBezTo>
                  <a:pt x="12121412" y="53001"/>
                  <a:pt x="12410210" y="21673"/>
                  <a:pt x="12346343" y="27432"/>
                </a:cubicBezTo>
                <a:cubicBezTo>
                  <a:pt x="12282476" y="33191"/>
                  <a:pt x="11837570" y="67787"/>
                  <a:pt x="11505164" y="27432"/>
                </a:cubicBezTo>
                <a:cubicBezTo>
                  <a:pt x="11172758" y="-12923"/>
                  <a:pt x="11307286" y="21302"/>
                  <a:pt x="11152411" y="27432"/>
                </a:cubicBezTo>
                <a:cubicBezTo>
                  <a:pt x="10997536" y="33562"/>
                  <a:pt x="11042121" y="20479"/>
                  <a:pt x="10962467" y="27432"/>
                </a:cubicBezTo>
                <a:cubicBezTo>
                  <a:pt x="10882813" y="34385"/>
                  <a:pt x="10768155" y="17793"/>
                  <a:pt x="10609715" y="27432"/>
                </a:cubicBezTo>
                <a:cubicBezTo>
                  <a:pt x="10451275" y="37071"/>
                  <a:pt x="9983734" y="10056"/>
                  <a:pt x="9768535" y="27432"/>
                </a:cubicBezTo>
                <a:cubicBezTo>
                  <a:pt x="9553336" y="44808"/>
                  <a:pt x="9512715" y="24391"/>
                  <a:pt x="9415783" y="27432"/>
                </a:cubicBezTo>
                <a:cubicBezTo>
                  <a:pt x="9318851" y="30473"/>
                  <a:pt x="9302863" y="32409"/>
                  <a:pt x="9225839" y="27432"/>
                </a:cubicBezTo>
                <a:cubicBezTo>
                  <a:pt x="9148815" y="22455"/>
                  <a:pt x="9005247" y="27775"/>
                  <a:pt x="8873086" y="27432"/>
                </a:cubicBezTo>
                <a:cubicBezTo>
                  <a:pt x="8740925" y="27089"/>
                  <a:pt x="8597862" y="44957"/>
                  <a:pt x="8357525" y="27432"/>
                </a:cubicBezTo>
                <a:cubicBezTo>
                  <a:pt x="8117188" y="9907"/>
                  <a:pt x="7830326" y="336"/>
                  <a:pt x="7679154" y="27432"/>
                </a:cubicBezTo>
                <a:cubicBezTo>
                  <a:pt x="7527982" y="54528"/>
                  <a:pt x="7487877" y="41910"/>
                  <a:pt x="7326401" y="27432"/>
                </a:cubicBezTo>
                <a:cubicBezTo>
                  <a:pt x="7164925" y="12954"/>
                  <a:pt x="6715807" y="57076"/>
                  <a:pt x="6322413" y="27432"/>
                </a:cubicBezTo>
                <a:cubicBezTo>
                  <a:pt x="5929019" y="-2212"/>
                  <a:pt x="5917783" y="-2491"/>
                  <a:pt x="5644043" y="27432"/>
                </a:cubicBezTo>
                <a:cubicBezTo>
                  <a:pt x="5370303" y="57355"/>
                  <a:pt x="5045383" y="23003"/>
                  <a:pt x="4640054" y="27432"/>
                </a:cubicBezTo>
                <a:cubicBezTo>
                  <a:pt x="4234725" y="31861"/>
                  <a:pt x="4205736" y="15581"/>
                  <a:pt x="3798875" y="27432"/>
                </a:cubicBezTo>
                <a:cubicBezTo>
                  <a:pt x="3392014" y="39283"/>
                  <a:pt x="3451278" y="26782"/>
                  <a:pt x="3283313" y="27432"/>
                </a:cubicBezTo>
                <a:cubicBezTo>
                  <a:pt x="3115348" y="28082"/>
                  <a:pt x="2773067" y="64616"/>
                  <a:pt x="2442134" y="27432"/>
                </a:cubicBezTo>
                <a:cubicBezTo>
                  <a:pt x="2111201" y="-9752"/>
                  <a:pt x="2244120" y="15839"/>
                  <a:pt x="2089381" y="27432"/>
                </a:cubicBezTo>
                <a:cubicBezTo>
                  <a:pt x="1934642" y="39025"/>
                  <a:pt x="1619221" y="41603"/>
                  <a:pt x="1411011" y="27432"/>
                </a:cubicBezTo>
                <a:cubicBezTo>
                  <a:pt x="1202801" y="13262"/>
                  <a:pt x="1262505" y="27975"/>
                  <a:pt x="1221067" y="27432"/>
                </a:cubicBezTo>
                <a:cubicBezTo>
                  <a:pt x="1179629" y="26889"/>
                  <a:pt x="395550" y="-2351"/>
                  <a:pt x="0" y="27432"/>
                </a:cubicBezTo>
                <a:cubicBezTo>
                  <a:pt x="-1057" y="18241"/>
                  <a:pt x="670" y="12133"/>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ECD2F00-AD3A-4600-A80C-747082A89989}"/>
              </a:ext>
            </a:extLst>
          </p:cNvPr>
          <p:cNvSpPr txBox="1"/>
          <p:nvPr/>
        </p:nvSpPr>
        <p:spPr>
          <a:xfrm>
            <a:off x="1257300" y="2894076"/>
            <a:ext cx="15773400" cy="6377940"/>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300"/>
              <a:t>Starbucks is one of the most popular coffee places to order from. Many people prefer Starbucks coffee over the other stores, because of many preferences. One being the location. But how do Starbucks choose the location of their coffee store?</a:t>
            </a:r>
          </a:p>
          <a:p>
            <a:pPr indent="-228600" defTabSz="914400">
              <a:lnSpc>
                <a:spcPct val="90000"/>
              </a:lnSpc>
              <a:spcAft>
                <a:spcPts val="600"/>
              </a:spcAft>
              <a:buFont typeface="Arial" panose="020B0604020202020204" pitchFamily="34" charset="0"/>
              <a:buChar char="•"/>
            </a:pPr>
            <a:endParaRPr lang="en-US" sz="2300"/>
          </a:p>
          <a:p>
            <a:pPr indent="-228600" defTabSz="914400">
              <a:lnSpc>
                <a:spcPct val="90000"/>
              </a:lnSpc>
              <a:spcAft>
                <a:spcPts val="600"/>
              </a:spcAft>
              <a:buFont typeface="Arial" panose="020B0604020202020204" pitchFamily="34" charset="0"/>
              <a:buChar char="•"/>
            </a:pPr>
            <a:endParaRPr lang="en-US" sz="2300"/>
          </a:p>
          <a:p>
            <a:pPr indent="-228600" defTabSz="914400">
              <a:lnSpc>
                <a:spcPct val="90000"/>
              </a:lnSpc>
              <a:spcAft>
                <a:spcPts val="600"/>
              </a:spcAft>
              <a:buFont typeface="Arial" panose="020B0604020202020204" pitchFamily="34" charset="0"/>
              <a:buChar char="•"/>
            </a:pPr>
            <a:endParaRPr lang="en-US" sz="2300"/>
          </a:p>
          <a:p>
            <a:pPr indent="-228600" defTabSz="914400">
              <a:lnSpc>
                <a:spcPct val="90000"/>
              </a:lnSpc>
              <a:spcAft>
                <a:spcPts val="600"/>
              </a:spcAft>
              <a:buFont typeface="Arial" panose="020B0604020202020204" pitchFamily="34" charset="0"/>
              <a:buChar char="•"/>
            </a:pPr>
            <a:r>
              <a:rPr lang="en-US" sz="2300"/>
              <a:t>Starbucks use many business intelligence tools to identify the perfect store location to be implemented on. Based on many points being, the population density, the traffic patterns, the businesses that locate the area, and the consumer demographics. And many more points. Starbucks puts these factors under consideration using a business intelligence tool such as Atlas, and then chooses the perfect location for a store.</a:t>
            </a:r>
          </a:p>
          <a:p>
            <a:pPr indent="-228600" defTabSz="914400">
              <a:lnSpc>
                <a:spcPct val="90000"/>
              </a:lnSpc>
              <a:spcAft>
                <a:spcPts val="600"/>
              </a:spcAft>
              <a:buFont typeface="Arial" panose="020B0604020202020204" pitchFamily="34" charset="0"/>
              <a:buChar char="•"/>
            </a:pPr>
            <a:endParaRPr lang="en-US" sz="2300"/>
          </a:p>
          <a:p>
            <a:pPr indent="-228600" defTabSz="914400">
              <a:lnSpc>
                <a:spcPct val="90000"/>
              </a:lnSpc>
              <a:spcAft>
                <a:spcPts val="600"/>
              </a:spcAft>
              <a:buFont typeface="Arial" panose="020B0604020202020204" pitchFamily="34" charset="0"/>
              <a:buChar char="•"/>
            </a:pPr>
            <a:r>
              <a:rPr lang="en-US" sz="2300"/>
              <a:t>Another use of BI by Starbucks was when they introduced a new Frappuccino drink as a promotion, and based on the BI analysis of the drink. It became a favorite for many individuals and the company kept making it as a daily drink.</a:t>
            </a:r>
          </a:p>
          <a:p>
            <a:pPr indent="-228600" defTabSz="914400">
              <a:lnSpc>
                <a:spcPct val="90000"/>
              </a:lnSpc>
              <a:spcAft>
                <a:spcPts val="600"/>
              </a:spcAft>
              <a:buFont typeface="Arial" panose="020B0604020202020204" pitchFamily="34" charset="0"/>
              <a:buChar char="•"/>
            </a:pPr>
            <a:endParaRPr lang="en-US" sz="2300"/>
          </a:p>
          <a:p>
            <a:pPr indent="-228600" defTabSz="914400">
              <a:lnSpc>
                <a:spcPct val="90000"/>
              </a:lnSpc>
              <a:spcAft>
                <a:spcPts val="600"/>
              </a:spcAft>
              <a:buFont typeface="Arial" panose="020B0604020202020204" pitchFamily="34" charset="0"/>
              <a:buChar char="•"/>
            </a:pPr>
            <a:r>
              <a:rPr lang="en-US" sz="2300"/>
              <a:t>Starbucks also introduced a system called My Starbucks rewards, which is a loyalty program for the consumers of the coffee, it gained the attention of many individuals, and increased the sales of the company. Which allowed Starbucks to use analytical programs to identify what the customers exactly want and providing it to them.</a:t>
            </a:r>
          </a:p>
        </p:txBody>
      </p:sp>
      <p:pic>
        <p:nvPicPr>
          <p:cNvPr id="4098" name="Picture 2" descr="Starbucks - Wikipedia">
            <a:extLst>
              <a:ext uri="{FF2B5EF4-FFF2-40B4-BE49-F238E27FC236}">
                <a16:creationId xmlns:a16="http://schemas.microsoft.com/office/drawing/2014/main" id="{A47D29FB-0FF4-4CB7-BA0B-A653B4C9D70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342900"/>
            <a:ext cx="1026144" cy="1038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26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8" name="Rectangle 5127">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6">
            <a:extLst>
              <a:ext uri="{FF2B5EF4-FFF2-40B4-BE49-F238E27FC236}">
                <a16:creationId xmlns:a16="http://schemas.microsoft.com/office/drawing/2014/main" id="{4E0B06D9-AD46-4BBC-89F1-25D84E18C051}"/>
              </a:ext>
            </a:extLst>
          </p:cNvPr>
          <p:cNvSpPr txBox="1"/>
          <p:nvPr/>
        </p:nvSpPr>
        <p:spPr>
          <a:xfrm>
            <a:off x="1257300" y="689794"/>
            <a:ext cx="15773400" cy="1506891"/>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400" kern="1200">
                <a:solidFill>
                  <a:srgbClr val="FFFFFF"/>
                </a:solidFill>
                <a:latin typeface="+mj-lt"/>
                <a:ea typeface="+mj-ea"/>
                <a:cs typeface="+mj-cs"/>
              </a:rPr>
              <a:t>Legal Issues</a:t>
            </a:r>
          </a:p>
        </p:txBody>
      </p:sp>
      <p:sp>
        <p:nvSpPr>
          <p:cNvPr id="5130" name="Rectangle: Rounded Corners 5129">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244" y="2381955"/>
            <a:ext cx="16549512" cy="715257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Law - Free ui icons">
            <a:extLst>
              <a:ext uri="{FF2B5EF4-FFF2-40B4-BE49-F238E27FC236}">
                <a16:creationId xmlns:a16="http://schemas.microsoft.com/office/drawing/2014/main" id="{FF0DA26E-ADF1-41E8-93A3-09BF984C4D1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2673" y="178195"/>
            <a:ext cx="1143000" cy="1143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124" name="TextBox 3">
            <a:extLst>
              <a:ext uri="{FF2B5EF4-FFF2-40B4-BE49-F238E27FC236}">
                <a16:creationId xmlns:a16="http://schemas.microsoft.com/office/drawing/2014/main" id="{779F3AB9-CE0E-2C80-1470-8DCD1495B678}"/>
              </a:ext>
            </a:extLst>
          </p:cNvPr>
          <p:cNvGraphicFramePr/>
          <p:nvPr>
            <p:extLst>
              <p:ext uri="{D42A27DB-BD31-4B8C-83A1-F6EECF244321}">
                <p14:modId xmlns:p14="http://schemas.microsoft.com/office/powerpoint/2010/main" val="2627370041"/>
              </p:ext>
            </p:extLst>
          </p:nvPr>
        </p:nvGraphicFramePr>
        <p:xfrm>
          <a:off x="1257300" y="2701366"/>
          <a:ext cx="15773400" cy="65270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6607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6">
            <a:extLst>
              <a:ext uri="{FF2B5EF4-FFF2-40B4-BE49-F238E27FC236}">
                <a16:creationId xmlns:a16="http://schemas.microsoft.com/office/drawing/2014/main" id="{4E0B06D9-AD46-4BBC-89F1-25D84E18C051}"/>
              </a:ext>
            </a:extLst>
          </p:cNvPr>
          <p:cNvSpPr txBox="1"/>
          <p:nvPr/>
        </p:nvSpPr>
        <p:spPr>
          <a:xfrm>
            <a:off x="960120" y="493776"/>
            <a:ext cx="10341864" cy="267462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8100">
                <a:latin typeface="+mj-lt"/>
                <a:ea typeface="+mj-ea"/>
                <a:cs typeface="+mj-cs"/>
              </a:rPr>
              <a:t>LinkedIn</a:t>
            </a:r>
          </a:p>
        </p:txBody>
      </p:sp>
      <p:sp>
        <p:nvSpPr>
          <p:cNvPr id="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428" y="3593592"/>
            <a:ext cx="6365383" cy="27432"/>
          </a:xfrm>
          <a:custGeom>
            <a:avLst/>
            <a:gdLst>
              <a:gd name="connsiteX0" fmla="*/ 0 w 6365383"/>
              <a:gd name="connsiteY0" fmla="*/ 0 h 27432"/>
              <a:gd name="connsiteX1" fmla="*/ 636538 w 6365383"/>
              <a:gd name="connsiteY1" fmla="*/ 0 h 27432"/>
              <a:gd name="connsiteX2" fmla="*/ 1336730 w 6365383"/>
              <a:gd name="connsiteY2" fmla="*/ 0 h 27432"/>
              <a:gd name="connsiteX3" fmla="*/ 1909615 w 6365383"/>
              <a:gd name="connsiteY3" fmla="*/ 0 h 27432"/>
              <a:gd name="connsiteX4" fmla="*/ 2418846 w 6365383"/>
              <a:gd name="connsiteY4" fmla="*/ 0 h 27432"/>
              <a:gd name="connsiteX5" fmla="*/ 2928076 w 6365383"/>
              <a:gd name="connsiteY5" fmla="*/ 0 h 27432"/>
              <a:gd name="connsiteX6" fmla="*/ 3373653 w 6365383"/>
              <a:gd name="connsiteY6" fmla="*/ 0 h 27432"/>
              <a:gd name="connsiteX7" fmla="*/ 4137499 w 6365383"/>
              <a:gd name="connsiteY7" fmla="*/ 0 h 27432"/>
              <a:gd name="connsiteX8" fmla="*/ 4901345 w 6365383"/>
              <a:gd name="connsiteY8" fmla="*/ 0 h 27432"/>
              <a:gd name="connsiteX9" fmla="*/ 5665191 w 6365383"/>
              <a:gd name="connsiteY9" fmla="*/ 0 h 27432"/>
              <a:gd name="connsiteX10" fmla="*/ 6365383 w 6365383"/>
              <a:gd name="connsiteY10" fmla="*/ 0 h 27432"/>
              <a:gd name="connsiteX11" fmla="*/ 6365383 w 6365383"/>
              <a:gd name="connsiteY11" fmla="*/ 27432 h 27432"/>
              <a:gd name="connsiteX12" fmla="*/ 5728845 w 6365383"/>
              <a:gd name="connsiteY12" fmla="*/ 27432 h 27432"/>
              <a:gd name="connsiteX13" fmla="*/ 5028653 w 6365383"/>
              <a:gd name="connsiteY13" fmla="*/ 27432 h 27432"/>
              <a:gd name="connsiteX14" fmla="*/ 4583076 w 6365383"/>
              <a:gd name="connsiteY14" fmla="*/ 27432 h 27432"/>
              <a:gd name="connsiteX15" fmla="*/ 4137499 w 6365383"/>
              <a:gd name="connsiteY15" fmla="*/ 27432 h 27432"/>
              <a:gd name="connsiteX16" fmla="*/ 3691922 w 6365383"/>
              <a:gd name="connsiteY16" fmla="*/ 27432 h 27432"/>
              <a:gd name="connsiteX17" fmla="*/ 3182692 w 6365383"/>
              <a:gd name="connsiteY17" fmla="*/ 27432 h 27432"/>
              <a:gd name="connsiteX18" fmla="*/ 2673461 w 6365383"/>
              <a:gd name="connsiteY18" fmla="*/ 27432 h 27432"/>
              <a:gd name="connsiteX19" fmla="*/ 2164230 w 6365383"/>
              <a:gd name="connsiteY19" fmla="*/ 27432 h 27432"/>
              <a:gd name="connsiteX20" fmla="*/ 1655000 w 6365383"/>
              <a:gd name="connsiteY20" fmla="*/ 27432 h 27432"/>
              <a:gd name="connsiteX21" fmla="*/ 1145769 w 6365383"/>
              <a:gd name="connsiteY21" fmla="*/ 27432 h 27432"/>
              <a:gd name="connsiteX22" fmla="*/ 0 w 6365383"/>
              <a:gd name="connsiteY22" fmla="*/ 27432 h 27432"/>
              <a:gd name="connsiteX23" fmla="*/ 0 w 6365383"/>
              <a:gd name="connsiteY23"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365383" h="27432" fill="none" extrusionOk="0">
                <a:moveTo>
                  <a:pt x="0" y="0"/>
                </a:moveTo>
                <a:cubicBezTo>
                  <a:pt x="164014" y="-28800"/>
                  <a:pt x="392589" y="16597"/>
                  <a:pt x="636538" y="0"/>
                </a:cubicBezTo>
                <a:cubicBezTo>
                  <a:pt x="880487" y="-16597"/>
                  <a:pt x="1095224" y="-7871"/>
                  <a:pt x="1336730" y="0"/>
                </a:cubicBezTo>
                <a:cubicBezTo>
                  <a:pt x="1578236" y="7871"/>
                  <a:pt x="1649337" y="-22384"/>
                  <a:pt x="1909615" y="0"/>
                </a:cubicBezTo>
                <a:cubicBezTo>
                  <a:pt x="2169893" y="22384"/>
                  <a:pt x="2279697" y="7436"/>
                  <a:pt x="2418846" y="0"/>
                </a:cubicBezTo>
                <a:cubicBezTo>
                  <a:pt x="2557995" y="-7436"/>
                  <a:pt x="2719158" y="24395"/>
                  <a:pt x="2928076" y="0"/>
                </a:cubicBezTo>
                <a:cubicBezTo>
                  <a:pt x="3136994" y="-24395"/>
                  <a:pt x="3236398" y="-16046"/>
                  <a:pt x="3373653" y="0"/>
                </a:cubicBezTo>
                <a:cubicBezTo>
                  <a:pt x="3510908" y="16046"/>
                  <a:pt x="3933654" y="-18835"/>
                  <a:pt x="4137499" y="0"/>
                </a:cubicBezTo>
                <a:cubicBezTo>
                  <a:pt x="4341344" y="18835"/>
                  <a:pt x="4634949" y="16518"/>
                  <a:pt x="4901345" y="0"/>
                </a:cubicBezTo>
                <a:cubicBezTo>
                  <a:pt x="5167741" y="-16518"/>
                  <a:pt x="5482502" y="-23233"/>
                  <a:pt x="5665191" y="0"/>
                </a:cubicBezTo>
                <a:cubicBezTo>
                  <a:pt x="5847880" y="23233"/>
                  <a:pt x="6038909" y="-19558"/>
                  <a:pt x="6365383" y="0"/>
                </a:cubicBezTo>
                <a:cubicBezTo>
                  <a:pt x="6366317" y="12270"/>
                  <a:pt x="6364320" y="20068"/>
                  <a:pt x="6365383" y="27432"/>
                </a:cubicBezTo>
                <a:cubicBezTo>
                  <a:pt x="6160909" y="45028"/>
                  <a:pt x="5918554" y="42323"/>
                  <a:pt x="5728845" y="27432"/>
                </a:cubicBezTo>
                <a:cubicBezTo>
                  <a:pt x="5539136" y="12541"/>
                  <a:pt x="5172149" y="23835"/>
                  <a:pt x="5028653" y="27432"/>
                </a:cubicBezTo>
                <a:cubicBezTo>
                  <a:pt x="4885157" y="31029"/>
                  <a:pt x="4768966" y="33290"/>
                  <a:pt x="4583076" y="27432"/>
                </a:cubicBezTo>
                <a:cubicBezTo>
                  <a:pt x="4397186" y="21574"/>
                  <a:pt x="4295537" y="38724"/>
                  <a:pt x="4137499" y="27432"/>
                </a:cubicBezTo>
                <a:cubicBezTo>
                  <a:pt x="3979461" y="16140"/>
                  <a:pt x="3895902" y="23317"/>
                  <a:pt x="3691922" y="27432"/>
                </a:cubicBezTo>
                <a:cubicBezTo>
                  <a:pt x="3487942" y="31547"/>
                  <a:pt x="3348597" y="42606"/>
                  <a:pt x="3182692" y="27432"/>
                </a:cubicBezTo>
                <a:cubicBezTo>
                  <a:pt x="3016787" y="12259"/>
                  <a:pt x="2922425" y="45987"/>
                  <a:pt x="2673461" y="27432"/>
                </a:cubicBezTo>
                <a:cubicBezTo>
                  <a:pt x="2424497" y="8877"/>
                  <a:pt x="2406338" y="46461"/>
                  <a:pt x="2164230" y="27432"/>
                </a:cubicBezTo>
                <a:cubicBezTo>
                  <a:pt x="1922122" y="8403"/>
                  <a:pt x="1843534" y="2368"/>
                  <a:pt x="1655000" y="27432"/>
                </a:cubicBezTo>
                <a:cubicBezTo>
                  <a:pt x="1466466" y="52497"/>
                  <a:pt x="1384300" y="39658"/>
                  <a:pt x="1145769" y="27432"/>
                </a:cubicBezTo>
                <a:cubicBezTo>
                  <a:pt x="907238" y="15206"/>
                  <a:pt x="344177" y="36391"/>
                  <a:pt x="0" y="27432"/>
                </a:cubicBezTo>
                <a:cubicBezTo>
                  <a:pt x="-1194" y="21937"/>
                  <a:pt x="1202" y="7917"/>
                  <a:pt x="0" y="0"/>
                </a:cubicBezTo>
                <a:close/>
              </a:path>
              <a:path w="6365383" h="27432" stroke="0" extrusionOk="0">
                <a:moveTo>
                  <a:pt x="0" y="0"/>
                </a:moveTo>
                <a:cubicBezTo>
                  <a:pt x="152654" y="12967"/>
                  <a:pt x="297359" y="-4977"/>
                  <a:pt x="509231" y="0"/>
                </a:cubicBezTo>
                <a:cubicBezTo>
                  <a:pt x="721103" y="4977"/>
                  <a:pt x="792740" y="-12744"/>
                  <a:pt x="954807" y="0"/>
                </a:cubicBezTo>
                <a:cubicBezTo>
                  <a:pt x="1116874" y="12744"/>
                  <a:pt x="1322429" y="24743"/>
                  <a:pt x="1464038" y="0"/>
                </a:cubicBezTo>
                <a:cubicBezTo>
                  <a:pt x="1605647" y="-24743"/>
                  <a:pt x="1947393" y="-20672"/>
                  <a:pt x="2100576" y="0"/>
                </a:cubicBezTo>
                <a:cubicBezTo>
                  <a:pt x="2253759" y="20672"/>
                  <a:pt x="2622231" y="-30966"/>
                  <a:pt x="2800769" y="0"/>
                </a:cubicBezTo>
                <a:cubicBezTo>
                  <a:pt x="2979307" y="30966"/>
                  <a:pt x="3356872" y="-13631"/>
                  <a:pt x="3564614" y="0"/>
                </a:cubicBezTo>
                <a:cubicBezTo>
                  <a:pt x="3772356" y="13631"/>
                  <a:pt x="4163183" y="-4973"/>
                  <a:pt x="4328460" y="0"/>
                </a:cubicBezTo>
                <a:cubicBezTo>
                  <a:pt x="4493737" y="4973"/>
                  <a:pt x="4672761" y="-9287"/>
                  <a:pt x="4901345" y="0"/>
                </a:cubicBezTo>
                <a:cubicBezTo>
                  <a:pt x="5129930" y="9287"/>
                  <a:pt x="5395146" y="9436"/>
                  <a:pt x="5601537" y="0"/>
                </a:cubicBezTo>
                <a:cubicBezTo>
                  <a:pt x="5807928" y="-9436"/>
                  <a:pt x="5983747" y="-13862"/>
                  <a:pt x="6365383" y="0"/>
                </a:cubicBezTo>
                <a:cubicBezTo>
                  <a:pt x="6365699" y="13405"/>
                  <a:pt x="6365869" y="14360"/>
                  <a:pt x="6365383" y="27432"/>
                </a:cubicBezTo>
                <a:cubicBezTo>
                  <a:pt x="6195306" y="29393"/>
                  <a:pt x="5872535" y="56613"/>
                  <a:pt x="5728845" y="27432"/>
                </a:cubicBezTo>
                <a:cubicBezTo>
                  <a:pt x="5585155" y="-1749"/>
                  <a:pt x="5272464" y="11679"/>
                  <a:pt x="5028653" y="27432"/>
                </a:cubicBezTo>
                <a:cubicBezTo>
                  <a:pt x="4784842" y="43185"/>
                  <a:pt x="4688244" y="28658"/>
                  <a:pt x="4455768" y="27432"/>
                </a:cubicBezTo>
                <a:cubicBezTo>
                  <a:pt x="4223293" y="26206"/>
                  <a:pt x="4032880" y="15477"/>
                  <a:pt x="3882884" y="27432"/>
                </a:cubicBezTo>
                <a:cubicBezTo>
                  <a:pt x="3732888" y="39387"/>
                  <a:pt x="3278726" y="-7170"/>
                  <a:pt x="3119038" y="27432"/>
                </a:cubicBezTo>
                <a:cubicBezTo>
                  <a:pt x="2959350" y="62034"/>
                  <a:pt x="2786856" y="40315"/>
                  <a:pt x="2609807" y="27432"/>
                </a:cubicBezTo>
                <a:cubicBezTo>
                  <a:pt x="2432758" y="14549"/>
                  <a:pt x="2064373" y="16547"/>
                  <a:pt x="1909615" y="27432"/>
                </a:cubicBezTo>
                <a:cubicBezTo>
                  <a:pt x="1754857" y="38317"/>
                  <a:pt x="1663685" y="27374"/>
                  <a:pt x="1464038" y="27432"/>
                </a:cubicBezTo>
                <a:cubicBezTo>
                  <a:pt x="1264391" y="27490"/>
                  <a:pt x="1071013" y="1487"/>
                  <a:pt x="827500" y="27432"/>
                </a:cubicBezTo>
                <a:cubicBezTo>
                  <a:pt x="583987" y="53377"/>
                  <a:pt x="349818" y="3910"/>
                  <a:pt x="0" y="27432"/>
                </a:cubicBezTo>
                <a:cubicBezTo>
                  <a:pt x="-116" y="21844"/>
                  <a:pt x="591" y="653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7BA9DB5-3B09-4D2A-BEC5-9621D22C6F10}"/>
              </a:ext>
            </a:extLst>
          </p:cNvPr>
          <p:cNvSpPr txBox="1"/>
          <p:nvPr/>
        </p:nvSpPr>
        <p:spPr>
          <a:xfrm>
            <a:off x="960120" y="4059936"/>
            <a:ext cx="10341864" cy="5225796"/>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600" dirty="0"/>
              <a:t>As a conclusion to this presentation, Business Intelligence tools are made to help organizations achieve their goals in a quick and effective manner, while applying accurate and efficient decision making. The company can grow competitively and environmentally. Many employees will gain the trust of the organization and while following regulations swiftly and accurately. They can avoid any legal issues when conducting decisions on the short and long term. </a:t>
            </a:r>
          </a:p>
          <a:p>
            <a:pPr indent="-228600" defTabSz="914400">
              <a:lnSpc>
                <a:spcPct val="90000"/>
              </a:lnSpc>
              <a:spcAft>
                <a:spcPts val="600"/>
              </a:spcAft>
              <a:buFont typeface="Arial" panose="020B0604020202020204" pitchFamily="34" charset="0"/>
              <a:buChar char="•"/>
            </a:pPr>
            <a:endParaRPr lang="en-US" sz="1600" dirty="0"/>
          </a:p>
          <a:p>
            <a:pPr indent="-228600" defTabSz="914400">
              <a:lnSpc>
                <a:spcPct val="90000"/>
              </a:lnSpc>
              <a:spcAft>
                <a:spcPts val="600"/>
              </a:spcAft>
              <a:buFont typeface="Arial" panose="020B0604020202020204" pitchFamily="34" charset="0"/>
              <a:buChar char="•"/>
            </a:pPr>
            <a:r>
              <a:rPr lang="en-US" sz="1600" dirty="0"/>
              <a:t>While having an interactive and functional BI tool such as Dashboards. The company can have efficient time-consuming decision making since they can find what they are looking for quickly and easily.</a:t>
            </a:r>
          </a:p>
          <a:p>
            <a:pPr indent="-228600" defTabSz="914400">
              <a:lnSpc>
                <a:spcPct val="90000"/>
              </a:lnSpc>
              <a:spcAft>
                <a:spcPts val="600"/>
              </a:spcAft>
              <a:buFont typeface="Arial" panose="020B0604020202020204" pitchFamily="34" charset="0"/>
              <a:buChar char="•"/>
            </a:pPr>
            <a:endParaRPr lang="en-US" sz="1600" dirty="0"/>
          </a:p>
          <a:p>
            <a:pPr indent="-228600" defTabSz="914400">
              <a:lnSpc>
                <a:spcPct val="90000"/>
              </a:lnSpc>
              <a:spcAft>
                <a:spcPts val="600"/>
              </a:spcAft>
              <a:buFont typeface="Arial" panose="020B0604020202020204" pitchFamily="34" charset="0"/>
              <a:buChar char="•"/>
            </a:pPr>
            <a:r>
              <a:rPr lang="en-US" sz="1600" dirty="0"/>
              <a:t>Based on the previous examples of how companies used business intelligence tools to improve their audience number. It can be said that such tools can make a difference in the amount of customers gained in periods of time. Whether the decision-making was done tactically or strategically. Companies like Starbucks, Walmart, Reddit and many more, have achieved a bigger audience picture by applying Business intelligence tools in their daily operations. </a:t>
            </a:r>
          </a:p>
          <a:p>
            <a:pPr indent="-228600" defTabSz="914400">
              <a:lnSpc>
                <a:spcPct val="90000"/>
              </a:lnSpc>
              <a:spcAft>
                <a:spcPts val="600"/>
              </a:spcAft>
              <a:buFont typeface="Arial" panose="020B0604020202020204" pitchFamily="34" charset="0"/>
              <a:buChar char="•"/>
            </a:pPr>
            <a:endParaRPr lang="en-US" sz="1600" dirty="0"/>
          </a:p>
          <a:p>
            <a:pPr indent="-228600" defTabSz="914400">
              <a:lnSpc>
                <a:spcPct val="90000"/>
              </a:lnSpc>
              <a:spcAft>
                <a:spcPts val="600"/>
              </a:spcAft>
              <a:buFont typeface="Arial" panose="020B0604020202020204" pitchFamily="34" charset="0"/>
              <a:buChar char="•"/>
            </a:pPr>
            <a:r>
              <a:rPr lang="en-US" sz="1600" dirty="0"/>
              <a:t>BI tools enhance the processing of the data, and reduce decision times. They also reduce the costs of such decisions, since they can prevent and avoid bad and costing decisions. Doing so, will increase the stakeholders’ trust and satisfaction. And will involve many improvements in the company’s competitive levels. By doing effective and timely decisions.</a:t>
            </a:r>
          </a:p>
        </p:txBody>
      </p:sp>
      <p:pic>
        <p:nvPicPr>
          <p:cNvPr id="7" name="Picture 6">
            <a:extLst>
              <a:ext uri="{FF2B5EF4-FFF2-40B4-BE49-F238E27FC236}">
                <a16:creationId xmlns:a16="http://schemas.microsoft.com/office/drawing/2014/main" id="{259FC920-EA49-4C8C-9221-3F77F7D89894}"/>
              </a:ext>
            </a:extLst>
          </p:cNvPr>
          <p:cNvPicPr>
            <a:picLocks noChangeAspect="1"/>
          </p:cNvPicPr>
          <p:nvPr/>
        </p:nvPicPr>
        <p:blipFill>
          <a:blip r:embed="rId2"/>
          <a:stretch>
            <a:fillRect/>
          </a:stretch>
        </p:blipFill>
        <p:spPr>
          <a:xfrm>
            <a:off x="11795760" y="2080259"/>
            <a:ext cx="6021324" cy="1971983"/>
          </a:xfrm>
          <a:prstGeom prst="rect">
            <a:avLst/>
          </a:prstGeom>
        </p:spPr>
      </p:pic>
      <p:pic>
        <p:nvPicPr>
          <p:cNvPr id="9" name="Picture 8">
            <a:extLst>
              <a:ext uri="{FF2B5EF4-FFF2-40B4-BE49-F238E27FC236}">
                <a16:creationId xmlns:a16="http://schemas.microsoft.com/office/drawing/2014/main" id="{228A9BF4-86E1-4B04-8AE0-9277FD6259EF}"/>
              </a:ext>
            </a:extLst>
          </p:cNvPr>
          <p:cNvPicPr>
            <a:picLocks noChangeAspect="1"/>
          </p:cNvPicPr>
          <p:nvPr/>
        </p:nvPicPr>
        <p:blipFill>
          <a:blip r:embed="rId3"/>
          <a:stretch>
            <a:fillRect/>
          </a:stretch>
        </p:blipFill>
        <p:spPr>
          <a:xfrm>
            <a:off x="11795760" y="6769493"/>
            <a:ext cx="5993892" cy="1962999"/>
          </a:xfrm>
          <a:prstGeom prst="rect">
            <a:avLst/>
          </a:prstGeom>
        </p:spPr>
      </p:pic>
      <p:pic>
        <p:nvPicPr>
          <p:cNvPr id="3" name="Picture 2">
            <a:extLst>
              <a:ext uri="{FF2B5EF4-FFF2-40B4-BE49-F238E27FC236}">
                <a16:creationId xmlns:a16="http://schemas.microsoft.com/office/drawing/2014/main" id="{8DCD6E87-B32C-4C70-B86B-D9F2F9599FF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4731"/>
            <a:ext cx="1161386" cy="1161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583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66176" y="0"/>
            <a:ext cx="14355646" cy="10287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3B3296CA-5899-47B5-88C4-A1C353F4867F}"/>
              </a:ext>
            </a:extLst>
          </p:cNvPr>
          <p:cNvSpPr txBox="1"/>
          <p:nvPr/>
        </p:nvSpPr>
        <p:spPr>
          <a:xfrm>
            <a:off x="3838074" y="1432963"/>
            <a:ext cx="10611852" cy="4348463"/>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9900" kern="1200">
                <a:solidFill>
                  <a:srgbClr val="FFFFFF"/>
                </a:solidFill>
                <a:latin typeface="+mj-lt"/>
                <a:ea typeface="+mj-ea"/>
                <a:cs typeface="+mj-cs"/>
              </a:rPr>
              <a:t>Thanks.</a:t>
            </a:r>
          </a:p>
        </p:txBody>
      </p:sp>
      <p:sp>
        <p:nvSpPr>
          <p:cNvPr id="2" name="TextBox 16">
            <a:extLst>
              <a:ext uri="{FF2B5EF4-FFF2-40B4-BE49-F238E27FC236}">
                <a16:creationId xmlns:a16="http://schemas.microsoft.com/office/drawing/2014/main" id="{4E0B06D9-AD46-4BBC-89F1-25D84E18C051}"/>
              </a:ext>
            </a:extLst>
          </p:cNvPr>
          <p:cNvSpPr txBox="1"/>
          <p:nvPr/>
        </p:nvSpPr>
        <p:spPr>
          <a:xfrm>
            <a:off x="3952374" y="6800719"/>
            <a:ext cx="10395283" cy="1407695"/>
          </a:xfrm>
          <a:prstGeom prst="rect">
            <a:avLst/>
          </a:prstGeom>
        </p:spPr>
        <p:txBody>
          <a:bodyPr vert="horz" lIns="91440" tIns="45720" rIns="91440" bIns="45720" rtlCol="0">
            <a:normAutofit/>
          </a:bodyPr>
          <a:lstStyle/>
          <a:p>
            <a:pPr algn="ctr" defTabSz="914400">
              <a:lnSpc>
                <a:spcPct val="90000"/>
              </a:lnSpc>
              <a:spcBef>
                <a:spcPts val="1000"/>
              </a:spcBef>
            </a:pPr>
            <a:r>
              <a:rPr lang="en-US" sz="2400" kern="1200">
                <a:solidFill>
                  <a:srgbClr val="FFFFFF"/>
                </a:solidFill>
                <a:latin typeface="+mn-lt"/>
                <a:ea typeface="+mn-ea"/>
                <a:cs typeface="+mn-cs"/>
              </a:rPr>
              <a:t>LinkedIn</a:t>
            </a:r>
          </a:p>
        </p:txBody>
      </p:sp>
      <p:sp>
        <p:nvSpPr>
          <p:cNvPr id="13"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1309" y="6260247"/>
            <a:ext cx="6365383" cy="27432"/>
          </a:xfrm>
          <a:custGeom>
            <a:avLst/>
            <a:gdLst>
              <a:gd name="connsiteX0" fmla="*/ 0 w 6365383"/>
              <a:gd name="connsiteY0" fmla="*/ 0 h 27432"/>
              <a:gd name="connsiteX1" fmla="*/ 636538 w 6365383"/>
              <a:gd name="connsiteY1" fmla="*/ 0 h 27432"/>
              <a:gd name="connsiteX2" fmla="*/ 1273077 w 6365383"/>
              <a:gd name="connsiteY2" fmla="*/ 0 h 27432"/>
              <a:gd name="connsiteX3" fmla="*/ 1909615 w 6365383"/>
              <a:gd name="connsiteY3" fmla="*/ 0 h 27432"/>
              <a:gd name="connsiteX4" fmla="*/ 2673461 w 6365383"/>
              <a:gd name="connsiteY4" fmla="*/ 0 h 27432"/>
              <a:gd name="connsiteX5" fmla="*/ 3373653 w 6365383"/>
              <a:gd name="connsiteY5" fmla="*/ 0 h 27432"/>
              <a:gd name="connsiteX6" fmla="*/ 3819230 w 6365383"/>
              <a:gd name="connsiteY6" fmla="*/ 0 h 27432"/>
              <a:gd name="connsiteX7" fmla="*/ 4392114 w 6365383"/>
              <a:gd name="connsiteY7" fmla="*/ 0 h 27432"/>
              <a:gd name="connsiteX8" fmla="*/ 5155960 w 6365383"/>
              <a:gd name="connsiteY8" fmla="*/ 0 h 27432"/>
              <a:gd name="connsiteX9" fmla="*/ 5792499 w 6365383"/>
              <a:gd name="connsiteY9" fmla="*/ 0 h 27432"/>
              <a:gd name="connsiteX10" fmla="*/ 6365383 w 6365383"/>
              <a:gd name="connsiteY10" fmla="*/ 0 h 27432"/>
              <a:gd name="connsiteX11" fmla="*/ 6365383 w 6365383"/>
              <a:gd name="connsiteY11" fmla="*/ 27432 h 27432"/>
              <a:gd name="connsiteX12" fmla="*/ 5856152 w 6365383"/>
              <a:gd name="connsiteY12" fmla="*/ 27432 h 27432"/>
              <a:gd name="connsiteX13" fmla="*/ 5092306 w 6365383"/>
              <a:gd name="connsiteY13" fmla="*/ 27432 h 27432"/>
              <a:gd name="connsiteX14" fmla="*/ 4583076 w 6365383"/>
              <a:gd name="connsiteY14" fmla="*/ 27432 h 27432"/>
              <a:gd name="connsiteX15" fmla="*/ 4137499 w 6365383"/>
              <a:gd name="connsiteY15" fmla="*/ 27432 h 27432"/>
              <a:gd name="connsiteX16" fmla="*/ 3691922 w 6365383"/>
              <a:gd name="connsiteY16" fmla="*/ 27432 h 27432"/>
              <a:gd name="connsiteX17" fmla="*/ 2991730 w 6365383"/>
              <a:gd name="connsiteY17" fmla="*/ 27432 h 27432"/>
              <a:gd name="connsiteX18" fmla="*/ 2546153 w 6365383"/>
              <a:gd name="connsiteY18" fmla="*/ 27432 h 27432"/>
              <a:gd name="connsiteX19" fmla="*/ 1909615 w 6365383"/>
              <a:gd name="connsiteY19" fmla="*/ 27432 h 27432"/>
              <a:gd name="connsiteX20" fmla="*/ 1400384 w 6365383"/>
              <a:gd name="connsiteY20" fmla="*/ 27432 h 27432"/>
              <a:gd name="connsiteX21" fmla="*/ 763846 w 6365383"/>
              <a:gd name="connsiteY21" fmla="*/ 27432 h 27432"/>
              <a:gd name="connsiteX22" fmla="*/ 0 w 6365383"/>
              <a:gd name="connsiteY22" fmla="*/ 27432 h 27432"/>
              <a:gd name="connsiteX23" fmla="*/ 0 w 6365383"/>
              <a:gd name="connsiteY23"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365383" h="27432" fill="none" extrusionOk="0">
                <a:moveTo>
                  <a:pt x="0" y="0"/>
                </a:moveTo>
                <a:cubicBezTo>
                  <a:pt x="305169" y="21509"/>
                  <a:pt x="334704" y="-24261"/>
                  <a:pt x="636538" y="0"/>
                </a:cubicBezTo>
                <a:cubicBezTo>
                  <a:pt x="938372" y="24261"/>
                  <a:pt x="1068606" y="2269"/>
                  <a:pt x="1273077" y="0"/>
                </a:cubicBezTo>
                <a:cubicBezTo>
                  <a:pt x="1477548" y="-2269"/>
                  <a:pt x="1738189" y="6272"/>
                  <a:pt x="1909615" y="0"/>
                </a:cubicBezTo>
                <a:cubicBezTo>
                  <a:pt x="2081041" y="-6272"/>
                  <a:pt x="2377015" y="16623"/>
                  <a:pt x="2673461" y="0"/>
                </a:cubicBezTo>
                <a:cubicBezTo>
                  <a:pt x="2969907" y="-16623"/>
                  <a:pt x="3126114" y="13194"/>
                  <a:pt x="3373653" y="0"/>
                </a:cubicBezTo>
                <a:cubicBezTo>
                  <a:pt x="3621192" y="-13194"/>
                  <a:pt x="3704499" y="9486"/>
                  <a:pt x="3819230" y="0"/>
                </a:cubicBezTo>
                <a:cubicBezTo>
                  <a:pt x="3933961" y="-9486"/>
                  <a:pt x="4142691" y="-8221"/>
                  <a:pt x="4392114" y="0"/>
                </a:cubicBezTo>
                <a:cubicBezTo>
                  <a:pt x="4641537" y="8221"/>
                  <a:pt x="4974506" y="12257"/>
                  <a:pt x="5155960" y="0"/>
                </a:cubicBezTo>
                <a:cubicBezTo>
                  <a:pt x="5337414" y="-12257"/>
                  <a:pt x="5585731" y="-22537"/>
                  <a:pt x="5792499" y="0"/>
                </a:cubicBezTo>
                <a:cubicBezTo>
                  <a:pt x="5999267" y="22537"/>
                  <a:pt x="6164726" y="7303"/>
                  <a:pt x="6365383" y="0"/>
                </a:cubicBezTo>
                <a:cubicBezTo>
                  <a:pt x="6365125" y="7487"/>
                  <a:pt x="6364462" y="19984"/>
                  <a:pt x="6365383" y="27432"/>
                </a:cubicBezTo>
                <a:cubicBezTo>
                  <a:pt x="6132222" y="28304"/>
                  <a:pt x="6011986" y="2071"/>
                  <a:pt x="5856152" y="27432"/>
                </a:cubicBezTo>
                <a:cubicBezTo>
                  <a:pt x="5700318" y="52793"/>
                  <a:pt x="5410732" y="5357"/>
                  <a:pt x="5092306" y="27432"/>
                </a:cubicBezTo>
                <a:cubicBezTo>
                  <a:pt x="4773880" y="49507"/>
                  <a:pt x="4705351" y="6645"/>
                  <a:pt x="4583076" y="27432"/>
                </a:cubicBezTo>
                <a:cubicBezTo>
                  <a:pt x="4460801" y="48220"/>
                  <a:pt x="4239915" y="42209"/>
                  <a:pt x="4137499" y="27432"/>
                </a:cubicBezTo>
                <a:cubicBezTo>
                  <a:pt x="4035083" y="12655"/>
                  <a:pt x="3883665" y="32012"/>
                  <a:pt x="3691922" y="27432"/>
                </a:cubicBezTo>
                <a:cubicBezTo>
                  <a:pt x="3500179" y="22852"/>
                  <a:pt x="3265830" y="-126"/>
                  <a:pt x="2991730" y="27432"/>
                </a:cubicBezTo>
                <a:cubicBezTo>
                  <a:pt x="2717630" y="54990"/>
                  <a:pt x="2757122" y="34407"/>
                  <a:pt x="2546153" y="27432"/>
                </a:cubicBezTo>
                <a:cubicBezTo>
                  <a:pt x="2335184" y="20457"/>
                  <a:pt x="2107331" y="58889"/>
                  <a:pt x="1909615" y="27432"/>
                </a:cubicBezTo>
                <a:cubicBezTo>
                  <a:pt x="1711899" y="-4025"/>
                  <a:pt x="1634641" y="48316"/>
                  <a:pt x="1400384" y="27432"/>
                </a:cubicBezTo>
                <a:cubicBezTo>
                  <a:pt x="1166127" y="6548"/>
                  <a:pt x="1068288" y="15776"/>
                  <a:pt x="763846" y="27432"/>
                </a:cubicBezTo>
                <a:cubicBezTo>
                  <a:pt x="459404" y="39088"/>
                  <a:pt x="170017" y="14515"/>
                  <a:pt x="0" y="27432"/>
                </a:cubicBezTo>
                <a:cubicBezTo>
                  <a:pt x="-14" y="18173"/>
                  <a:pt x="-517" y="8990"/>
                  <a:pt x="0" y="0"/>
                </a:cubicBezTo>
                <a:close/>
              </a:path>
              <a:path w="6365383" h="27432" stroke="0" extrusionOk="0">
                <a:moveTo>
                  <a:pt x="0" y="0"/>
                </a:moveTo>
                <a:cubicBezTo>
                  <a:pt x="114610" y="-2215"/>
                  <a:pt x="340315" y="12554"/>
                  <a:pt x="572884" y="0"/>
                </a:cubicBezTo>
                <a:cubicBezTo>
                  <a:pt x="805453" y="-12554"/>
                  <a:pt x="832891" y="-10424"/>
                  <a:pt x="1018461" y="0"/>
                </a:cubicBezTo>
                <a:cubicBezTo>
                  <a:pt x="1204031" y="10424"/>
                  <a:pt x="1590875" y="8682"/>
                  <a:pt x="1782307" y="0"/>
                </a:cubicBezTo>
                <a:cubicBezTo>
                  <a:pt x="1973739" y="-8682"/>
                  <a:pt x="2150876" y="5508"/>
                  <a:pt x="2355192" y="0"/>
                </a:cubicBezTo>
                <a:cubicBezTo>
                  <a:pt x="2559508" y="-5508"/>
                  <a:pt x="2790194" y="26965"/>
                  <a:pt x="2928076" y="0"/>
                </a:cubicBezTo>
                <a:cubicBezTo>
                  <a:pt x="3065958" y="-26965"/>
                  <a:pt x="3321537" y="819"/>
                  <a:pt x="3691922" y="0"/>
                </a:cubicBezTo>
                <a:cubicBezTo>
                  <a:pt x="4062307" y="-819"/>
                  <a:pt x="4072238" y="-15327"/>
                  <a:pt x="4201153" y="0"/>
                </a:cubicBezTo>
                <a:cubicBezTo>
                  <a:pt x="4330068" y="15327"/>
                  <a:pt x="4772079" y="-35646"/>
                  <a:pt x="4964999" y="0"/>
                </a:cubicBezTo>
                <a:cubicBezTo>
                  <a:pt x="5157919" y="35646"/>
                  <a:pt x="5543915" y="6802"/>
                  <a:pt x="5728845" y="0"/>
                </a:cubicBezTo>
                <a:cubicBezTo>
                  <a:pt x="5913775" y="-6802"/>
                  <a:pt x="6142952" y="-21408"/>
                  <a:pt x="6365383" y="0"/>
                </a:cubicBezTo>
                <a:cubicBezTo>
                  <a:pt x="6364552" y="6329"/>
                  <a:pt x="6365787" y="16858"/>
                  <a:pt x="6365383" y="27432"/>
                </a:cubicBezTo>
                <a:cubicBezTo>
                  <a:pt x="6176931" y="320"/>
                  <a:pt x="5998736" y="11244"/>
                  <a:pt x="5665191" y="27432"/>
                </a:cubicBezTo>
                <a:cubicBezTo>
                  <a:pt x="5331646" y="43620"/>
                  <a:pt x="5198011" y="28615"/>
                  <a:pt x="4901345" y="27432"/>
                </a:cubicBezTo>
                <a:cubicBezTo>
                  <a:pt x="4604679" y="26249"/>
                  <a:pt x="4422931" y="40617"/>
                  <a:pt x="4137499" y="27432"/>
                </a:cubicBezTo>
                <a:cubicBezTo>
                  <a:pt x="3852067" y="14247"/>
                  <a:pt x="3861939" y="26581"/>
                  <a:pt x="3628268" y="27432"/>
                </a:cubicBezTo>
                <a:cubicBezTo>
                  <a:pt x="3394597" y="28283"/>
                  <a:pt x="3171361" y="44132"/>
                  <a:pt x="2991730" y="27432"/>
                </a:cubicBezTo>
                <a:cubicBezTo>
                  <a:pt x="2812099" y="10732"/>
                  <a:pt x="2469344" y="24737"/>
                  <a:pt x="2227884" y="27432"/>
                </a:cubicBezTo>
                <a:cubicBezTo>
                  <a:pt x="1986424" y="30127"/>
                  <a:pt x="1748067" y="6359"/>
                  <a:pt x="1591346" y="27432"/>
                </a:cubicBezTo>
                <a:cubicBezTo>
                  <a:pt x="1434625" y="48505"/>
                  <a:pt x="1307456" y="39663"/>
                  <a:pt x="1145769" y="27432"/>
                </a:cubicBezTo>
                <a:cubicBezTo>
                  <a:pt x="984082" y="15201"/>
                  <a:pt x="800279" y="41647"/>
                  <a:pt x="636538" y="27432"/>
                </a:cubicBezTo>
                <a:cubicBezTo>
                  <a:pt x="472797" y="13217"/>
                  <a:pt x="160022" y="2213"/>
                  <a:pt x="0" y="27432"/>
                </a:cubicBezTo>
                <a:cubicBezTo>
                  <a:pt x="-177" y="19307"/>
                  <a:pt x="-1145" y="917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DCD6E87-B32C-4C70-B86B-D9F2F9599FF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24731"/>
            <a:ext cx="1161386" cy="1161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65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1"/>
          <p:cNvGrpSpPr/>
          <p:nvPr/>
        </p:nvGrpSpPr>
        <p:grpSpPr>
          <a:xfrm>
            <a:off x="18177932" y="8597752"/>
            <a:ext cx="110068" cy="660548"/>
            <a:chOff x="0" y="0"/>
            <a:chExt cx="28989" cy="173972"/>
          </a:xfrm>
        </p:grpSpPr>
        <p:sp>
          <p:nvSpPr>
            <p:cNvPr id="12" name="Freeform 12"/>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FF7300"/>
            </a:solidFill>
          </p:spPr>
          <p:txBody>
            <a:bodyPr/>
            <a:lstStyle/>
            <a:p>
              <a:endParaRPr lang="en-US"/>
            </a:p>
          </p:txBody>
        </p:sp>
        <p:sp>
          <p:nvSpPr>
            <p:cNvPr id="13" name="TextBox 13"/>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934292" y="7022681"/>
            <a:ext cx="1042538" cy="47625"/>
            <a:chOff x="0" y="0"/>
            <a:chExt cx="274578" cy="12543"/>
          </a:xfrm>
        </p:grpSpPr>
        <p:sp>
          <p:nvSpPr>
            <p:cNvPr id="20" name="Freeform 20"/>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7300"/>
            </a:solidFill>
          </p:spPr>
          <p:txBody>
            <a:bodyPr/>
            <a:lstStyle/>
            <a:p>
              <a:endParaRPr lang="en-US"/>
            </a:p>
          </p:txBody>
        </p:sp>
        <p:sp>
          <p:nvSpPr>
            <p:cNvPr id="21" name="TextBox 21"/>
            <p:cNvSpPr txBox="1"/>
            <p:nvPr/>
          </p:nvSpPr>
          <p:spPr>
            <a:xfrm>
              <a:off x="0" y="-38100"/>
              <a:ext cx="274578" cy="50643"/>
            </a:xfrm>
            <a:prstGeom prst="rect">
              <a:avLst/>
            </a:prstGeom>
          </p:spPr>
          <p:txBody>
            <a:bodyPr lIns="50800" tIns="50800" rIns="50800" bIns="50800" rtlCol="0" anchor="ctr"/>
            <a:lstStyle/>
            <a:p>
              <a:pPr algn="ctr">
                <a:lnSpc>
                  <a:spcPts val="2659"/>
                </a:lnSpc>
              </a:pPr>
              <a:endParaRPr>
                <a:latin typeface="+mj-lt"/>
              </a:endParaRPr>
            </a:p>
          </p:txBody>
        </p:sp>
      </p:grpSp>
      <p:sp>
        <p:nvSpPr>
          <p:cNvPr id="22" name="TextBox 22"/>
          <p:cNvSpPr txBox="1"/>
          <p:nvPr/>
        </p:nvSpPr>
        <p:spPr>
          <a:xfrm>
            <a:off x="1934292" y="6036729"/>
            <a:ext cx="3142254" cy="679673"/>
          </a:xfrm>
          <a:prstGeom prst="rect">
            <a:avLst/>
          </a:prstGeom>
        </p:spPr>
        <p:txBody>
          <a:bodyPr lIns="0" tIns="0" rIns="0" bIns="0" rtlCol="0" anchor="t">
            <a:spAutoFit/>
          </a:bodyPr>
          <a:lstStyle/>
          <a:p>
            <a:pPr algn="l">
              <a:lnSpc>
                <a:spcPts val="5336"/>
              </a:lnSpc>
            </a:pPr>
            <a:r>
              <a:rPr lang="en-US" sz="4560" dirty="0">
                <a:solidFill>
                  <a:srgbClr val="1F2020"/>
                </a:solidFill>
                <a:latin typeface="+mj-lt"/>
              </a:rPr>
              <a:t>About Me</a:t>
            </a:r>
          </a:p>
        </p:txBody>
      </p:sp>
      <p:sp>
        <p:nvSpPr>
          <p:cNvPr id="23" name="TextBox 23"/>
          <p:cNvSpPr txBox="1"/>
          <p:nvPr/>
        </p:nvSpPr>
        <p:spPr>
          <a:xfrm>
            <a:off x="1934292" y="7634925"/>
            <a:ext cx="4437683" cy="1314206"/>
          </a:xfrm>
          <a:prstGeom prst="rect">
            <a:avLst/>
          </a:prstGeom>
        </p:spPr>
        <p:txBody>
          <a:bodyPr lIns="0" tIns="0" rIns="0" bIns="0" rtlCol="0" anchor="t">
            <a:spAutoFit/>
          </a:bodyPr>
          <a:lstStyle/>
          <a:p>
            <a:pPr algn="l">
              <a:lnSpc>
                <a:spcPts val="1680"/>
              </a:lnSpc>
              <a:spcBef>
                <a:spcPct val="0"/>
              </a:spcBef>
            </a:pPr>
            <a:r>
              <a:rPr lang="en-US" b="0" i="0" dirty="0">
                <a:effectLst/>
                <a:latin typeface="+mj-lt"/>
              </a:rPr>
              <a:t>I'm a Junior Data Analyst at LinkedIn. I help improve decision-making by creating business intelligence solutions. I love turning data into meaningful information that helps companies grow and engage with their audience effectively.</a:t>
            </a:r>
            <a:endParaRPr lang="en-US" dirty="0">
              <a:latin typeface="+mj-lt"/>
            </a:endParaRPr>
          </a:p>
        </p:txBody>
      </p:sp>
      <p:sp>
        <p:nvSpPr>
          <p:cNvPr id="24" name="TextBox 24"/>
          <p:cNvSpPr txBox="1"/>
          <p:nvPr/>
        </p:nvSpPr>
        <p:spPr>
          <a:xfrm>
            <a:off x="7936525" y="7022681"/>
            <a:ext cx="3283595" cy="271806"/>
          </a:xfrm>
          <a:prstGeom prst="rect">
            <a:avLst/>
          </a:prstGeom>
        </p:spPr>
        <p:txBody>
          <a:bodyPr wrap="square" lIns="0" tIns="0" rIns="0" bIns="0" rtlCol="0" anchor="t">
            <a:spAutoFit/>
          </a:bodyPr>
          <a:lstStyle/>
          <a:p>
            <a:pPr algn="l">
              <a:lnSpc>
                <a:spcPts val="1960"/>
              </a:lnSpc>
              <a:spcBef>
                <a:spcPct val="0"/>
              </a:spcBef>
            </a:pPr>
            <a:r>
              <a:rPr lang="en-US" sz="2400" dirty="0">
                <a:latin typeface="+mj-lt"/>
              </a:rPr>
              <a:t>About Company</a:t>
            </a:r>
          </a:p>
        </p:txBody>
      </p:sp>
      <p:sp>
        <p:nvSpPr>
          <p:cNvPr id="25" name="TextBox 25"/>
          <p:cNvSpPr txBox="1"/>
          <p:nvPr/>
        </p:nvSpPr>
        <p:spPr>
          <a:xfrm>
            <a:off x="7948717" y="7634925"/>
            <a:ext cx="3556930" cy="1096198"/>
          </a:xfrm>
          <a:prstGeom prst="rect">
            <a:avLst/>
          </a:prstGeom>
        </p:spPr>
        <p:txBody>
          <a:bodyPr lIns="0" tIns="0" rIns="0" bIns="0" rtlCol="0" anchor="t">
            <a:spAutoFit/>
          </a:bodyPr>
          <a:lstStyle/>
          <a:p>
            <a:pPr algn="l">
              <a:lnSpc>
                <a:spcPts val="1680"/>
              </a:lnSpc>
              <a:spcBef>
                <a:spcPct val="0"/>
              </a:spcBef>
            </a:pPr>
            <a:r>
              <a:rPr lang="en-US" b="0" i="0" dirty="0">
                <a:effectLst/>
                <a:latin typeface="+mj-lt"/>
              </a:rPr>
              <a:t>LinkedIn connects professionals and companies around the world, allowing them to showcase their work, recruit talent, and share content</a:t>
            </a:r>
            <a:endParaRPr lang="en-US" dirty="0">
              <a:solidFill>
                <a:srgbClr val="1F2020"/>
              </a:solidFill>
              <a:latin typeface="+mj-lt"/>
            </a:endParaRPr>
          </a:p>
        </p:txBody>
      </p:sp>
      <p:sp>
        <p:nvSpPr>
          <p:cNvPr id="26" name="TextBox 26"/>
          <p:cNvSpPr txBox="1"/>
          <p:nvPr/>
        </p:nvSpPr>
        <p:spPr>
          <a:xfrm>
            <a:off x="13090604" y="7006539"/>
            <a:ext cx="2899264" cy="271806"/>
          </a:xfrm>
          <a:prstGeom prst="rect">
            <a:avLst/>
          </a:prstGeom>
        </p:spPr>
        <p:txBody>
          <a:bodyPr wrap="square" lIns="0" tIns="0" rIns="0" bIns="0" rtlCol="0" anchor="t">
            <a:spAutoFit/>
          </a:bodyPr>
          <a:lstStyle/>
          <a:p>
            <a:pPr algn="l">
              <a:lnSpc>
                <a:spcPts val="1960"/>
              </a:lnSpc>
              <a:spcBef>
                <a:spcPct val="0"/>
              </a:spcBef>
            </a:pPr>
            <a:r>
              <a:rPr lang="en-US" sz="2400" dirty="0">
                <a:latin typeface="+mj-lt"/>
              </a:rPr>
              <a:t>About Service</a:t>
            </a:r>
          </a:p>
        </p:txBody>
      </p:sp>
      <p:sp>
        <p:nvSpPr>
          <p:cNvPr id="28" name="TextBox 25">
            <a:extLst>
              <a:ext uri="{FF2B5EF4-FFF2-40B4-BE49-F238E27FC236}">
                <a16:creationId xmlns:a16="http://schemas.microsoft.com/office/drawing/2014/main" id="{833222EA-BD20-46FA-85FD-847FC21F8A02}"/>
              </a:ext>
            </a:extLst>
          </p:cNvPr>
          <p:cNvSpPr txBox="1"/>
          <p:nvPr/>
        </p:nvSpPr>
        <p:spPr>
          <a:xfrm>
            <a:off x="13082389" y="7634925"/>
            <a:ext cx="3556930" cy="1096198"/>
          </a:xfrm>
          <a:prstGeom prst="rect">
            <a:avLst/>
          </a:prstGeom>
        </p:spPr>
        <p:txBody>
          <a:bodyPr lIns="0" tIns="0" rIns="0" bIns="0" rtlCol="0" anchor="t">
            <a:spAutoFit/>
          </a:bodyPr>
          <a:lstStyle/>
          <a:p>
            <a:pPr algn="l">
              <a:lnSpc>
                <a:spcPts val="1680"/>
              </a:lnSpc>
              <a:spcBef>
                <a:spcPct val="0"/>
              </a:spcBef>
            </a:pPr>
            <a:r>
              <a:rPr lang="en-US" b="0" i="0" dirty="0">
                <a:effectLst/>
                <a:latin typeface="+mj-lt"/>
              </a:rPr>
              <a:t>My job is to analyze data from company pages, job postings, sponsored content, and more, to provide insights that help businesses succeed on our platform</a:t>
            </a:r>
            <a:endParaRPr lang="en-US" dirty="0">
              <a:solidFill>
                <a:srgbClr val="1F2020"/>
              </a:solidFill>
              <a:latin typeface="+mj-lt"/>
            </a:endParaRPr>
          </a:p>
        </p:txBody>
      </p:sp>
      <p:sp>
        <p:nvSpPr>
          <p:cNvPr id="29" name="TextBox 16">
            <a:extLst>
              <a:ext uri="{FF2B5EF4-FFF2-40B4-BE49-F238E27FC236}">
                <a16:creationId xmlns:a16="http://schemas.microsoft.com/office/drawing/2014/main" id="{3A7D11EE-9470-4B32-A74E-ED8E754EE5C1}"/>
              </a:ext>
            </a:extLst>
          </p:cNvPr>
          <p:cNvSpPr txBox="1"/>
          <p:nvPr/>
        </p:nvSpPr>
        <p:spPr>
          <a:xfrm>
            <a:off x="1429528" y="749695"/>
            <a:ext cx="2313692" cy="269433"/>
          </a:xfrm>
          <a:prstGeom prst="rect">
            <a:avLst/>
          </a:prstGeom>
        </p:spPr>
        <p:txBody>
          <a:bodyPr wrap="square" lIns="0" tIns="0" rIns="0" bIns="0" rtlCol="0" anchor="t">
            <a:spAutoFit/>
          </a:bodyPr>
          <a:lstStyle/>
          <a:p>
            <a:pPr algn="l">
              <a:lnSpc>
                <a:spcPts val="1680"/>
              </a:lnSpc>
              <a:spcBef>
                <a:spcPct val="0"/>
              </a:spcBef>
            </a:pPr>
            <a:r>
              <a:rPr lang="en-US" sz="3200" dirty="0">
                <a:latin typeface="+mj-lt"/>
              </a:rPr>
              <a:t>LinkedIn</a:t>
            </a:r>
          </a:p>
        </p:txBody>
      </p:sp>
      <p:pic>
        <p:nvPicPr>
          <p:cNvPr id="30" name="Picture 2">
            <a:extLst>
              <a:ext uri="{FF2B5EF4-FFF2-40B4-BE49-F238E27FC236}">
                <a16:creationId xmlns:a16="http://schemas.microsoft.com/office/drawing/2014/main" id="{919903DA-DFB9-4D62-B68A-CF6F27066F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24731"/>
            <a:ext cx="1161386" cy="11613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inkedIn - Wikipedia">
            <a:extLst>
              <a:ext uri="{FF2B5EF4-FFF2-40B4-BE49-F238E27FC236}">
                <a16:creationId xmlns:a16="http://schemas.microsoft.com/office/drawing/2014/main" id="{07B3A055-C10F-487E-A85F-62EF67A3B98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4292" y="1483251"/>
            <a:ext cx="7209707" cy="39543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9329737"/>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6">
            <a:extLst>
              <a:ext uri="{FF2B5EF4-FFF2-40B4-BE49-F238E27FC236}">
                <a16:creationId xmlns:a16="http://schemas.microsoft.com/office/drawing/2014/main" id="{4E0B06D9-AD46-4BBC-89F1-25D84E18C051}"/>
              </a:ext>
            </a:extLst>
          </p:cNvPr>
          <p:cNvSpPr txBox="1"/>
          <p:nvPr/>
        </p:nvSpPr>
        <p:spPr>
          <a:xfrm>
            <a:off x="3507579" y="836314"/>
            <a:ext cx="1826678" cy="212719"/>
          </a:xfrm>
          <a:prstGeom prst="rect">
            <a:avLst/>
          </a:prstGeom>
        </p:spPr>
        <p:txBody>
          <a:bodyPr wrap="square" lIns="0" tIns="0" rIns="0" bIns="0" rtlCol="0" anchor="t">
            <a:spAutoFit/>
          </a:bodyPr>
          <a:lstStyle/>
          <a:p>
            <a:pPr defTabSz="356616">
              <a:lnSpc>
                <a:spcPts val="1310"/>
              </a:lnSpc>
              <a:spcBef>
                <a:spcPct val="0"/>
              </a:spcBef>
              <a:spcAft>
                <a:spcPts val="600"/>
              </a:spcAft>
            </a:pPr>
            <a:r>
              <a:rPr lang="en-US" sz="2496" kern="1200">
                <a:solidFill>
                  <a:schemeClr val="tx1"/>
                </a:solidFill>
                <a:latin typeface="+mj-lt"/>
                <a:ea typeface="+mn-ea"/>
                <a:cs typeface="+mn-cs"/>
              </a:rPr>
              <a:t>LinkedIn</a:t>
            </a:r>
            <a:endParaRPr lang="en-US" sz="3200">
              <a:latin typeface="+mj-lt"/>
            </a:endParaRPr>
          </a:p>
        </p:txBody>
      </p:sp>
      <p:pic>
        <p:nvPicPr>
          <p:cNvPr id="3" name="Picture 2">
            <a:extLst>
              <a:ext uri="{FF2B5EF4-FFF2-40B4-BE49-F238E27FC236}">
                <a16:creationId xmlns:a16="http://schemas.microsoft.com/office/drawing/2014/main" id="{8DCD6E87-B32C-4C70-B86B-D9F2F9599FF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9277" y="342900"/>
            <a:ext cx="916923" cy="9169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5EE93FB-4BA4-45F1-B884-566E987E589C}"/>
              </a:ext>
            </a:extLst>
          </p:cNvPr>
          <p:cNvSpPr txBox="1"/>
          <p:nvPr/>
        </p:nvSpPr>
        <p:spPr>
          <a:xfrm>
            <a:off x="3702487" y="2079319"/>
            <a:ext cx="11971936" cy="1239259"/>
          </a:xfrm>
          <a:prstGeom prst="rect">
            <a:avLst/>
          </a:prstGeom>
          <a:noFill/>
        </p:spPr>
        <p:txBody>
          <a:bodyPr wrap="square" rtlCol="0">
            <a:spAutoFit/>
          </a:bodyPr>
          <a:lstStyle/>
          <a:p>
            <a:pPr defTabSz="356616">
              <a:spcAft>
                <a:spcPts val="600"/>
              </a:spcAft>
            </a:pPr>
            <a:r>
              <a:rPr lang="en-US" sz="2496" kern="1200">
                <a:solidFill>
                  <a:schemeClr val="tx1"/>
                </a:solidFill>
                <a:latin typeface="+mn-lt"/>
                <a:ea typeface="+mn-ea"/>
                <a:cs typeface="+mn-cs"/>
              </a:rPr>
              <a:t>Business Intelligence: Refers to a system that combines tools and processes in order to achieve a goal that provides businesses with complete actionable data that aids them with their decision making</a:t>
            </a:r>
            <a:r>
              <a:rPr lang="en-US" sz="1404" kern="1200">
                <a:solidFill>
                  <a:schemeClr val="tx1"/>
                </a:solidFill>
                <a:latin typeface="+mn-lt"/>
                <a:ea typeface="+mn-ea"/>
                <a:cs typeface="+mn-cs"/>
              </a:rPr>
              <a:t>.</a:t>
            </a:r>
            <a:endParaRPr lang="en-US"/>
          </a:p>
        </p:txBody>
      </p:sp>
      <p:sp>
        <p:nvSpPr>
          <p:cNvPr id="5" name="TextBox 4">
            <a:extLst>
              <a:ext uri="{FF2B5EF4-FFF2-40B4-BE49-F238E27FC236}">
                <a16:creationId xmlns:a16="http://schemas.microsoft.com/office/drawing/2014/main" id="{3C6E80DC-542F-4873-BE58-E576C4AAF167}"/>
              </a:ext>
            </a:extLst>
          </p:cNvPr>
          <p:cNvSpPr txBox="1"/>
          <p:nvPr/>
        </p:nvSpPr>
        <p:spPr>
          <a:xfrm>
            <a:off x="3702487" y="3933127"/>
            <a:ext cx="11971936" cy="4903074"/>
          </a:xfrm>
          <a:prstGeom prst="rect">
            <a:avLst/>
          </a:prstGeom>
          <a:noFill/>
        </p:spPr>
        <p:txBody>
          <a:bodyPr wrap="square" rtlCol="0">
            <a:spAutoFit/>
          </a:bodyPr>
          <a:lstStyle/>
          <a:p>
            <a:pPr defTabSz="356616">
              <a:spcAft>
                <a:spcPts val="600"/>
              </a:spcAft>
            </a:pPr>
            <a:r>
              <a:rPr lang="en-US" sz="2184" kern="1200">
                <a:solidFill>
                  <a:schemeClr val="tx1"/>
                </a:solidFill>
                <a:latin typeface="+mn-lt"/>
                <a:ea typeface="+mn-ea"/>
                <a:cs typeface="+mn-cs"/>
              </a:rPr>
              <a:t>Business Intelligence uses many tools and techniques to create a business intelligence application. Such as.</a:t>
            </a:r>
          </a:p>
          <a:p>
            <a:pPr defTabSz="356616">
              <a:spcAft>
                <a:spcPts val="600"/>
              </a:spcAft>
            </a:pPr>
            <a:endParaRPr lang="en-US" sz="1872" kern="1200">
              <a:solidFill>
                <a:schemeClr val="tx1"/>
              </a:solidFill>
              <a:latin typeface="+mn-lt"/>
              <a:ea typeface="+mn-ea"/>
              <a:cs typeface="+mn-cs"/>
            </a:endParaRPr>
          </a:p>
          <a:p>
            <a:pPr defTabSz="356616">
              <a:spcAft>
                <a:spcPts val="600"/>
              </a:spcAft>
            </a:pPr>
            <a:r>
              <a:rPr lang="en-US" sz="1872" b="1" kern="1200">
                <a:solidFill>
                  <a:schemeClr val="tx1"/>
                </a:solidFill>
                <a:latin typeface="+mn-lt"/>
                <a:ea typeface="+mn-ea"/>
                <a:cs typeface="+mn-cs"/>
              </a:rPr>
              <a:t>	- Dashboards and scoreboards. </a:t>
            </a:r>
            <a:r>
              <a:rPr lang="en-US" sz="1872" kern="1200">
                <a:solidFill>
                  <a:schemeClr val="tx1"/>
                </a:solidFill>
                <a:latin typeface="+mn-lt"/>
                <a:ea typeface="+mn-ea"/>
                <a:cs typeface="+mn-cs"/>
              </a:rPr>
              <a:t>Dashboards are used in Tactical decision making, scoreboards are used in Strategic 	decision making.</a:t>
            </a:r>
          </a:p>
          <a:p>
            <a:pPr defTabSz="356616">
              <a:spcAft>
                <a:spcPts val="600"/>
              </a:spcAft>
            </a:pPr>
            <a:endParaRPr lang="en-US" sz="1872" kern="1200">
              <a:solidFill>
                <a:schemeClr val="tx1"/>
              </a:solidFill>
              <a:latin typeface="+mn-lt"/>
              <a:ea typeface="+mn-ea"/>
              <a:cs typeface="+mn-cs"/>
            </a:endParaRPr>
          </a:p>
          <a:p>
            <a:pPr defTabSz="356616">
              <a:spcAft>
                <a:spcPts val="600"/>
              </a:spcAft>
            </a:pPr>
            <a:r>
              <a:rPr lang="en-US" sz="1872" b="1" kern="1200">
                <a:solidFill>
                  <a:schemeClr val="tx1"/>
                </a:solidFill>
                <a:latin typeface="+mn-lt"/>
                <a:ea typeface="+mn-ea"/>
                <a:cs typeface="+mn-cs"/>
              </a:rPr>
              <a:t>	-</a:t>
            </a:r>
            <a:r>
              <a:rPr lang="en-US" sz="1872" kern="1200">
                <a:solidFill>
                  <a:schemeClr val="tx1"/>
                </a:solidFill>
                <a:latin typeface="+mn-lt"/>
                <a:ea typeface="+mn-ea"/>
                <a:cs typeface="+mn-cs"/>
              </a:rPr>
              <a:t> </a:t>
            </a:r>
            <a:r>
              <a:rPr lang="en-US" sz="1872" b="1" kern="1200">
                <a:solidFill>
                  <a:schemeClr val="tx1"/>
                </a:solidFill>
                <a:latin typeface="+mn-lt"/>
                <a:ea typeface="+mn-ea"/>
                <a:cs typeface="+mn-cs"/>
              </a:rPr>
              <a:t>Data Visualizations. </a:t>
            </a:r>
            <a:r>
              <a:rPr lang="en-US" sz="1872" kern="1200">
                <a:solidFill>
                  <a:schemeClr val="tx1"/>
                </a:solidFill>
                <a:latin typeface="+mn-lt"/>
                <a:ea typeface="+mn-ea"/>
                <a:cs typeface="+mn-cs"/>
              </a:rPr>
              <a:t>Plots and visualizations vary in sizes, the type of data presented, the features included, and the 	task of the BI application.</a:t>
            </a:r>
          </a:p>
          <a:p>
            <a:pPr defTabSz="356616">
              <a:spcAft>
                <a:spcPts val="600"/>
              </a:spcAft>
            </a:pPr>
            <a:endParaRPr lang="en-US" sz="1872" kern="1200">
              <a:solidFill>
                <a:schemeClr val="tx1"/>
              </a:solidFill>
              <a:latin typeface="+mn-lt"/>
              <a:ea typeface="+mn-ea"/>
              <a:cs typeface="+mn-cs"/>
            </a:endParaRPr>
          </a:p>
          <a:p>
            <a:pPr defTabSz="356616">
              <a:spcAft>
                <a:spcPts val="600"/>
              </a:spcAft>
            </a:pPr>
            <a:r>
              <a:rPr lang="en-US" sz="1872" b="1" kern="1200">
                <a:solidFill>
                  <a:schemeClr val="tx1"/>
                </a:solidFill>
                <a:latin typeface="+mn-lt"/>
                <a:ea typeface="+mn-ea"/>
                <a:cs typeface="+mn-cs"/>
              </a:rPr>
              <a:t>	-</a:t>
            </a:r>
            <a:r>
              <a:rPr lang="en-US" sz="1872" kern="1200">
                <a:solidFill>
                  <a:schemeClr val="tx1"/>
                </a:solidFill>
                <a:latin typeface="+mn-lt"/>
                <a:ea typeface="+mn-ea"/>
                <a:cs typeface="+mn-cs"/>
              </a:rPr>
              <a:t> </a:t>
            </a:r>
            <a:r>
              <a:rPr lang="en-US" sz="1872" b="1" kern="1200">
                <a:solidFill>
                  <a:schemeClr val="tx1"/>
                </a:solidFill>
                <a:latin typeface="+mn-lt"/>
                <a:ea typeface="+mn-ea"/>
                <a:cs typeface="+mn-cs"/>
              </a:rPr>
              <a:t>Systems that support the BI application</a:t>
            </a:r>
            <a:r>
              <a:rPr lang="en-US" sz="1872" kern="1200">
                <a:solidFill>
                  <a:schemeClr val="tx1"/>
                </a:solidFill>
                <a:latin typeface="+mn-lt"/>
                <a:ea typeface="+mn-ea"/>
                <a:cs typeface="+mn-cs"/>
              </a:rPr>
              <a:t>, such as Microsoft Power BI and Tableau.</a:t>
            </a:r>
          </a:p>
          <a:p>
            <a:pPr defTabSz="356616">
              <a:spcAft>
                <a:spcPts val="600"/>
              </a:spcAft>
            </a:pPr>
            <a:endParaRPr lang="en-US" sz="1872" kern="1200">
              <a:solidFill>
                <a:schemeClr val="tx1"/>
              </a:solidFill>
              <a:latin typeface="+mn-lt"/>
              <a:ea typeface="+mn-ea"/>
              <a:cs typeface="+mn-cs"/>
            </a:endParaRPr>
          </a:p>
          <a:p>
            <a:pPr defTabSz="356616">
              <a:spcAft>
                <a:spcPts val="600"/>
              </a:spcAft>
            </a:pPr>
            <a:r>
              <a:rPr lang="en-US" sz="1872" b="1" kern="1200">
                <a:solidFill>
                  <a:schemeClr val="tx1"/>
                </a:solidFill>
                <a:latin typeface="+mn-lt"/>
                <a:ea typeface="+mn-ea"/>
                <a:cs typeface="+mn-cs"/>
              </a:rPr>
              <a:t>	- Data Preprocessing</a:t>
            </a:r>
            <a:r>
              <a:rPr lang="en-US" sz="1872" kern="1200">
                <a:solidFill>
                  <a:schemeClr val="tx1"/>
                </a:solidFill>
                <a:latin typeface="+mn-lt"/>
                <a:ea typeface="+mn-ea"/>
                <a:cs typeface="+mn-cs"/>
              </a:rPr>
              <a:t>, which can be made by handling missing values inside the benchmarking dataset and many 	processing techniques. That help get accurate and helpful visualizations for better decision making.</a:t>
            </a:r>
          </a:p>
          <a:p>
            <a:pPr>
              <a:spcAft>
                <a:spcPts val="600"/>
              </a:spcAft>
            </a:pPr>
            <a:endParaRPr lang="en-US"/>
          </a:p>
        </p:txBody>
      </p:sp>
    </p:spTree>
    <p:extLst>
      <p:ext uri="{BB962C8B-B14F-4D97-AF65-F5344CB8AC3E}">
        <p14:creationId xmlns:p14="http://schemas.microsoft.com/office/powerpoint/2010/main" val="3137874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3521121"/>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extBox 16">
            <a:extLst>
              <a:ext uri="{FF2B5EF4-FFF2-40B4-BE49-F238E27FC236}">
                <a16:creationId xmlns:a16="http://schemas.microsoft.com/office/drawing/2014/main" id="{4E0B06D9-AD46-4BBC-89F1-25D84E18C051}"/>
              </a:ext>
            </a:extLst>
          </p:cNvPr>
          <p:cNvSpPr txBox="1"/>
          <p:nvPr/>
        </p:nvSpPr>
        <p:spPr>
          <a:xfrm>
            <a:off x="1257300" y="601831"/>
            <a:ext cx="15773400" cy="2022098"/>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8100" kern="1200">
                <a:solidFill>
                  <a:srgbClr val="FFFFFF"/>
                </a:solidFill>
                <a:latin typeface="+mj-lt"/>
                <a:ea typeface="+mj-ea"/>
                <a:cs typeface="+mj-cs"/>
              </a:rPr>
              <a:t>LinkedIn</a:t>
            </a:r>
          </a:p>
        </p:txBody>
      </p:sp>
      <p:sp>
        <p:nvSpPr>
          <p:cNvPr id="4" name="TextBox 3">
            <a:extLst>
              <a:ext uri="{FF2B5EF4-FFF2-40B4-BE49-F238E27FC236}">
                <a16:creationId xmlns:a16="http://schemas.microsoft.com/office/drawing/2014/main" id="{D53A1DD2-C218-4527-A64F-8F718823FB52}"/>
              </a:ext>
            </a:extLst>
          </p:cNvPr>
          <p:cNvSpPr txBox="1"/>
          <p:nvPr/>
        </p:nvSpPr>
        <p:spPr>
          <a:xfrm>
            <a:off x="1257300" y="3880183"/>
            <a:ext cx="15773400" cy="5385261"/>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100" b="1"/>
              <a:t>For the LinkedIn Business Intelligence application. I used Microsoft PowerBI to create a dashboard that allows the company to follow two approaches.</a:t>
            </a:r>
          </a:p>
          <a:p>
            <a:pPr indent="-228600" defTabSz="914400">
              <a:lnSpc>
                <a:spcPct val="90000"/>
              </a:lnSpc>
              <a:spcAft>
                <a:spcPts val="600"/>
              </a:spcAft>
              <a:buFont typeface="Arial" panose="020B0604020202020204" pitchFamily="34" charset="0"/>
              <a:buChar char="•"/>
            </a:pPr>
            <a:endParaRPr lang="en-US" sz="2100"/>
          </a:p>
          <a:p>
            <a:pPr indent="-228600" defTabSz="914400">
              <a:lnSpc>
                <a:spcPct val="90000"/>
              </a:lnSpc>
              <a:spcAft>
                <a:spcPts val="600"/>
              </a:spcAft>
              <a:buFont typeface="Arial" panose="020B0604020202020204" pitchFamily="34" charset="0"/>
              <a:buChar char="•"/>
            </a:pPr>
            <a:endParaRPr lang="en-US" sz="2100"/>
          </a:p>
          <a:p>
            <a:pPr indent="-228600" defTabSz="914400">
              <a:lnSpc>
                <a:spcPct val="90000"/>
              </a:lnSpc>
              <a:spcAft>
                <a:spcPts val="600"/>
              </a:spcAft>
              <a:buFont typeface="Arial" panose="020B0604020202020204" pitchFamily="34" charset="0"/>
              <a:buChar char="•"/>
            </a:pPr>
            <a:endParaRPr lang="en-US" sz="2100"/>
          </a:p>
          <a:p>
            <a:pPr indent="-228600" defTabSz="914400">
              <a:lnSpc>
                <a:spcPct val="90000"/>
              </a:lnSpc>
              <a:spcAft>
                <a:spcPts val="600"/>
              </a:spcAft>
              <a:buFont typeface="Arial" panose="020B0604020202020204" pitchFamily="34" charset="0"/>
              <a:buChar char="•"/>
            </a:pPr>
            <a:r>
              <a:rPr lang="en-US" sz="2100"/>
              <a:t>	1- Marketing approach. While focusing on how LinkedIn is used as a job hiring tool globally, with interactive 	visualizations. This can allow the CEOs of the company to study different ways and approaches to identify 	trends and focus on the marketing side of the company. While giving attention to arising problems.</a:t>
            </a:r>
          </a:p>
          <a:p>
            <a:pPr indent="-228600" defTabSz="914400">
              <a:lnSpc>
                <a:spcPct val="90000"/>
              </a:lnSpc>
              <a:spcAft>
                <a:spcPts val="600"/>
              </a:spcAft>
              <a:buFont typeface="Arial" panose="020B0604020202020204" pitchFamily="34" charset="0"/>
              <a:buChar char="•"/>
            </a:pPr>
            <a:endParaRPr lang="en-US" sz="2100"/>
          </a:p>
          <a:p>
            <a:pPr indent="-228600" defTabSz="914400">
              <a:lnSpc>
                <a:spcPct val="90000"/>
              </a:lnSpc>
              <a:spcAft>
                <a:spcPts val="600"/>
              </a:spcAft>
              <a:buFont typeface="Arial" panose="020B0604020202020204" pitchFamily="34" charset="0"/>
              <a:buChar char="•"/>
            </a:pPr>
            <a:endParaRPr lang="en-US" sz="2100"/>
          </a:p>
          <a:p>
            <a:pPr indent="-228600" defTabSz="914400">
              <a:lnSpc>
                <a:spcPct val="90000"/>
              </a:lnSpc>
              <a:spcAft>
                <a:spcPts val="600"/>
              </a:spcAft>
              <a:buFont typeface="Arial" panose="020B0604020202020204" pitchFamily="34" charset="0"/>
              <a:buChar char="•"/>
            </a:pPr>
            <a:endParaRPr lang="en-US" sz="2100"/>
          </a:p>
          <a:p>
            <a:pPr indent="-228600" defTabSz="914400">
              <a:lnSpc>
                <a:spcPct val="90000"/>
              </a:lnSpc>
              <a:spcAft>
                <a:spcPts val="600"/>
              </a:spcAft>
              <a:buFont typeface="Arial" panose="020B0604020202020204" pitchFamily="34" charset="0"/>
              <a:buChar char="•"/>
            </a:pPr>
            <a:r>
              <a:rPr lang="en-US" sz="2100"/>
              <a:t>	2- Maintenance approach. Which allows the company to improve the job listing hirings, given the amount of 	(Null) values found inside the dataset. This approach allows the maintenance team of the website to understand 	the 	need for improvement and changing of some parameters when hiring people, which can support the 	requirements needed to hire employees for different companies and increase the satisfaction when it comes to 	hiring new employees by LinkedIn</a:t>
            </a:r>
          </a:p>
        </p:txBody>
      </p:sp>
      <p:pic>
        <p:nvPicPr>
          <p:cNvPr id="3" name="Picture 2">
            <a:extLst>
              <a:ext uri="{FF2B5EF4-FFF2-40B4-BE49-F238E27FC236}">
                <a16:creationId xmlns:a16="http://schemas.microsoft.com/office/drawing/2014/main" id="{8DCD6E87-B32C-4C70-B86B-D9F2F9599FF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24731"/>
            <a:ext cx="1161386" cy="1161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413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6">
            <a:extLst>
              <a:ext uri="{FF2B5EF4-FFF2-40B4-BE49-F238E27FC236}">
                <a16:creationId xmlns:a16="http://schemas.microsoft.com/office/drawing/2014/main" id="{4E0B06D9-AD46-4BBC-89F1-25D84E18C051}"/>
              </a:ext>
            </a:extLst>
          </p:cNvPr>
          <p:cNvSpPr txBox="1"/>
          <p:nvPr/>
        </p:nvSpPr>
        <p:spPr>
          <a:xfrm>
            <a:off x="10108692" y="957133"/>
            <a:ext cx="7228332" cy="221520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8100" kern="1200">
                <a:solidFill>
                  <a:schemeClr val="tx1"/>
                </a:solidFill>
                <a:latin typeface="+mj-lt"/>
                <a:ea typeface="+mj-ea"/>
                <a:cs typeface="+mj-cs"/>
              </a:rPr>
              <a:t>LinkedIn</a:t>
            </a:r>
          </a:p>
        </p:txBody>
      </p:sp>
      <p:pic>
        <p:nvPicPr>
          <p:cNvPr id="2050" name="Picture 2">
            <a:extLst>
              <a:ext uri="{FF2B5EF4-FFF2-40B4-BE49-F238E27FC236}">
                <a16:creationId xmlns:a16="http://schemas.microsoft.com/office/drawing/2014/main" id="{ED9D7F55-7E90-419D-BCF1-C1E1565BBE9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46404" y="2871205"/>
            <a:ext cx="8188452" cy="4544590"/>
          </a:xfrm>
          <a:prstGeom prst="rect">
            <a:avLst/>
          </a:prstGeom>
          <a:noFill/>
          <a:extLst>
            <a:ext uri="{909E8E84-426E-40DD-AFC4-6F175D3DCCD1}">
              <a14:hiddenFill xmlns:a14="http://schemas.microsoft.com/office/drawing/2010/main">
                <a:solidFill>
                  <a:srgbClr val="FFFFFF"/>
                </a:solidFill>
              </a14:hiddenFill>
            </a:ext>
          </a:extLst>
        </p:spPr>
      </p:pic>
      <p:sp>
        <p:nvSpPr>
          <p:cNvPr id="2057"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08692" y="3559302"/>
            <a:ext cx="4882642" cy="27432"/>
          </a:xfrm>
          <a:custGeom>
            <a:avLst/>
            <a:gdLst>
              <a:gd name="connsiteX0" fmla="*/ 0 w 4882642"/>
              <a:gd name="connsiteY0" fmla="*/ 0 h 27432"/>
              <a:gd name="connsiteX1" fmla="*/ 648694 w 4882642"/>
              <a:gd name="connsiteY1" fmla="*/ 0 h 27432"/>
              <a:gd name="connsiteX2" fmla="*/ 1199735 w 4882642"/>
              <a:gd name="connsiteY2" fmla="*/ 0 h 27432"/>
              <a:gd name="connsiteX3" fmla="*/ 1799602 w 4882642"/>
              <a:gd name="connsiteY3" fmla="*/ 0 h 27432"/>
              <a:gd name="connsiteX4" fmla="*/ 2545949 w 4882642"/>
              <a:gd name="connsiteY4" fmla="*/ 0 h 27432"/>
              <a:gd name="connsiteX5" fmla="*/ 3194643 w 4882642"/>
              <a:gd name="connsiteY5" fmla="*/ 0 h 27432"/>
              <a:gd name="connsiteX6" fmla="*/ 3794510 w 4882642"/>
              <a:gd name="connsiteY6" fmla="*/ 0 h 27432"/>
              <a:gd name="connsiteX7" fmla="*/ 4882642 w 4882642"/>
              <a:gd name="connsiteY7" fmla="*/ 0 h 27432"/>
              <a:gd name="connsiteX8" fmla="*/ 4882642 w 4882642"/>
              <a:gd name="connsiteY8" fmla="*/ 27432 h 27432"/>
              <a:gd name="connsiteX9" fmla="*/ 4185122 w 4882642"/>
              <a:gd name="connsiteY9" fmla="*/ 27432 h 27432"/>
              <a:gd name="connsiteX10" fmla="*/ 3585254 w 4882642"/>
              <a:gd name="connsiteY10" fmla="*/ 27432 h 27432"/>
              <a:gd name="connsiteX11" fmla="*/ 2790081 w 4882642"/>
              <a:gd name="connsiteY11" fmla="*/ 27432 h 27432"/>
              <a:gd name="connsiteX12" fmla="*/ 2141387 w 4882642"/>
              <a:gd name="connsiteY12" fmla="*/ 27432 h 27432"/>
              <a:gd name="connsiteX13" fmla="*/ 1590346 w 4882642"/>
              <a:gd name="connsiteY13" fmla="*/ 27432 h 27432"/>
              <a:gd name="connsiteX14" fmla="*/ 844000 w 4882642"/>
              <a:gd name="connsiteY14" fmla="*/ 27432 h 27432"/>
              <a:gd name="connsiteX15" fmla="*/ 0 w 4882642"/>
              <a:gd name="connsiteY15" fmla="*/ 27432 h 27432"/>
              <a:gd name="connsiteX16" fmla="*/ 0 w 4882642"/>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2642" h="27432" fill="none" extrusionOk="0">
                <a:moveTo>
                  <a:pt x="0" y="0"/>
                </a:moveTo>
                <a:cubicBezTo>
                  <a:pt x="283896" y="15806"/>
                  <a:pt x="476914" y="-5705"/>
                  <a:pt x="648694" y="0"/>
                </a:cubicBezTo>
                <a:cubicBezTo>
                  <a:pt x="820474" y="5705"/>
                  <a:pt x="992491" y="-2560"/>
                  <a:pt x="1199735" y="0"/>
                </a:cubicBezTo>
                <a:cubicBezTo>
                  <a:pt x="1406979" y="2560"/>
                  <a:pt x="1535106" y="-12373"/>
                  <a:pt x="1799602" y="0"/>
                </a:cubicBezTo>
                <a:cubicBezTo>
                  <a:pt x="2064098" y="12373"/>
                  <a:pt x="2220857" y="34016"/>
                  <a:pt x="2545949" y="0"/>
                </a:cubicBezTo>
                <a:cubicBezTo>
                  <a:pt x="2871041" y="-34016"/>
                  <a:pt x="2930967" y="-6551"/>
                  <a:pt x="3194643" y="0"/>
                </a:cubicBezTo>
                <a:cubicBezTo>
                  <a:pt x="3458319" y="6551"/>
                  <a:pt x="3590719" y="-27970"/>
                  <a:pt x="3794510" y="0"/>
                </a:cubicBezTo>
                <a:cubicBezTo>
                  <a:pt x="3998301" y="27970"/>
                  <a:pt x="4343090" y="-39667"/>
                  <a:pt x="4882642" y="0"/>
                </a:cubicBezTo>
                <a:cubicBezTo>
                  <a:pt x="4881669" y="8304"/>
                  <a:pt x="4882164" y="21512"/>
                  <a:pt x="4882642" y="27432"/>
                </a:cubicBezTo>
                <a:cubicBezTo>
                  <a:pt x="4608564" y="7308"/>
                  <a:pt x="4394312" y="56256"/>
                  <a:pt x="4185122" y="27432"/>
                </a:cubicBezTo>
                <a:cubicBezTo>
                  <a:pt x="3975932" y="-1392"/>
                  <a:pt x="3827783" y="51583"/>
                  <a:pt x="3585254" y="27432"/>
                </a:cubicBezTo>
                <a:cubicBezTo>
                  <a:pt x="3342725" y="3281"/>
                  <a:pt x="3165015" y="17373"/>
                  <a:pt x="2790081" y="27432"/>
                </a:cubicBezTo>
                <a:cubicBezTo>
                  <a:pt x="2415147" y="37491"/>
                  <a:pt x="2453830" y="6816"/>
                  <a:pt x="2141387" y="27432"/>
                </a:cubicBezTo>
                <a:cubicBezTo>
                  <a:pt x="1828944" y="48048"/>
                  <a:pt x="1774219" y="17790"/>
                  <a:pt x="1590346" y="27432"/>
                </a:cubicBezTo>
                <a:cubicBezTo>
                  <a:pt x="1406473" y="37074"/>
                  <a:pt x="1200327" y="18527"/>
                  <a:pt x="844000" y="27432"/>
                </a:cubicBezTo>
                <a:cubicBezTo>
                  <a:pt x="487673" y="36337"/>
                  <a:pt x="322314" y="2648"/>
                  <a:pt x="0" y="27432"/>
                </a:cubicBezTo>
                <a:cubicBezTo>
                  <a:pt x="-1048" y="14992"/>
                  <a:pt x="-1120" y="7447"/>
                  <a:pt x="0" y="0"/>
                </a:cubicBezTo>
                <a:close/>
              </a:path>
              <a:path w="4882642" h="27432" stroke="0" extrusionOk="0">
                <a:moveTo>
                  <a:pt x="0" y="0"/>
                </a:moveTo>
                <a:cubicBezTo>
                  <a:pt x="238803" y="9040"/>
                  <a:pt x="494861" y="-4831"/>
                  <a:pt x="648694" y="0"/>
                </a:cubicBezTo>
                <a:cubicBezTo>
                  <a:pt x="802527" y="4831"/>
                  <a:pt x="991643" y="12575"/>
                  <a:pt x="1199735" y="0"/>
                </a:cubicBezTo>
                <a:cubicBezTo>
                  <a:pt x="1407827" y="-12575"/>
                  <a:pt x="1757315" y="9056"/>
                  <a:pt x="1994908" y="0"/>
                </a:cubicBezTo>
                <a:cubicBezTo>
                  <a:pt x="2232501" y="-9056"/>
                  <a:pt x="2370188" y="18797"/>
                  <a:pt x="2643602" y="0"/>
                </a:cubicBezTo>
                <a:cubicBezTo>
                  <a:pt x="2917016" y="-18797"/>
                  <a:pt x="3036387" y="10091"/>
                  <a:pt x="3292296" y="0"/>
                </a:cubicBezTo>
                <a:cubicBezTo>
                  <a:pt x="3548205" y="-10091"/>
                  <a:pt x="3892824" y="6516"/>
                  <a:pt x="4087469" y="0"/>
                </a:cubicBezTo>
                <a:cubicBezTo>
                  <a:pt x="4282114" y="-6516"/>
                  <a:pt x="4487997" y="-16222"/>
                  <a:pt x="4882642" y="0"/>
                </a:cubicBezTo>
                <a:cubicBezTo>
                  <a:pt x="4883127" y="9333"/>
                  <a:pt x="4883920" y="19699"/>
                  <a:pt x="4882642" y="27432"/>
                </a:cubicBezTo>
                <a:cubicBezTo>
                  <a:pt x="4665479" y="53358"/>
                  <a:pt x="4455363" y="34051"/>
                  <a:pt x="4282775" y="27432"/>
                </a:cubicBezTo>
                <a:cubicBezTo>
                  <a:pt x="4110187" y="20813"/>
                  <a:pt x="3781952" y="37808"/>
                  <a:pt x="3585254" y="27432"/>
                </a:cubicBezTo>
                <a:cubicBezTo>
                  <a:pt x="3388556" y="17056"/>
                  <a:pt x="3084641" y="41802"/>
                  <a:pt x="2887734" y="27432"/>
                </a:cubicBezTo>
                <a:cubicBezTo>
                  <a:pt x="2690827" y="13062"/>
                  <a:pt x="2491613" y="5294"/>
                  <a:pt x="2239040" y="27432"/>
                </a:cubicBezTo>
                <a:cubicBezTo>
                  <a:pt x="1986467" y="49570"/>
                  <a:pt x="1795483" y="63015"/>
                  <a:pt x="1443867" y="27432"/>
                </a:cubicBezTo>
                <a:cubicBezTo>
                  <a:pt x="1092251" y="-8151"/>
                  <a:pt x="850619" y="43704"/>
                  <a:pt x="648694" y="27432"/>
                </a:cubicBezTo>
                <a:cubicBezTo>
                  <a:pt x="446769" y="11160"/>
                  <a:pt x="306471" y="26408"/>
                  <a:pt x="0" y="27432"/>
                </a:cubicBezTo>
                <a:cubicBezTo>
                  <a:pt x="211" y="18145"/>
                  <a:pt x="120" y="648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5E327A-8CAA-4026-852E-931A4E3BAF29}"/>
              </a:ext>
            </a:extLst>
          </p:cNvPr>
          <p:cNvSpPr txBox="1"/>
          <p:nvPr/>
        </p:nvSpPr>
        <p:spPr>
          <a:xfrm>
            <a:off x="10108692" y="3997329"/>
            <a:ext cx="7228332" cy="5326183"/>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3300"/>
              <a:t>This is a picture of the Dashboard I created using PowerBI which combines the two approaches mentioned earlier. Noting that each plot is interactive and can present a good example of trends and problems encountered all over the world.</a:t>
            </a:r>
          </a:p>
        </p:txBody>
      </p:sp>
      <p:pic>
        <p:nvPicPr>
          <p:cNvPr id="3" name="Picture 2">
            <a:extLst>
              <a:ext uri="{FF2B5EF4-FFF2-40B4-BE49-F238E27FC236}">
                <a16:creationId xmlns:a16="http://schemas.microsoft.com/office/drawing/2014/main" id="{8DCD6E87-B32C-4C70-B86B-D9F2F9599F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24731"/>
            <a:ext cx="1161386" cy="1161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361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9329737"/>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6">
            <a:extLst>
              <a:ext uri="{FF2B5EF4-FFF2-40B4-BE49-F238E27FC236}">
                <a16:creationId xmlns:a16="http://schemas.microsoft.com/office/drawing/2014/main" id="{4E0B06D9-AD46-4BBC-89F1-25D84E18C051}"/>
              </a:ext>
            </a:extLst>
          </p:cNvPr>
          <p:cNvSpPr txBox="1"/>
          <p:nvPr/>
        </p:nvSpPr>
        <p:spPr>
          <a:xfrm>
            <a:off x="3487032" y="825131"/>
            <a:ext cx="1785279" cy="207898"/>
          </a:xfrm>
          <a:prstGeom prst="rect">
            <a:avLst/>
          </a:prstGeom>
        </p:spPr>
        <p:txBody>
          <a:bodyPr wrap="square" lIns="0" tIns="0" rIns="0" bIns="0" rtlCol="0" anchor="t">
            <a:spAutoFit/>
          </a:bodyPr>
          <a:lstStyle/>
          <a:p>
            <a:pPr defTabSz="352044">
              <a:lnSpc>
                <a:spcPts val="1294"/>
              </a:lnSpc>
              <a:spcBef>
                <a:spcPct val="0"/>
              </a:spcBef>
              <a:spcAft>
                <a:spcPts val="600"/>
              </a:spcAft>
            </a:pPr>
            <a:r>
              <a:rPr lang="en-US" sz="2464" kern="1200">
                <a:solidFill>
                  <a:schemeClr val="tx1"/>
                </a:solidFill>
                <a:latin typeface="+mj-lt"/>
                <a:ea typeface="+mn-ea"/>
                <a:cs typeface="+mn-cs"/>
              </a:rPr>
              <a:t>LinkedIn</a:t>
            </a:r>
            <a:endParaRPr lang="en-US" sz="3200">
              <a:latin typeface="+mj-lt"/>
            </a:endParaRPr>
          </a:p>
        </p:txBody>
      </p:sp>
      <p:pic>
        <p:nvPicPr>
          <p:cNvPr id="3" name="Picture 2">
            <a:extLst>
              <a:ext uri="{FF2B5EF4-FFF2-40B4-BE49-F238E27FC236}">
                <a16:creationId xmlns:a16="http://schemas.microsoft.com/office/drawing/2014/main" id="{8DCD6E87-B32C-4C70-B86B-D9F2F9599FF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1581" y="342900"/>
            <a:ext cx="896143" cy="8961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F55BE96-1E03-4DFE-8288-753D4D318826}"/>
              </a:ext>
            </a:extLst>
          </p:cNvPr>
          <p:cNvSpPr txBox="1"/>
          <p:nvPr/>
        </p:nvSpPr>
        <p:spPr>
          <a:xfrm>
            <a:off x="3736319" y="1569589"/>
            <a:ext cx="2731389" cy="388568"/>
          </a:xfrm>
          <a:prstGeom prst="rect">
            <a:avLst/>
          </a:prstGeom>
          <a:noFill/>
        </p:spPr>
        <p:txBody>
          <a:bodyPr wrap="none" rtlCol="0">
            <a:spAutoFit/>
          </a:bodyPr>
          <a:lstStyle/>
          <a:p>
            <a:pPr defTabSz="352044">
              <a:spcAft>
                <a:spcPts val="600"/>
              </a:spcAft>
            </a:pPr>
            <a:r>
              <a:rPr lang="en-US" sz="1925" kern="1200">
                <a:solidFill>
                  <a:schemeClr val="tx1"/>
                </a:solidFill>
                <a:latin typeface="+mn-lt"/>
                <a:ea typeface="+mn-ea"/>
                <a:cs typeface="+mn-cs"/>
              </a:rPr>
              <a:t>The Marketing Approach:</a:t>
            </a:r>
            <a:endParaRPr lang="en-US" sz="2500"/>
          </a:p>
        </p:txBody>
      </p:sp>
      <p:pic>
        <p:nvPicPr>
          <p:cNvPr id="6" name="Picture 5">
            <a:extLst>
              <a:ext uri="{FF2B5EF4-FFF2-40B4-BE49-F238E27FC236}">
                <a16:creationId xmlns:a16="http://schemas.microsoft.com/office/drawing/2014/main" id="{7704704F-727F-4E48-80B3-0ADED39DC5B4}"/>
              </a:ext>
            </a:extLst>
          </p:cNvPr>
          <p:cNvPicPr>
            <a:picLocks noChangeAspect="1"/>
          </p:cNvPicPr>
          <p:nvPr/>
        </p:nvPicPr>
        <p:blipFill>
          <a:blip r:embed="rId3"/>
          <a:stretch>
            <a:fillRect/>
          </a:stretch>
        </p:blipFill>
        <p:spPr>
          <a:xfrm>
            <a:off x="3736318" y="2089942"/>
            <a:ext cx="8859031" cy="3939402"/>
          </a:xfrm>
          <a:prstGeom prst="rect">
            <a:avLst/>
          </a:prstGeom>
        </p:spPr>
      </p:pic>
      <p:sp>
        <p:nvSpPr>
          <p:cNvPr id="7" name="TextBox 6">
            <a:extLst>
              <a:ext uri="{FF2B5EF4-FFF2-40B4-BE49-F238E27FC236}">
                <a16:creationId xmlns:a16="http://schemas.microsoft.com/office/drawing/2014/main" id="{761C0393-CA97-44C1-8426-C39722D584FA}"/>
              </a:ext>
            </a:extLst>
          </p:cNvPr>
          <p:cNvSpPr txBox="1"/>
          <p:nvPr/>
        </p:nvSpPr>
        <p:spPr>
          <a:xfrm>
            <a:off x="3736318" y="6216874"/>
            <a:ext cx="11935800" cy="1573508"/>
          </a:xfrm>
          <a:prstGeom prst="rect">
            <a:avLst/>
          </a:prstGeom>
          <a:noFill/>
        </p:spPr>
        <p:txBody>
          <a:bodyPr wrap="square" rtlCol="0">
            <a:spAutoFit/>
          </a:bodyPr>
          <a:lstStyle/>
          <a:p>
            <a:pPr defTabSz="352044">
              <a:spcAft>
                <a:spcPts val="600"/>
              </a:spcAft>
            </a:pPr>
            <a:r>
              <a:rPr lang="en-US" sz="1925" kern="1200">
                <a:solidFill>
                  <a:schemeClr val="tx1"/>
                </a:solidFill>
                <a:latin typeface="+mn-lt"/>
                <a:ea typeface="+mn-ea"/>
                <a:cs typeface="+mn-cs"/>
              </a:rPr>
              <a:t>The first visualization plot for the marketing approach is a Map Plot. It considers the count of followers for LinkedIn based on which country they are from. By using the slicer on the right, or the map plot itself, users can interact and choose which country they want to study and conduct decision making on. This plot will be beneficial to know which country to focus on when making advertisements and campaigns to gather more audience and subscribers. While enhancing the poor countries with low following count.</a:t>
            </a:r>
            <a:endParaRPr lang="en-US" sz="2500"/>
          </a:p>
        </p:txBody>
      </p:sp>
      <p:pic>
        <p:nvPicPr>
          <p:cNvPr id="9" name="Picture 8">
            <a:extLst>
              <a:ext uri="{FF2B5EF4-FFF2-40B4-BE49-F238E27FC236}">
                <a16:creationId xmlns:a16="http://schemas.microsoft.com/office/drawing/2014/main" id="{5F3A27C0-B632-47A2-B46D-C679F9F6E01D}"/>
              </a:ext>
            </a:extLst>
          </p:cNvPr>
          <p:cNvPicPr>
            <a:picLocks noChangeAspect="1"/>
          </p:cNvPicPr>
          <p:nvPr/>
        </p:nvPicPr>
        <p:blipFill>
          <a:blip r:embed="rId4"/>
          <a:stretch>
            <a:fillRect/>
          </a:stretch>
        </p:blipFill>
        <p:spPr>
          <a:xfrm>
            <a:off x="13534258" y="2569139"/>
            <a:ext cx="2116693" cy="2705293"/>
          </a:xfrm>
          <a:prstGeom prst="rect">
            <a:avLst/>
          </a:prstGeom>
        </p:spPr>
      </p:pic>
    </p:spTree>
    <p:extLst>
      <p:ext uri="{BB962C8B-B14F-4D97-AF65-F5344CB8AC3E}">
        <p14:creationId xmlns:p14="http://schemas.microsoft.com/office/powerpoint/2010/main" val="945640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6">
            <a:extLst>
              <a:ext uri="{FF2B5EF4-FFF2-40B4-BE49-F238E27FC236}">
                <a16:creationId xmlns:a16="http://schemas.microsoft.com/office/drawing/2014/main" id="{4E0B06D9-AD46-4BBC-89F1-25D84E18C051}"/>
              </a:ext>
            </a:extLst>
          </p:cNvPr>
          <p:cNvSpPr txBox="1"/>
          <p:nvPr/>
        </p:nvSpPr>
        <p:spPr>
          <a:xfrm>
            <a:off x="960120" y="493776"/>
            <a:ext cx="10341864" cy="267462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8100">
                <a:latin typeface="+mj-lt"/>
                <a:ea typeface="+mj-ea"/>
                <a:cs typeface="+mj-cs"/>
              </a:rPr>
              <a:t>LinkedIn</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428" y="3593592"/>
            <a:ext cx="6365383" cy="27432"/>
          </a:xfrm>
          <a:custGeom>
            <a:avLst/>
            <a:gdLst>
              <a:gd name="connsiteX0" fmla="*/ 0 w 6365383"/>
              <a:gd name="connsiteY0" fmla="*/ 0 h 27432"/>
              <a:gd name="connsiteX1" fmla="*/ 636538 w 6365383"/>
              <a:gd name="connsiteY1" fmla="*/ 0 h 27432"/>
              <a:gd name="connsiteX2" fmla="*/ 1336730 w 6365383"/>
              <a:gd name="connsiteY2" fmla="*/ 0 h 27432"/>
              <a:gd name="connsiteX3" fmla="*/ 1909615 w 6365383"/>
              <a:gd name="connsiteY3" fmla="*/ 0 h 27432"/>
              <a:gd name="connsiteX4" fmla="*/ 2418846 w 6365383"/>
              <a:gd name="connsiteY4" fmla="*/ 0 h 27432"/>
              <a:gd name="connsiteX5" fmla="*/ 2928076 w 6365383"/>
              <a:gd name="connsiteY5" fmla="*/ 0 h 27432"/>
              <a:gd name="connsiteX6" fmla="*/ 3373653 w 6365383"/>
              <a:gd name="connsiteY6" fmla="*/ 0 h 27432"/>
              <a:gd name="connsiteX7" fmla="*/ 4137499 w 6365383"/>
              <a:gd name="connsiteY7" fmla="*/ 0 h 27432"/>
              <a:gd name="connsiteX8" fmla="*/ 4901345 w 6365383"/>
              <a:gd name="connsiteY8" fmla="*/ 0 h 27432"/>
              <a:gd name="connsiteX9" fmla="*/ 5665191 w 6365383"/>
              <a:gd name="connsiteY9" fmla="*/ 0 h 27432"/>
              <a:gd name="connsiteX10" fmla="*/ 6365383 w 6365383"/>
              <a:gd name="connsiteY10" fmla="*/ 0 h 27432"/>
              <a:gd name="connsiteX11" fmla="*/ 6365383 w 6365383"/>
              <a:gd name="connsiteY11" fmla="*/ 27432 h 27432"/>
              <a:gd name="connsiteX12" fmla="*/ 5728845 w 6365383"/>
              <a:gd name="connsiteY12" fmla="*/ 27432 h 27432"/>
              <a:gd name="connsiteX13" fmla="*/ 5028653 w 6365383"/>
              <a:gd name="connsiteY13" fmla="*/ 27432 h 27432"/>
              <a:gd name="connsiteX14" fmla="*/ 4583076 w 6365383"/>
              <a:gd name="connsiteY14" fmla="*/ 27432 h 27432"/>
              <a:gd name="connsiteX15" fmla="*/ 4137499 w 6365383"/>
              <a:gd name="connsiteY15" fmla="*/ 27432 h 27432"/>
              <a:gd name="connsiteX16" fmla="*/ 3691922 w 6365383"/>
              <a:gd name="connsiteY16" fmla="*/ 27432 h 27432"/>
              <a:gd name="connsiteX17" fmla="*/ 3182692 w 6365383"/>
              <a:gd name="connsiteY17" fmla="*/ 27432 h 27432"/>
              <a:gd name="connsiteX18" fmla="*/ 2673461 w 6365383"/>
              <a:gd name="connsiteY18" fmla="*/ 27432 h 27432"/>
              <a:gd name="connsiteX19" fmla="*/ 2164230 w 6365383"/>
              <a:gd name="connsiteY19" fmla="*/ 27432 h 27432"/>
              <a:gd name="connsiteX20" fmla="*/ 1655000 w 6365383"/>
              <a:gd name="connsiteY20" fmla="*/ 27432 h 27432"/>
              <a:gd name="connsiteX21" fmla="*/ 1145769 w 6365383"/>
              <a:gd name="connsiteY21" fmla="*/ 27432 h 27432"/>
              <a:gd name="connsiteX22" fmla="*/ 0 w 6365383"/>
              <a:gd name="connsiteY22" fmla="*/ 27432 h 27432"/>
              <a:gd name="connsiteX23" fmla="*/ 0 w 6365383"/>
              <a:gd name="connsiteY23"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365383" h="27432" fill="none" extrusionOk="0">
                <a:moveTo>
                  <a:pt x="0" y="0"/>
                </a:moveTo>
                <a:cubicBezTo>
                  <a:pt x="164014" y="-28800"/>
                  <a:pt x="392589" y="16597"/>
                  <a:pt x="636538" y="0"/>
                </a:cubicBezTo>
                <a:cubicBezTo>
                  <a:pt x="880487" y="-16597"/>
                  <a:pt x="1095224" y="-7871"/>
                  <a:pt x="1336730" y="0"/>
                </a:cubicBezTo>
                <a:cubicBezTo>
                  <a:pt x="1578236" y="7871"/>
                  <a:pt x="1649337" y="-22384"/>
                  <a:pt x="1909615" y="0"/>
                </a:cubicBezTo>
                <a:cubicBezTo>
                  <a:pt x="2169893" y="22384"/>
                  <a:pt x="2279697" y="7436"/>
                  <a:pt x="2418846" y="0"/>
                </a:cubicBezTo>
                <a:cubicBezTo>
                  <a:pt x="2557995" y="-7436"/>
                  <a:pt x="2719158" y="24395"/>
                  <a:pt x="2928076" y="0"/>
                </a:cubicBezTo>
                <a:cubicBezTo>
                  <a:pt x="3136994" y="-24395"/>
                  <a:pt x="3236398" y="-16046"/>
                  <a:pt x="3373653" y="0"/>
                </a:cubicBezTo>
                <a:cubicBezTo>
                  <a:pt x="3510908" y="16046"/>
                  <a:pt x="3933654" y="-18835"/>
                  <a:pt x="4137499" y="0"/>
                </a:cubicBezTo>
                <a:cubicBezTo>
                  <a:pt x="4341344" y="18835"/>
                  <a:pt x="4634949" y="16518"/>
                  <a:pt x="4901345" y="0"/>
                </a:cubicBezTo>
                <a:cubicBezTo>
                  <a:pt x="5167741" y="-16518"/>
                  <a:pt x="5482502" y="-23233"/>
                  <a:pt x="5665191" y="0"/>
                </a:cubicBezTo>
                <a:cubicBezTo>
                  <a:pt x="5847880" y="23233"/>
                  <a:pt x="6038909" y="-19558"/>
                  <a:pt x="6365383" y="0"/>
                </a:cubicBezTo>
                <a:cubicBezTo>
                  <a:pt x="6366317" y="12270"/>
                  <a:pt x="6364320" y="20068"/>
                  <a:pt x="6365383" y="27432"/>
                </a:cubicBezTo>
                <a:cubicBezTo>
                  <a:pt x="6160909" y="45028"/>
                  <a:pt x="5918554" y="42323"/>
                  <a:pt x="5728845" y="27432"/>
                </a:cubicBezTo>
                <a:cubicBezTo>
                  <a:pt x="5539136" y="12541"/>
                  <a:pt x="5172149" y="23835"/>
                  <a:pt x="5028653" y="27432"/>
                </a:cubicBezTo>
                <a:cubicBezTo>
                  <a:pt x="4885157" y="31029"/>
                  <a:pt x="4768966" y="33290"/>
                  <a:pt x="4583076" y="27432"/>
                </a:cubicBezTo>
                <a:cubicBezTo>
                  <a:pt x="4397186" y="21574"/>
                  <a:pt x="4295537" y="38724"/>
                  <a:pt x="4137499" y="27432"/>
                </a:cubicBezTo>
                <a:cubicBezTo>
                  <a:pt x="3979461" y="16140"/>
                  <a:pt x="3895902" y="23317"/>
                  <a:pt x="3691922" y="27432"/>
                </a:cubicBezTo>
                <a:cubicBezTo>
                  <a:pt x="3487942" y="31547"/>
                  <a:pt x="3348597" y="42606"/>
                  <a:pt x="3182692" y="27432"/>
                </a:cubicBezTo>
                <a:cubicBezTo>
                  <a:pt x="3016787" y="12259"/>
                  <a:pt x="2922425" y="45987"/>
                  <a:pt x="2673461" y="27432"/>
                </a:cubicBezTo>
                <a:cubicBezTo>
                  <a:pt x="2424497" y="8877"/>
                  <a:pt x="2406338" y="46461"/>
                  <a:pt x="2164230" y="27432"/>
                </a:cubicBezTo>
                <a:cubicBezTo>
                  <a:pt x="1922122" y="8403"/>
                  <a:pt x="1843534" y="2368"/>
                  <a:pt x="1655000" y="27432"/>
                </a:cubicBezTo>
                <a:cubicBezTo>
                  <a:pt x="1466466" y="52497"/>
                  <a:pt x="1384300" y="39658"/>
                  <a:pt x="1145769" y="27432"/>
                </a:cubicBezTo>
                <a:cubicBezTo>
                  <a:pt x="907238" y="15206"/>
                  <a:pt x="344177" y="36391"/>
                  <a:pt x="0" y="27432"/>
                </a:cubicBezTo>
                <a:cubicBezTo>
                  <a:pt x="-1194" y="21937"/>
                  <a:pt x="1202" y="7917"/>
                  <a:pt x="0" y="0"/>
                </a:cubicBezTo>
                <a:close/>
              </a:path>
              <a:path w="6365383" h="27432" stroke="0" extrusionOk="0">
                <a:moveTo>
                  <a:pt x="0" y="0"/>
                </a:moveTo>
                <a:cubicBezTo>
                  <a:pt x="152654" y="12967"/>
                  <a:pt x="297359" y="-4977"/>
                  <a:pt x="509231" y="0"/>
                </a:cubicBezTo>
                <a:cubicBezTo>
                  <a:pt x="721103" y="4977"/>
                  <a:pt x="792740" y="-12744"/>
                  <a:pt x="954807" y="0"/>
                </a:cubicBezTo>
                <a:cubicBezTo>
                  <a:pt x="1116874" y="12744"/>
                  <a:pt x="1322429" y="24743"/>
                  <a:pt x="1464038" y="0"/>
                </a:cubicBezTo>
                <a:cubicBezTo>
                  <a:pt x="1605647" y="-24743"/>
                  <a:pt x="1947393" y="-20672"/>
                  <a:pt x="2100576" y="0"/>
                </a:cubicBezTo>
                <a:cubicBezTo>
                  <a:pt x="2253759" y="20672"/>
                  <a:pt x="2622231" y="-30966"/>
                  <a:pt x="2800769" y="0"/>
                </a:cubicBezTo>
                <a:cubicBezTo>
                  <a:pt x="2979307" y="30966"/>
                  <a:pt x="3356872" y="-13631"/>
                  <a:pt x="3564614" y="0"/>
                </a:cubicBezTo>
                <a:cubicBezTo>
                  <a:pt x="3772356" y="13631"/>
                  <a:pt x="4163183" y="-4973"/>
                  <a:pt x="4328460" y="0"/>
                </a:cubicBezTo>
                <a:cubicBezTo>
                  <a:pt x="4493737" y="4973"/>
                  <a:pt x="4672761" y="-9287"/>
                  <a:pt x="4901345" y="0"/>
                </a:cubicBezTo>
                <a:cubicBezTo>
                  <a:pt x="5129930" y="9287"/>
                  <a:pt x="5395146" y="9436"/>
                  <a:pt x="5601537" y="0"/>
                </a:cubicBezTo>
                <a:cubicBezTo>
                  <a:pt x="5807928" y="-9436"/>
                  <a:pt x="5983747" y="-13862"/>
                  <a:pt x="6365383" y="0"/>
                </a:cubicBezTo>
                <a:cubicBezTo>
                  <a:pt x="6365699" y="13405"/>
                  <a:pt x="6365869" y="14360"/>
                  <a:pt x="6365383" y="27432"/>
                </a:cubicBezTo>
                <a:cubicBezTo>
                  <a:pt x="6195306" y="29393"/>
                  <a:pt x="5872535" y="56613"/>
                  <a:pt x="5728845" y="27432"/>
                </a:cubicBezTo>
                <a:cubicBezTo>
                  <a:pt x="5585155" y="-1749"/>
                  <a:pt x="5272464" y="11679"/>
                  <a:pt x="5028653" y="27432"/>
                </a:cubicBezTo>
                <a:cubicBezTo>
                  <a:pt x="4784842" y="43185"/>
                  <a:pt x="4688244" y="28658"/>
                  <a:pt x="4455768" y="27432"/>
                </a:cubicBezTo>
                <a:cubicBezTo>
                  <a:pt x="4223293" y="26206"/>
                  <a:pt x="4032880" y="15477"/>
                  <a:pt x="3882884" y="27432"/>
                </a:cubicBezTo>
                <a:cubicBezTo>
                  <a:pt x="3732888" y="39387"/>
                  <a:pt x="3278726" y="-7170"/>
                  <a:pt x="3119038" y="27432"/>
                </a:cubicBezTo>
                <a:cubicBezTo>
                  <a:pt x="2959350" y="62034"/>
                  <a:pt x="2786856" y="40315"/>
                  <a:pt x="2609807" y="27432"/>
                </a:cubicBezTo>
                <a:cubicBezTo>
                  <a:pt x="2432758" y="14549"/>
                  <a:pt x="2064373" y="16547"/>
                  <a:pt x="1909615" y="27432"/>
                </a:cubicBezTo>
                <a:cubicBezTo>
                  <a:pt x="1754857" y="38317"/>
                  <a:pt x="1663685" y="27374"/>
                  <a:pt x="1464038" y="27432"/>
                </a:cubicBezTo>
                <a:cubicBezTo>
                  <a:pt x="1264391" y="27490"/>
                  <a:pt x="1071013" y="1487"/>
                  <a:pt x="827500" y="27432"/>
                </a:cubicBezTo>
                <a:cubicBezTo>
                  <a:pt x="583987" y="53377"/>
                  <a:pt x="349818" y="3910"/>
                  <a:pt x="0" y="27432"/>
                </a:cubicBezTo>
                <a:cubicBezTo>
                  <a:pt x="-116" y="21844"/>
                  <a:pt x="591" y="653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245B3A8-B078-4F7F-A87A-95EA141EC2D9}"/>
              </a:ext>
            </a:extLst>
          </p:cNvPr>
          <p:cNvSpPr txBox="1"/>
          <p:nvPr/>
        </p:nvSpPr>
        <p:spPr>
          <a:xfrm>
            <a:off x="960120" y="4059936"/>
            <a:ext cx="10341864" cy="5225796"/>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3300"/>
              <a:t>The second plot studies the number of sponsored job hirings. Looking at this number, we can decide on the list of countries by using the previous plots, to check the countries that have a higher sponsored rate and help sponsor some of the jobs. This can help raise the reputation of the website and increase the competitive level of LinkedIn. The slicer on the right can also help users interact and identify which of the companies are sponsored and which aren’t.</a:t>
            </a:r>
          </a:p>
        </p:txBody>
      </p:sp>
      <p:pic>
        <p:nvPicPr>
          <p:cNvPr id="8" name="Picture 7">
            <a:extLst>
              <a:ext uri="{FF2B5EF4-FFF2-40B4-BE49-F238E27FC236}">
                <a16:creationId xmlns:a16="http://schemas.microsoft.com/office/drawing/2014/main" id="{6F3AB03D-EFBD-4061-8334-3F9D2E53D7BE}"/>
              </a:ext>
            </a:extLst>
          </p:cNvPr>
          <p:cNvPicPr>
            <a:picLocks noChangeAspect="1"/>
          </p:cNvPicPr>
          <p:nvPr/>
        </p:nvPicPr>
        <p:blipFill>
          <a:blip r:embed="rId2"/>
          <a:stretch>
            <a:fillRect/>
          </a:stretch>
        </p:blipFill>
        <p:spPr>
          <a:xfrm>
            <a:off x="12073165" y="493774"/>
            <a:ext cx="5466513" cy="5144954"/>
          </a:xfrm>
          <a:prstGeom prst="rect">
            <a:avLst/>
          </a:prstGeom>
        </p:spPr>
      </p:pic>
      <p:pic>
        <p:nvPicPr>
          <p:cNvPr id="5" name="Picture 4">
            <a:extLst>
              <a:ext uri="{FF2B5EF4-FFF2-40B4-BE49-F238E27FC236}">
                <a16:creationId xmlns:a16="http://schemas.microsoft.com/office/drawing/2014/main" id="{7CCB59FA-A3A8-42D3-8272-259E88C82D7A}"/>
              </a:ext>
            </a:extLst>
          </p:cNvPr>
          <p:cNvPicPr>
            <a:picLocks noChangeAspect="1"/>
          </p:cNvPicPr>
          <p:nvPr/>
        </p:nvPicPr>
        <p:blipFill>
          <a:blip r:embed="rId3"/>
          <a:stretch>
            <a:fillRect/>
          </a:stretch>
        </p:blipFill>
        <p:spPr>
          <a:xfrm>
            <a:off x="11795760" y="6186549"/>
            <a:ext cx="5993892" cy="3128887"/>
          </a:xfrm>
          <a:prstGeom prst="rect">
            <a:avLst/>
          </a:prstGeom>
        </p:spPr>
      </p:pic>
      <p:pic>
        <p:nvPicPr>
          <p:cNvPr id="3" name="Picture 2">
            <a:extLst>
              <a:ext uri="{FF2B5EF4-FFF2-40B4-BE49-F238E27FC236}">
                <a16:creationId xmlns:a16="http://schemas.microsoft.com/office/drawing/2014/main" id="{8DCD6E87-B32C-4C70-B86B-D9F2F9599FF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4731"/>
            <a:ext cx="1161386" cy="1161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249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6">
            <a:extLst>
              <a:ext uri="{FF2B5EF4-FFF2-40B4-BE49-F238E27FC236}">
                <a16:creationId xmlns:a16="http://schemas.microsoft.com/office/drawing/2014/main" id="{4E0B06D9-AD46-4BBC-89F1-25D84E18C051}"/>
              </a:ext>
            </a:extLst>
          </p:cNvPr>
          <p:cNvSpPr txBox="1"/>
          <p:nvPr/>
        </p:nvSpPr>
        <p:spPr>
          <a:xfrm>
            <a:off x="946404" y="961234"/>
            <a:ext cx="5129784" cy="8374722"/>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8100" kern="1200">
                <a:solidFill>
                  <a:schemeClr val="tx1"/>
                </a:solidFill>
                <a:latin typeface="+mj-lt"/>
                <a:ea typeface="+mj-ea"/>
                <a:cs typeface="+mj-cs"/>
              </a:rPr>
              <a:t>LinkedIn</a:t>
            </a:r>
          </a:p>
        </p:txBody>
      </p:sp>
      <p:sp>
        <p:nvSpPr>
          <p:cNvPr id="16"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00800" y="946404"/>
            <a:ext cx="27432" cy="8385571"/>
          </a:xfrm>
          <a:custGeom>
            <a:avLst/>
            <a:gdLst>
              <a:gd name="connsiteX0" fmla="*/ 0 w 27432"/>
              <a:gd name="connsiteY0" fmla="*/ 0 h 8385571"/>
              <a:gd name="connsiteX1" fmla="*/ 27432 w 27432"/>
              <a:gd name="connsiteY1" fmla="*/ 0 h 8385571"/>
              <a:gd name="connsiteX2" fmla="*/ 27432 w 27432"/>
              <a:gd name="connsiteY2" fmla="*/ 782653 h 8385571"/>
              <a:gd name="connsiteX3" fmla="*/ 27432 w 27432"/>
              <a:gd name="connsiteY3" fmla="*/ 1313739 h 8385571"/>
              <a:gd name="connsiteX4" fmla="*/ 27432 w 27432"/>
              <a:gd name="connsiteY4" fmla="*/ 2012537 h 8385571"/>
              <a:gd name="connsiteX5" fmla="*/ 27432 w 27432"/>
              <a:gd name="connsiteY5" fmla="*/ 2459767 h 8385571"/>
              <a:gd name="connsiteX6" fmla="*/ 27432 w 27432"/>
              <a:gd name="connsiteY6" fmla="*/ 3074709 h 8385571"/>
              <a:gd name="connsiteX7" fmla="*/ 27432 w 27432"/>
              <a:gd name="connsiteY7" fmla="*/ 3605796 h 8385571"/>
              <a:gd name="connsiteX8" fmla="*/ 27432 w 27432"/>
              <a:gd name="connsiteY8" fmla="*/ 4220737 h 8385571"/>
              <a:gd name="connsiteX9" fmla="*/ 27432 w 27432"/>
              <a:gd name="connsiteY9" fmla="*/ 4751824 h 8385571"/>
              <a:gd name="connsiteX10" fmla="*/ 27432 w 27432"/>
              <a:gd name="connsiteY10" fmla="*/ 5199054 h 8385571"/>
              <a:gd name="connsiteX11" fmla="*/ 27432 w 27432"/>
              <a:gd name="connsiteY11" fmla="*/ 5981707 h 8385571"/>
              <a:gd name="connsiteX12" fmla="*/ 27432 w 27432"/>
              <a:gd name="connsiteY12" fmla="*/ 6596649 h 8385571"/>
              <a:gd name="connsiteX13" fmla="*/ 27432 w 27432"/>
              <a:gd name="connsiteY13" fmla="*/ 7379302 h 8385571"/>
              <a:gd name="connsiteX14" fmla="*/ 27432 w 27432"/>
              <a:gd name="connsiteY14" fmla="*/ 8385571 h 8385571"/>
              <a:gd name="connsiteX15" fmla="*/ 0 w 27432"/>
              <a:gd name="connsiteY15" fmla="*/ 8385571 h 8385571"/>
              <a:gd name="connsiteX16" fmla="*/ 0 w 27432"/>
              <a:gd name="connsiteY16" fmla="*/ 7686773 h 8385571"/>
              <a:gd name="connsiteX17" fmla="*/ 0 w 27432"/>
              <a:gd name="connsiteY17" fmla="*/ 7155687 h 8385571"/>
              <a:gd name="connsiteX18" fmla="*/ 0 w 27432"/>
              <a:gd name="connsiteY18" fmla="*/ 6373034 h 8385571"/>
              <a:gd name="connsiteX19" fmla="*/ 0 w 27432"/>
              <a:gd name="connsiteY19" fmla="*/ 5841948 h 8385571"/>
              <a:gd name="connsiteX20" fmla="*/ 0 w 27432"/>
              <a:gd name="connsiteY20" fmla="*/ 5227006 h 8385571"/>
              <a:gd name="connsiteX21" fmla="*/ 0 w 27432"/>
              <a:gd name="connsiteY21" fmla="*/ 4695920 h 8385571"/>
              <a:gd name="connsiteX22" fmla="*/ 0 w 27432"/>
              <a:gd name="connsiteY22" fmla="*/ 3913266 h 8385571"/>
              <a:gd name="connsiteX23" fmla="*/ 0 w 27432"/>
              <a:gd name="connsiteY23" fmla="*/ 3214469 h 8385571"/>
              <a:gd name="connsiteX24" fmla="*/ 0 w 27432"/>
              <a:gd name="connsiteY24" fmla="*/ 2599527 h 8385571"/>
              <a:gd name="connsiteX25" fmla="*/ 0 w 27432"/>
              <a:gd name="connsiteY25" fmla="*/ 1816874 h 8385571"/>
              <a:gd name="connsiteX26" fmla="*/ 0 w 27432"/>
              <a:gd name="connsiteY26" fmla="*/ 1285788 h 8385571"/>
              <a:gd name="connsiteX27" fmla="*/ 0 w 27432"/>
              <a:gd name="connsiteY27" fmla="*/ 0 h 8385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432" h="8385571" fill="none" extrusionOk="0">
                <a:moveTo>
                  <a:pt x="0" y="0"/>
                </a:moveTo>
                <a:cubicBezTo>
                  <a:pt x="6445" y="-74"/>
                  <a:pt x="19313" y="-390"/>
                  <a:pt x="27432" y="0"/>
                </a:cubicBezTo>
                <a:cubicBezTo>
                  <a:pt x="-4661" y="346694"/>
                  <a:pt x="-1287" y="402533"/>
                  <a:pt x="27432" y="782653"/>
                </a:cubicBezTo>
                <a:cubicBezTo>
                  <a:pt x="56151" y="1162773"/>
                  <a:pt x="32971" y="1199138"/>
                  <a:pt x="27432" y="1313739"/>
                </a:cubicBezTo>
                <a:cubicBezTo>
                  <a:pt x="21893" y="1428340"/>
                  <a:pt x="53461" y="1776996"/>
                  <a:pt x="27432" y="2012537"/>
                </a:cubicBezTo>
                <a:cubicBezTo>
                  <a:pt x="1403" y="2248078"/>
                  <a:pt x="30613" y="2272850"/>
                  <a:pt x="27432" y="2459767"/>
                </a:cubicBezTo>
                <a:cubicBezTo>
                  <a:pt x="24252" y="2646684"/>
                  <a:pt x="22872" y="2864522"/>
                  <a:pt x="27432" y="3074709"/>
                </a:cubicBezTo>
                <a:cubicBezTo>
                  <a:pt x="31992" y="3284896"/>
                  <a:pt x="16596" y="3424146"/>
                  <a:pt x="27432" y="3605796"/>
                </a:cubicBezTo>
                <a:cubicBezTo>
                  <a:pt x="38268" y="3787446"/>
                  <a:pt x="34178" y="4002777"/>
                  <a:pt x="27432" y="4220737"/>
                </a:cubicBezTo>
                <a:cubicBezTo>
                  <a:pt x="20686" y="4438697"/>
                  <a:pt x="16367" y="4516592"/>
                  <a:pt x="27432" y="4751824"/>
                </a:cubicBezTo>
                <a:cubicBezTo>
                  <a:pt x="38497" y="4987056"/>
                  <a:pt x="42400" y="4996558"/>
                  <a:pt x="27432" y="5199054"/>
                </a:cubicBezTo>
                <a:cubicBezTo>
                  <a:pt x="12465" y="5401550"/>
                  <a:pt x="47882" y="5751705"/>
                  <a:pt x="27432" y="5981707"/>
                </a:cubicBezTo>
                <a:cubicBezTo>
                  <a:pt x="6982" y="6211709"/>
                  <a:pt x="40904" y="6351693"/>
                  <a:pt x="27432" y="6596649"/>
                </a:cubicBezTo>
                <a:cubicBezTo>
                  <a:pt x="13960" y="6841605"/>
                  <a:pt x="32831" y="7196088"/>
                  <a:pt x="27432" y="7379302"/>
                </a:cubicBezTo>
                <a:cubicBezTo>
                  <a:pt x="22033" y="7562516"/>
                  <a:pt x="12703" y="8105417"/>
                  <a:pt x="27432" y="8385571"/>
                </a:cubicBezTo>
                <a:cubicBezTo>
                  <a:pt x="15079" y="8384479"/>
                  <a:pt x="8384" y="8384820"/>
                  <a:pt x="0" y="8385571"/>
                </a:cubicBezTo>
                <a:cubicBezTo>
                  <a:pt x="-9222" y="8184772"/>
                  <a:pt x="-3801" y="7840755"/>
                  <a:pt x="0" y="7686773"/>
                </a:cubicBezTo>
                <a:cubicBezTo>
                  <a:pt x="3801" y="7532791"/>
                  <a:pt x="9771" y="7265683"/>
                  <a:pt x="0" y="7155687"/>
                </a:cubicBezTo>
                <a:cubicBezTo>
                  <a:pt x="-9771" y="7045691"/>
                  <a:pt x="37823" y="6639323"/>
                  <a:pt x="0" y="6373034"/>
                </a:cubicBezTo>
                <a:cubicBezTo>
                  <a:pt x="-37823" y="6106745"/>
                  <a:pt x="7609" y="6070807"/>
                  <a:pt x="0" y="5841948"/>
                </a:cubicBezTo>
                <a:cubicBezTo>
                  <a:pt x="-7609" y="5613089"/>
                  <a:pt x="1785" y="5396348"/>
                  <a:pt x="0" y="5227006"/>
                </a:cubicBezTo>
                <a:cubicBezTo>
                  <a:pt x="-1785" y="5057664"/>
                  <a:pt x="17374" y="4822375"/>
                  <a:pt x="0" y="4695920"/>
                </a:cubicBezTo>
                <a:cubicBezTo>
                  <a:pt x="-17374" y="4569465"/>
                  <a:pt x="-37614" y="4208520"/>
                  <a:pt x="0" y="3913266"/>
                </a:cubicBezTo>
                <a:cubicBezTo>
                  <a:pt x="37614" y="3618012"/>
                  <a:pt x="-28128" y="3519129"/>
                  <a:pt x="0" y="3214469"/>
                </a:cubicBezTo>
                <a:cubicBezTo>
                  <a:pt x="28128" y="2909809"/>
                  <a:pt x="20752" y="2887116"/>
                  <a:pt x="0" y="2599527"/>
                </a:cubicBezTo>
                <a:cubicBezTo>
                  <a:pt x="-20752" y="2311938"/>
                  <a:pt x="-23269" y="2180831"/>
                  <a:pt x="0" y="1816874"/>
                </a:cubicBezTo>
                <a:cubicBezTo>
                  <a:pt x="23269" y="1452917"/>
                  <a:pt x="15218" y="1441230"/>
                  <a:pt x="0" y="1285788"/>
                </a:cubicBezTo>
                <a:cubicBezTo>
                  <a:pt x="-15218" y="1130346"/>
                  <a:pt x="36978" y="468039"/>
                  <a:pt x="0" y="0"/>
                </a:cubicBezTo>
                <a:close/>
              </a:path>
              <a:path w="27432" h="8385571" stroke="0" extrusionOk="0">
                <a:moveTo>
                  <a:pt x="0" y="0"/>
                </a:moveTo>
                <a:cubicBezTo>
                  <a:pt x="6665" y="1306"/>
                  <a:pt x="15136" y="257"/>
                  <a:pt x="27432" y="0"/>
                </a:cubicBezTo>
                <a:cubicBezTo>
                  <a:pt x="50285" y="165299"/>
                  <a:pt x="12757" y="427555"/>
                  <a:pt x="27432" y="698798"/>
                </a:cubicBezTo>
                <a:cubicBezTo>
                  <a:pt x="42107" y="970041"/>
                  <a:pt x="28824" y="1226199"/>
                  <a:pt x="27432" y="1397595"/>
                </a:cubicBezTo>
                <a:cubicBezTo>
                  <a:pt x="26040" y="1568991"/>
                  <a:pt x="37377" y="1834498"/>
                  <a:pt x="27432" y="2180248"/>
                </a:cubicBezTo>
                <a:cubicBezTo>
                  <a:pt x="17487" y="2525998"/>
                  <a:pt x="49768" y="2451590"/>
                  <a:pt x="27432" y="2711335"/>
                </a:cubicBezTo>
                <a:cubicBezTo>
                  <a:pt x="5096" y="2971080"/>
                  <a:pt x="63163" y="3174430"/>
                  <a:pt x="27432" y="3493988"/>
                </a:cubicBezTo>
                <a:cubicBezTo>
                  <a:pt x="-8299" y="3813546"/>
                  <a:pt x="55483" y="4186811"/>
                  <a:pt x="27432" y="4360497"/>
                </a:cubicBezTo>
                <a:cubicBezTo>
                  <a:pt x="-619" y="4534183"/>
                  <a:pt x="7974" y="4709969"/>
                  <a:pt x="27432" y="5059295"/>
                </a:cubicBezTo>
                <a:cubicBezTo>
                  <a:pt x="46890" y="5408621"/>
                  <a:pt x="-7157" y="5526851"/>
                  <a:pt x="27432" y="5758092"/>
                </a:cubicBezTo>
                <a:cubicBezTo>
                  <a:pt x="62021" y="5989333"/>
                  <a:pt x="44642" y="6191514"/>
                  <a:pt x="27432" y="6373034"/>
                </a:cubicBezTo>
                <a:cubicBezTo>
                  <a:pt x="10222" y="6554554"/>
                  <a:pt x="26177" y="6786694"/>
                  <a:pt x="27432" y="6987976"/>
                </a:cubicBezTo>
                <a:cubicBezTo>
                  <a:pt x="28687" y="7189258"/>
                  <a:pt x="56526" y="7488127"/>
                  <a:pt x="27432" y="7770629"/>
                </a:cubicBezTo>
                <a:cubicBezTo>
                  <a:pt x="-1662" y="8053131"/>
                  <a:pt x="-2257" y="8194797"/>
                  <a:pt x="27432" y="8385571"/>
                </a:cubicBezTo>
                <a:cubicBezTo>
                  <a:pt x="21511" y="8386050"/>
                  <a:pt x="6920" y="8384336"/>
                  <a:pt x="0" y="8385571"/>
                </a:cubicBezTo>
                <a:cubicBezTo>
                  <a:pt x="-21816" y="8200889"/>
                  <a:pt x="-14926" y="7924873"/>
                  <a:pt x="0" y="7602918"/>
                </a:cubicBezTo>
                <a:cubicBezTo>
                  <a:pt x="14926" y="7280963"/>
                  <a:pt x="8602" y="7253360"/>
                  <a:pt x="0" y="6987976"/>
                </a:cubicBezTo>
                <a:cubicBezTo>
                  <a:pt x="-8602" y="6722592"/>
                  <a:pt x="4000" y="6636133"/>
                  <a:pt x="0" y="6373034"/>
                </a:cubicBezTo>
                <a:cubicBezTo>
                  <a:pt x="-4000" y="6109935"/>
                  <a:pt x="-25513" y="6045095"/>
                  <a:pt x="0" y="5758092"/>
                </a:cubicBezTo>
                <a:cubicBezTo>
                  <a:pt x="25513" y="5471089"/>
                  <a:pt x="-7551" y="5476090"/>
                  <a:pt x="0" y="5310862"/>
                </a:cubicBezTo>
                <a:cubicBezTo>
                  <a:pt x="7551" y="5145634"/>
                  <a:pt x="19639" y="4748803"/>
                  <a:pt x="0" y="4444353"/>
                </a:cubicBezTo>
                <a:cubicBezTo>
                  <a:pt x="-19639" y="4139903"/>
                  <a:pt x="-7248" y="3849816"/>
                  <a:pt x="0" y="3577844"/>
                </a:cubicBezTo>
                <a:cubicBezTo>
                  <a:pt x="7248" y="3305872"/>
                  <a:pt x="-365" y="3060120"/>
                  <a:pt x="0" y="2711335"/>
                </a:cubicBezTo>
                <a:cubicBezTo>
                  <a:pt x="365" y="2362550"/>
                  <a:pt x="-4208" y="2305604"/>
                  <a:pt x="0" y="2180248"/>
                </a:cubicBezTo>
                <a:cubicBezTo>
                  <a:pt x="4208" y="2054892"/>
                  <a:pt x="5759" y="1620935"/>
                  <a:pt x="0" y="1313739"/>
                </a:cubicBezTo>
                <a:cubicBezTo>
                  <a:pt x="-5759" y="1006543"/>
                  <a:pt x="-6559" y="912821"/>
                  <a:pt x="0" y="698798"/>
                </a:cubicBezTo>
                <a:cubicBezTo>
                  <a:pt x="6559" y="484775"/>
                  <a:pt x="-33287" y="21671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083B885-4EAA-4AA6-A260-B16509073B45}"/>
              </a:ext>
            </a:extLst>
          </p:cNvPr>
          <p:cNvPicPr>
            <a:picLocks noChangeAspect="1"/>
          </p:cNvPicPr>
          <p:nvPr/>
        </p:nvPicPr>
        <p:blipFill>
          <a:blip r:embed="rId2"/>
          <a:stretch>
            <a:fillRect/>
          </a:stretch>
        </p:blipFill>
        <p:spPr>
          <a:xfrm>
            <a:off x="6981444" y="1337201"/>
            <a:ext cx="10341864" cy="5088853"/>
          </a:xfrm>
          <a:prstGeom prst="rect">
            <a:avLst/>
          </a:prstGeom>
        </p:spPr>
      </p:pic>
      <p:sp>
        <p:nvSpPr>
          <p:cNvPr id="6" name="TextBox 5">
            <a:extLst>
              <a:ext uri="{FF2B5EF4-FFF2-40B4-BE49-F238E27FC236}">
                <a16:creationId xmlns:a16="http://schemas.microsoft.com/office/drawing/2014/main" id="{0E176BD9-EDEB-4A12-9835-FCEBD2E96501}"/>
              </a:ext>
            </a:extLst>
          </p:cNvPr>
          <p:cNvSpPr txBox="1"/>
          <p:nvPr/>
        </p:nvSpPr>
        <p:spPr>
          <a:xfrm>
            <a:off x="6981444" y="7197865"/>
            <a:ext cx="10341864" cy="2142731"/>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300"/>
              <a:t>The third plot that can help in the marketing approach, is a card plot that studies the count of companies in all countries inside the given benchmarking dataset. By Interacting with the previous plots. We can identify how many companies are in each country and city. And whether the companies are sponsored or not. Which can help manage the sponsoring decision making approach if taken.</a:t>
            </a:r>
          </a:p>
        </p:txBody>
      </p:sp>
      <p:pic>
        <p:nvPicPr>
          <p:cNvPr id="3" name="Picture 2">
            <a:extLst>
              <a:ext uri="{FF2B5EF4-FFF2-40B4-BE49-F238E27FC236}">
                <a16:creationId xmlns:a16="http://schemas.microsoft.com/office/drawing/2014/main" id="{8DCD6E87-B32C-4C70-B86B-D9F2F9599F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24731"/>
            <a:ext cx="1161386" cy="1161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444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6">
            <a:extLst>
              <a:ext uri="{FF2B5EF4-FFF2-40B4-BE49-F238E27FC236}">
                <a16:creationId xmlns:a16="http://schemas.microsoft.com/office/drawing/2014/main" id="{4E0B06D9-AD46-4BBC-89F1-25D84E18C051}"/>
              </a:ext>
            </a:extLst>
          </p:cNvPr>
          <p:cNvSpPr txBox="1"/>
          <p:nvPr/>
        </p:nvSpPr>
        <p:spPr>
          <a:xfrm>
            <a:off x="946404" y="959280"/>
            <a:ext cx="5143500" cy="2578608"/>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8100" kern="1200">
                <a:solidFill>
                  <a:schemeClr val="tx1"/>
                </a:solidFill>
                <a:latin typeface="+mj-lt"/>
                <a:ea typeface="+mj-ea"/>
                <a:cs typeface="+mj-cs"/>
              </a:rPr>
              <a:t>LinkedIn</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917" y="3860634"/>
            <a:ext cx="4882642" cy="27432"/>
          </a:xfrm>
          <a:custGeom>
            <a:avLst/>
            <a:gdLst>
              <a:gd name="connsiteX0" fmla="*/ 0 w 4882642"/>
              <a:gd name="connsiteY0" fmla="*/ 0 h 27432"/>
              <a:gd name="connsiteX1" fmla="*/ 648694 w 4882642"/>
              <a:gd name="connsiteY1" fmla="*/ 0 h 27432"/>
              <a:gd name="connsiteX2" fmla="*/ 1199735 w 4882642"/>
              <a:gd name="connsiteY2" fmla="*/ 0 h 27432"/>
              <a:gd name="connsiteX3" fmla="*/ 1799602 w 4882642"/>
              <a:gd name="connsiteY3" fmla="*/ 0 h 27432"/>
              <a:gd name="connsiteX4" fmla="*/ 2545949 w 4882642"/>
              <a:gd name="connsiteY4" fmla="*/ 0 h 27432"/>
              <a:gd name="connsiteX5" fmla="*/ 3194643 w 4882642"/>
              <a:gd name="connsiteY5" fmla="*/ 0 h 27432"/>
              <a:gd name="connsiteX6" fmla="*/ 3794510 w 4882642"/>
              <a:gd name="connsiteY6" fmla="*/ 0 h 27432"/>
              <a:gd name="connsiteX7" fmla="*/ 4882642 w 4882642"/>
              <a:gd name="connsiteY7" fmla="*/ 0 h 27432"/>
              <a:gd name="connsiteX8" fmla="*/ 4882642 w 4882642"/>
              <a:gd name="connsiteY8" fmla="*/ 27432 h 27432"/>
              <a:gd name="connsiteX9" fmla="*/ 4185122 w 4882642"/>
              <a:gd name="connsiteY9" fmla="*/ 27432 h 27432"/>
              <a:gd name="connsiteX10" fmla="*/ 3585254 w 4882642"/>
              <a:gd name="connsiteY10" fmla="*/ 27432 h 27432"/>
              <a:gd name="connsiteX11" fmla="*/ 2790081 w 4882642"/>
              <a:gd name="connsiteY11" fmla="*/ 27432 h 27432"/>
              <a:gd name="connsiteX12" fmla="*/ 2141387 w 4882642"/>
              <a:gd name="connsiteY12" fmla="*/ 27432 h 27432"/>
              <a:gd name="connsiteX13" fmla="*/ 1590346 w 4882642"/>
              <a:gd name="connsiteY13" fmla="*/ 27432 h 27432"/>
              <a:gd name="connsiteX14" fmla="*/ 844000 w 4882642"/>
              <a:gd name="connsiteY14" fmla="*/ 27432 h 27432"/>
              <a:gd name="connsiteX15" fmla="*/ 0 w 4882642"/>
              <a:gd name="connsiteY15" fmla="*/ 27432 h 27432"/>
              <a:gd name="connsiteX16" fmla="*/ 0 w 4882642"/>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2642" h="27432" fill="none" extrusionOk="0">
                <a:moveTo>
                  <a:pt x="0" y="0"/>
                </a:moveTo>
                <a:cubicBezTo>
                  <a:pt x="283896" y="15806"/>
                  <a:pt x="476914" y="-5705"/>
                  <a:pt x="648694" y="0"/>
                </a:cubicBezTo>
                <a:cubicBezTo>
                  <a:pt x="820474" y="5705"/>
                  <a:pt x="992491" y="-2560"/>
                  <a:pt x="1199735" y="0"/>
                </a:cubicBezTo>
                <a:cubicBezTo>
                  <a:pt x="1406979" y="2560"/>
                  <a:pt x="1535106" y="-12373"/>
                  <a:pt x="1799602" y="0"/>
                </a:cubicBezTo>
                <a:cubicBezTo>
                  <a:pt x="2064098" y="12373"/>
                  <a:pt x="2220857" y="34016"/>
                  <a:pt x="2545949" y="0"/>
                </a:cubicBezTo>
                <a:cubicBezTo>
                  <a:pt x="2871041" y="-34016"/>
                  <a:pt x="2930967" y="-6551"/>
                  <a:pt x="3194643" y="0"/>
                </a:cubicBezTo>
                <a:cubicBezTo>
                  <a:pt x="3458319" y="6551"/>
                  <a:pt x="3590719" y="-27970"/>
                  <a:pt x="3794510" y="0"/>
                </a:cubicBezTo>
                <a:cubicBezTo>
                  <a:pt x="3998301" y="27970"/>
                  <a:pt x="4343090" y="-39667"/>
                  <a:pt x="4882642" y="0"/>
                </a:cubicBezTo>
                <a:cubicBezTo>
                  <a:pt x="4881669" y="8304"/>
                  <a:pt x="4882164" y="21512"/>
                  <a:pt x="4882642" y="27432"/>
                </a:cubicBezTo>
                <a:cubicBezTo>
                  <a:pt x="4608564" y="7308"/>
                  <a:pt x="4394312" y="56256"/>
                  <a:pt x="4185122" y="27432"/>
                </a:cubicBezTo>
                <a:cubicBezTo>
                  <a:pt x="3975932" y="-1392"/>
                  <a:pt x="3827783" y="51583"/>
                  <a:pt x="3585254" y="27432"/>
                </a:cubicBezTo>
                <a:cubicBezTo>
                  <a:pt x="3342725" y="3281"/>
                  <a:pt x="3165015" y="17373"/>
                  <a:pt x="2790081" y="27432"/>
                </a:cubicBezTo>
                <a:cubicBezTo>
                  <a:pt x="2415147" y="37491"/>
                  <a:pt x="2453830" y="6816"/>
                  <a:pt x="2141387" y="27432"/>
                </a:cubicBezTo>
                <a:cubicBezTo>
                  <a:pt x="1828944" y="48048"/>
                  <a:pt x="1774219" y="17790"/>
                  <a:pt x="1590346" y="27432"/>
                </a:cubicBezTo>
                <a:cubicBezTo>
                  <a:pt x="1406473" y="37074"/>
                  <a:pt x="1200327" y="18527"/>
                  <a:pt x="844000" y="27432"/>
                </a:cubicBezTo>
                <a:cubicBezTo>
                  <a:pt x="487673" y="36337"/>
                  <a:pt x="322314" y="2648"/>
                  <a:pt x="0" y="27432"/>
                </a:cubicBezTo>
                <a:cubicBezTo>
                  <a:pt x="-1048" y="14992"/>
                  <a:pt x="-1120" y="7447"/>
                  <a:pt x="0" y="0"/>
                </a:cubicBezTo>
                <a:close/>
              </a:path>
              <a:path w="4882642" h="27432" stroke="0" extrusionOk="0">
                <a:moveTo>
                  <a:pt x="0" y="0"/>
                </a:moveTo>
                <a:cubicBezTo>
                  <a:pt x="238803" y="9040"/>
                  <a:pt x="494861" y="-4831"/>
                  <a:pt x="648694" y="0"/>
                </a:cubicBezTo>
                <a:cubicBezTo>
                  <a:pt x="802527" y="4831"/>
                  <a:pt x="991643" y="12575"/>
                  <a:pt x="1199735" y="0"/>
                </a:cubicBezTo>
                <a:cubicBezTo>
                  <a:pt x="1407827" y="-12575"/>
                  <a:pt x="1757315" y="9056"/>
                  <a:pt x="1994908" y="0"/>
                </a:cubicBezTo>
                <a:cubicBezTo>
                  <a:pt x="2232501" y="-9056"/>
                  <a:pt x="2370188" y="18797"/>
                  <a:pt x="2643602" y="0"/>
                </a:cubicBezTo>
                <a:cubicBezTo>
                  <a:pt x="2917016" y="-18797"/>
                  <a:pt x="3036387" y="10091"/>
                  <a:pt x="3292296" y="0"/>
                </a:cubicBezTo>
                <a:cubicBezTo>
                  <a:pt x="3548205" y="-10091"/>
                  <a:pt x="3892824" y="6516"/>
                  <a:pt x="4087469" y="0"/>
                </a:cubicBezTo>
                <a:cubicBezTo>
                  <a:pt x="4282114" y="-6516"/>
                  <a:pt x="4487997" y="-16222"/>
                  <a:pt x="4882642" y="0"/>
                </a:cubicBezTo>
                <a:cubicBezTo>
                  <a:pt x="4883127" y="9333"/>
                  <a:pt x="4883920" y="19699"/>
                  <a:pt x="4882642" y="27432"/>
                </a:cubicBezTo>
                <a:cubicBezTo>
                  <a:pt x="4665479" y="53358"/>
                  <a:pt x="4455363" y="34051"/>
                  <a:pt x="4282775" y="27432"/>
                </a:cubicBezTo>
                <a:cubicBezTo>
                  <a:pt x="4110187" y="20813"/>
                  <a:pt x="3781952" y="37808"/>
                  <a:pt x="3585254" y="27432"/>
                </a:cubicBezTo>
                <a:cubicBezTo>
                  <a:pt x="3388556" y="17056"/>
                  <a:pt x="3084641" y="41802"/>
                  <a:pt x="2887734" y="27432"/>
                </a:cubicBezTo>
                <a:cubicBezTo>
                  <a:pt x="2690827" y="13062"/>
                  <a:pt x="2491613" y="5294"/>
                  <a:pt x="2239040" y="27432"/>
                </a:cubicBezTo>
                <a:cubicBezTo>
                  <a:pt x="1986467" y="49570"/>
                  <a:pt x="1795483" y="63015"/>
                  <a:pt x="1443867" y="27432"/>
                </a:cubicBezTo>
                <a:cubicBezTo>
                  <a:pt x="1092251" y="-8151"/>
                  <a:pt x="850619" y="43704"/>
                  <a:pt x="648694" y="27432"/>
                </a:cubicBezTo>
                <a:cubicBezTo>
                  <a:pt x="446769" y="11160"/>
                  <a:pt x="306471" y="26408"/>
                  <a:pt x="0" y="27432"/>
                </a:cubicBezTo>
                <a:cubicBezTo>
                  <a:pt x="211" y="18145"/>
                  <a:pt x="120" y="648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4ED2D1E-201F-45A7-8395-B2BA2C5BDEE0}"/>
              </a:ext>
            </a:extLst>
          </p:cNvPr>
          <p:cNvSpPr txBox="1"/>
          <p:nvPr/>
        </p:nvSpPr>
        <p:spPr>
          <a:xfrm>
            <a:off x="946404" y="4210812"/>
            <a:ext cx="5143500" cy="5116068"/>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600"/>
              <a:t>The fourth plot is a horizontal bar plot that identifies the counties that have the maximum salaries. They were purposefully ordered from maximum to minimum to help identify which country can pay the most for its employees, and focusing on that country in advertisements, since it pays in large amounts. Another approach can be followed here, is to work with other plots and interact with them, to be able to study a country of interest. </a:t>
            </a:r>
          </a:p>
        </p:txBody>
      </p:sp>
      <p:pic>
        <p:nvPicPr>
          <p:cNvPr id="5" name="Picture 4">
            <a:extLst>
              <a:ext uri="{FF2B5EF4-FFF2-40B4-BE49-F238E27FC236}">
                <a16:creationId xmlns:a16="http://schemas.microsoft.com/office/drawing/2014/main" id="{2D27DBA2-D573-45BC-B386-2E1A964D3CEC}"/>
              </a:ext>
            </a:extLst>
          </p:cNvPr>
          <p:cNvPicPr>
            <a:picLocks noChangeAspect="1"/>
          </p:cNvPicPr>
          <p:nvPr/>
        </p:nvPicPr>
        <p:blipFill>
          <a:blip r:embed="rId2"/>
          <a:stretch>
            <a:fillRect/>
          </a:stretch>
        </p:blipFill>
        <p:spPr>
          <a:xfrm>
            <a:off x="6981444" y="3331274"/>
            <a:ext cx="10355580" cy="3624452"/>
          </a:xfrm>
          <a:prstGeom prst="rect">
            <a:avLst/>
          </a:prstGeom>
        </p:spPr>
      </p:pic>
      <p:pic>
        <p:nvPicPr>
          <p:cNvPr id="3" name="Picture 2">
            <a:extLst>
              <a:ext uri="{FF2B5EF4-FFF2-40B4-BE49-F238E27FC236}">
                <a16:creationId xmlns:a16="http://schemas.microsoft.com/office/drawing/2014/main" id="{8DCD6E87-B32C-4C70-B86B-D9F2F9599F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24731"/>
            <a:ext cx="1161386" cy="1161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36618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229</TotalTime>
  <Words>2417</Words>
  <Application>Microsoft Office PowerPoint</Application>
  <PresentationFormat>Custom</PresentationFormat>
  <Paragraphs>101</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 Light</vt:lpstr>
      <vt:lpstr>Calibri</vt:lpstr>
      <vt:lpstr>Arial</vt:lpstr>
      <vt:lpstr>Office 2013 - 2022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Modern Business Presentation</dc:title>
  <dc:creator>MCC</dc:creator>
  <cp:lastModifiedBy>NASRULLA ALHAJ HAMAD</cp:lastModifiedBy>
  <cp:revision>40</cp:revision>
  <dcterms:created xsi:type="dcterms:W3CDTF">2006-08-16T00:00:00Z</dcterms:created>
  <dcterms:modified xsi:type="dcterms:W3CDTF">2024-08-19T17:13:25Z</dcterms:modified>
  <dc:identifier>DAGHBODCW6c</dc:identifier>
</cp:coreProperties>
</file>