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7" r:id="rId2"/>
    <p:sldId id="298" r:id="rId3"/>
    <p:sldId id="289" r:id="rId4"/>
    <p:sldId id="290" r:id="rId5"/>
    <p:sldId id="299" r:id="rId6"/>
    <p:sldId id="291" r:id="rId7"/>
    <p:sldId id="292" r:id="rId8"/>
    <p:sldId id="293" r:id="rId9"/>
    <p:sldId id="300" r:id="rId10"/>
    <p:sldId id="301" r:id="rId11"/>
    <p:sldId id="294" r:id="rId12"/>
    <p:sldId id="302" r:id="rId13"/>
    <p:sldId id="303" r:id="rId14"/>
    <p:sldId id="295" r:id="rId15"/>
    <p:sldId id="296" r:id="rId16"/>
    <p:sldId id="304" r:id="rId17"/>
    <p:sldId id="25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99"/>
    <a:srgbClr val="00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398" autoAdjust="0"/>
  </p:normalViewPr>
  <p:slideViewPr>
    <p:cSldViewPr>
      <p:cViewPr varScale="1">
        <p:scale>
          <a:sx n="75" d="100"/>
          <a:sy n="75"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1FCDC-2270-4F58-A398-753EAE001684}" type="datetimeFigureOut">
              <a:rPr lang="en-US" smtClean="0"/>
              <a:pPr/>
              <a:t>10/22/2025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CDCA5A-803D-487A-98F3-47954D109E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dirty="0"/>
          </a:p>
        </p:txBody>
      </p:sp>
      <p:sp>
        <p:nvSpPr>
          <p:cNvPr id="4" name="Slide Number Placeholder 3"/>
          <p:cNvSpPr>
            <a:spLocks noGrp="1"/>
          </p:cNvSpPr>
          <p:nvPr>
            <p:ph type="sldNum" sz="quarter" idx="10"/>
          </p:nvPr>
        </p:nvSpPr>
        <p:spPr/>
        <p:txBody>
          <a:bodyPr/>
          <a:lstStyle/>
          <a:p>
            <a:fld id="{78CDCA5A-803D-487A-98F3-47954D109E12}"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Analytical Hierarchy Process</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40112" y="1084008"/>
            <a:ext cx="44196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1">
                    <a:lumMod val="75000"/>
                  </a:schemeClr>
                </a:solidFill>
                <a:effectLst/>
                <a:uLnTx/>
                <a:uFillTx/>
                <a:latin typeface="Aharoni" pitchFamily="2" charset="-79"/>
                <a:ea typeface="+mj-ea"/>
                <a:cs typeface="Aharoni" pitchFamily="2" charset="-79"/>
              </a:rPr>
              <a:t>A</a:t>
            </a:r>
            <a:r>
              <a:rPr kumimoji="0" lang="en-US" sz="4400" b="1" i="0" u="none" strike="noStrike" kern="1200" cap="none" spc="0" normalizeH="0" baseline="0" noProof="0" dirty="0">
                <a:ln>
                  <a:noFill/>
                </a:ln>
                <a:solidFill>
                  <a:srgbClr val="00FFCC"/>
                </a:solidFill>
                <a:effectLst/>
                <a:uLnTx/>
                <a:uFillTx/>
                <a:latin typeface="Aharoni" pitchFamily="2" charset="-79"/>
                <a:ea typeface="+mj-ea"/>
                <a:cs typeface="Aharoni" pitchFamily="2" charset="-79"/>
              </a:rPr>
              <a:t>H</a:t>
            </a:r>
            <a:r>
              <a:rPr kumimoji="0" lang="en-US" sz="4400" b="1" i="0" u="none" strike="noStrike" kern="1200" cap="none" spc="0" normalizeH="0" baseline="0" noProof="0" dirty="0">
                <a:ln>
                  <a:noFill/>
                </a:ln>
                <a:solidFill>
                  <a:srgbClr val="FFC000"/>
                </a:solidFill>
                <a:effectLst/>
                <a:uLnTx/>
                <a:uFillTx/>
                <a:latin typeface="Aharoni" pitchFamily="2" charset="-79"/>
                <a:ea typeface="+mj-ea"/>
                <a:cs typeface="Aharoni" pitchFamily="2" charset="-79"/>
              </a:rPr>
              <a:t>P</a:t>
            </a:r>
            <a:endParaRPr kumimoji="0" lang="en-US" sz="4400" b="1" i="0" u="none" strike="noStrike" kern="1200" cap="none" spc="0" normalizeH="0" baseline="0" noProof="0" dirty="0">
              <a:ln>
                <a:noFill/>
              </a:ln>
              <a:solidFill>
                <a:srgbClr val="00FFCC"/>
              </a:solidFill>
              <a:effectLst/>
              <a:uLnTx/>
              <a:uFillTx/>
              <a:latin typeface="Aharoni" pitchFamily="2" charset="-79"/>
              <a:ea typeface="+mj-ea"/>
              <a:cs typeface="Aharoni" pitchFamily="2" charset="-79"/>
            </a:endParaRPr>
          </a:p>
        </p:txBody>
      </p:sp>
      <p:cxnSp>
        <p:nvCxnSpPr>
          <p:cNvPr id="11" name="Straight Connector 10"/>
          <p:cNvCxnSpPr/>
          <p:nvPr/>
        </p:nvCxnSpPr>
        <p:spPr>
          <a:xfrm>
            <a:off x="1371600" y="1905000"/>
            <a:ext cx="1752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04800" y="2010696"/>
            <a:ext cx="1752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rot="5400000">
            <a:off x="1486694" y="2628106"/>
            <a:ext cx="14478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2209800" y="3352800"/>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743200" y="2057400"/>
            <a:ext cx="4953000" cy="2123658"/>
          </a:xfrm>
          <a:prstGeom prst="rect">
            <a:avLst/>
          </a:prstGeom>
        </p:spPr>
        <p:txBody>
          <a:bodyPr wrap="square">
            <a:spAutoFit/>
          </a:bodyPr>
          <a:lstStyle/>
          <a:p>
            <a:pPr algn="just"/>
            <a:r>
              <a:rPr lang="en-US" sz="2200" dirty="0"/>
              <a:t>AHP merupakan suatu model pendukung keputusan yang dikembangkan oleh </a:t>
            </a:r>
            <a:r>
              <a:rPr lang="en-US" sz="2200" b="1" dirty="0"/>
              <a:t>Thomas L. Saaty</a:t>
            </a:r>
            <a:r>
              <a:rPr lang="en-US" sz="2200" dirty="0"/>
              <a:t>. Model pendukung keputusan ini akan menguraikan masalah </a:t>
            </a:r>
            <a:r>
              <a:rPr lang="en-US" sz="2200" u="sng" dirty="0"/>
              <a:t>multi faktor</a:t>
            </a:r>
            <a:r>
              <a:rPr lang="en-US" sz="2200" dirty="0"/>
              <a:t> atau </a:t>
            </a:r>
            <a:r>
              <a:rPr lang="en-US" sz="2200" u="sng" dirty="0"/>
              <a:t>multi kriteria</a:t>
            </a:r>
            <a:r>
              <a:rPr lang="en-US" sz="2200" dirty="0"/>
              <a:t> yang kompleks menjadi suatu hirarki.</a:t>
            </a:r>
          </a:p>
        </p:txBody>
      </p:sp>
      <p:cxnSp>
        <p:nvCxnSpPr>
          <p:cNvPr id="32" name="Straight Connector 31"/>
          <p:cNvCxnSpPr/>
          <p:nvPr/>
        </p:nvCxnSpPr>
        <p:spPr>
          <a:xfrm rot="5400000">
            <a:off x="-228600" y="3384756"/>
            <a:ext cx="27432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a:off x="1128252" y="4768644"/>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34" name="Rectangle 33"/>
          <p:cNvSpPr/>
          <p:nvPr/>
        </p:nvSpPr>
        <p:spPr>
          <a:xfrm>
            <a:off x="1600200" y="4540044"/>
            <a:ext cx="7239000" cy="1785104"/>
          </a:xfrm>
          <a:prstGeom prst="rect">
            <a:avLst/>
          </a:prstGeom>
        </p:spPr>
        <p:txBody>
          <a:bodyPr wrap="square">
            <a:spAutoFit/>
          </a:bodyPr>
          <a:lstStyle/>
          <a:p>
            <a:pPr algn="just">
              <a:defRPr/>
            </a:pPr>
            <a:r>
              <a:rPr lang="en-US" sz="2200" b="1" dirty="0"/>
              <a:t>Menurut Saaty (1993)</a:t>
            </a:r>
            <a:r>
              <a:rPr lang="en-US" sz="2200" dirty="0"/>
              <a:t>, hirarki didefinisikan sebagai suatu representasi dari sebuah permasalahan yang kompleks dalam suatu struktur multi level dimana level pertama adalah tujuan, yang diikuti level faktor, kriteria, sub kriteria, dan seterusnya ke bawah hingga level terakhir dari alternatif.</a:t>
            </a:r>
            <a:endParaRPr lang="en-US" sz="2200" dirty="0">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par>
                                <p:cTn id="10" presetID="29"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ppt_x</p:attrName>
                                        </p:attrNameLst>
                                      </p:cBhvr>
                                      <p:tavLst>
                                        <p:tav tm="0">
                                          <p:val>
                                            <p:strVal val="#ppt_x-.2"/>
                                          </p:val>
                                        </p:tav>
                                        <p:tav tm="100000">
                                          <p:val>
                                            <p:strVal val="#ppt_x"/>
                                          </p:val>
                                        </p:tav>
                                      </p:tavLst>
                                    </p:anim>
                                    <p:anim calcmode="lin" valueType="num">
                                      <p:cBhvr>
                                        <p:cTn id="1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par>
                                <p:cTn id="31" presetID="3" presetClass="entr" presetSubtype="1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blinds(horizontal)">
                                      <p:cBhvr>
                                        <p:cTn id="33" dur="500"/>
                                        <p:tgtEl>
                                          <p:spTgt spid="3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blinds(horizontal)">
                                      <p:cBhvr>
                                        <p:cTn id="3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pSp>
        <p:nvGrpSpPr>
          <p:cNvPr id="3" name="Group 72"/>
          <p:cNvGrpSpPr/>
          <p:nvPr/>
        </p:nvGrpSpPr>
        <p:grpSpPr>
          <a:xfrm>
            <a:off x="167148" y="1143000"/>
            <a:ext cx="8763000" cy="1752600"/>
            <a:chOff x="152400" y="1981200"/>
            <a:chExt cx="8763000" cy="1752600"/>
          </a:xfrm>
        </p:grpSpPr>
        <p:sp>
          <p:nvSpPr>
            <p:cNvPr id="930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299"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8"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7"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6"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4"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3"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2"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1"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89"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8"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7"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6"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4"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3"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2"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1"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Manajemen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279"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8"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7"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6"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4"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3"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2"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1"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42" name="Picture 41" descr="D:\Centang copy.png"/>
          <p:cNvPicPr/>
          <p:nvPr/>
        </p:nvPicPr>
        <p:blipFill>
          <a:blip r:embed="rId3" cstate="print"/>
          <a:srcRect/>
          <a:stretch>
            <a:fillRect/>
          </a:stretch>
        </p:blipFill>
        <p:spPr bwMode="auto">
          <a:xfrm>
            <a:off x="6292644" y="1981200"/>
            <a:ext cx="196610" cy="207033"/>
          </a:xfrm>
          <a:prstGeom prst="rect">
            <a:avLst/>
          </a:prstGeom>
          <a:noFill/>
          <a:ln w="9525">
            <a:noFill/>
            <a:miter lim="800000"/>
            <a:headEnd/>
            <a:tailEnd/>
          </a:ln>
        </p:spPr>
      </p:pic>
      <p:grpSp>
        <p:nvGrpSpPr>
          <p:cNvPr id="48" name="Group 72"/>
          <p:cNvGrpSpPr/>
          <p:nvPr/>
        </p:nvGrpSpPr>
        <p:grpSpPr>
          <a:xfrm>
            <a:off x="181896" y="2954592"/>
            <a:ext cx="8763000" cy="1752600"/>
            <a:chOff x="152400" y="1981200"/>
            <a:chExt cx="8763000" cy="1752600"/>
          </a:xfrm>
        </p:grpSpPr>
        <p:sp>
          <p:nvSpPr>
            <p:cNvPr id="49"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50"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1"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3"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7"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9"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1"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2"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3"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4"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5"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6"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7"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8"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69"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a:latin typeface="Calibri" pitchFamily="34" charset="0"/>
                  <a:cs typeface="Times New Roman" pitchFamily="18" charset="0"/>
                </a:rPr>
                <a:t>Teknik Komputer</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70"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1"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2"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3"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4"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9"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80" name="Group 72"/>
          <p:cNvGrpSpPr/>
          <p:nvPr/>
        </p:nvGrpSpPr>
        <p:grpSpPr>
          <a:xfrm>
            <a:off x="179436" y="4876800"/>
            <a:ext cx="8763000" cy="1752600"/>
            <a:chOff x="152400" y="1981200"/>
            <a:chExt cx="8763000" cy="1752600"/>
          </a:xfrm>
        </p:grpSpPr>
        <p:sp>
          <p:nvSpPr>
            <p:cNvPr id="81"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Manajemen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82"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5"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6"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7"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8"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9"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0"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1"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3"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4"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5"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6"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7"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8"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9" name="Rectangle 98"/>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0"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1"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Komputer</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02" name="Rectangle 63"/>
            <p:cNvSpPr>
              <a:spLocks noChangeArrowheads="1"/>
            </p:cNvSpPr>
            <p:nvPr/>
          </p:nvSpPr>
          <p:spPr bwMode="auto">
            <a:xfrm>
              <a:off x="2010696"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4"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5"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6"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7"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8"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9"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0"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111" name="Picture 110" descr="D:\Centang copy.png"/>
          <p:cNvPicPr/>
          <p:nvPr/>
        </p:nvPicPr>
        <p:blipFill>
          <a:blip r:embed="rId3" cstate="print"/>
          <a:srcRect/>
          <a:stretch>
            <a:fillRect/>
          </a:stretch>
        </p:blipFill>
        <p:spPr bwMode="auto">
          <a:xfrm>
            <a:off x="3217608" y="3810000"/>
            <a:ext cx="196610" cy="207033"/>
          </a:xfrm>
          <a:prstGeom prst="rect">
            <a:avLst/>
          </a:prstGeom>
          <a:noFill/>
          <a:ln w="9525">
            <a:noFill/>
            <a:miter lim="800000"/>
            <a:headEnd/>
            <a:tailEnd/>
          </a:ln>
        </p:spPr>
      </p:pic>
      <p:pic>
        <p:nvPicPr>
          <p:cNvPr id="112" name="Picture 111" descr="D:\Centang copy.png"/>
          <p:cNvPicPr/>
          <p:nvPr/>
        </p:nvPicPr>
        <p:blipFill>
          <a:blip r:embed="rId3" cstate="print"/>
          <a:srcRect/>
          <a:stretch>
            <a:fillRect/>
          </a:stretch>
        </p:blipFill>
        <p:spPr bwMode="auto">
          <a:xfrm>
            <a:off x="4146790" y="5715000"/>
            <a:ext cx="196610" cy="207033"/>
          </a:xfrm>
          <a:prstGeom prst="rect">
            <a:avLst/>
          </a:prstGeom>
          <a:noFill/>
          <a:ln w="9525">
            <a:noFill/>
            <a:miter lim="800000"/>
            <a:headEnd/>
            <a:tailEnd/>
          </a:ln>
        </p:spPr>
      </p:pic>
      <p:sp>
        <p:nvSpPr>
          <p:cNvPr id="113"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111"/>
                                        </p:tgtEl>
                                        <p:attrNameLst>
                                          <p:attrName>style.visibility</p:attrName>
                                        </p:attrNameLst>
                                      </p:cBhvr>
                                      <p:to>
                                        <p:strVal val="visible"/>
                                      </p:to>
                                    </p:set>
                                    <p:anim calcmode="lin" valueType="num">
                                      <p:cBhvr>
                                        <p:cTn id="14" dur="500" fill="hold"/>
                                        <p:tgtEl>
                                          <p:spTgt spid="111"/>
                                        </p:tgtEl>
                                        <p:attrNameLst>
                                          <p:attrName>ppt_w</p:attrName>
                                        </p:attrNameLst>
                                      </p:cBhvr>
                                      <p:tavLst>
                                        <p:tav tm="0">
                                          <p:val>
                                            <p:fltVal val="0"/>
                                          </p:val>
                                        </p:tav>
                                        <p:tav tm="100000">
                                          <p:val>
                                            <p:strVal val="#ppt_w"/>
                                          </p:val>
                                        </p:tav>
                                      </p:tavLst>
                                    </p:anim>
                                    <p:anim calcmode="lin" valueType="num">
                                      <p:cBhvr>
                                        <p:cTn id="15" dur="500" fill="hold"/>
                                        <p:tgtEl>
                                          <p:spTgt spid="111"/>
                                        </p:tgtEl>
                                        <p:attrNameLst>
                                          <p:attrName>ppt_h</p:attrName>
                                        </p:attrNameLst>
                                      </p:cBhvr>
                                      <p:tavLst>
                                        <p:tav tm="0">
                                          <p:val>
                                            <p:fltVal val="0"/>
                                          </p:val>
                                        </p:tav>
                                        <p:tav tm="100000">
                                          <p:val>
                                            <p:strVal val="#ppt_h"/>
                                          </p:val>
                                        </p:tav>
                                      </p:tavLst>
                                    </p:anim>
                                    <p:animEffect transition="in" filter="fade">
                                      <p:cBhvr>
                                        <p:cTn id="16" dur="500"/>
                                        <p:tgtEl>
                                          <p:spTgt spid="11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nodeType="clickEffect">
                                  <p:stCondLst>
                                    <p:cond delay="0"/>
                                  </p:stCondLst>
                                  <p:childTnLst>
                                    <p:set>
                                      <p:cBhvr>
                                        <p:cTn id="20" dur="1" fill="hold">
                                          <p:stCondLst>
                                            <p:cond delay="0"/>
                                          </p:stCondLst>
                                        </p:cTn>
                                        <p:tgtEl>
                                          <p:spTgt spid="112"/>
                                        </p:tgtEl>
                                        <p:attrNameLst>
                                          <p:attrName>style.visibility</p:attrName>
                                        </p:attrNameLst>
                                      </p:cBhvr>
                                      <p:to>
                                        <p:strVal val="visible"/>
                                      </p:to>
                                    </p:set>
                                    <p:anim calcmode="lin" valueType="num">
                                      <p:cBhvr>
                                        <p:cTn id="21" dur="500" fill="hold"/>
                                        <p:tgtEl>
                                          <p:spTgt spid="112"/>
                                        </p:tgtEl>
                                        <p:attrNameLst>
                                          <p:attrName>ppt_w</p:attrName>
                                        </p:attrNameLst>
                                      </p:cBhvr>
                                      <p:tavLst>
                                        <p:tav tm="0">
                                          <p:val>
                                            <p:fltVal val="0"/>
                                          </p:val>
                                        </p:tav>
                                        <p:tav tm="100000">
                                          <p:val>
                                            <p:strVal val="#ppt_w"/>
                                          </p:val>
                                        </p:tav>
                                      </p:tavLst>
                                    </p:anim>
                                    <p:anim calcmode="lin" valueType="num">
                                      <p:cBhvr>
                                        <p:cTn id="22" dur="500" fill="hold"/>
                                        <p:tgtEl>
                                          <p:spTgt spid="112"/>
                                        </p:tgtEl>
                                        <p:attrNameLst>
                                          <p:attrName>ppt_h</p:attrName>
                                        </p:attrNameLst>
                                      </p:cBhvr>
                                      <p:tavLst>
                                        <p:tav tm="0">
                                          <p:val>
                                            <p:fltVal val="0"/>
                                          </p:val>
                                        </p:tav>
                                        <p:tav tm="100000">
                                          <p:val>
                                            <p:strVal val="#ppt_h"/>
                                          </p:val>
                                        </p:tav>
                                      </p:tavLst>
                                    </p:anim>
                                    <p:animEffect transition="in" filter="fade">
                                      <p:cBhvr>
                                        <p:cTn id="23"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p:cNvGraphicFramePr>
            <a:graphicFrameLocks noGrp="1"/>
          </p:cNvGraphicFramePr>
          <p:nvPr/>
        </p:nvGraphicFramePr>
        <p:xfrm>
          <a:off x="228600" y="3886200"/>
          <a:ext cx="8610600" cy="1981199"/>
        </p:xfrm>
        <a:graphic>
          <a:graphicData uri="http://schemas.openxmlformats.org/drawingml/2006/table">
            <a:tbl>
              <a:tblPr/>
              <a:tblGrid>
                <a:gridCol w="2405761">
                  <a:extLst>
                    <a:ext uri="{9D8B030D-6E8A-4147-A177-3AD203B41FA5}">
                      <a16:colId xmlns:a16="http://schemas.microsoft.com/office/drawing/2014/main" val="20000"/>
                    </a:ext>
                  </a:extLst>
                </a:gridCol>
                <a:gridCol w="2028746">
                  <a:extLst>
                    <a:ext uri="{9D8B030D-6E8A-4147-A177-3AD203B41FA5}">
                      <a16:colId xmlns:a16="http://schemas.microsoft.com/office/drawing/2014/main" val="20001"/>
                    </a:ext>
                  </a:extLst>
                </a:gridCol>
                <a:gridCol w="2399976">
                  <a:extLst>
                    <a:ext uri="{9D8B030D-6E8A-4147-A177-3AD203B41FA5}">
                      <a16:colId xmlns:a16="http://schemas.microsoft.com/office/drawing/2014/main" val="20002"/>
                    </a:ext>
                  </a:extLst>
                </a:gridCol>
                <a:gridCol w="1776117">
                  <a:extLst>
                    <a:ext uri="{9D8B030D-6E8A-4147-A177-3AD203B41FA5}">
                      <a16:colId xmlns:a16="http://schemas.microsoft.com/office/drawing/2014/main" val="20003"/>
                    </a:ext>
                  </a:extLst>
                </a:gridCol>
              </a:tblGrid>
              <a:tr h="492794">
                <a:tc>
                  <a:txBody>
                    <a:bodyPr/>
                    <a:lstStyle/>
                    <a:p>
                      <a:pPr marL="0" indent="0" algn="just">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Teknik Komputer</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id-ID" sz="2000" dirty="0">
                          <a:latin typeface="Arial Narrow"/>
                          <a:ea typeface="Times New Roman"/>
                          <a:cs typeface="Times New Roman"/>
                        </a:rPr>
                        <a:t>Teknik Komputer</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9" name="Group 72"/>
          <p:cNvGrpSpPr/>
          <p:nvPr/>
        </p:nvGrpSpPr>
        <p:grpSpPr>
          <a:xfrm>
            <a:off x="167148" y="1661652"/>
            <a:ext cx="8763000" cy="1752600"/>
            <a:chOff x="152400" y="1981200"/>
            <a:chExt cx="8763000" cy="1752600"/>
          </a:xfrm>
        </p:grpSpPr>
        <p:sp>
          <p:nvSpPr>
            <p:cNvPr id="1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1"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Manajemen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40" name="Picture 39" descr="D:\Centang copy.png"/>
          <p:cNvPicPr/>
          <p:nvPr/>
        </p:nvPicPr>
        <p:blipFill>
          <a:blip r:embed="rId3" cstate="print"/>
          <a:srcRect/>
          <a:stretch>
            <a:fillRect/>
          </a:stretch>
        </p:blipFill>
        <p:spPr bwMode="auto">
          <a:xfrm>
            <a:off x="6292644" y="2467896"/>
            <a:ext cx="196610" cy="207033"/>
          </a:xfrm>
          <a:prstGeom prst="rect">
            <a:avLst/>
          </a:prstGeom>
          <a:noFill/>
          <a:ln w="9525">
            <a:noFill/>
            <a:miter lim="800000"/>
            <a:headEnd/>
            <a:tailEnd/>
          </a:ln>
        </p:spPr>
      </p:pic>
      <p:sp>
        <p:nvSpPr>
          <p:cNvPr id="41" name="Rectangle 40"/>
          <p:cNvSpPr/>
          <p:nvPr/>
        </p:nvSpPr>
        <p:spPr>
          <a:xfrm>
            <a:off x="3276600" y="4431888"/>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2" name="Rectangle 41"/>
          <p:cNvSpPr/>
          <p:nvPr/>
        </p:nvSpPr>
        <p:spPr>
          <a:xfrm>
            <a:off x="5560140" y="492104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3" name="Rectangle 42"/>
          <p:cNvSpPr/>
          <p:nvPr/>
        </p:nvSpPr>
        <p:spPr>
          <a:xfrm>
            <a:off x="7693740" y="54102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4" name="Rectangle 43"/>
          <p:cNvSpPr/>
          <p:nvPr/>
        </p:nvSpPr>
        <p:spPr>
          <a:xfrm>
            <a:off x="3288888" y="49530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45" name="Rectangle 44"/>
          <p:cNvSpPr/>
          <p:nvPr/>
        </p:nvSpPr>
        <p:spPr>
          <a:xfrm>
            <a:off x="5557680" y="44196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sp>
        <p:nvSpPr>
          <p:cNvPr id="46"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500" fill="hold"/>
                                        <p:tgtEl>
                                          <p:spTgt spid="43"/>
                                        </p:tgtEl>
                                        <p:attrNameLst>
                                          <p:attrName>ppt_w</p:attrName>
                                        </p:attrNameLst>
                                      </p:cBhvr>
                                      <p:tavLst>
                                        <p:tav tm="0">
                                          <p:val>
                                            <p:fltVal val="0"/>
                                          </p:val>
                                        </p:tav>
                                        <p:tav tm="100000">
                                          <p:val>
                                            <p:strVal val="#ppt_w"/>
                                          </p:val>
                                        </p:tav>
                                      </p:tavLst>
                                    </p:anim>
                                    <p:anim calcmode="lin" valueType="num">
                                      <p:cBhvr>
                                        <p:cTn id="22" dur="500" fill="hold"/>
                                        <p:tgtEl>
                                          <p:spTgt spid="43"/>
                                        </p:tgtEl>
                                        <p:attrNameLst>
                                          <p:attrName>ppt_h</p:attrName>
                                        </p:attrNameLst>
                                      </p:cBhvr>
                                      <p:tavLst>
                                        <p:tav tm="0">
                                          <p:val>
                                            <p:fltVal val="0"/>
                                          </p:val>
                                        </p:tav>
                                        <p:tav tm="100000">
                                          <p:val>
                                            <p:strVal val="#ppt_h"/>
                                          </p:val>
                                        </p:tav>
                                      </p:tavLst>
                                    </p:anim>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 calcmode="lin" valueType="num">
                                      <p:cBhvr>
                                        <p:cTn id="28" dur="500" fill="hold"/>
                                        <p:tgtEl>
                                          <p:spTgt spid="44"/>
                                        </p:tgtEl>
                                        <p:attrNameLst>
                                          <p:attrName>ppt_w</p:attrName>
                                        </p:attrNameLst>
                                      </p:cBhvr>
                                      <p:tavLst>
                                        <p:tav tm="0">
                                          <p:val>
                                            <p:fltVal val="0"/>
                                          </p:val>
                                        </p:tav>
                                        <p:tav tm="100000">
                                          <p:val>
                                            <p:strVal val="#ppt_w"/>
                                          </p:val>
                                        </p:tav>
                                      </p:tavLst>
                                    </p:anim>
                                    <p:anim calcmode="lin" valueType="num">
                                      <p:cBhvr>
                                        <p:cTn id="29" dur="500" fill="hold"/>
                                        <p:tgtEl>
                                          <p:spTgt spid="44"/>
                                        </p:tgtEl>
                                        <p:attrNameLst>
                                          <p:attrName>ppt_h</p:attrName>
                                        </p:attrNameLst>
                                      </p:cBhvr>
                                      <p:tavLst>
                                        <p:tav tm="0">
                                          <p:val>
                                            <p:fltVal val="0"/>
                                          </p:val>
                                        </p:tav>
                                        <p:tav tm="100000">
                                          <p:val>
                                            <p:strVal val="#ppt_h"/>
                                          </p:val>
                                        </p:tav>
                                      </p:tavLst>
                                    </p:anim>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p:cTn id="35" dur="500" fill="hold"/>
                                        <p:tgtEl>
                                          <p:spTgt spid="45"/>
                                        </p:tgtEl>
                                        <p:attrNameLst>
                                          <p:attrName>ppt_w</p:attrName>
                                        </p:attrNameLst>
                                      </p:cBhvr>
                                      <p:tavLst>
                                        <p:tav tm="0">
                                          <p:val>
                                            <p:fltVal val="0"/>
                                          </p:val>
                                        </p:tav>
                                        <p:tav tm="100000">
                                          <p:val>
                                            <p:strVal val="#ppt_w"/>
                                          </p:val>
                                        </p:tav>
                                      </p:tavLst>
                                    </p:anim>
                                    <p:anim calcmode="lin" valueType="num">
                                      <p:cBhvr>
                                        <p:cTn id="36" dur="500" fill="hold"/>
                                        <p:tgtEl>
                                          <p:spTgt spid="45"/>
                                        </p:tgtEl>
                                        <p:attrNameLst>
                                          <p:attrName>ppt_h</p:attrName>
                                        </p:attrNameLst>
                                      </p:cBhvr>
                                      <p:tavLst>
                                        <p:tav tm="0">
                                          <p:val>
                                            <p:fltVal val="0"/>
                                          </p:val>
                                        </p:tav>
                                        <p:tav tm="100000">
                                          <p:val>
                                            <p:strVal val="#ppt_h"/>
                                          </p:val>
                                        </p:tav>
                                      </p:tavLst>
                                    </p:anim>
                                    <p:animEffect transition="in" filter="fade">
                                      <p:cBhvr>
                                        <p:cTn id="3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p:cNvGraphicFramePr>
            <a:graphicFrameLocks noGrp="1"/>
          </p:cNvGraphicFramePr>
          <p:nvPr/>
        </p:nvGraphicFramePr>
        <p:xfrm>
          <a:off x="228600" y="3886200"/>
          <a:ext cx="8610600" cy="1981199"/>
        </p:xfrm>
        <a:graphic>
          <a:graphicData uri="http://schemas.openxmlformats.org/drawingml/2006/table">
            <a:tbl>
              <a:tblPr/>
              <a:tblGrid>
                <a:gridCol w="2405761">
                  <a:extLst>
                    <a:ext uri="{9D8B030D-6E8A-4147-A177-3AD203B41FA5}">
                      <a16:colId xmlns:a16="http://schemas.microsoft.com/office/drawing/2014/main" val="20000"/>
                    </a:ext>
                  </a:extLst>
                </a:gridCol>
                <a:gridCol w="2028746">
                  <a:extLst>
                    <a:ext uri="{9D8B030D-6E8A-4147-A177-3AD203B41FA5}">
                      <a16:colId xmlns:a16="http://schemas.microsoft.com/office/drawing/2014/main" val="20001"/>
                    </a:ext>
                  </a:extLst>
                </a:gridCol>
                <a:gridCol w="2399976">
                  <a:extLst>
                    <a:ext uri="{9D8B030D-6E8A-4147-A177-3AD203B41FA5}">
                      <a16:colId xmlns:a16="http://schemas.microsoft.com/office/drawing/2014/main" val="20002"/>
                    </a:ext>
                  </a:extLst>
                </a:gridCol>
                <a:gridCol w="1776117">
                  <a:extLst>
                    <a:ext uri="{9D8B030D-6E8A-4147-A177-3AD203B41FA5}">
                      <a16:colId xmlns:a16="http://schemas.microsoft.com/office/drawing/2014/main" val="20003"/>
                    </a:ext>
                  </a:extLst>
                </a:gridCol>
              </a:tblGrid>
              <a:tr h="492794">
                <a:tc>
                  <a:txBody>
                    <a:bodyPr/>
                    <a:lstStyle/>
                    <a:p>
                      <a:pPr marL="0" indent="0" algn="just">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Teknik Komputer</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id-ID" sz="2000" dirty="0">
                          <a:latin typeface="Arial Narrow"/>
                          <a:ea typeface="Times New Roman"/>
                          <a:cs typeface="Times New Roman"/>
                        </a:rPr>
                        <a:t>Teknik Komputer</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3" name="Group 72"/>
          <p:cNvGrpSpPr/>
          <p:nvPr/>
        </p:nvGrpSpPr>
        <p:grpSpPr>
          <a:xfrm>
            <a:off x="167148" y="1661652"/>
            <a:ext cx="8763000" cy="1752600"/>
            <a:chOff x="152400" y="1981200"/>
            <a:chExt cx="8763000" cy="1752600"/>
          </a:xfrm>
        </p:grpSpPr>
        <p:sp>
          <p:nvSpPr>
            <p:cNvPr id="1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1"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Komputer</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40" name="Picture 39" descr="D:\Centang copy.png"/>
          <p:cNvPicPr/>
          <p:nvPr/>
        </p:nvPicPr>
        <p:blipFill>
          <a:blip r:embed="rId3" cstate="print"/>
          <a:srcRect/>
          <a:stretch>
            <a:fillRect/>
          </a:stretch>
        </p:blipFill>
        <p:spPr bwMode="auto">
          <a:xfrm>
            <a:off x="3185652" y="2499852"/>
            <a:ext cx="196610" cy="207033"/>
          </a:xfrm>
          <a:prstGeom prst="rect">
            <a:avLst/>
          </a:prstGeom>
          <a:noFill/>
          <a:ln w="9525">
            <a:noFill/>
            <a:miter lim="800000"/>
            <a:headEnd/>
            <a:tailEnd/>
          </a:ln>
        </p:spPr>
      </p:pic>
      <p:sp>
        <p:nvSpPr>
          <p:cNvPr id="41" name="Rectangle 40"/>
          <p:cNvSpPr/>
          <p:nvPr/>
        </p:nvSpPr>
        <p:spPr>
          <a:xfrm>
            <a:off x="3276600" y="4431888"/>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2" name="Rectangle 41"/>
          <p:cNvSpPr/>
          <p:nvPr/>
        </p:nvSpPr>
        <p:spPr>
          <a:xfrm>
            <a:off x="5560140" y="492104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3" name="Rectangle 42"/>
          <p:cNvSpPr/>
          <p:nvPr/>
        </p:nvSpPr>
        <p:spPr>
          <a:xfrm>
            <a:off x="7693740" y="54102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4" name="Rectangle 43"/>
          <p:cNvSpPr/>
          <p:nvPr/>
        </p:nvSpPr>
        <p:spPr>
          <a:xfrm>
            <a:off x="3288888" y="49530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45" name="Rectangle 44"/>
          <p:cNvSpPr/>
          <p:nvPr/>
        </p:nvSpPr>
        <p:spPr>
          <a:xfrm>
            <a:off x="5557680" y="44196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sp>
        <p:nvSpPr>
          <p:cNvPr id="46" name="Rectangle 45"/>
          <p:cNvSpPr/>
          <p:nvPr/>
        </p:nvSpPr>
        <p:spPr>
          <a:xfrm>
            <a:off x="7661784" y="4436808"/>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7" name="Rectangle 46"/>
          <p:cNvSpPr/>
          <p:nvPr/>
        </p:nvSpPr>
        <p:spPr>
          <a:xfrm>
            <a:off x="3276600" y="543969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48"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p:cTn id="7" dur="500" fill="hold"/>
                                        <p:tgtEl>
                                          <p:spTgt spid="46"/>
                                        </p:tgtEl>
                                        <p:attrNameLst>
                                          <p:attrName>ppt_w</p:attrName>
                                        </p:attrNameLst>
                                      </p:cBhvr>
                                      <p:tavLst>
                                        <p:tav tm="0">
                                          <p:val>
                                            <p:fltVal val="0"/>
                                          </p:val>
                                        </p:tav>
                                        <p:tav tm="100000">
                                          <p:val>
                                            <p:strVal val="#ppt_w"/>
                                          </p:val>
                                        </p:tav>
                                      </p:tavLst>
                                    </p:anim>
                                    <p:anim calcmode="lin" valueType="num">
                                      <p:cBhvr>
                                        <p:cTn id="8" dur="500" fill="hold"/>
                                        <p:tgtEl>
                                          <p:spTgt spid="46"/>
                                        </p:tgtEl>
                                        <p:attrNameLst>
                                          <p:attrName>ppt_h</p:attrName>
                                        </p:attrNameLst>
                                      </p:cBhvr>
                                      <p:tavLst>
                                        <p:tav tm="0">
                                          <p:val>
                                            <p:fltVal val="0"/>
                                          </p:val>
                                        </p:tav>
                                        <p:tav tm="100000">
                                          <p:val>
                                            <p:strVal val="#ppt_h"/>
                                          </p:val>
                                        </p:tav>
                                      </p:tavLst>
                                    </p:anim>
                                    <p:animEffect transition="in" filter="fade">
                                      <p:cBhvr>
                                        <p:cTn id="9" dur="500"/>
                                        <p:tgtEl>
                                          <p:spTgt spid="4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p:cNvGraphicFramePr>
            <a:graphicFrameLocks noGrp="1"/>
          </p:cNvGraphicFramePr>
          <p:nvPr/>
        </p:nvGraphicFramePr>
        <p:xfrm>
          <a:off x="228600" y="3886200"/>
          <a:ext cx="8610600" cy="1981199"/>
        </p:xfrm>
        <a:graphic>
          <a:graphicData uri="http://schemas.openxmlformats.org/drawingml/2006/table">
            <a:tbl>
              <a:tblPr/>
              <a:tblGrid>
                <a:gridCol w="2405761">
                  <a:extLst>
                    <a:ext uri="{9D8B030D-6E8A-4147-A177-3AD203B41FA5}">
                      <a16:colId xmlns:a16="http://schemas.microsoft.com/office/drawing/2014/main" val="20000"/>
                    </a:ext>
                  </a:extLst>
                </a:gridCol>
                <a:gridCol w="2028746">
                  <a:extLst>
                    <a:ext uri="{9D8B030D-6E8A-4147-A177-3AD203B41FA5}">
                      <a16:colId xmlns:a16="http://schemas.microsoft.com/office/drawing/2014/main" val="20001"/>
                    </a:ext>
                  </a:extLst>
                </a:gridCol>
                <a:gridCol w="2399976">
                  <a:extLst>
                    <a:ext uri="{9D8B030D-6E8A-4147-A177-3AD203B41FA5}">
                      <a16:colId xmlns:a16="http://schemas.microsoft.com/office/drawing/2014/main" val="20002"/>
                    </a:ext>
                  </a:extLst>
                </a:gridCol>
                <a:gridCol w="1776117">
                  <a:extLst>
                    <a:ext uri="{9D8B030D-6E8A-4147-A177-3AD203B41FA5}">
                      <a16:colId xmlns:a16="http://schemas.microsoft.com/office/drawing/2014/main" val="20003"/>
                    </a:ext>
                  </a:extLst>
                </a:gridCol>
              </a:tblGrid>
              <a:tr h="492794">
                <a:tc>
                  <a:txBody>
                    <a:bodyPr/>
                    <a:lstStyle/>
                    <a:p>
                      <a:pPr marL="0" indent="0" algn="just">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id-ID" sz="2000" dirty="0">
                          <a:latin typeface="Arial Narrow"/>
                          <a:ea typeface="Times New Roman"/>
                          <a:cs typeface="Times New Roman"/>
                        </a:rPr>
                        <a:t>Teknik Komputer</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id-ID" sz="2000" dirty="0">
                          <a:latin typeface="Arial Narrow"/>
                          <a:ea typeface="Times New Roman"/>
                          <a:cs typeface="Times New Roman"/>
                        </a:rPr>
                        <a:t>Teknik Komputer</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3" name="Group 72"/>
          <p:cNvGrpSpPr/>
          <p:nvPr/>
        </p:nvGrpSpPr>
        <p:grpSpPr>
          <a:xfrm>
            <a:off x="167148" y="1661652"/>
            <a:ext cx="8763000" cy="1752600"/>
            <a:chOff x="152400" y="1981200"/>
            <a:chExt cx="8763000" cy="1752600"/>
          </a:xfrm>
        </p:grpSpPr>
        <p:sp>
          <p:nvSpPr>
            <p:cNvPr id="1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Manajemen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1"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2"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3"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4"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6"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7"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8"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29"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Komputer</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2"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3"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4"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6"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8"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40" name="Picture 39" descr="D:\Centang copy.png"/>
          <p:cNvPicPr/>
          <p:nvPr/>
        </p:nvPicPr>
        <p:blipFill>
          <a:blip r:embed="rId3" cstate="print"/>
          <a:srcRect/>
          <a:stretch>
            <a:fillRect/>
          </a:stretch>
        </p:blipFill>
        <p:spPr bwMode="auto">
          <a:xfrm>
            <a:off x="4132042" y="2499852"/>
            <a:ext cx="196610" cy="207033"/>
          </a:xfrm>
          <a:prstGeom prst="rect">
            <a:avLst/>
          </a:prstGeom>
          <a:noFill/>
          <a:ln w="9525">
            <a:noFill/>
            <a:miter lim="800000"/>
            <a:headEnd/>
            <a:tailEnd/>
          </a:ln>
        </p:spPr>
      </p:pic>
      <p:sp>
        <p:nvSpPr>
          <p:cNvPr id="41" name="Rectangle 40"/>
          <p:cNvSpPr/>
          <p:nvPr/>
        </p:nvSpPr>
        <p:spPr>
          <a:xfrm>
            <a:off x="3276600" y="4431888"/>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2" name="Rectangle 41"/>
          <p:cNvSpPr/>
          <p:nvPr/>
        </p:nvSpPr>
        <p:spPr>
          <a:xfrm>
            <a:off x="5560140" y="492104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3" name="Rectangle 42"/>
          <p:cNvSpPr/>
          <p:nvPr/>
        </p:nvSpPr>
        <p:spPr>
          <a:xfrm>
            <a:off x="7693740" y="54102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4" name="Rectangle 43"/>
          <p:cNvSpPr/>
          <p:nvPr/>
        </p:nvSpPr>
        <p:spPr>
          <a:xfrm>
            <a:off x="3288888" y="49530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45" name="Rectangle 44"/>
          <p:cNvSpPr/>
          <p:nvPr/>
        </p:nvSpPr>
        <p:spPr>
          <a:xfrm>
            <a:off x="5557680" y="44196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sp>
        <p:nvSpPr>
          <p:cNvPr id="46" name="Rectangle 45"/>
          <p:cNvSpPr/>
          <p:nvPr/>
        </p:nvSpPr>
        <p:spPr>
          <a:xfrm>
            <a:off x="7661784" y="4436808"/>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47" name="Rectangle 46"/>
          <p:cNvSpPr/>
          <p:nvPr/>
        </p:nvSpPr>
        <p:spPr>
          <a:xfrm>
            <a:off x="3276600" y="5439696"/>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1/5</a:t>
            </a:r>
          </a:p>
        </p:txBody>
      </p:sp>
      <p:sp>
        <p:nvSpPr>
          <p:cNvPr id="48" name="Rectangle 47"/>
          <p:cNvSpPr/>
          <p:nvPr/>
        </p:nvSpPr>
        <p:spPr>
          <a:xfrm>
            <a:off x="7681452" y="4938252"/>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49" name="Rectangle 48"/>
          <p:cNvSpPr/>
          <p:nvPr/>
        </p:nvSpPr>
        <p:spPr>
          <a:xfrm>
            <a:off x="5574888" y="5424948"/>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sp>
        <p:nvSpPr>
          <p:cNvPr id="50"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49"/>
                                        </p:tgtEl>
                                        <p:attrNameLst>
                                          <p:attrName>style.visibility</p:attrName>
                                        </p:attrNameLst>
                                      </p:cBhvr>
                                      <p:to>
                                        <p:strVal val="visible"/>
                                      </p:to>
                                    </p:set>
                                    <p:anim calcmode="lin" valueType="num">
                                      <p:cBhvr>
                                        <p:cTn id="14" dur="500" fill="hold"/>
                                        <p:tgtEl>
                                          <p:spTgt spid="49"/>
                                        </p:tgtEl>
                                        <p:attrNameLst>
                                          <p:attrName>ppt_w</p:attrName>
                                        </p:attrNameLst>
                                      </p:cBhvr>
                                      <p:tavLst>
                                        <p:tav tm="0">
                                          <p:val>
                                            <p:fltVal val="0"/>
                                          </p:val>
                                        </p:tav>
                                        <p:tav tm="100000">
                                          <p:val>
                                            <p:strVal val="#ppt_w"/>
                                          </p:val>
                                        </p:tav>
                                      </p:tavLst>
                                    </p:anim>
                                    <p:anim calcmode="lin" valueType="num">
                                      <p:cBhvr>
                                        <p:cTn id="15" dur="500" fill="hold"/>
                                        <p:tgtEl>
                                          <p:spTgt spid="49"/>
                                        </p:tgtEl>
                                        <p:attrNameLst>
                                          <p:attrName>ppt_h</p:attrName>
                                        </p:attrNameLst>
                                      </p:cBhvr>
                                      <p:tavLst>
                                        <p:tav tm="0">
                                          <p:val>
                                            <p:fltVal val="0"/>
                                          </p:val>
                                        </p:tav>
                                        <p:tav tm="100000">
                                          <p:val>
                                            <p:strVal val="#ppt_h"/>
                                          </p:val>
                                        </p:tav>
                                      </p:tavLst>
                                    </p:anim>
                                    <p:animEffect transition="in" filter="fade">
                                      <p:cBhvr>
                                        <p:cTn id="16"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Study Kasus</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pSp>
        <p:nvGrpSpPr>
          <p:cNvPr id="5121" name="Group 1"/>
          <p:cNvGrpSpPr>
            <a:grpSpLocks/>
          </p:cNvGrpSpPr>
          <p:nvPr/>
        </p:nvGrpSpPr>
        <p:grpSpPr bwMode="auto">
          <a:xfrm>
            <a:off x="1219200" y="1406016"/>
            <a:ext cx="6532562" cy="3444875"/>
            <a:chOff x="2912" y="2134"/>
            <a:chExt cx="5979" cy="2826"/>
          </a:xfrm>
        </p:grpSpPr>
        <p:cxnSp>
          <p:nvCxnSpPr>
            <p:cNvPr id="5122" name="AutoShape 2"/>
            <p:cNvCxnSpPr>
              <a:cxnSpLocks noChangeShapeType="1"/>
            </p:cNvCxnSpPr>
            <p:nvPr/>
          </p:nvCxnSpPr>
          <p:spPr bwMode="auto">
            <a:xfrm flipH="1">
              <a:off x="3867" y="2623"/>
              <a:ext cx="2078" cy="639"/>
            </a:xfrm>
            <a:prstGeom prst="straightConnector1">
              <a:avLst/>
            </a:prstGeom>
            <a:noFill/>
            <a:ln w="9525">
              <a:solidFill>
                <a:srgbClr val="000000"/>
              </a:solidFill>
              <a:round/>
              <a:headEnd/>
              <a:tailEnd type="triangle" w="med" len="med"/>
            </a:ln>
          </p:spPr>
        </p:cxnSp>
        <p:cxnSp>
          <p:nvCxnSpPr>
            <p:cNvPr id="5123" name="AutoShape 3"/>
            <p:cNvCxnSpPr>
              <a:cxnSpLocks noChangeShapeType="1"/>
            </p:cNvCxnSpPr>
            <p:nvPr/>
          </p:nvCxnSpPr>
          <p:spPr bwMode="auto">
            <a:xfrm>
              <a:off x="5945" y="2623"/>
              <a:ext cx="0" cy="639"/>
            </a:xfrm>
            <a:prstGeom prst="straightConnector1">
              <a:avLst/>
            </a:prstGeom>
            <a:noFill/>
            <a:ln w="9525">
              <a:solidFill>
                <a:srgbClr val="000000"/>
              </a:solidFill>
              <a:round/>
              <a:headEnd/>
              <a:tailEnd type="triangle" w="med" len="med"/>
            </a:ln>
          </p:spPr>
        </p:cxnSp>
        <p:cxnSp>
          <p:nvCxnSpPr>
            <p:cNvPr id="5124" name="AutoShape 4"/>
            <p:cNvCxnSpPr>
              <a:cxnSpLocks noChangeShapeType="1"/>
            </p:cNvCxnSpPr>
            <p:nvPr/>
          </p:nvCxnSpPr>
          <p:spPr bwMode="auto">
            <a:xfrm>
              <a:off x="5945" y="2623"/>
              <a:ext cx="2025" cy="639"/>
            </a:xfrm>
            <a:prstGeom prst="straightConnector1">
              <a:avLst/>
            </a:prstGeom>
            <a:noFill/>
            <a:ln w="9525">
              <a:solidFill>
                <a:srgbClr val="000000"/>
              </a:solidFill>
              <a:round/>
              <a:headEnd/>
              <a:tailEnd type="triangle" w="med" len="med"/>
            </a:ln>
          </p:spPr>
        </p:cxnSp>
        <p:cxnSp>
          <p:nvCxnSpPr>
            <p:cNvPr id="5125" name="AutoShape 5"/>
            <p:cNvCxnSpPr>
              <a:cxnSpLocks noChangeShapeType="1"/>
            </p:cNvCxnSpPr>
            <p:nvPr/>
          </p:nvCxnSpPr>
          <p:spPr bwMode="auto">
            <a:xfrm>
              <a:off x="3867" y="3751"/>
              <a:ext cx="0" cy="720"/>
            </a:xfrm>
            <a:prstGeom prst="straightConnector1">
              <a:avLst/>
            </a:prstGeom>
            <a:noFill/>
            <a:ln w="9525">
              <a:solidFill>
                <a:srgbClr val="000000"/>
              </a:solidFill>
              <a:round/>
              <a:headEnd/>
              <a:tailEnd type="triangle" w="med" len="med"/>
            </a:ln>
          </p:spPr>
        </p:cxnSp>
        <p:cxnSp>
          <p:nvCxnSpPr>
            <p:cNvPr id="5126" name="AutoShape 6"/>
            <p:cNvCxnSpPr>
              <a:cxnSpLocks noChangeShapeType="1"/>
            </p:cNvCxnSpPr>
            <p:nvPr/>
          </p:nvCxnSpPr>
          <p:spPr bwMode="auto">
            <a:xfrm>
              <a:off x="3867" y="3751"/>
              <a:ext cx="2078" cy="720"/>
            </a:xfrm>
            <a:prstGeom prst="straightConnector1">
              <a:avLst/>
            </a:prstGeom>
            <a:noFill/>
            <a:ln w="9525">
              <a:solidFill>
                <a:srgbClr val="000000"/>
              </a:solidFill>
              <a:round/>
              <a:headEnd/>
              <a:tailEnd type="triangle" w="med" len="med"/>
            </a:ln>
          </p:spPr>
        </p:cxnSp>
        <p:cxnSp>
          <p:nvCxnSpPr>
            <p:cNvPr id="5127" name="AutoShape 7"/>
            <p:cNvCxnSpPr>
              <a:cxnSpLocks noChangeShapeType="1"/>
            </p:cNvCxnSpPr>
            <p:nvPr/>
          </p:nvCxnSpPr>
          <p:spPr bwMode="auto">
            <a:xfrm>
              <a:off x="3867" y="3751"/>
              <a:ext cx="4103" cy="720"/>
            </a:xfrm>
            <a:prstGeom prst="straightConnector1">
              <a:avLst/>
            </a:prstGeom>
            <a:noFill/>
            <a:ln w="9525">
              <a:solidFill>
                <a:srgbClr val="000000"/>
              </a:solidFill>
              <a:round/>
              <a:headEnd/>
              <a:tailEnd type="triangle" w="med" len="med"/>
            </a:ln>
          </p:spPr>
        </p:cxnSp>
        <p:cxnSp>
          <p:nvCxnSpPr>
            <p:cNvPr id="5128" name="AutoShape 8"/>
            <p:cNvCxnSpPr>
              <a:cxnSpLocks noChangeShapeType="1"/>
            </p:cNvCxnSpPr>
            <p:nvPr/>
          </p:nvCxnSpPr>
          <p:spPr bwMode="auto">
            <a:xfrm flipH="1">
              <a:off x="3867" y="3751"/>
              <a:ext cx="2078" cy="720"/>
            </a:xfrm>
            <a:prstGeom prst="straightConnector1">
              <a:avLst/>
            </a:prstGeom>
            <a:noFill/>
            <a:ln w="9525">
              <a:solidFill>
                <a:srgbClr val="000000"/>
              </a:solidFill>
              <a:round/>
              <a:headEnd/>
              <a:tailEnd type="triangle" w="med" len="med"/>
            </a:ln>
          </p:spPr>
        </p:cxnSp>
        <p:cxnSp>
          <p:nvCxnSpPr>
            <p:cNvPr id="5129" name="AutoShape 9"/>
            <p:cNvCxnSpPr>
              <a:cxnSpLocks noChangeShapeType="1"/>
            </p:cNvCxnSpPr>
            <p:nvPr/>
          </p:nvCxnSpPr>
          <p:spPr bwMode="auto">
            <a:xfrm>
              <a:off x="5945" y="3751"/>
              <a:ext cx="0" cy="720"/>
            </a:xfrm>
            <a:prstGeom prst="straightConnector1">
              <a:avLst/>
            </a:prstGeom>
            <a:noFill/>
            <a:ln w="9525">
              <a:solidFill>
                <a:srgbClr val="000000"/>
              </a:solidFill>
              <a:round/>
              <a:headEnd/>
              <a:tailEnd type="triangle" w="med" len="med"/>
            </a:ln>
          </p:spPr>
        </p:cxnSp>
        <p:cxnSp>
          <p:nvCxnSpPr>
            <p:cNvPr id="5130" name="AutoShape 10"/>
            <p:cNvCxnSpPr>
              <a:cxnSpLocks noChangeShapeType="1"/>
            </p:cNvCxnSpPr>
            <p:nvPr/>
          </p:nvCxnSpPr>
          <p:spPr bwMode="auto">
            <a:xfrm>
              <a:off x="5945" y="3751"/>
              <a:ext cx="2025" cy="720"/>
            </a:xfrm>
            <a:prstGeom prst="straightConnector1">
              <a:avLst/>
            </a:prstGeom>
            <a:noFill/>
            <a:ln w="9525">
              <a:solidFill>
                <a:srgbClr val="000000"/>
              </a:solidFill>
              <a:round/>
              <a:headEnd/>
              <a:tailEnd type="triangle" w="med" len="med"/>
            </a:ln>
          </p:spPr>
        </p:cxnSp>
        <p:cxnSp>
          <p:nvCxnSpPr>
            <p:cNvPr id="5131" name="AutoShape 11"/>
            <p:cNvCxnSpPr>
              <a:cxnSpLocks noChangeShapeType="1"/>
            </p:cNvCxnSpPr>
            <p:nvPr/>
          </p:nvCxnSpPr>
          <p:spPr bwMode="auto">
            <a:xfrm>
              <a:off x="7970" y="3751"/>
              <a:ext cx="0" cy="720"/>
            </a:xfrm>
            <a:prstGeom prst="straightConnector1">
              <a:avLst/>
            </a:prstGeom>
            <a:noFill/>
            <a:ln w="9525">
              <a:solidFill>
                <a:srgbClr val="000000"/>
              </a:solidFill>
              <a:round/>
              <a:headEnd/>
              <a:tailEnd type="triangle" w="med" len="med"/>
            </a:ln>
          </p:spPr>
        </p:cxnSp>
        <p:cxnSp>
          <p:nvCxnSpPr>
            <p:cNvPr id="5132" name="AutoShape 12"/>
            <p:cNvCxnSpPr>
              <a:cxnSpLocks noChangeShapeType="1"/>
            </p:cNvCxnSpPr>
            <p:nvPr/>
          </p:nvCxnSpPr>
          <p:spPr bwMode="auto">
            <a:xfrm flipH="1">
              <a:off x="5945" y="3751"/>
              <a:ext cx="2025" cy="720"/>
            </a:xfrm>
            <a:prstGeom prst="straightConnector1">
              <a:avLst/>
            </a:prstGeom>
            <a:noFill/>
            <a:ln w="9525">
              <a:solidFill>
                <a:srgbClr val="000000"/>
              </a:solidFill>
              <a:round/>
              <a:headEnd/>
              <a:tailEnd type="triangle" w="med" len="med"/>
            </a:ln>
          </p:spPr>
        </p:cxnSp>
        <p:cxnSp>
          <p:nvCxnSpPr>
            <p:cNvPr id="5133" name="AutoShape 13"/>
            <p:cNvCxnSpPr>
              <a:cxnSpLocks noChangeShapeType="1"/>
            </p:cNvCxnSpPr>
            <p:nvPr/>
          </p:nvCxnSpPr>
          <p:spPr bwMode="auto">
            <a:xfrm flipH="1">
              <a:off x="3867" y="3751"/>
              <a:ext cx="4103" cy="720"/>
            </a:xfrm>
            <a:prstGeom prst="straightConnector1">
              <a:avLst/>
            </a:prstGeom>
            <a:noFill/>
            <a:ln w="9525">
              <a:solidFill>
                <a:srgbClr val="000000"/>
              </a:solidFill>
              <a:round/>
              <a:headEnd/>
              <a:tailEnd type="triangle" w="med" len="med"/>
            </a:ln>
          </p:spPr>
        </p:cxnSp>
        <p:sp>
          <p:nvSpPr>
            <p:cNvPr id="5134" name="Rectangle 14"/>
            <p:cNvSpPr>
              <a:spLocks noChangeArrowheads="1"/>
            </p:cNvSpPr>
            <p:nvPr/>
          </p:nvSpPr>
          <p:spPr bwMode="auto">
            <a:xfrm>
              <a:off x="2912" y="3262"/>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Arial" pitchFamily="34" charset="0"/>
                </a:rPr>
                <a:t>Harga</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135" name="Rectangle 15"/>
            <p:cNvSpPr>
              <a:spLocks noChangeArrowheads="1"/>
            </p:cNvSpPr>
            <p:nvPr/>
          </p:nvSpPr>
          <p:spPr bwMode="auto">
            <a:xfrm>
              <a:off x="4991" y="3262"/>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Arial" pitchFamily="34" charset="0"/>
                </a:rPr>
                <a:t>Prospek</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136" name="Rectangle 16"/>
            <p:cNvSpPr>
              <a:spLocks noChangeArrowheads="1"/>
            </p:cNvSpPr>
            <p:nvPr/>
          </p:nvSpPr>
          <p:spPr bwMode="auto">
            <a:xfrm>
              <a:off x="7070" y="3262"/>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Arial" pitchFamily="34" charset="0"/>
                </a:rPr>
                <a:t>Keinginan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137" name="Rectangle 17"/>
            <p:cNvSpPr>
              <a:spLocks noChangeArrowheads="1"/>
            </p:cNvSpPr>
            <p:nvPr/>
          </p:nvSpPr>
          <p:spPr bwMode="auto">
            <a:xfrm>
              <a:off x="2912" y="4471"/>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Arial" pitchFamily="34" charset="0"/>
                </a:rPr>
                <a:t>MIF</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138" name="Rectangle 18"/>
            <p:cNvSpPr>
              <a:spLocks noChangeArrowheads="1"/>
            </p:cNvSpPr>
            <p:nvPr/>
          </p:nvSpPr>
          <p:spPr bwMode="auto">
            <a:xfrm>
              <a:off x="4991" y="4471"/>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Arial" pitchFamily="34" charset="0"/>
                </a:rPr>
                <a:t>TKK</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139" name="Rectangle 19"/>
            <p:cNvSpPr>
              <a:spLocks noChangeArrowheads="1"/>
            </p:cNvSpPr>
            <p:nvPr/>
          </p:nvSpPr>
          <p:spPr bwMode="auto">
            <a:xfrm>
              <a:off x="7070" y="4471"/>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000" b="0" i="0" u="none" strike="noStrike" cap="none" normalizeH="0" baseline="0" dirty="0">
                  <a:ln>
                    <a:noFill/>
                  </a:ln>
                  <a:solidFill>
                    <a:schemeClr val="tx1"/>
                  </a:solidFill>
                  <a:effectLst/>
                  <a:latin typeface="Calibri" pitchFamily="34" charset="0"/>
                  <a:cs typeface="Arial" pitchFamily="34" charset="0"/>
                </a:rPr>
                <a:t>TIF</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5140" name="Rectangle 20"/>
            <p:cNvSpPr>
              <a:spLocks noChangeArrowheads="1"/>
            </p:cNvSpPr>
            <p:nvPr/>
          </p:nvSpPr>
          <p:spPr bwMode="auto">
            <a:xfrm>
              <a:off x="4354" y="2134"/>
              <a:ext cx="3220"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Jurusan Terbaik</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26" name="Group 72"/>
          <p:cNvGrpSpPr/>
          <p:nvPr/>
        </p:nvGrpSpPr>
        <p:grpSpPr>
          <a:xfrm>
            <a:off x="167148" y="1143000"/>
            <a:ext cx="8763000" cy="1752600"/>
            <a:chOff x="152400" y="1981200"/>
            <a:chExt cx="8763000" cy="1752600"/>
          </a:xfrm>
        </p:grpSpPr>
        <p:sp>
          <p:nvSpPr>
            <p:cNvPr id="27"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Harga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8"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9"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0"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1"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2"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3"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4"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5"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6"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7"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Prospek</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48"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49"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0"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1"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2"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3"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4"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5"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56"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57" name="Picture 56" descr="D:\Centang copy.png"/>
          <p:cNvPicPr/>
          <p:nvPr/>
        </p:nvPicPr>
        <p:blipFill>
          <a:blip r:embed="rId3" cstate="print"/>
          <a:srcRect/>
          <a:stretch>
            <a:fillRect/>
          </a:stretch>
        </p:blipFill>
        <p:spPr bwMode="auto">
          <a:xfrm>
            <a:off x="3841990" y="1981200"/>
            <a:ext cx="196610" cy="207033"/>
          </a:xfrm>
          <a:prstGeom prst="rect">
            <a:avLst/>
          </a:prstGeom>
          <a:noFill/>
          <a:ln w="9525">
            <a:noFill/>
            <a:miter lim="800000"/>
            <a:headEnd/>
            <a:tailEnd/>
          </a:ln>
        </p:spPr>
      </p:pic>
      <p:grpSp>
        <p:nvGrpSpPr>
          <p:cNvPr id="58" name="Group 72"/>
          <p:cNvGrpSpPr/>
          <p:nvPr/>
        </p:nvGrpSpPr>
        <p:grpSpPr>
          <a:xfrm>
            <a:off x="181896" y="2954592"/>
            <a:ext cx="8763000" cy="1752600"/>
            <a:chOff x="152400" y="1981200"/>
            <a:chExt cx="8763000" cy="1752600"/>
          </a:xfrm>
        </p:grpSpPr>
        <p:sp>
          <p:nvSpPr>
            <p:cNvPr id="59"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Harga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60"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7"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8"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0"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1"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2"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3"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4"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5"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6"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7" name="Rectangle 7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8"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79"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US" sz="1600" dirty="0">
                  <a:latin typeface="Calibri" pitchFamily="34" charset="0"/>
                  <a:cs typeface="Times New Roman" pitchFamily="18" charset="0"/>
                </a:rPr>
                <a:t>Keinginan</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80"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1"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2"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3"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4"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5"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6"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7"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88"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grpSp>
        <p:nvGrpSpPr>
          <p:cNvPr id="89" name="Group 72"/>
          <p:cNvGrpSpPr/>
          <p:nvPr/>
        </p:nvGrpSpPr>
        <p:grpSpPr>
          <a:xfrm>
            <a:off x="179436" y="4876800"/>
            <a:ext cx="8763000" cy="1752600"/>
            <a:chOff x="152400" y="1981200"/>
            <a:chExt cx="8763000" cy="1752600"/>
          </a:xfrm>
        </p:grpSpPr>
        <p:sp>
          <p:nvSpPr>
            <p:cNvPr id="9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Prospek</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1"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4"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6"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7"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8"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9"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1"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2"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3"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4"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6"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7"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8" name="Rectangle 107"/>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09"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Keinginan</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111" name="Rectangle 63"/>
            <p:cNvSpPr>
              <a:spLocks noChangeArrowheads="1"/>
            </p:cNvSpPr>
            <p:nvPr/>
          </p:nvSpPr>
          <p:spPr bwMode="auto">
            <a:xfrm>
              <a:off x="2010696"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2"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3"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4"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6"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7"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8"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119"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pic>
        <p:nvPicPr>
          <p:cNvPr id="120" name="Picture 119" descr="D:\Centang copy.png"/>
          <p:cNvPicPr/>
          <p:nvPr/>
        </p:nvPicPr>
        <p:blipFill>
          <a:blip r:embed="rId3" cstate="print"/>
          <a:srcRect/>
          <a:stretch>
            <a:fillRect/>
          </a:stretch>
        </p:blipFill>
        <p:spPr bwMode="auto">
          <a:xfrm>
            <a:off x="2286000" y="3810000"/>
            <a:ext cx="196610" cy="207033"/>
          </a:xfrm>
          <a:prstGeom prst="rect">
            <a:avLst/>
          </a:prstGeom>
          <a:noFill/>
          <a:ln w="9525">
            <a:noFill/>
            <a:miter lim="800000"/>
            <a:headEnd/>
            <a:tailEnd/>
          </a:ln>
        </p:spPr>
      </p:pic>
      <p:pic>
        <p:nvPicPr>
          <p:cNvPr id="121" name="Picture 120" descr="D:\Centang copy.png"/>
          <p:cNvPicPr/>
          <p:nvPr/>
        </p:nvPicPr>
        <p:blipFill>
          <a:blip r:embed="rId3" cstate="print"/>
          <a:srcRect/>
          <a:stretch>
            <a:fillRect/>
          </a:stretch>
        </p:blipFill>
        <p:spPr bwMode="auto">
          <a:xfrm>
            <a:off x="3841990" y="5715000"/>
            <a:ext cx="196610" cy="207033"/>
          </a:xfrm>
          <a:prstGeom prst="rect">
            <a:avLst/>
          </a:prstGeom>
          <a:noFill/>
          <a:ln w="9525">
            <a:noFill/>
            <a:miter lim="800000"/>
            <a:headEnd/>
            <a:tailEnd/>
          </a:ln>
        </p:spPr>
      </p:pic>
      <p:graphicFrame>
        <p:nvGraphicFramePr>
          <p:cNvPr id="122" name="Table 121"/>
          <p:cNvGraphicFramePr>
            <a:graphicFrameLocks noGrp="1"/>
          </p:cNvGraphicFramePr>
          <p:nvPr/>
        </p:nvGraphicFramePr>
        <p:xfrm>
          <a:off x="304800" y="1401096"/>
          <a:ext cx="8610600" cy="1981199"/>
        </p:xfrm>
        <a:graphic>
          <a:graphicData uri="http://schemas.openxmlformats.org/drawingml/2006/table">
            <a:tbl>
              <a:tblPr/>
              <a:tblGrid>
                <a:gridCol w="2405761">
                  <a:extLst>
                    <a:ext uri="{9D8B030D-6E8A-4147-A177-3AD203B41FA5}">
                      <a16:colId xmlns:a16="http://schemas.microsoft.com/office/drawing/2014/main" val="20000"/>
                    </a:ext>
                  </a:extLst>
                </a:gridCol>
                <a:gridCol w="2028746">
                  <a:extLst>
                    <a:ext uri="{9D8B030D-6E8A-4147-A177-3AD203B41FA5}">
                      <a16:colId xmlns:a16="http://schemas.microsoft.com/office/drawing/2014/main" val="20001"/>
                    </a:ext>
                  </a:extLst>
                </a:gridCol>
                <a:gridCol w="2399976">
                  <a:extLst>
                    <a:ext uri="{9D8B030D-6E8A-4147-A177-3AD203B41FA5}">
                      <a16:colId xmlns:a16="http://schemas.microsoft.com/office/drawing/2014/main" val="20002"/>
                    </a:ext>
                  </a:extLst>
                </a:gridCol>
                <a:gridCol w="1776117">
                  <a:extLst>
                    <a:ext uri="{9D8B030D-6E8A-4147-A177-3AD203B41FA5}">
                      <a16:colId xmlns:a16="http://schemas.microsoft.com/office/drawing/2014/main" val="20003"/>
                    </a:ext>
                  </a:extLst>
                </a:gridCol>
              </a:tblGrid>
              <a:tr h="492794">
                <a:tc>
                  <a:txBody>
                    <a:bodyPr/>
                    <a:lstStyle/>
                    <a:p>
                      <a:pPr marL="0" indent="0" algn="just">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123" name="Table 122"/>
          <p:cNvGraphicFramePr>
            <a:graphicFrameLocks noGrp="1"/>
          </p:cNvGraphicFramePr>
          <p:nvPr/>
        </p:nvGraphicFramePr>
        <p:xfrm>
          <a:off x="304800" y="3657600"/>
          <a:ext cx="8610600" cy="1981199"/>
        </p:xfrm>
        <a:graphic>
          <a:graphicData uri="http://schemas.openxmlformats.org/drawingml/2006/table">
            <a:tbl>
              <a:tblPr/>
              <a:tblGrid>
                <a:gridCol w="2405761">
                  <a:extLst>
                    <a:ext uri="{9D8B030D-6E8A-4147-A177-3AD203B41FA5}">
                      <a16:colId xmlns:a16="http://schemas.microsoft.com/office/drawing/2014/main" val="20000"/>
                    </a:ext>
                  </a:extLst>
                </a:gridCol>
                <a:gridCol w="2028746">
                  <a:extLst>
                    <a:ext uri="{9D8B030D-6E8A-4147-A177-3AD203B41FA5}">
                      <a16:colId xmlns:a16="http://schemas.microsoft.com/office/drawing/2014/main" val="20001"/>
                    </a:ext>
                  </a:extLst>
                </a:gridCol>
                <a:gridCol w="2399976">
                  <a:extLst>
                    <a:ext uri="{9D8B030D-6E8A-4147-A177-3AD203B41FA5}">
                      <a16:colId xmlns:a16="http://schemas.microsoft.com/office/drawing/2014/main" val="20002"/>
                    </a:ext>
                  </a:extLst>
                </a:gridCol>
                <a:gridCol w="1776117">
                  <a:extLst>
                    <a:ext uri="{9D8B030D-6E8A-4147-A177-3AD203B41FA5}">
                      <a16:colId xmlns:a16="http://schemas.microsoft.com/office/drawing/2014/main" val="20003"/>
                    </a:ext>
                  </a:extLst>
                </a:gridCol>
              </a:tblGrid>
              <a:tr h="492794">
                <a:tc>
                  <a:txBody>
                    <a:bodyPr/>
                    <a:lstStyle/>
                    <a:p>
                      <a:pPr marL="0" indent="0" algn="just">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0,333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121"/>
                                        </p:tgtEl>
                                        <p:attrNameLst>
                                          <p:attrName>ppt_x</p:attrName>
                                        </p:attrNameLst>
                                      </p:cBhvr>
                                      <p:tavLst>
                                        <p:tav tm="0">
                                          <p:val>
                                            <p:strVal val="ppt_x"/>
                                          </p:val>
                                        </p:tav>
                                        <p:tav tm="100000">
                                          <p:val>
                                            <p:strVal val="ppt_x"/>
                                          </p:val>
                                        </p:tav>
                                      </p:tavLst>
                                    </p:anim>
                                    <p:anim calcmode="lin" valueType="num">
                                      <p:cBhvr additive="base">
                                        <p:cTn id="7" dur="500"/>
                                        <p:tgtEl>
                                          <p:spTgt spid="5121"/>
                                        </p:tgtEl>
                                        <p:attrNameLst>
                                          <p:attrName>ppt_y</p:attrName>
                                        </p:attrNameLst>
                                      </p:cBhvr>
                                      <p:tavLst>
                                        <p:tav tm="0">
                                          <p:val>
                                            <p:strVal val="ppt_y"/>
                                          </p:val>
                                        </p:tav>
                                        <p:tav tm="100000">
                                          <p:val>
                                            <p:strVal val="1+ppt_h/2"/>
                                          </p:val>
                                        </p:tav>
                                      </p:tavLst>
                                    </p:anim>
                                    <p:set>
                                      <p:cBhvr>
                                        <p:cTn id="8" dur="1" fill="hold">
                                          <p:stCondLst>
                                            <p:cond delay="499"/>
                                          </p:stCondLst>
                                        </p:cTn>
                                        <p:tgtEl>
                                          <p:spTgt spid="5121"/>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53"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p:cTn id="13" dur="500" fill="hold"/>
                                        <p:tgtEl>
                                          <p:spTgt spid="26"/>
                                        </p:tgtEl>
                                        <p:attrNameLst>
                                          <p:attrName>ppt_w</p:attrName>
                                        </p:attrNameLst>
                                      </p:cBhvr>
                                      <p:tavLst>
                                        <p:tav tm="0">
                                          <p:val>
                                            <p:fltVal val="0"/>
                                          </p:val>
                                        </p:tav>
                                        <p:tav tm="100000">
                                          <p:val>
                                            <p:strVal val="#ppt_w"/>
                                          </p:val>
                                        </p:tav>
                                      </p:tavLst>
                                    </p:anim>
                                    <p:anim calcmode="lin" valueType="num">
                                      <p:cBhvr>
                                        <p:cTn id="14" dur="500" fill="hold"/>
                                        <p:tgtEl>
                                          <p:spTgt spid="26"/>
                                        </p:tgtEl>
                                        <p:attrNameLst>
                                          <p:attrName>ppt_h</p:attrName>
                                        </p:attrNameLst>
                                      </p:cBhvr>
                                      <p:tavLst>
                                        <p:tav tm="0">
                                          <p:val>
                                            <p:fltVal val="0"/>
                                          </p:val>
                                        </p:tav>
                                        <p:tav tm="100000">
                                          <p:val>
                                            <p:strVal val="#ppt_h"/>
                                          </p:val>
                                        </p:tav>
                                      </p:tavLst>
                                    </p:anim>
                                    <p:animEffect transition="in" filter="fade">
                                      <p:cBhvr>
                                        <p:cTn id="15" dur="500"/>
                                        <p:tgtEl>
                                          <p:spTgt spid="26"/>
                                        </p:tgtEl>
                                      </p:cBhvr>
                                    </p:animEffect>
                                  </p:childTnLst>
                                </p:cTn>
                              </p:par>
                              <p:par>
                                <p:cTn id="16" presetID="53"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 calcmode="lin" valueType="num">
                                      <p:cBhvr>
                                        <p:cTn id="18" dur="500" fill="hold"/>
                                        <p:tgtEl>
                                          <p:spTgt spid="58"/>
                                        </p:tgtEl>
                                        <p:attrNameLst>
                                          <p:attrName>ppt_w</p:attrName>
                                        </p:attrNameLst>
                                      </p:cBhvr>
                                      <p:tavLst>
                                        <p:tav tm="0">
                                          <p:val>
                                            <p:fltVal val="0"/>
                                          </p:val>
                                        </p:tav>
                                        <p:tav tm="100000">
                                          <p:val>
                                            <p:strVal val="#ppt_w"/>
                                          </p:val>
                                        </p:tav>
                                      </p:tavLst>
                                    </p:anim>
                                    <p:anim calcmode="lin" valueType="num">
                                      <p:cBhvr>
                                        <p:cTn id="19" dur="500" fill="hold"/>
                                        <p:tgtEl>
                                          <p:spTgt spid="58"/>
                                        </p:tgtEl>
                                        <p:attrNameLst>
                                          <p:attrName>ppt_h</p:attrName>
                                        </p:attrNameLst>
                                      </p:cBhvr>
                                      <p:tavLst>
                                        <p:tav tm="0">
                                          <p:val>
                                            <p:fltVal val="0"/>
                                          </p:val>
                                        </p:tav>
                                        <p:tav tm="100000">
                                          <p:val>
                                            <p:strVal val="#ppt_h"/>
                                          </p:val>
                                        </p:tav>
                                      </p:tavLst>
                                    </p:anim>
                                    <p:animEffect transition="in" filter="fade">
                                      <p:cBhvr>
                                        <p:cTn id="20" dur="500"/>
                                        <p:tgtEl>
                                          <p:spTgt spid="58"/>
                                        </p:tgtEl>
                                      </p:cBhvr>
                                    </p:animEffect>
                                  </p:childTnLst>
                                </p:cTn>
                              </p:par>
                              <p:par>
                                <p:cTn id="21" presetID="53" presetClass="entr" presetSubtype="0" fill="hold" nodeType="withEffect">
                                  <p:stCondLst>
                                    <p:cond delay="0"/>
                                  </p:stCondLst>
                                  <p:childTnLst>
                                    <p:set>
                                      <p:cBhvr>
                                        <p:cTn id="22" dur="1" fill="hold">
                                          <p:stCondLst>
                                            <p:cond delay="0"/>
                                          </p:stCondLst>
                                        </p:cTn>
                                        <p:tgtEl>
                                          <p:spTgt spid="89"/>
                                        </p:tgtEl>
                                        <p:attrNameLst>
                                          <p:attrName>style.visibility</p:attrName>
                                        </p:attrNameLst>
                                      </p:cBhvr>
                                      <p:to>
                                        <p:strVal val="visible"/>
                                      </p:to>
                                    </p:set>
                                    <p:anim calcmode="lin" valueType="num">
                                      <p:cBhvr>
                                        <p:cTn id="23" dur="500" fill="hold"/>
                                        <p:tgtEl>
                                          <p:spTgt spid="89"/>
                                        </p:tgtEl>
                                        <p:attrNameLst>
                                          <p:attrName>ppt_w</p:attrName>
                                        </p:attrNameLst>
                                      </p:cBhvr>
                                      <p:tavLst>
                                        <p:tav tm="0">
                                          <p:val>
                                            <p:fltVal val="0"/>
                                          </p:val>
                                        </p:tav>
                                        <p:tav tm="100000">
                                          <p:val>
                                            <p:strVal val="#ppt_w"/>
                                          </p:val>
                                        </p:tav>
                                      </p:tavLst>
                                    </p:anim>
                                    <p:anim calcmode="lin" valueType="num">
                                      <p:cBhvr>
                                        <p:cTn id="24" dur="500" fill="hold"/>
                                        <p:tgtEl>
                                          <p:spTgt spid="89"/>
                                        </p:tgtEl>
                                        <p:attrNameLst>
                                          <p:attrName>ppt_h</p:attrName>
                                        </p:attrNameLst>
                                      </p:cBhvr>
                                      <p:tavLst>
                                        <p:tav tm="0">
                                          <p:val>
                                            <p:fltVal val="0"/>
                                          </p:val>
                                        </p:tav>
                                        <p:tav tm="100000">
                                          <p:val>
                                            <p:strVal val="#ppt_h"/>
                                          </p:val>
                                        </p:tav>
                                      </p:tavLst>
                                    </p:anim>
                                    <p:animEffect transition="in" filter="fade">
                                      <p:cBhvr>
                                        <p:cTn id="25" dur="500"/>
                                        <p:tgtEl>
                                          <p:spTgt spid="8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0" fill="hold" nodeType="clickEffect">
                                  <p:stCondLst>
                                    <p:cond delay="0"/>
                                  </p:stCondLst>
                                  <p:childTnLst>
                                    <p:set>
                                      <p:cBhvr>
                                        <p:cTn id="29" dur="1" fill="hold">
                                          <p:stCondLst>
                                            <p:cond delay="0"/>
                                          </p:stCondLst>
                                        </p:cTn>
                                        <p:tgtEl>
                                          <p:spTgt spid="57"/>
                                        </p:tgtEl>
                                        <p:attrNameLst>
                                          <p:attrName>style.visibility</p:attrName>
                                        </p:attrNameLst>
                                      </p:cBhvr>
                                      <p:to>
                                        <p:strVal val="visible"/>
                                      </p:to>
                                    </p:set>
                                    <p:anim calcmode="lin" valueType="num">
                                      <p:cBhvr>
                                        <p:cTn id="30" dur="500" fill="hold"/>
                                        <p:tgtEl>
                                          <p:spTgt spid="57"/>
                                        </p:tgtEl>
                                        <p:attrNameLst>
                                          <p:attrName>ppt_w</p:attrName>
                                        </p:attrNameLst>
                                      </p:cBhvr>
                                      <p:tavLst>
                                        <p:tav tm="0">
                                          <p:val>
                                            <p:fltVal val="0"/>
                                          </p:val>
                                        </p:tav>
                                        <p:tav tm="100000">
                                          <p:val>
                                            <p:strVal val="#ppt_w"/>
                                          </p:val>
                                        </p:tav>
                                      </p:tavLst>
                                    </p:anim>
                                    <p:anim calcmode="lin" valueType="num">
                                      <p:cBhvr>
                                        <p:cTn id="31" dur="500" fill="hold"/>
                                        <p:tgtEl>
                                          <p:spTgt spid="57"/>
                                        </p:tgtEl>
                                        <p:attrNameLst>
                                          <p:attrName>ppt_h</p:attrName>
                                        </p:attrNameLst>
                                      </p:cBhvr>
                                      <p:tavLst>
                                        <p:tav tm="0">
                                          <p:val>
                                            <p:fltVal val="0"/>
                                          </p:val>
                                        </p:tav>
                                        <p:tav tm="100000">
                                          <p:val>
                                            <p:strVal val="#ppt_h"/>
                                          </p:val>
                                        </p:tav>
                                      </p:tavLst>
                                    </p:anim>
                                    <p:animEffect transition="in" filter="fade">
                                      <p:cBhvr>
                                        <p:cTn id="32" dur="500"/>
                                        <p:tgtEl>
                                          <p:spTgt spid="57"/>
                                        </p:tgtEl>
                                      </p:cBhvr>
                                    </p:animEffect>
                                  </p:childTnLst>
                                </p:cTn>
                              </p:par>
                              <p:par>
                                <p:cTn id="33" presetID="53" presetClass="entr" presetSubtype="0" fill="hold" nodeType="withEffect">
                                  <p:stCondLst>
                                    <p:cond delay="0"/>
                                  </p:stCondLst>
                                  <p:childTnLst>
                                    <p:set>
                                      <p:cBhvr>
                                        <p:cTn id="34" dur="1" fill="hold">
                                          <p:stCondLst>
                                            <p:cond delay="0"/>
                                          </p:stCondLst>
                                        </p:cTn>
                                        <p:tgtEl>
                                          <p:spTgt spid="120"/>
                                        </p:tgtEl>
                                        <p:attrNameLst>
                                          <p:attrName>style.visibility</p:attrName>
                                        </p:attrNameLst>
                                      </p:cBhvr>
                                      <p:to>
                                        <p:strVal val="visible"/>
                                      </p:to>
                                    </p:set>
                                    <p:anim calcmode="lin" valueType="num">
                                      <p:cBhvr>
                                        <p:cTn id="35" dur="500" fill="hold"/>
                                        <p:tgtEl>
                                          <p:spTgt spid="120"/>
                                        </p:tgtEl>
                                        <p:attrNameLst>
                                          <p:attrName>ppt_w</p:attrName>
                                        </p:attrNameLst>
                                      </p:cBhvr>
                                      <p:tavLst>
                                        <p:tav tm="0">
                                          <p:val>
                                            <p:fltVal val="0"/>
                                          </p:val>
                                        </p:tav>
                                        <p:tav tm="100000">
                                          <p:val>
                                            <p:strVal val="#ppt_w"/>
                                          </p:val>
                                        </p:tav>
                                      </p:tavLst>
                                    </p:anim>
                                    <p:anim calcmode="lin" valueType="num">
                                      <p:cBhvr>
                                        <p:cTn id="36" dur="500" fill="hold"/>
                                        <p:tgtEl>
                                          <p:spTgt spid="120"/>
                                        </p:tgtEl>
                                        <p:attrNameLst>
                                          <p:attrName>ppt_h</p:attrName>
                                        </p:attrNameLst>
                                      </p:cBhvr>
                                      <p:tavLst>
                                        <p:tav tm="0">
                                          <p:val>
                                            <p:fltVal val="0"/>
                                          </p:val>
                                        </p:tav>
                                        <p:tav tm="100000">
                                          <p:val>
                                            <p:strVal val="#ppt_h"/>
                                          </p:val>
                                        </p:tav>
                                      </p:tavLst>
                                    </p:anim>
                                    <p:animEffect transition="in" filter="fade">
                                      <p:cBhvr>
                                        <p:cTn id="37" dur="500"/>
                                        <p:tgtEl>
                                          <p:spTgt spid="120"/>
                                        </p:tgtEl>
                                      </p:cBhvr>
                                    </p:animEffect>
                                  </p:childTnLst>
                                </p:cTn>
                              </p:par>
                              <p:par>
                                <p:cTn id="38" presetID="53" presetClass="entr" presetSubtype="0" fill="hold" nodeType="withEffect">
                                  <p:stCondLst>
                                    <p:cond delay="0"/>
                                  </p:stCondLst>
                                  <p:childTnLst>
                                    <p:set>
                                      <p:cBhvr>
                                        <p:cTn id="39" dur="1" fill="hold">
                                          <p:stCondLst>
                                            <p:cond delay="0"/>
                                          </p:stCondLst>
                                        </p:cTn>
                                        <p:tgtEl>
                                          <p:spTgt spid="121"/>
                                        </p:tgtEl>
                                        <p:attrNameLst>
                                          <p:attrName>style.visibility</p:attrName>
                                        </p:attrNameLst>
                                      </p:cBhvr>
                                      <p:to>
                                        <p:strVal val="visible"/>
                                      </p:to>
                                    </p:set>
                                    <p:anim calcmode="lin" valueType="num">
                                      <p:cBhvr>
                                        <p:cTn id="40" dur="500" fill="hold"/>
                                        <p:tgtEl>
                                          <p:spTgt spid="121"/>
                                        </p:tgtEl>
                                        <p:attrNameLst>
                                          <p:attrName>ppt_w</p:attrName>
                                        </p:attrNameLst>
                                      </p:cBhvr>
                                      <p:tavLst>
                                        <p:tav tm="0">
                                          <p:val>
                                            <p:fltVal val="0"/>
                                          </p:val>
                                        </p:tav>
                                        <p:tav tm="100000">
                                          <p:val>
                                            <p:strVal val="#ppt_w"/>
                                          </p:val>
                                        </p:tav>
                                      </p:tavLst>
                                    </p:anim>
                                    <p:anim calcmode="lin" valueType="num">
                                      <p:cBhvr>
                                        <p:cTn id="41" dur="500" fill="hold"/>
                                        <p:tgtEl>
                                          <p:spTgt spid="121"/>
                                        </p:tgtEl>
                                        <p:attrNameLst>
                                          <p:attrName>ppt_h</p:attrName>
                                        </p:attrNameLst>
                                      </p:cBhvr>
                                      <p:tavLst>
                                        <p:tav tm="0">
                                          <p:val>
                                            <p:fltVal val="0"/>
                                          </p:val>
                                        </p:tav>
                                        <p:tav tm="100000">
                                          <p:val>
                                            <p:strVal val="#ppt_h"/>
                                          </p:val>
                                        </p:tav>
                                      </p:tavLst>
                                    </p:anim>
                                    <p:animEffect transition="in" filter="fade">
                                      <p:cBhvr>
                                        <p:cTn id="42" dur="5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1000"/>
                                        <p:tgtEl>
                                          <p:spTgt spid="26"/>
                                        </p:tgtEl>
                                        <p:attrNameLst>
                                          <p:attrName>ppt_x</p:attrName>
                                        </p:attrNameLst>
                                      </p:cBhvr>
                                      <p:tavLst>
                                        <p:tav tm="0">
                                          <p:val>
                                            <p:strVal val="ppt_x"/>
                                          </p:val>
                                        </p:tav>
                                        <p:tav tm="100000">
                                          <p:val>
                                            <p:strVal val="ppt_x"/>
                                          </p:val>
                                        </p:tav>
                                      </p:tavLst>
                                    </p:anim>
                                    <p:anim calcmode="lin" valueType="num">
                                      <p:cBhvr additive="base">
                                        <p:cTn id="47" dur="1000"/>
                                        <p:tgtEl>
                                          <p:spTgt spid="26"/>
                                        </p:tgtEl>
                                        <p:attrNameLst>
                                          <p:attrName>ppt_y</p:attrName>
                                        </p:attrNameLst>
                                      </p:cBhvr>
                                      <p:tavLst>
                                        <p:tav tm="0">
                                          <p:val>
                                            <p:strVal val="ppt_y"/>
                                          </p:val>
                                        </p:tav>
                                        <p:tav tm="100000">
                                          <p:val>
                                            <p:strVal val="1+ppt_h/2"/>
                                          </p:val>
                                        </p:tav>
                                      </p:tavLst>
                                    </p:anim>
                                    <p:set>
                                      <p:cBhvr>
                                        <p:cTn id="48" dur="1" fill="hold">
                                          <p:stCondLst>
                                            <p:cond delay="999"/>
                                          </p:stCondLst>
                                        </p:cTn>
                                        <p:tgtEl>
                                          <p:spTgt spid="26"/>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1000"/>
                                        <p:tgtEl>
                                          <p:spTgt spid="58"/>
                                        </p:tgtEl>
                                        <p:attrNameLst>
                                          <p:attrName>ppt_x</p:attrName>
                                        </p:attrNameLst>
                                      </p:cBhvr>
                                      <p:tavLst>
                                        <p:tav tm="0">
                                          <p:val>
                                            <p:strVal val="ppt_x"/>
                                          </p:val>
                                        </p:tav>
                                        <p:tav tm="100000">
                                          <p:val>
                                            <p:strVal val="ppt_x"/>
                                          </p:val>
                                        </p:tav>
                                      </p:tavLst>
                                    </p:anim>
                                    <p:anim calcmode="lin" valueType="num">
                                      <p:cBhvr additive="base">
                                        <p:cTn id="51" dur="1000"/>
                                        <p:tgtEl>
                                          <p:spTgt spid="58"/>
                                        </p:tgtEl>
                                        <p:attrNameLst>
                                          <p:attrName>ppt_y</p:attrName>
                                        </p:attrNameLst>
                                      </p:cBhvr>
                                      <p:tavLst>
                                        <p:tav tm="0">
                                          <p:val>
                                            <p:strVal val="ppt_y"/>
                                          </p:val>
                                        </p:tav>
                                        <p:tav tm="100000">
                                          <p:val>
                                            <p:strVal val="1+ppt_h/2"/>
                                          </p:val>
                                        </p:tav>
                                      </p:tavLst>
                                    </p:anim>
                                    <p:set>
                                      <p:cBhvr>
                                        <p:cTn id="52" dur="1" fill="hold">
                                          <p:stCondLst>
                                            <p:cond delay="999"/>
                                          </p:stCondLst>
                                        </p:cTn>
                                        <p:tgtEl>
                                          <p:spTgt spid="58"/>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1000"/>
                                        <p:tgtEl>
                                          <p:spTgt spid="89"/>
                                        </p:tgtEl>
                                        <p:attrNameLst>
                                          <p:attrName>ppt_x</p:attrName>
                                        </p:attrNameLst>
                                      </p:cBhvr>
                                      <p:tavLst>
                                        <p:tav tm="0">
                                          <p:val>
                                            <p:strVal val="ppt_x"/>
                                          </p:val>
                                        </p:tav>
                                        <p:tav tm="100000">
                                          <p:val>
                                            <p:strVal val="ppt_x"/>
                                          </p:val>
                                        </p:tav>
                                      </p:tavLst>
                                    </p:anim>
                                    <p:anim calcmode="lin" valueType="num">
                                      <p:cBhvr additive="base">
                                        <p:cTn id="55" dur="1000"/>
                                        <p:tgtEl>
                                          <p:spTgt spid="89"/>
                                        </p:tgtEl>
                                        <p:attrNameLst>
                                          <p:attrName>ppt_y</p:attrName>
                                        </p:attrNameLst>
                                      </p:cBhvr>
                                      <p:tavLst>
                                        <p:tav tm="0">
                                          <p:val>
                                            <p:strVal val="ppt_y"/>
                                          </p:val>
                                        </p:tav>
                                        <p:tav tm="100000">
                                          <p:val>
                                            <p:strVal val="1+ppt_h/2"/>
                                          </p:val>
                                        </p:tav>
                                      </p:tavLst>
                                    </p:anim>
                                    <p:set>
                                      <p:cBhvr>
                                        <p:cTn id="56" dur="1" fill="hold">
                                          <p:stCondLst>
                                            <p:cond delay="999"/>
                                          </p:stCondLst>
                                        </p:cTn>
                                        <p:tgtEl>
                                          <p:spTgt spid="89"/>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1000"/>
                                        <p:tgtEl>
                                          <p:spTgt spid="57"/>
                                        </p:tgtEl>
                                        <p:attrNameLst>
                                          <p:attrName>ppt_x</p:attrName>
                                        </p:attrNameLst>
                                      </p:cBhvr>
                                      <p:tavLst>
                                        <p:tav tm="0">
                                          <p:val>
                                            <p:strVal val="ppt_x"/>
                                          </p:val>
                                        </p:tav>
                                        <p:tav tm="100000">
                                          <p:val>
                                            <p:strVal val="ppt_x"/>
                                          </p:val>
                                        </p:tav>
                                      </p:tavLst>
                                    </p:anim>
                                    <p:anim calcmode="lin" valueType="num">
                                      <p:cBhvr additive="base">
                                        <p:cTn id="59" dur="1000"/>
                                        <p:tgtEl>
                                          <p:spTgt spid="57"/>
                                        </p:tgtEl>
                                        <p:attrNameLst>
                                          <p:attrName>ppt_y</p:attrName>
                                        </p:attrNameLst>
                                      </p:cBhvr>
                                      <p:tavLst>
                                        <p:tav tm="0">
                                          <p:val>
                                            <p:strVal val="ppt_y"/>
                                          </p:val>
                                        </p:tav>
                                        <p:tav tm="100000">
                                          <p:val>
                                            <p:strVal val="1+ppt_h/2"/>
                                          </p:val>
                                        </p:tav>
                                      </p:tavLst>
                                    </p:anim>
                                    <p:set>
                                      <p:cBhvr>
                                        <p:cTn id="60" dur="1" fill="hold">
                                          <p:stCondLst>
                                            <p:cond delay="999"/>
                                          </p:stCondLst>
                                        </p:cTn>
                                        <p:tgtEl>
                                          <p:spTgt spid="57"/>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1000"/>
                                        <p:tgtEl>
                                          <p:spTgt spid="120"/>
                                        </p:tgtEl>
                                        <p:attrNameLst>
                                          <p:attrName>ppt_x</p:attrName>
                                        </p:attrNameLst>
                                      </p:cBhvr>
                                      <p:tavLst>
                                        <p:tav tm="0">
                                          <p:val>
                                            <p:strVal val="ppt_x"/>
                                          </p:val>
                                        </p:tav>
                                        <p:tav tm="100000">
                                          <p:val>
                                            <p:strVal val="ppt_x"/>
                                          </p:val>
                                        </p:tav>
                                      </p:tavLst>
                                    </p:anim>
                                    <p:anim calcmode="lin" valueType="num">
                                      <p:cBhvr additive="base">
                                        <p:cTn id="63" dur="1000"/>
                                        <p:tgtEl>
                                          <p:spTgt spid="120"/>
                                        </p:tgtEl>
                                        <p:attrNameLst>
                                          <p:attrName>ppt_y</p:attrName>
                                        </p:attrNameLst>
                                      </p:cBhvr>
                                      <p:tavLst>
                                        <p:tav tm="0">
                                          <p:val>
                                            <p:strVal val="ppt_y"/>
                                          </p:val>
                                        </p:tav>
                                        <p:tav tm="100000">
                                          <p:val>
                                            <p:strVal val="1+ppt_h/2"/>
                                          </p:val>
                                        </p:tav>
                                      </p:tavLst>
                                    </p:anim>
                                    <p:set>
                                      <p:cBhvr>
                                        <p:cTn id="64" dur="1" fill="hold">
                                          <p:stCondLst>
                                            <p:cond delay="999"/>
                                          </p:stCondLst>
                                        </p:cTn>
                                        <p:tgtEl>
                                          <p:spTgt spid="120"/>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1000"/>
                                        <p:tgtEl>
                                          <p:spTgt spid="121"/>
                                        </p:tgtEl>
                                        <p:attrNameLst>
                                          <p:attrName>ppt_x</p:attrName>
                                        </p:attrNameLst>
                                      </p:cBhvr>
                                      <p:tavLst>
                                        <p:tav tm="0">
                                          <p:val>
                                            <p:strVal val="ppt_x"/>
                                          </p:val>
                                        </p:tav>
                                        <p:tav tm="100000">
                                          <p:val>
                                            <p:strVal val="ppt_x"/>
                                          </p:val>
                                        </p:tav>
                                      </p:tavLst>
                                    </p:anim>
                                    <p:anim calcmode="lin" valueType="num">
                                      <p:cBhvr additive="base">
                                        <p:cTn id="67" dur="1000"/>
                                        <p:tgtEl>
                                          <p:spTgt spid="121"/>
                                        </p:tgtEl>
                                        <p:attrNameLst>
                                          <p:attrName>ppt_y</p:attrName>
                                        </p:attrNameLst>
                                      </p:cBhvr>
                                      <p:tavLst>
                                        <p:tav tm="0">
                                          <p:val>
                                            <p:strVal val="ppt_y"/>
                                          </p:val>
                                        </p:tav>
                                        <p:tav tm="100000">
                                          <p:val>
                                            <p:strVal val="1+ppt_h/2"/>
                                          </p:val>
                                        </p:tav>
                                      </p:tavLst>
                                    </p:anim>
                                    <p:set>
                                      <p:cBhvr>
                                        <p:cTn id="68" dur="1" fill="hold">
                                          <p:stCondLst>
                                            <p:cond delay="999"/>
                                          </p:stCondLst>
                                        </p:cTn>
                                        <p:tgtEl>
                                          <p:spTgt spid="12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53" presetClass="entr" presetSubtype="0" fill="hold" nodeType="clickEffect">
                                  <p:stCondLst>
                                    <p:cond delay="0"/>
                                  </p:stCondLst>
                                  <p:childTnLst>
                                    <p:set>
                                      <p:cBhvr>
                                        <p:cTn id="72" dur="1" fill="hold">
                                          <p:stCondLst>
                                            <p:cond delay="0"/>
                                          </p:stCondLst>
                                        </p:cTn>
                                        <p:tgtEl>
                                          <p:spTgt spid="122"/>
                                        </p:tgtEl>
                                        <p:attrNameLst>
                                          <p:attrName>style.visibility</p:attrName>
                                        </p:attrNameLst>
                                      </p:cBhvr>
                                      <p:to>
                                        <p:strVal val="visible"/>
                                      </p:to>
                                    </p:set>
                                    <p:anim calcmode="lin" valueType="num">
                                      <p:cBhvr>
                                        <p:cTn id="73" dur="500" fill="hold"/>
                                        <p:tgtEl>
                                          <p:spTgt spid="122"/>
                                        </p:tgtEl>
                                        <p:attrNameLst>
                                          <p:attrName>ppt_w</p:attrName>
                                        </p:attrNameLst>
                                      </p:cBhvr>
                                      <p:tavLst>
                                        <p:tav tm="0">
                                          <p:val>
                                            <p:fltVal val="0"/>
                                          </p:val>
                                        </p:tav>
                                        <p:tav tm="100000">
                                          <p:val>
                                            <p:strVal val="#ppt_w"/>
                                          </p:val>
                                        </p:tav>
                                      </p:tavLst>
                                    </p:anim>
                                    <p:anim calcmode="lin" valueType="num">
                                      <p:cBhvr>
                                        <p:cTn id="74" dur="500" fill="hold"/>
                                        <p:tgtEl>
                                          <p:spTgt spid="122"/>
                                        </p:tgtEl>
                                        <p:attrNameLst>
                                          <p:attrName>ppt_h</p:attrName>
                                        </p:attrNameLst>
                                      </p:cBhvr>
                                      <p:tavLst>
                                        <p:tav tm="0">
                                          <p:val>
                                            <p:fltVal val="0"/>
                                          </p:val>
                                        </p:tav>
                                        <p:tav tm="100000">
                                          <p:val>
                                            <p:strVal val="#ppt_h"/>
                                          </p:val>
                                        </p:tav>
                                      </p:tavLst>
                                    </p:anim>
                                    <p:animEffect transition="in" filter="fade">
                                      <p:cBhvr>
                                        <p:cTn id="75" dur="500"/>
                                        <p:tgtEl>
                                          <p:spTgt spid="122"/>
                                        </p:tgtEl>
                                      </p:cBhvr>
                                    </p:animEffect>
                                  </p:childTnLst>
                                </p:cTn>
                              </p:par>
                            </p:childTnLst>
                          </p:cTn>
                        </p:par>
                      </p:childTnLst>
                    </p:cTn>
                  </p:par>
                  <p:par>
                    <p:cTn id="76" fill="hold">
                      <p:stCondLst>
                        <p:cond delay="indefinite"/>
                      </p:stCondLst>
                      <p:childTnLst>
                        <p:par>
                          <p:cTn id="77" fill="hold">
                            <p:stCondLst>
                              <p:cond delay="0"/>
                            </p:stCondLst>
                            <p:childTnLst>
                              <p:par>
                                <p:cTn id="78" presetID="53" presetClass="entr" presetSubtype="0" fill="hold" nodeType="clickEffect">
                                  <p:stCondLst>
                                    <p:cond delay="0"/>
                                  </p:stCondLst>
                                  <p:childTnLst>
                                    <p:set>
                                      <p:cBhvr>
                                        <p:cTn id="79" dur="1" fill="hold">
                                          <p:stCondLst>
                                            <p:cond delay="0"/>
                                          </p:stCondLst>
                                        </p:cTn>
                                        <p:tgtEl>
                                          <p:spTgt spid="123"/>
                                        </p:tgtEl>
                                        <p:attrNameLst>
                                          <p:attrName>style.visibility</p:attrName>
                                        </p:attrNameLst>
                                      </p:cBhvr>
                                      <p:to>
                                        <p:strVal val="visible"/>
                                      </p:to>
                                    </p:set>
                                    <p:anim calcmode="lin" valueType="num">
                                      <p:cBhvr>
                                        <p:cTn id="80" dur="1000" fill="hold"/>
                                        <p:tgtEl>
                                          <p:spTgt spid="123"/>
                                        </p:tgtEl>
                                        <p:attrNameLst>
                                          <p:attrName>ppt_w</p:attrName>
                                        </p:attrNameLst>
                                      </p:cBhvr>
                                      <p:tavLst>
                                        <p:tav tm="0">
                                          <p:val>
                                            <p:fltVal val="0"/>
                                          </p:val>
                                        </p:tav>
                                        <p:tav tm="100000">
                                          <p:val>
                                            <p:strVal val="#ppt_w"/>
                                          </p:val>
                                        </p:tav>
                                      </p:tavLst>
                                    </p:anim>
                                    <p:anim calcmode="lin" valueType="num">
                                      <p:cBhvr>
                                        <p:cTn id="81" dur="1000" fill="hold"/>
                                        <p:tgtEl>
                                          <p:spTgt spid="123"/>
                                        </p:tgtEl>
                                        <p:attrNameLst>
                                          <p:attrName>ppt_h</p:attrName>
                                        </p:attrNameLst>
                                      </p:cBhvr>
                                      <p:tavLst>
                                        <p:tav tm="0">
                                          <p:val>
                                            <p:fltVal val="0"/>
                                          </p:val>
                                        </p:tav>
                                        <p:tav tm="100000">
                                          <p:val>
                                            <p:strVal val="#ppt_h"/>
                                          </p:val>
                                        </p:tav>
                                      </p:tavLst>
                                    </p:anim>
                                    <p:animEffect transition="in" filter="fade">
                                      <p:cBhvr>
                                        <p:cTn id="82"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p:cNvGraphicFramePr>
            <a:graphicFrameLocks noGrp="1"/>
          </p:cNvGraphicFramePr>
          <p:nvPr/>
        </p:nvGraphicFramePr>
        <p:xfrm>
          <a:off x="51624" y="1395296"/>
          <a:ext cx="9043219" cy="2477334"/>
        </p:xfrm>
        <a:graphic>
          <a:graphicData uri="http://schemas.openxmlformats.org/drawingml/2006/table">
            <a:tbl>
              <a:tblPr/>
              <a:tblGrid>
                <a:gridCol w="1121410">
                  <a:extLst>
                    <a:ext uri="{9D8B030D-6E8A-4147-A177-3AD203B41FA5}">
                      <a16:colId xmlns:a16="http://schemas.microsoft.com/office/drawing/2014/main" val="20000"/>
                    </a:ext>
                  </a:extLst>
                </a:gridCol>
                <a:gridCol w="772160">
                  <a:extLst>
                    <a:ext uri="{9D8B030D-6E8A-4147-A177-3AD203B41FA5}">
                      <a16:colId xmlns:a16="http://schemas.microsoft.com/office/drawing/2014/main" val="20001"/>
                    </a:ext>
                  </a:extLst>
                </a:gridCol>
                <a:gridCol w="1084029">
                  <a:extLst>
                    <a:ext uri="{9D8B030D-6E8A-4147-A177-3AD203B41FA5}">
                      <a16:colId xmlns:a16="http://schemas.microsoft.com/office/drawing/2014/main" val="20002"/>
                    </a:ext>
                  </a:extLst>
                </a:gridCol>
                <a:gridCol w="1121410">
                  <a:extLst>
                    <a:ext uri="{9D8B030D-6E8A-4147-A177-3AD203B41FA5}">
                      <a16:colId xmlns:a16="http://schemas.microsoft.com/office/drawing/2014/main" val="20003"/>
                    </a:ext>
                  </a:extLst>
                </a:gridCol>
                <a:gridCol w="988842">
                  <a:extLst>
                    <a:ext uri="{9D8B030D-6E8A-4147-A177-3AD203B41FA5}">
                      <a16:colId xmlns:a16="http://schemas.microsoft.com/office/drawing/2014/main" val="20004"/>
                    </a:ext>
                  </a:extLst>
                </a:gridCol>
                <a:gridCol w="988842">
                  <a:extLst>
                    <a:ext uri="{9D8B030D-6E8A-4147-A177-3AD203B41FA5}">
                      <a16:colId xmlns:a16="http://schemas.microsoft.com/office/drawing/2014/main" val="20005"/>
                    </a:ext>
                  </a:extLst>
                </a:gridCol>
                <a:gridCol w="988842">
                  <a:extLst>
                    <a:ext uri="{9D8B030D-6E8A-4147-A177-3AD203B41FA5}">
                      <a16:colId xmlns:a16="http://schemas.microsoft.com/office/drawing/2014/main" val="20006"/>
                    </a:ext>
                  </a:extLst>
                </a:gridCol>
                <a:gridCol w="988842">
                  <a:extLst>
                    <a:ext uri="{9D8B030D-6E8A-4147-A177-3AD203B41FA5}">
                      <a16:colId xmlns:a16="http://schemas.microsoft.com/office/drawing/2014/main" val="20007"/>
                    </a:ext>
                  </a:extLst>
                </a:gridCol>
                <a:gridCol w="988842">
                  <a:extLst>
                    <a:ext uri="{9D8B030D-6E8A-4147-A177-3AD203B41FA5}">
                      <a16:colId xmlns:a16="http://schemas.microsoft.com/office/drawing/2014/main" val="20008"/>
                    </a:ext>
                  </a:extLst>
                </a:gridCol>
              </a:tblGrid>
              <a:tr h="492794">
                <a:tc>
                  <a:txBody>
                    <a:bodyPr/>
                    <a:lstStyle/>
                    <a:p>
                      <a:pPr marL="0" indent="0" algn="ctr">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ctr">
                        <a:lnSpc>
                          <a:spcPct val="115000"/>
                        </a:lnSpc>
                        <a:spcAft>
                          <a:spcPts val="0"/>
                        </a:spcAft>
                      </a:pPr>
                      <a:r>
                        <a:rPr lang="en-US" sz="2000" dirty="0">
                          <a:latin typeface="Calibri"/>
                          <a:ea typeface="Times New Roman"/>
                          <a:cs typeface="Times New Roman"/>
                        </a:rPr>
                        <a:t>Nilai Eigen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Jumlah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Rata2x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4288" algn="ctr">
                        <a:lnSpc>
                          <a:spcPct val="115000"/>
                        </a:lnSpc>
                        <a:spcAft>
                          <a:spcPts val="0"/>
                        </a:spcAft>
                      </a:pPr>
                      <a:r>
                        <a:rPr lang="en-US" sz="2000" dirty="0">
                          <a:latin typeface="Calibri"/>
                          <a:ea typeface="Times New Roman"/>
                          <a:cs typeface="Times New Roman"/>
                        </a:rPr>
                        <a:t>0,333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6135">
                <a:tc>
                  <a:txBody>
                    <a:bodyPr/>
                    <a:lstStyle/>
                    <a:p>
                      <a:pPr marL="0" indent="0" algn="just">
                        <a:lnSpc>
                          <a:spcPct val="115000"/>
                        </a:lnSpc>
                        <a:spcAft>
                          <a:spcPts val="0"/>
                        </a:spcAft>
                      </a:pPr>
                      <a:r>
                        <a:rPr lang="en-US" sz="2000" dirty="0">
                          <a:latin typeface="Calibri"/>
                          <a:ea typeface="Times New Roman"/>
                          <a:cs typeface="Times New Roman"/>
                        </a:rPr>
                        <a:t>Jumlah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4288"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78" name="Group 77"/>
          <p:cNvGrpSpPr/>
          <p:nvPr/>
        </p:nvGrpSpPr>
        <p:grpSpPr>
          <a:xfrm>
            <a:off x="1523206" y="3886994"/>
            <a:ext cx="686594" cy="1618202"/>
            <a:chOff x="1523206" y="3886994"/>
            <a:chExt cx="686594" cy="1618202"/>
          </a:xfrm>
        </p:grpSpPr>
        <p:cxnSp>
          <p:nvCxnSpPr>
            <p:cNvPr id="10" name="Straight Connector 9"/>
            <p:cNvCxnSpPr/>
            <p:nvPr/>
          </p:nvCxnSpPr>
          <p:spPr>
            <a:xfrm rot="5400000">
              <a:off x="723900" y="4686300"/>
              <a:ext cx="16002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524000" y="5503608"/>
              <a:ext cx="685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79" name="Group 78"/>
          <p:cNvGrpSpPr/>
          <p:nvPr/>
        </p:nvGrpSpPr>
        <p:grpSpPr>
          <a:xfrm>
            <a:off x="2513806" y="3886994"/>
            <a:ext cx="610394" cy="1143794"/>
            <a:chOff x="2513806" y="3886994"/>
            <a:chExt cx="610394" cy="1143794"/>
          </a:xfrm>
        </p:grpSpPr>
        <p:cxnSp>
          <p:nvCxnSpPr>
            <p:cNvPr id="14" name="Straight Connector 13"/>
            <p:cNvCxnSpPr/>
            <p:nvPr/>
          </p:nvCxnSpPr>
          <p:spPr>
            <a:xfrm rot="5400000">
              <a:off x="1943100" y="4457700"/>
              <a:ext cx="1143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2514600" y="5029200"/>
              <a:ext cx="609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80" name="Group 79"/>
          <p:cNvGrpSpPr/>
          <p:nvPr/>
        </p:nvGrpSpPr>
        <p:grpSpPr>
          <a:xfrm>
            <a:off x="3580606" y="3886994"/>
            <a:ext cx="610394" cy="686594"/>
            <a:chOff x="3580606" y="3886994"/>
            <a:chExt cx="610394" cy="686594"/>
          </a:xfrm>
        </p:grpSpPr>
        <p:cxnSp>
          <p:nvCxnSpPr>
            <p:cNvPr id="18" name="Straight Connector 17"/>
            <p:cNvCxnSpPr/>
            <p:nvPr/>
          </p:nvCxnSpPr>
          <p:spPr>
            <a:xfrm rot="5400000">
              <a:off x="3238500" y="4229100"/>
              <a:ext cx="6858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3581400" y="4572000"/>
              <a:ext cx="6096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21" name="Rectangle 20"/>
          <p:cNvSpPr/>
          <p:nvPr/>
        </p:nvSpPr>
        <p:spPr>
          <a:xfrm>
            <a:off x="2362200" y="5334000"/>
            <a:ext cx="2362200" cy="369332"/>
          </a:xfrm>
          <a:prstGeom prst="rect">
            <a:avLst/>
          </a:prstGeom>
        </p:spPr>
        <p:txBody>
          <a:bodyPr wrap="square">
            <a:spAutoFit/>
          </a:bodyPr>
          <a:lstStyle/>
          <a:p>
            <a:r>
              <a:rPr lang="en-US" b="1" dirty="0">
                <a:latin typeface="Arial Narrow"/>
                <a:ea typeface="Times New Roman"/>
                <a:cs typeface="Times New Roman"/>
              </a:rPr>
              <a:t>=Sum( 1+0,333+0,125 )</a:t>
            </a:r>
            <a:endParaRPr lang="en-US" b="1" dirty="0"/>
          </a:p>
        </p:txBody>
      </p:sp>
      <p:sp>
        <p:nvSpPr>
          <p:cNvPr id="22" name="Rectangle 21"/>
          <p:cNvSpPr/>
          <p:nvPr/>
        </p:nvSpPr>
        <p:spPr>
          <a:xfrm>
            <a:off x="3200400" y="4844844"/>
            <a:ext cx="2362200" cy="369332"/>
          </a:xfrm>
          <a:prstGeom prst="rect">
            <a:avLst/>
          </a:prstGeom>
        </p:spPr>
        <p:txBody>
          <a:bodyPr wrap="square">
            <a:spAutoFit/>
          </a:bodyPr>
          <a:lstStyle/>
          <a:p>
            <a:r>
              <a:rPr lang="en-US" b="1" dirty="0">
                <a:latin typeface="Arial Narrow"/>
                <a:ea typeface="Times New Roman"/>
                <a:cs typeface="Times New Roman"/>
              </a:rPr>
              <a:t>=Sum( 3+1+0,333 )</a:t>
            </a:r>
            <a:endParaRPr lang="en-US" b="1" dirty="0"/>
          </a:p>
        </p:txBody>
      </p:sp>
      <p:sp>
        <p:nvSpPr>
          <p:cNvPr id="23" name="Rectangle 22"/>
          <p:cNvSpPr/>
          <p:nvPr/>
        </p:nvSpPr>
        <p:spPr>
          <a:xfrm>
            <a:off x="4286868" y="4387644"/>
            <a:ext cx="2362200" cy="369332"/>
          </a:xfrm>
          <a:prstGeom prst="rect">
            <a:avLst/>
          </a:prstGeom>
        </p:spPr>
        <p:txBody>
          <a:bodyPr wrap="square">
            <a:spAutoFit/>
          </a:bodyPr>
          <a:lstStyle/>
          <a:p>
            <a:r>
              <a:rPr lang="en-US" b="1" dirty="0">
                <a:latin typeface="Arial Narrow"/>
                <a:ea typeface="Times New Roman"/>
                <a:cs typeface="Times New Roman"/>
              </a:rPr>
              <a:t>=Sum( 8+3+1 )</a:t>
            </a:r>
            <a:endParaRPr lang="en-US" b="1" dirty="0"/>
          </a:p>
        </p:txBody>
      </p:sp>
      <p:sp>
        <p:nvSpPr>
          <p:cNvPr id="24" name="Rectangle 23"/>
          <p:cNvSpPr/>
          <p:nvPr/>
        </p:nvSpPr>
        <p:spPr>
          <a:xfrm>
            <a:off x="1206912" y="3429000"/>
            <a:ext cx="715296"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1,458</a:t>
            </a:r>
          </a:p>
        </p:txBody>
      </p:sp>
      <p:sp>
        <p:nvSpPr>
          <p:cNvPr id="25" name="Rectangle 24"/>
          <p:cNvSpPr/>
          <p:nvPr/>
        </p:nvSpPr>
        <p:spPr>
          <a:xfrm>
            <a:off x="2059860" y="3431460"/>
            <a:ext cx="823452"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4,333</a:t>
            </a:r>
          </a:p>
        </p:txBody>
      </p:sp>
      <p:sp>
        <p:nvSpPr>
          <p:cNvPr id="26" name="Rectangle 25"/>
          <p:cNvSpPr/>
          <p:nvPr/>
        </p:nvSpPr>
        <p:spPr>
          <a:xfrm>
            <a:off x="3298716" y="34290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12</a:t>
            </a:r>
          </a:p>
        </p:txBody>
      </p:sp>
      <p:grpSp>
        <p:nvGrpSpPr>
          <p:cNvPr id="39" name="Group 38"/>
          <p:cNvGrpSpPr/>
          <p:nvPr/>
        </p:nvGrpSpPr>
        <p:grpSpPr>
          <a:xfrm>
            <a:off x="4297568" y="1922208"/>
            <a:ext cx="763588" cy="382588"/>
            <a:chOff x="457200" y="4495800"/>
            <a:chExt cx="763588" cy="382588"/>
          </a:xfrm>
        </p:grpSpPr>
        <p:cxnSp>
          <p:nvCxnSpPr>
            <p:cNvPr id="28" name="Straight Connector 27"/>
            <p:cNvCxnSpPr/>
            <p:nvPr/>
          </p:nvCxnSpPr>
          <p:spPr>
            <a:xfrm rot="5400000">
              <a:off x="267494" y="4686300"/>
              <a:ext cx="3810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30" name="Straight Connector 29"/>
            <p:cNvCxnSpPr/>
            <p:nvPr/>
          </p:nvCxnSpPr>
          <p:spPr>
            <a:xfrm>
              <a:off x="457200" y="4495800"/>
              <a:ext cx="7627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32" name="Straight Connector 31"/>
            <p:cNvCxnSpPr/>
            <p:nvPr/>
          </p:nvCxnSpPr>
          <p:spPr>
            <a:xfrm rot="5400000">
              <a:off x="1028303" y="4686697"/>
              <a:ext cx="3817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34" name="Straight Connector 33"/>
            <p:cNvCxnSpPr/>
            <p:nvPr/>
          </p:nvCxnSpPr>
          <p:spPr>
            <a:xfrm rot="10800000">
              <a:off x="457994" y="4876800"/>
              <a:ext cx="762794" cy="158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40" name="Group 39"/>
          <p:cNvGrpSpPr/>
          <p:nvPr/>
        </p:nvGrpSpPr>
        <p:grpSpPr>
          <a:xfrm>
            <a:off x="1174956" y="1919748"/>
            <a:ext cx="762794" cy="382588"/>
            <a:chOff x="457200" y="4495800"/>
            <a:chExt cx="762794" cy="382588"/>
          </a:xfrm>
        </p:grpSpPr>
        <p:cxnSp>
          <p:nvCxnSpPr>
            <p:cNvPr id="41" name="Straight Connector 40"/>
            <p:cNvCxnSpPr/>
            <p:nvPr/>
          </p:nvCxnSpPr>
          <p:spPr>
            <a:xfrm rot="5400000">
              <a:off x="267494" y="4686300"/>
              <a:ext cx="381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457200" y="4495800"/>
              <a:ext cx="762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3" name="Straight Connector 42"/>
            <p:cNvCxnSpPr/>
            <p:nvPr/>
          </p:nvCxnSpPr>
          <p:spPr>
            <a:xfrm rot="5400000">
              <a:off x="1028303" y="4686697"/>
              <a:ext cx="381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rot="10800000">
              <a:off x="457200" y="4876800"/>
              <a:ext cx="762794" cy="158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45" name="Group 44"/>
          <p:cNvGrpSpPr/>
          <p:nvPr/>
        </p:nvGrpSpPr>
        <p:grpSpPr>
          <a:xfrm>
            <a:off x="1160208" y="3414252"/>
            <a:ext cx="762794" cy="382588"/>
            <a:chOff x="457200" y="4495800"/>
            <a:chExt cx="762794" cy="382588"/>
          </a:xfrm>
        </p:grpSpPr>
        <p:cxnSp>
          <p:nvCxnSpPr>
            <p:cNvPr id="46" name="Straight Connector 45"/>
            <p:cNvCxnSpPr/>
            <p:nvPr/>
          </p:nvCxnSpPr>
          <p:spPr>
            <a:xfrm rot="5400000">
              <a:off x="267494" y="4686300"/>
              <a:ext cx="381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Straight Connector 46"/>
            <p:cNvCxnSpPr/>
            <p:nvPr/>
          </p:nvCxnSpPr>
          <p:spPr>
            <a:xfrm>
              <a:off x="457200" y="4495800"/>
              <a:ext cx="762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rot="5400000">
              <a:off x="1028303" y="4686697"/>
              <a:ext cx="381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rot="10800000">
              <a:off x="457200" y="4876800"/>
              <a:ext cx="762794" cy="158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83" name="Group 82"/>
          <p:cNvGrpSpPr/>
          <p:nvPr/>
        </p:nvGrpSpPr>
        <p:grpSpPr>
          <a:xfrm>
            <a:off x="4343400" y="838200"/>
            <a:ext cx="304800" cy="1066800"/>
            <a:chOff x="4343400" y="838200"/>
            <a:chExt cx="304800" cy="1066800"/>
          </a:xfrm>
        </p:grpSpPr>
        <p:cxnSp>
          <p:nvCxnSpPr>
            <p:cNvPr id="51" name="Straight Connector 50"/>
            <p:cNvCxnSpPr/>
            <p:nvPr/>
          </p:nvCxnSpPr>
          <p:spPr>
            <a:xfrm rot="5400000" flipH="1" flipV="1">
              <a:off x="3810794" y="1371600"/>
              <a:ext cx="1066006" cy="794"/>
            </a:xfrm>
            <a:prstGeom prst="line">
              <a:avLst/>
            </a:prstGeom>
          </p:spPr>
          <p:style>
            <a:lnRef idx="2">
              <a:schemeClr val="accent2"/>
            </a:lnRef>
            <a:fillRef idx="0">
              <a:schemeClr val="accent2"/>
            </a:fillRef>
            <a:effectRef idx="1">
              <a:schemeClr val="accent2"/>
            </a:effectRef>
            <a:fontRef idx="minor">
              <a:schemeClr val="tx1"/>
            </a:fontRef>
          </p:style>
        </p:cxnSp>
        <p:cxnSp>
          <p:nvCxnSpPr>
            <p:cNvPr id="53" name="Straight Arrow Connector 52"/>
            <p:cNvCxnSpPr/>
            <p:nvPr/>
          </p:nvCxnSpPr>
          <p:spPr>
            <a:xfrm>
              <a:off x="4343400" y="838200"/>
              <a:ext cx="304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62" name="Group 61"/>
          <p:cNvGrpSpPr/>
          <p:nvPr/>
        </p:nvGrpSpPr>
        <p:grpSpPr>
          <a:xfrm>
            <a:off x="4266406" y="532606"/>
            <a:ext cx="381794" cy="2058194"/>
            <a:chOff x="4266406" y="533400"/>
            <a:chExt cx="381794" cy="2058194"/>
          </a:xfrm>
        </p:grpSpPr>
        <p:cxnSp>
          <p:nvCxnSpPr>
            <p:cNvPr id="55" name="Straight Connector 54"/>
            <p:cNvCxnSpPr/>
            <p:nvPr/>
          </p:nvCxnSpPr>
          <p:spPr>
            <a:xfrm rot="5400000" flipH="1" flipV="1">
              <a:off x="3238500" y="1562100"/>
              <a:ext cx="20574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57" name="Straight Arrow Connector 56"/>
            <p:cNvCxnSpPr/>
            <p:nvPr/>
          </p:nvCxnSpPr>
          <p:spPr>
            <a:xfrm>
              <a:off x="4267200" y="533400"/>
              <a:ext cx="381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grpSp>
        <p:nvGrpSpPr>
          <p:cNvPr id="64" name="Group 63"/>
          <p:cNvGrpSpPr/>
          <p:nvPr/>
        </p:nvGrpSpPr>
        <p:grpSpPr>
          <a:xfrm>
            <a:off x="4190206" y="228600"/>
            <a:ext cx="457994" cy="2896394"/>
            <a:chOff x="4190206" y="228600"/>
            <a:chExt cx="457994" cy="2896394"/>
          </a:xfrm>
        </p:grpSpPr>
        <p:cxnSp>
          <p:nvCxnSpPr>
            <p:cNvPr id="59" name="Straight Connector 58"/>
            <p:cNvCxnSpPr/>
            <p:nvPr/>
          </p:nvCxnSpPr>
          <p:spPr>
            <a:xfrm rot="5400000" flipH="1" flipV="1">
              <a:off x="2743200" y="1676400"/>
              <a:ext cx="2895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61" name="Straight Arrow Connector 60"/>
            <p:cNvCxnSpPr/>
            <p:nvPr/>
          </p:nvCxnSpPr>
          <p:spPr>
            <a:xfrm>
              <a:off x="4191000" y="228600"/>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grpSp>
      <p:sp>
        <p:nvSpPr>
          <p:cNvPr id="65" name="Rectangle 64"/>
          <p:cNvSpPr/>
          <p:nvPr/>
        </p:nvSpPr>
        <p:spPr>
          <a:xfrm>
            <a:off x="4741608" y="668592"/>
            <a:ext cx="2362200" cy="369332"/>
          </a:xfrm>
          <a:prstGeom prst="rect">
            <a:avLst/>
          </a:prstGeom>
        </p:spPr>
        <p:txBody>
          <a:bodyPr wrap="square">
            <a:spAutoFit/>
          </a:bodyPr>
          <a:lstStyle/>
          <a:p>
            <a:r>
              <a:rPr lang="en-US" b="1" dirty="0">
                <a:latin typeface="Arial Narrow"/>
                <a:ea typeface="Times New Roman"/>
                <a:cs typeface="Times New Roman"/>
              </a:rPr>
              <a:t>= 1 / 1.458</a:t>
            </a:r>
            <a:endParaRPr lang="en-US" b="1" dirty="0"/>
          </a:p>
        </p:txBody>
      </p:sp>
      <p:sp>
        <p:nvSpPr>
          <p:cNvPr id="66" name="Rectangle 65"/>
          <p:cNvSpPr/>
          <p:nvPr/>
        </p:nvSpPr>
        <p:spPr>
          <a:xfrm>
            <a:off x="4741608" y="351504"/>
            <a:ext cx="2362200" cy="369332"/>
          </a:xfrm>
          <a:prstGeom prst="rect">
            <a:avLst/>
          </a:prstGeom>
        </p:spPr>
        <p:txBody>
          <a:bodyPr wrap="square">
            <a:spAutoFit/>
          </a:bodyPr>
          <a:lstStyle/>
          <a:p>
            <a:r>
              <a:rPr lang="en-US" b="1" dirty="0">
                <a:latin typeface="Arial Narrow"/>
                <a:ea typeface="Times New Roman"/>
                <a:cs typeface="Times New Roman"/>
              </a:rPr>
              <a:t>= 0,333 / 1.458</a:t>
            </a:r>
            <a:endParaRPr lang="en-US" b="1" dirty="0"/>
          </a:p>
        </p:txBody>
      </p:sp>
      <p:sp>
        <p:nvSpPr>
          <p:cNvPr id="67" name="Rectangle 66"/>
          <p:cNvSpPr/>
          <p:nvPr/>
        </p:nvSpPr>
        <p:spPr>
          <a:xfrm>
            <a:off x="4739148" y="46704"/>
            <a:ext cx="2362200" cy="369332"/>
          </a:xfrm>
          <a:prstGeom prst="rect">
            <a:avLst/>
          </a:prstGeom>
        </p:spPr>
        <p:txBody>
          <a:bodyPr wrap="square">
            <a:spAutoFit/>
          </a:bodyPr>
          <a:lstStyle/>
          <a:p>
            <a:r>
              <a:rPr lang="en-US" b="1" dirty="0">
                <a:latin typeface="Arial Narrow"/>
                <a:ea typeface="Times New Roman"/>
                <a:cs typeface="Times New Roman"/>
              </a:rPr>
              <a:t>= 0.125 / 1.458</a:t>
            </a:r>
            <a:endParaRPr lang="en-US" b="1" dirty="0"/>
          </a:p>
        </p:txBody>
      </p:sp>
      <p:grpSp>
        <p:nvGrpSpPr>
          <p:cNvPr id="68" name="Group 67"/>
          <p:cNvGrpSpPr/>
          <p:nvPr/>
        </p:nvGrpSpPr>
        <p:grpSpPr>
          <a:xfrm>
            <a:off x="1204452" y="2424524"/>
            <a:ext cx="762794" cy="382588"/>
            <a:chOff x="457200" y="4495800"/>
            <a:chExt cx="762794" cy="382588"/>
          </a:xfrm>
        </p:grpSpPr>
        <p:cxnSp>
          <p:nvCxnSpPr>
            <p:cNvPr id="69" name="Straight Connector 68"/>
            <p:cNvCxnSpPr/>
            <p:nvPr/>
          </p:nvCxnSpPr>
          <p:spPr>
            <a:xfrm rot="5400000">
              <a:off x="267494" y="4686300"/>
              <a:ext cx="381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a:off x="457200" y="4495800"/>
              <a:ext cx="762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1" name="Straight Connector 70"/>
            <p:cNvCxnSpPr/>
            <p:nvPr/>
          </p:nvCxnSpPr>
          <p:spPr>
            <a:xfrm rot="5400000">
              <a:off x="1028303" y="4686697"/>
              <a:ext cx="381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rot="10800000">
              <a:off x="457200" y="4876800"/>
              <a:ext cx="762794" cy="158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73" name="Group 72"/>
          <p:cNvGrpSpPr/>
          <p:nvPr/>
        </p:nvGrpSpPr>
        <p:grpSpPr>
          <a:xfrm>
            <a:off x="1204452" y="2925968"/>
            <a:ext cx="762794" cy="382588"/>
            <a:chOff x="457200" y="4495800"/>
            <a:chExt cx="762794" cy="382588"/>
          </a:xfrm>
        </p:grpSpPr>
        <p:cxnSp>
          <p:nvCxnSpPr>
            <p:cNvPr id="74" name="Straight Connector 73"/>
            <p:cNvCxnSpPr/>
            <p:nvPr/>
          </p:nvCxnSpPr>
          <p:spPr>
            <a:xfrm rot="5400000">
              <a:off x="267494" y="4686300"/>
              <a:ext cx="381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a:off x="457200" y="4495800"/>
              <a:ext cx="762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rot="5400000">
              <a:off x="1028303" y="4686697"/>
              <a:ext cx="381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rot="10800000">
              <a:off x="457200" y="4876800"/>
              <a:ext cx="762794" cy="1588"/>
            </a:xfrm>
            <a:prstGeom prst="line">
              <a:avLst/>
            </a:prstGeom>
          </p:spPr>
          <p:style>
            <a:lnRef idx="2">
              <a:schemeClr val="accent2"/>
            </a:lnRef>
            <a:fillRef idx="0">
              <a:schemeClr val="accent2"/>
            </a:fillRef>
            <a:effectRef idx="1">
              <a:schemeClr val="accent2"/>
            </a:effectRef>
            <a:fontRef idx="minor">
              <a:schemeClr val="tx1"/>
            </a:fontRef>
          </p:style>
        </p:cxnSp>
      </p:grpSp>
      <p:sp>
        <p:nvSpPr>
          <p:cNvPr id="81" name="Rectangle 80"/>
          <p:cNvSpPr/>
          <p:nvPr/>
        </p:nvSpPr>
        <p:spPr>
          <a:xfrm>
            <a:off x="4316364" y="1963992"/>
            <a:ext cx="695628" cy="275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0,6857</a:t>
            </a:r>
          </a:p>
        </p:txBody>
      </p:sp>
      <p:grpSp>
        <p:nvGrpSpPr>
          <p:cNvPr id="84" name="Group 83"/>
          <p:cNvGrpSpPr/>
          <p:nvPr/>
        </p:nvGrpSpPr>
        <p:grpSpPr>
          <a:xfrm>
            <a:off x="4284408" y="2453148"/>
            <a:ext cx="763588" cy="382588"/>
            <a:chOff x="457200" y="4495800"/>
            <a:chExt cx="763588" cy="382588"/>
          </a:xfrm>
        </p:grpSpPr>
        <p:cxnSp>
          <p:nvCxnSpPr>
            <p:cNvPr id="85" name="Straight Connector 84"/>
            <p:cNvCxnSpPr/>
            <p:nvPr/>
          </p:nvCxnSpPr>
          <p:spPr>
            <a:xfrm rot="5400000">
              <a:off x="267494" y="4686300"/>
              <a:ext cx="3810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86" name="Straight Connector 85"/>
            <p:cNvCxnSpPr/>
            <p:nvPr/>
          </p:nvCxnSpPr>
          <p:spPr>
            <a:xfrm>
              <a:off x="457200" y="4495800"/>
              <a:ext cx="7627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87" name="Straight Connector 86"/>
            <p:cNvCxnSpPr/>
            <p:nvPr/>
          </p:nvCxnSpPr>
          <p:spPr>
            <a:xfrm rot="5400000">
              <a:off x="1028303" y="4686697"/>
              <a:ext cx="3817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88" name="Straight Connector 87"/>
            <p:cNvCxnSpPr/>
            <p:nvPr/>
          </p:nvCxnSpPr>
          <p:spPr>
            <a:xfrm rot="10800000">
              <a:off x="457994" y="4876800"/>
              <a:ext cx="762794" cy="1588"/>
            </a:xfrm>
            <a:prstGeom prst="line">
              <a:avLst/>
            </a:prstGeom>
          </p:spPr>
          <p:style>
            <a:lnRef idx="2">
              <a:schemeClr val="accent4"/>
            </a:lnRef>
            <a:fillRef idx="0">
              <a:schemeClr val="accent4"/>
            </a:fillRef>
            <a:effectRef idx="1">
              <a:schemeClr val="accent4"/>
            </a:effectRef>
            <a:fontRef idx="minor">
              <a:schemeClr val="tx1"/>
            </a:fontRef>
          </p:style>
        </p:cxnSp>
      </p:grpSp>
      <p:grpSp>
        <p:nvGrpSpPr>
          <p:cNvPr id="89" name="Group 88"/>
          <p:cNvGrpSpPr/>
          <p:nvPr/>
        </p:nvGrpSpPr>
        <p:grpSpPr>
          <a:xfrm>
            <a:off x="4296696" y="2942304"/>
            <a:ext cx="763588" cy="382588"/>
            <a:chOff x="457200" y="4495800"/>
            <a:chExt cx="763588" cy="382588"/>
          </a:xfrm>
        </p:grpSpPr>
        <p:cxnSp>
          <p:nvCxnSpPr>
            <p:cNvPr id="90" name="Straight Connector 89"/>
            <p:cNvCxnSpPr/>
            <p:nvPr/>
          </p:nvCxnSpPr>
          <p:spPr>
            <a:xfrm rot="5400000">
              <a:off x="267494" y="4686300"/>
              <a:ext cx="381000"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91" name="Straight Connector 90"/>
            <p:cNvCxnSpPr/>
            <p:nvPr/>
          </p:nvCxnSpPr>
          <p:spPr>
            <a:xfrm>
              <a:off x="457200" y="4495800"/>
              <a:ext cx="7627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92" name="Straight Connector 91"/>
            <p:cNvCxnSpPr/>
            <p:nvPr/>
          </p:nvCxnSpPr>
          <p:spPr>
            <a:xfrm rot="5400000">
              <a:off x="1028303" y="4686697"/>
              <a:ext cx="381794" cy="1588"/>
            </a:xfrm>
            <a:prstGeom prst="line">
              <a:avLst/>
            </a:prstGeom>
          </p:spPr>
          <p:style>
            <a:lnRef idx="2">
              <a:schemeClr val="accent4"/>
            </a:lnRef>
            <a:fillRef idx="0">
              <a:schemeClr val="accent4"/>
            </a:fillRef>
            <a:effectRef idx="1">
              <a:schemeClr val="accent4"/>
            </a:effectRef>
            <a:fontRef idx="minor">
              <a:schemeClr val="tx1"/>
            </a:fontRef>
          </p:style>
        </p:cxnSp>
        <p:cxnSp>
          <p:nvCxnSpPr>
            <p:cNvPr id="93" name="Straight Connector 92"/>
            <p:cNvCxnSpPr/>
            <p:nvPr/>
          </p:nvCxnSpPr>
          <p:spPr>
            <a:xfrm rot="10800000">
              <a:off x="457994" y="4876800"/>
              <a:ext cx="762794" cy="1588"/>
            </a:xfrm>
            <a:prstGeom prst="line">
              <a:avLst/>
            </a:prstGeom>
          </p:spPr>
          <p:style>
            <a:lnRef idx="2">
              <a:schemeClr val="accent4"/>
            </a:lnRef>
            <a:fillRef idx="0">
              <a:schemeClr val="accent4"/>
            </a:fillRef>
            <a:effectRef idx="1">
              <a:schemeClr val="accent4"/>
            </a:effectRef>
            <a:fontRef idx="minor">
              <a:schemeClr val="tx1"/>
            </a:fontRef>
          </p:style>
        </p:cxnSp>
      </p:grpSp>
      <p:sp>
        <p:nvSpPr>
          <p:cNvPr id="94" name="Rectangle 93"/>
          <p:cNvSpPr/>
          <p:nvPr/>
        </p:nvSpPr>
        <p:spPr>
          <a:xfrm>
            <a:off x="4313904" y="2499852"/>
            <a:ext cx="695628" cy="275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0,2286</a:t>
            </a:r>
          </a:p>
        </p:txBody>
      </p:sp>
      <p:sp>
        <p:nvSpPr>
          <p:cNvPr id="95" name="Rectangle 94"/>
          <p:cNvSpPr/>
          <p:nvPr/>
        </p:nvSpPr>
        <p:spPr>
          <a:xfrm>
            <a:off x="4311444" y="2986548"/>
            <a:ext cx="695628" cy="27530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t>0,0857</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p:cTn id="14" dur="1000" fill="hold"/>
                                        <p:tgtEl>
                                          <p:spTgt spid="78"/>
                                        </p:tgtEl>
                                        <p:attrNameLst>
                                          <p:attrName>ppt_x</p:attrName>
                                        </p:attrNameLst>
                                      </p:cBhvr>
                                      <p:tavLst>
                                        <p:tav tm="0">
                                          <p:val>
                                            <p:strVal val="#ppt_x-.2"/>
                                          </p:val>
                                        </p:tav>
                                        <p:tav tm="100000">
                                          <p:val>
                                            <p:strVal val="#ppt_x"/>
                                          </p:val>
                                        </p:tav>
                                      </p:tavLst>
                                    </p:anim>
                                    <p:anim calcmode="lin" valueType="num">
                                      <p:cBhvr>
                                        <p:cTn id="15" dur="1000" fill="hold"/>
                                        <p:tgtEl>
                                          <p:spTgt spid="78"/>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8"/>
                                        </p:tgtEl>
                                      </p:cBhvr>
                                    </p:animEffect>
                                  </p:childTnLst>
                                </p:cTn>
                              </p:par>
                              <p:par>
                                <p:cTn id="17" presetID="29" presetClass="entr" presetSubtype="0" fill="hold" nodeType="withEffect">
                                  <p:stCondLst>
                                    <p:cond delay="0"/>
                                  </p:stCondLst>
                                  <p:childTnLst>
                                    <p:set>
                                      <p:cBhvr>
                                        <p:cTn id="18" dur="1" fill="hold">
                                          <p:stCondLst>
                                            <p:cond delay="0"/>
                                          </p:stCondLst>
                                        </p:cTn>
                                        <p:tgtEl>
                                          <p:spTgt spid="79"/>
                                        </p:tgtEl>
                                        <p:attrNameLst>
                                          <p:attrName>style.visibility</p:attrName>
                                        </p:attrNameLst>
                                      </p:cBhvr>
                                      <p:to>
                                        <p:strVal val="visible"/>
                                      </p:to>
                                    </p:set>
                                    <p:anim calcmode="lin" valueType="num">
                                      <p:cBhvr>
                                        <p:cTn id="19" dur="1000" fill="hold"/>
                                        <p:tgtEl>
                                          <p:spTgt spid="79"/>
                                        </p:tgtEl>
                                        <p:attrNameLst>
                                          <p:attrName>ppt_x</p:attrName>
                                        </p:attrNameLst>
                                      </p:cBhvr>
                                      <p:tavLst>
                                        <p:tav tm="0">
                                          <p:val>
                                            <p:strVal val="#ppt_x-.2"/>
                                          </p:val>
                                        </p:tav>
                                        <p:tav tm="100000">
                                          <p:val>
                                            <p:strVal val="#ppt_x"/>
                                          </p:val>
                                        </p:tav>
                                      </p:tavLst>
                                    </p:anim>
                                    <p:anim calcmode="lin" valueType="num">
                                      <p:cBhvr>
                                        <p:cTn id="20" dur="1000" fill="hold"/>
                                        <p:tgtEl>
                                          <p:spTgt spid="79"/>
                                        </p:tgtEl>
                                        <p:attrNameLst>
                                          <p:attrName>ppt_y</p:attrName>
                                        </p:attrNameLst>
                                      </p:cBhvr>
                                      <p:tavLst>
                                        <p:tav tm="0">
                                          <p:val>
                                            <p:strVal val="#ppt_y"/>
                                          </p:val>
                                        </p:tav>
                                        <p:tav tm="100000">
                                          <p:val>
                                            <p:strVal val="#ppt_y"/>
                                          </p:val>
                                        </p:tav>
                                      </p:tavLst>
                                    </p:anim>
                                    <p:animEffect transition="in" filter="wipe(right)" prLst="gradientSize: 0.1">
                                      <p:cBhvr>
                                        <p:cTn id="21" dur="1000"/>
                                        <p:tgtEl>
                                          <p:spTgt spid="79"/>
                                        </p:tgtEl>
                                      </p:cBhvr>
                                    </p:animEffect>
                                  </p:childTnLst>
                                </p:cTn>
                              </p:par>
                              <p:par>
                                <p:cTn id="22" presetID="29" presetClass="entr" presetSubtype="0" fill="hold" nodeType="withEffect">
                                  <p:stCondLst>
                                    <p:cond delay="0"/>
                                  </p:stCondLst>
                                  <p:childTnLst>
                                    <p:set>
                                      <p:cBhvr>
                                        <p:cTn id="23" dur="1" fill="hold">
                                          <p:stCondLst>
                                            <p:cond delay="0"/>
                                          </p:stCondLst>
                                        </p:cTn>
                                        <p:tgtEl>
                                          <p:spTgt spid="80"/>
                                        </p:tgtEl>
                                        <p:attrNameLst>
                                          <p:attrName>style.visibility</p:attrName>
                                        </p:attrNameLst>
                                      </p:cBhvr>
                                      <p:to>
                                        <p:strVal val="visible"/>
                                      </p:to>
                                    </p:set>
                                    <p:anim calcmode="lin" valueType="num">
                                      <p:cBhvr>
                                        <p:cTn id="24" dur="1000" fill="hold"/>
                                        <p:tgtEl>
                                          <p:spTgt spid="80"/>
                                        </p:tgtEl>
                                        <p:attrNameLst>
                                          <p:attrName>ppt_x</p:attrName>
                                        </p:attrNameLst>
                                      </p:cBhvr>
                                      <p:tavLst>
                                        <p:tav tm="0">
                                          <p:val>
                                            <p:strVal val="#ppt_x-.2"/>
                                          </p:val>
                                        </p:tav>
                                        <p:tav tm="100000">
                                          <p:val>
                                            <p:strVal val="#ppt_x"/>
                                          </p:val>
                                        </p:tav>
                                      </p:tavLst>
                                    </p:anim>
                                    <p:anim calcmode="lin" valueType="num">
                                      <p:cBhvr>
                                        <p:cTn id="25" dur="1000" fill="hold"/>
                                        <p:tgtEl>
                                          <p:spTgt spid="80"/>
                                        </p:tgtEl>
                                        <p:attrNameLst>
                                          <p:attrName>ppt_y</p:attrName>
                                        </p:attrNameLst>
                                      </p:cBhvr>
                                      <p:tavLst>
                                        <p:tav tm="0">
                                          <p:val>
                                            <p:strVal val="#ppt_y"/>
                                          </p:val>
                                        </p:tav>
                                        <p:tav tm="100000">
                                          <p:val>
                                            <p:strVal val="#ppt_y"/>
                                          </p:val>
                                        </p:tav>
                                      </p:tavLst>
                                    </p:anim>
                                    <p:animEffect transition="in" filter="wipe(right)" prLst="gradientSize: 0.1">
                                      <p:cBhvr>
                                        <p:cTn id="26" dur="1000"/>
                                        <p:tgtEl>
                                          <p:spTgt spid="80"/>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par>
                                <p:cTn id="34" presetID="53"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p:cTn id="36" dur="500" fill="hold"/>
                                        <p:tgtEl>
                                          <p:spTgt spid="22"/>
                                        </p:tgtEl>
                                        <p:attrNameLst>
                                          <p:attrName>ppt_w</p:attrName>
                                        </p:attrNameLst>
                                      </p:cBhvr>
                                      <p:tavLst>
                                        <p:tav tm="0">
                                          <p:val>
                                            <p:fltVal val="0"/>
                                          </p:val>
                                        </p:tav>
                                        <p:tav tm="100000">
                                          <p:val>
                                            <p:strVal val="#ppt_w"/>
                                          </p:val>
                                        </p:tav>
                                      </p:tavLst>
                                    </p:anim>
                                    <p:anim calcmode="lin" valueType="num">
                                      <p:cBhvr>
                                        <p:cTn id="37" dur="500" fill="hold"/>
                                        <p:tgtEl>
                                          <p:spTgt spid="22"/>
                                        </p:tgtEl>
                                        <p:attrNameLst>
                                          <p:attrName>ppt_h</p:attrName>
                                        </p:attrNameLst>
                                      </p:cBhvr>
                                      <p:tavLst>
                                        <p:tav tm="0">
                                          <p:val>
                                            <p:fltVal val="0"/>
                                          </p:val>
                                        </p:tav>
                                        <p:tav tm="100000">
                                          <p:val>
                                            <p:strVal val="#ppt_h"/>
                                          </p:val>
                                        </p:tav>
                                      </p:tavLst>
                                    </p:anim>
                                    <p:animEffect transition="in" filter="fade">
                                      <p:cBhvr>
                                        <p:cTn id="38" dur="500"/>
                                        <p:tgtEl>
                                          <p:spTgt spid="22"/>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p:cTn id="41" dur="500" fill="hold"/>
                                        <p:tgtEl>
                                          <p:spTgt spid="23"/>
                                        </p:tgtEl>
                                        <p:attrNameLst>
                                          <p:attrName>ppt_w</p:attrName>
                                        </p:attrNameLst>
                                      </p:cBhvr>
                                      <p:tavLst>
                                        <p:tav tm="0">
                                          <p:val>
                                            <p:fltVal val="0"/>
                                          </p:val>
                                        </p:tav>
                                        <p:tav tm="100000">
                                          <p:val>
                                            <p:strVal val="#ppt_w"/>
                                          </p:val>
                                        </p:tav>
                                      </p:tavLst>
                                    </p:anim>
                                    <p:anim calcmode="lin" valueType="num">
                                      <p:cBhvr>
                                        <p:cTn id="42" dur="500" fill="hold"/>
                                        <p:tgtEl>
                                          <p:spTgt spid="23"/>
                                        </p:tgtEl>
                                        <p:attrNameLst>
                                          <p:attrName>ppt_h</p:attrName>
                                        </p:attrNameLst>
                                      </p:cBhvr>
                                      <p:tavLst>
                                        <p:tav tm="0">
                                          <p:val>
                                            <p:fltVal val="0"/>
                                          </p:val>
                                        </p:tav>
                                        <p:tav tm="100000">
                                          <p:val>
                                            <p:strVal val="#ppt_h"/>
                                          </p:val>
                                        </p:tav>
                                      </p:tavLst>
                                    </p:anim>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 calcmode="lin" valueType="num">
                                      <p:cBhvr>
                                        <p:cTn id="48" dur="500" fill="hold"/>
                                        <p:tgtEl>
                                          <p:spTgt spid="24"/>
                                        </p:tgtEl>
                                        <p:attrNameLst>
                                          <p:attrName>ppt_w</p:attrName>
                                        </p:attrNameLst>
                                      </p:cBhvr>
                                      <p:tavLst>
                                        <p:tav tm="0">
                                          <p:val>
                                            <p:fltVal val="0"/>
                                          </p:val>
                                        </p:tav>
                                        <p:tav tm="100000">
                                          <p:val>
                                            <p:strVal val="#ppt_w"/>
                                          </p:val>
                                        </p:tav>
                                      </p:tavLst>
                                    </p:anim>
                                    <p:anim calcmode="lin" valueType="num">
                                      <p:cBhvr>
                                        <p:cTn id="49" dur="500" fill="hold"/>
                                        <p:tgtEl>
                                          <p:spTgt spid="24"/>
                                        </p:tgtEl>
                                        <p:attrNameLst>
                                          <p:attrName>ppt_h</p:attrName>
                                        </p:attrNameLst>
                                      </p:cBhvr>
                                      <p:tavLst>
                                        <p:tav tm="0">
                                          <p:val>
                                            <p:fltVal val="0"/>
                                          </p:val>
                                        </p:tav>
                                        <p:tav tm="100000">
                                          <p:val>
                                            <p:strVal val="#ppt_h"/>
                                          </p:val>
                                        </p:tav>
                                      </p:tavLst>
                                    </p:anim>
                                    <p:animEffect transition="in" filter="fade">
                                      <p:cBhvr>
                                        <p:cTn id="50" dur="500"/>
                                        <p:tgtEl>
                                          <p:spTgt spid="24"/>
                                        </p:tgtEl>
                                      </p:cBhvr>
                                    </p:animEffect>
                                  </p:childTnLst>
                                </p:cTn>
                              </p:par>
                              <p:par>
                                <p:cTn id="51" presetID="53"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p:cTn id="53" dur="500" fill="hold"/>
                                        <p:tgtEl>
                                          <p:spTgt spid="25"/>
                                        </p:tgtEl>
                                        <p:attrNameLst>
                                          <p:attrName>ppt_w</p:attrName>
                                        </p:attrNameLst>
                                      </p:cBhvr>
                                      <p:tavLst>
                                        <p:tav tm="0">
                                          <p:val>
                                            <p:fltVal val="0"/>
                                          </p:val>
                                        </p:tav>
                                        <p:tav tm="100000">
                                          <p:val>
                                            <p:strVal val="#ppt_w"/>
                                          </p:val>
                                        </p:tav>
                                      </p:tavLst>
                                    </p:anim>
                                    <p:anim calcmode="lin" valueType="num">
                                      <p:cBhvr>
                                        <p:cTn id="54" dur="500" fill="hold"/>
                                        <p:tgtEl>
                                          <p:spTgt spid="25"/>
                                        </p:tgtEl>
                                        <p:attrNameLst>
                                          <p:attrName>ppt_h</p:attrName>
                                        </p:attrNameLst>
                                      </p:cBhvr>
                                      <p:tavLst>
                                        <p:tav tm="0">
                                          <p:val>
                                            <p:fltVal val="0"/>
                                          </p:val>
                                        </p:tav>
                                        <p:tav tm="100000">
                                          <p:val>
                                            <p:strVal val="#ppt_h"/>
                                          </p:val>
                                        </p:tav>
                                      </p:tavLst>
                                    </p:anim>
                                    <p:animEffect transition="in" filter="fade">
                                      <p:cBhvr>
                                        <p:cTn id="55" dur="500"/>
                                        <p:tgtEl>
                                          <p:spTgt spid="25"/>
                                        </p:tgtEl>
                                      </p:cBhvr>
                                    </p:animEffect>
                                  </p:childTnLst>
                                </p:cTn>
                              </p:par>
                              <p:par>
                                <p:cTn id="56" presetID="53" presetClass="entr" presetSubtype="0" fill="hold" grpId="0" nodeType="withEffect">
                                  <p:stCondLst>
                                    <p:cond delay="0"/>
                                  </p:stCondLst>
                                  <p:childTnLst>
                                    <p:set>
                                      <p:cBhvr>
                                        <p:cTn id="57" dur="1" fill="hold">
                                          <p:stCondLst>
                                            <p:cond delay="0"/>
                                          </p:stCondLst>
                                        </p:cTn>
                                        <p:tgtEl>
                                          <p:spTgt spid="26"/>
                                        </p:tgtEl>
                                        <p:attrNameLst>
                                          <p:attrName>style.visibility</p:attrName>
                                        </p:attrNameLst>
                                      </p:cBhvr>
                                      <p:to>
                                        <p:strVal val="visible"/>
                                      </p:to>
                                    </p:set>
                                    <p:anim calcmode="lin" valueType="num">
                                      <p:cBhvr>
                                        <p:cTn id="58" dur="500" fill="hold"/>
                                        <p:tgtEl>
                                          <p:spTgt spid="26"/>
                                        </p:tgtEl>
                                        <p:attrNameLst>
                                          <p:attrName>ppt_w</p:attrName>
                                        </p:attrNameLst>
                                      </p:cBhvr>
                                      <p:tavLst>
                                        <p:tav tm="0">
                                          <p:val>
                                            <p:fltVal val="0"/>
                                          </p:val>
                                        </p:tav>
                                        <p:tav tm="100000">
                                          <p:val>
                                            <p:strVal val="#ppt_w"/>
                                          </p:val>
                                        </p:tav>
                                      </p:tavLst>
                                    </p:anim>
                                    <p:anim calcmode="lin" valueType="num">
                                      <p:cBhvr>
                                        <p:cTn id="59" dur="500" fill="hold"/>
                                        <p:tgtEl>
                                          <p:spTgt spid="26"/>
                                        </p:tgtEl>
                                        <p:attrNameLst>
                                          <p:attrName>ppt_h</p:attrName>
                                        </p:attrNameLst>
                                      </p:cBhvr>
                                      <p:tavLst>
                                        <p:tav tm="0">
                                          <p:val>
                                            <p:fltVal val="0"/>
                                          </p:val>
                                        </p:tav>
                                        <p:tav tm="100000">
                                          <p:val>
                                            <p:strVal val="#ppt_h"/>
                                          </p:val>
                                        </p:tav>
                                      </p:tavLst>
                                    </p:anim>
                                    <p:animEffect transition="in" filter="fade">
                                      <p:cBhvr>
                                        <p:cTn id="60" dur="500"/>
                                        <p:tgtEl>
                                          <p:spTgt spid="26"/>
                                        </p:tgtEl>
                                      </p:cBhvr>
                                    </p:animEffect>
                                  </p:childTnLst>
                                </p:cTn>
                              </p:par>
                            </p:childTnLst>
                          </p:cTn>
                        </p:par>
                      </p:childTnLst>
                    </p:cTn>
                  </p:par>
                  <p:par>
                    <p:cTn id="61" fill="hold">
                      <p:stCondLst>
                        <p:cond delay="indefinite"/>
                      </p:stCondLst>
                      <p:childTnLst>
                        <p:par>
                          <p:cTn id="62" fill="hold">
                            <p:stCondLst>
                              <p:cond delay="0"/>
                            </p:stCondLst>
                            <p:childTnLst>
                              <p:par>
                                <p:cTn id="63" presetID="53" presetClass="entr" presetSubtype="0" fill="hold" nodeType="click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0"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 calcmode="lin" valueType="num">
                                      <p:cBhvr>
                                        <p:cTn id="72" dur="500" fill="hold"/>
                                        <p:tgtEl>
                                          <p:spTgt spid="40"/>
                                        </p:tgtEl>
                                        <p:attrNameLst>
                                          <p:attrName>ppt_w</p:attrName>
                                        </p:attrNameLst>
                                      </p:cBhvr>
                                      <p:tavLst>
                                        <p:tav tm="0">
                                          <p:val>
                                            <p:fltVal val="0"/>
                                          </p:val>
                                        </p:tav>
                                        <p:tav tm="100000">
                                          <p:val>
                                            <p:strVal val="#ppt_w"/>
                                          </p:val>
                                        </p:tav>
                                      </p:tavLst>
                                    </p:anim>
                                    <p:anim calcmode="lin" valueType="num">
                                      <p:cBhvr>
                                        <p:cTn id="73" dur="500" fill="hold"/>
                                        <p:tgtEl>
                                          <p:spTgt spid="40"/>
                                        </p:tgtEl>
                                        <p:attrNameLst>
                                          <p:attrName>ppt_h</p:attrName>
                                        </p:attrNameLst>
                                      </p:cBhvr>
                                      <p:tavLst>
                                        <p:tav tm="0">
                                          <p:val>
                                            <p:fltVal val="0"/>
                                          </p:val>
                                        </p:tav>
                                        <p:tav tm="100000">
                                          <p:val>
                                            <p:strVal val="#ppt_h"/>
                                          </p:val>
                                        </p:tav>
                                      </p:tavLst>
                                    </p:anim>
                                    <p:animEffect transition="in" filter="fade">
                                      <p:cBhvr>
                                        <p:cTn id="74" dur="500"/>
                                        <p:tgtEl>
                                          <p:spTgt spid="40"/>
                                        </p:tgtEl>
                                      </p:cBhvr>
                                    </p:animEffect>
                                  </p:childTnLst>
                                </p:cTn>
                              </p:par>
                              <p:par>
                                <p:cTn id="75" presetID="53" presetClass="entr" presetSubtype="0" fill="hold" nodeType="withEffect">
                                  <p:stCondLst>
                                    <p:cond delay="0"/>
                                  </p:stCondLst>
                                  <p:childTnLst>
                                    <p:set>
                                      <p:cBhvr>
                                        <p:cTn id="76" dur="1" fill="hold">
                                          <p:stCondLst>
                                            <p:cond delay="0"/>
                                          </p:stCondLst>
                                        </p:cTn>
                                        <p:tgtEl>
                                          <p:spTgt spid="45"/>
                                        </p:tgtEl>
                                        <p:attrNameLst>
                                          <p:attrName>style.visibility</p:attrName>
                                        </p:attrNameLst>
                                      </p:cBhvr>
                                      <p:to>
                                        <p:strVal val="visible"/>
                                      </p:to>
                                    </p:set>
                                    <p:anim calcmode="lin" valueType="num">
                                      <p:cBhvr>
                                        <p:cTn id="77" dur="500" fill="hold"/>
                                        <p:tgtEl>
                                          <p:spTgt spid="45"/>
                                        </p:tgtEl>
                                        <p:attrNameLst>
                                          <p:attrName>ppt_w</p:attrName>
                                        </p:attrNameLst>
                                      </p:cBhvr>
                                      <p:tavLst>
                                        <p:tav tm="0">
                                          <p:val>
                                            <p:fltVal val="0"/>
                                          </p:val>
                                        </p:tav>
                                        <p:tav tm="100000">
                                          <p:val>
                                            <p:strVal val="#ppt_w"/>
                                          </p:val>
                                        </p:tav>
                                      </p:tavLst>
                                    </p:anim>
                                    <p:anim calcmode="lin" valueType="num">
                                      <p:cBhvr>
                                        <p:cTn id="78" dur="500" fill="hold"/>
                                        <p:tgtEl>
                                          <p:spTgt spid="45"/>
                                        </p:tgtEl>
                                        <p:attrNameLst>
                                          <p:attrName>ppt_h</p:attrName>
                                        </p:attrNameLst>
                                      </p:cBhvr>
                                      <p:tavLst>
                                        <p:tav tm="0">
                                          <p:val>
                                            <p:fltVal val="0"/>
                                          </p:val>
                                        </p:tav>
                                        <p:tav tm="100000">
                                          <p:val>
                                            <p:strVal val="#ppt_h"/>
                                          </p:val>
                                        </p:tav>
                                      </p:tavLst>
                                    </p:anim>
                                    <p:animEffect transition="in" filter="fade">
                                      <p:cBhvr>
                                        <p:cTn id="79" dur="500"/>
                                        <p:tgtEl>
                                          <p:spTgt spid="45"/>
                                        </p:tgtEl>
                                      </p:cBhvr>
                                    </p:animEffect>
                                  </p:childTnLst>
                                </p:cTn>
                              </p:par>
                            </p:childTnLst>
                          </p:cTn>
                        </p:par>
                      </p:childTnLst>
                    </p:cTn>
                  </p:par>
                  <p:par>
                    <p:cTn id="80" fill="hold">
                      <p:stCondLst>
                        <p:cond delay="indefinite"/>
                      </p:stCondLst>
                      <p:childTnLst>
                        <p:par>
                          <p:cTn id="81" fill="hold">
                            <p:stCondLst>
                              <p:cond delay="0"/>
                            </p:stCondLst>
                            <p:childTnLst>
                              <p:par>
                                <p:cTn id="82" presetID="29" presetClass="entr" presetSubtype="0" fill="hold" grpId="0" nodeType="clickEffect">
                                  <p:stCondLst>
                                    <p:cond delay="0"/>
                                  </p:stCondLst>
                                  <p:childTnLst>
                                    <p:set>
                                      <p:cBhvr>
                                        <p:cTn id="83" dur="1" fill="hold">
                                          <p:stCondLst>
                                            <p:cond delay="0"/>
                                          </p:stCondLst>
                                        </p:cTn>
                                        <p:tgtEl>
                                          <p:spTgt spid="65"/>
                                        </p:tgtEl>
                                        <p:attrNameLst>
                                          <p:attrName>style.visibility</p:attrName>
                                        </p:attrNameLst>
                                      </p:cBhvr>
                                      <p:to>
                                        <p:strVal val="visible"/>
                                      </p:to>
                                    </p:set>
                                    <p:anim calcmode="lin" valueType="num">
                                      <p:cBhvr>
                                        <p:cTn id="84" dur="1000" fill="hold"/>
                                        <p:tgtEl>
                                          <p:spTgt spid="65"/>
                                        </p:tgtEl>
                                        <p:attrNameLst>
                                          <p:attrName>ppt_x</p:attrName>
                                        </p:attrNameLst>
                                      </p:cBhvr>
                                      <p:tavLst>
                                        <p:tav tm="0">
                                          <p:val>
                                            <p:strVal val="#ppt_x-.2"/>
                                          </p:val>
                                        </p:tav>
                                        <p:tav tm="100000">
                                          <p:val>
                                            <p:strVal val="#ppt_x"/>
                                          </p:val>
                                        </p:tav>
                                      </p:tavLst>
                                    </p:anim>
                                    <p:anim calcmode="lin" valueType="num">
                                      <p:cBhvr>
                                        <p:cTn id="85" dur="1000" fill="hold"/>
                                        <p:tgtEl>
                                          <p:spTgt spid="65"/>
                                        </p:tgtEl>
                                        <p:attrNameLst>
                                          <p:attrName>ppt_y</p:attrName>
                                        </p:attrNameLst>
                                      </p:cBhvr>
                                      <p:tavLst>
                                        <p:tav tm="0">
                                          <p:val>
                                            <p:strVal val="#ppt_y"/>
                                          </p:val>
                                        </p:tav>
                                        <p:tav tm="100000">
                                          <p:val>
                                            <p:strVal val="#ppt_y"/>
                                          </p:val>
                                        </p:tav>
                                      </p:tavLst>
                                    </p:anim>
                                    <p:animEffect transition="in" filter="wipe(right)" prLst="gradientSize: 0.1">
                                      <p:cBhvr>
                                        <p:cTn id="86" dur="1000"/>
                                        <p:tgtEl>
                                          <p:spTgt spid="65"/>
                                        </p:tgtEl>
                                      </p:cBhvr>
                                    </p:animEffect>
                                  </p:childTnLst>
                                </p:cTn>
                              </p:par>
                              <p:par>
                                <p:cTn id="87" presetID="29" presetClass="entr" presetSubtype="0" fill="hold" nodeType="withEffect">
                                  <p:stCondLst>
                                    <p:cond delay="0"/>
                                  </p:stCondLst>
                                  <p:childTnLst>
                                    <p:set>
                                      <p:cBhvr>
                                        <p:cTn id="88" dur="1" fill="hold">
                                          <p:stCondLst>
                                            <p:cond delay="0"/>
                                          </p:stCondLst>
                                        </p:cTn>
                                        <p:tgtEl>
                                          <p:spTgt spid="83"/>
                                        </p:tgtEl>
                                        <p:attrNameLst>
                                          <p:attrName>style.visibility</p:attrName>
                                        </p:attrNameLst>
                                      </p:cBhvr>
                                      <p:to>
                                        <p:strVal val="visible"/>
                                      </p:to>
                                    </p:set>
                                    <p:anim calcmode="lin" valueType="num">
                                      <p:cBhvr>
                                        <p:cTn id="89" dur="1000" fill="hold"/>
                                        <p:tgtEl>
                                          <p:spTgt spid="83"/>
                                        </p:tgtEl>
                                        <p:attrNameLst>
                                          <p:attrName>ppt_x</p:attrName>
                                        </p:attrNameLst>
                                      </p:cBhvr>
                                      <p:tavLst>
                                        <p:tav tm="0">
                                          <p:val>
                                            <p:strVal val="#ppt_x-.2"/>
                                          </p:val>
                                        </p:tav>
                                        <p:tav tm="100000">
                                          <p:val>
                                            <p:strVal val="#ppt_x"/>
                                          </p:val>
                                        </p:tav>
                                      </p:tavLst>
                                    </p:anim>
                                    <p:anim calcmode="lin" valueType="num">
                                      <p:cBhvr>
                                        <p:cTn id="90" dur="1000" fill="hold"/>
                                        <p:tgtEl>
                                          <p:spTgt spid="83"/>
                                        </p:tgtEl>
                                        <p:attrNameLst>
                                          <p:attrName>ppt_y</p:attrName>
                                        </p:attrNameLst>
                                      </p:cBhvr>
                                      <p:tavLst>
                                        <p:tav tm="0">
                                          <p:val>
                                            <p:strVal val="#ppt_y"/>
                                          </p:val>
                                        </p:tav>
                                        <p:tav tm="100000">
                                          <p:val>
                                            <p:strVal val="#ppt_y"/>
                                          </p:val>
                                        </p:tav>
                                      </p:tavLst>
                                    </p:anim>
                                    <p:animEffect transition="in" filter="wipe(right)" prLst="gradientSize: 0.1">
                                      <p:cBhvr>
                                        <p:cTn id="91" dur="1000"/>
                                        <p:tgtEl>
                                          <p:spTgt spid="83"/>
                                        </p:tgtEl>
                                      </p:cBhvr>
                                    </p:animEffect>
                                  </p:childTnLst>
                                </p:cTn>
                              </p:par>
                            </p:childTnLst>
                          </p:cTn>
                        </p:par>
                      </p:childTnLst>
                    </p:cTn>
                  </p:par>
                  <p:par>
                    <p:cTn id="92" fill="hold">
                      <p:stCondLst>
                        <p:cond delay="indefinite"/>
                      </p:stCondLst>
                      <p:childTnLst>
                        <p:par>
                          <p:cTn id="93" fill="hold">
                            <p:stCondLst>
                              <p:cond delay="0"/>
                            </p:stCondLst>
                            <p:childTnLst>
                              <p:par>
                                <p:cTn id="94" presetID="53" presetClass="entr" presetSubtype="0" fill="hold" grpId="0" nodeType="clickEffect">
                                  <p:stCondLst>
                                    <p:cond delay="0"/>
                                  </p:stCondLst>
                                  <p:childTnLst>
                                    <p:set>
                                      <p:cBhvr>
                                        <p:cTn id="95" dur="1" fill="hold">
                                          <p:stCondLst>
                                            <p:cond delay="0"/>
                                          </p:stCondLst>
                                        </p:cTn>
                                        <p:tgtEl>
                                          <p:spTgt spid="81"/>
                                        </p:tgtEl>
                                        <p:attrNameLst>
                                          <p:attrName>style.visibility</p:attrName>
                                        </p:attrNameLst>
                                      </p:cBhvr>
                                      <p:to>
                                        <p:strVal val="visible"/>
                                      </p:to>
                                    </p:set>
                                    <p:anim calcmode="lin" valueType="num">
                                      <p:cBhvr>
                                        <p:cTn id="96" dur="500" fill="hold"/>
                                        <p:tgtEl>
                                          <p:spTgt spid="81"/>
                                        </p:tgtEl>
                                        <p:attrNameLst>
                                          <p:attrName>ppt_w</p:attrName>
                                        </p:attrNameLst>
                                      </p:cBhvr>
                                      <p:tavLst>
                                        <p:tav tm="0">
                                          <p:val>
                                            <p:fltVal val="0"/>
                                          </p:val>
                                        </p:tav>
                                        <p:tav tm="100000">
                                          <p:val>
                                            <p:strVal val="#ppt_w"/>
                                          </p:val>
                                        </p:tav>
                                      </p:tavLst>
                                    </p:anim>
                                    <p:anim calcmode="lin" valueType="num">
                                      <p:cBhvr>
                                        <p:cTn id="97" dur="500" fill="hold"/>
                                        <p:tgtEl>
                                          <p:spTgt spid="81"/>
                                        </p:tgtEl>
                                        <p:attrNameLst>
                                          <p:attrName>ppt_h</p:attrName>
                                        </p:attrNameLst>
                                      </p:cBhvr>
                                      <p:tavLst>
                                        <p:tav tm="0">
                                          <p:val>
                                            <p:fltVal val="0"/>
                                          </p:val>
                                        </p:tav>
                                        <p:tav tm="100000">
                                          <p:val>
                                            <p:strVal val="#ppt_h"/>
                                          </p:val>
                                        </p:tav>
                                      </p:tavLst>
                                    </p:anim>
                                    <p:animEffect transition="in" filter="fade">
                                      <p:cBhvr>
                                        <p:cTn id="98" dur="500"/>
                                        <p:tgtEl>
                                          <p:spTgt spid="81"/>
                                        </p:tgtEl>
                                      </p:cBhvr>
                                    </p:animEffect>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39"/>
                                        </p:tgtEl>
                                        <p:attrNameLst>
                                          <p:attrName>ppt_x</p:attrName>
                                        </p:attrNameLst>
                                      </p:cBhvr>
                                      <p:tavLst>
                                        <p:tav tm="0">
                                          <p:val>
                                            <p:strVal val="ppt_x"/>
                                          </p:val>
                                        </p:tav>
                                        <p:tav tm="100000">
                                          <p:val>
                                            <p:strVal val="ppt_x"/>
                                          </p:val>
                                        </p:tav>
                                      </p:tavLst>
                                    </p:anim>
                                    <p:anim calcmode="lin" valueType="num">
                                      <p:cBhvr additive="base">
                                        <p:cTn id="103" dur="500"/>
                                        <p:tgtEl>
                                          <p:spTgt spid="39"/>
                                        </p:tgtEl>
                                        <p:attrNameLst>
                                          <p:attrName>ppt_y</p:attrName>
                                        </p:attrNameLst>
                                      </p:cBhvr>
                                      <p:tavLst>
                                        <p:tav tm="0">
                                          <p:val>
                                            <p:strVal val="ppt_y"/>
                                          </p:val>
                                        </p:tav>
                                        <p:tav tm="100000">
                                          <p:val>
                                            <p:strVal val="1+ppt_h/2"/>
                                          </p:val>
                                        </p:tav>
                                      </p:tavLst>
                                    </p:anim>
                                    <p:set>
                                      <p:cBhvr>
                                        <p:cTn id="104" dur="1" fill="hold">
                                          <p:stCondLst>
                                            <p:cond delay="499"/>
                                          </p:stCondLst>
                                        </p:cTn>
                                        <p:tgtEl>
                                          <p:spTgt spid="39"/>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40"/>
                                        </p:tgtEl>
                                        <p:attrNameLst>
                                          <p:attrName>ppt_x</p:attrName>
                                        </p:attrNameLst>
                                      </p:cBhvr>
                                      <p:tavLst>
                                        <p:tav tm="0">
                                          <p:val>
                                            <p:strVal val="ppt_x"/>
                                          </p:val>
                                        </p:tav>
                                        <p:tav tm="100000">
                                          <p:val>
                                            <p:strVal val="ppt_x"/>
                                          </p:val>
                                        </p:tav>
                                      </p:tavLst>
                                    </p:anim>
                                    <p:anim calcmode="lin" valueType="num">
                                      <p:cBhvr additive="base">
                                        <p:cTn id="107" dur="500"/>
                                        <p:tgtEl>
                                          <p:spTgt spid="40"/>
                                        </p:tgtEl>
                                        <p:attrNameLst>
                                          <p:attrName>ppt_y</p:attrName>
                                        </p:attrNameLst>
                                      </p:cBhvr>
                                      <p:tavLst>
                                        <p:tav tm="0">
                                          <p:val>
                                            <p:strVal val="ppt_y"/>
                                          </p:val>
                                        </p:tav>
                                        <p:tav tm="100000">
                                          <p:val>
                                            <p:strVal val="1+ppt_h/2"/>
                                          </p:val>
                                        </p:tav>
                                      </p:tavLst>
                                    </p:anim>
                                    <p:set>
                                      <p:cBhvr>
                                        <p:cTn id="108" dur="1" fill="hold">
                                          <p:stCondLst>
                                            <p:cond delay="499"/>
                                          </p:stCondLst>
                                        </p:cTn>
                                        <p:tgtEl>
                                          <p:spTgt spid="40"/>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53" presetClass="entr" presetSubtype="0" fill="hold" nodeType="clickEffect">
                                  <p:stCondLst>
                                    <p:cond delay="0"/>
                                  </p:stCondLst>
                                  <p:childTnLst>
                                    <p:set>
                                      <p:cBhvr>
                                        <p:cTn id="112" dur="1" fill="hold">
                                          <p:stCondLst>
                                            <p:cond delay="0"/>
                                          </p:stCondLst>
                                        </p:cTn>
                                        <p:tgtEl>
                                          <p:spTgt spid="84"/>
                                        </p:tgtEl>
                                        <p:attrNameLst>
                                          <p:attrName>style.visibility</p:attrName>
                                        </p:attrNameLst>
                                      </p:cBhvr>
                                      <p:to>
                                        <p:strVal val="visible"/>
                                      </p:to>
                                    </p:set>
                                    <p:anim calcmode="lin" valueType="num">
                                      <p:cBhvr>
                                        <p:cTn id="113" dur="500" fill="hold"/>
                                        <p:tgtEl>
                                          <p:spTgt spid="84"/>
                                        </p:tgtEl>
                                        <p:attrNameLst>
                                          <p:attrName>ppt_w</p:attrName>
                                        </p:attrNameLst>
                                      </p:cBhvr>
                                      <p:tavLst>
                                        <p:tav tm="0">
                                          <p:val>
                                            <p:fltVal val="0"/>
                                          </p:val>
                                        </p:tav>
                                        <p:tav tm="100000">
                                          <p:val>
                                            <p:strVal val="#ppt_w"/>
                                          </p:val>
                                        </p:tav>
                                      </p:tavLst>
                                    </p:anim>
                                    <p:anim calcmode="lin" valueType="num">
                                      <p:cBhvr>
                                        <p:cTn id="114" dur="500" fill="hold"/>
                                        <p:tgtEl>
                                          <p:spTgt spid="84"/>
                                        </p:tgtEl>
                                        <p:attrNameLst>
                                          <p:attrName>ppt_h</p:attrName>
                                        </p:attrNameLst>
                                      </p:cBhvr>
                                      <p:tavLst>
                                        <p:tav tm="0">
                                          <p:val>
                                            <p:fltVal val="0"/>
                                          </p:val>
                                        </p:tav>
                                        <p:tav tm="100000">
                                          <p:val>
                                            <p:strVal val="#ppt_h"/>
                                          </p:val>
                                        </p:tav>
                                      </p:tavLst>
                                    </p:anim>
                                    <p:animEffect transition="in" filter="fade">
                                      <p:cBhvr>
                                        <p:cTn id="115" dur="500"/>
                                        <p:tgtEl>
                                          <p:spTgt spid="84"/>
                                        </p:tgtEl>
                                      </p:cBhvr>
                                    </p:animEffect>
                                  </p:childTnLst>
                                </p:cTn>
                              </p:par>
                            </p:childTnLst>
                          </p:cTn>
                        </p:par>
                      </p:childTnLst>
                    </p:cTn>
                  </p:par>
                  <p:par>
                    <p:cTn id="116" fill="hold">
                      <p:stCondLst>
                        <p:cond delay="indefinite"/>
                      </p:stCondLst>
                      <p:childTnLst>
                        <p:par>
                          <p:cTn id="117" fill="hold">
                            <p:stCondLst>
                              <p:cond delay="0"/>
                            </p:stCondLst>
                            <p:childTnLst>
                              <p:par>
                                <p:cTn id="118" presetID="53" presetClass="entr" presetSubtype="0" fill="hold" nodeType="clickEffect">
                                  <p:stCondLst>
                                    <p:cond delay="0"/>
                                  </p:stCondLst>
                                  <p:childTnLst>
                                    <p:set>
                                      <p:cBhvr>
                                        <p:cTn id="119" dur="1" fill="hold">
                                          <p:stCondLst>
                                            <p:cond delay="0"/>
                                          </p:stCondLst>
                                        </p:cTn>
                                        <p:tgtEl>
                                          <p:spTgt spid="68"/>
                                        </p:tgtEl>
                                        <p:attrNameLst>
                                          <p:attrName>style.visibility</p:attrName>
                                        </p:attrNameLst>
                                      </p:cBhvr>
                                      <p:to>
                                        <p:strVal val="visible"/>
                                      </p:to>
                                    </p:set>
                                    <p:anim calcmode="lin" valueType="num">
                                      <p:cBhvr>
                                        <p:cTn id="120" dur="500" fill="hold"/>
                                        <p:tgtEl>
                                          <p:spTgt spid="68"/>
                                        </p:tgtEl>
                                        <p:attrNameLst>
                                          <p:attrName>ppt_w</p:attrName>
                                        </p:attrNameLst>
                                      </p:cBhvr>
                                      <p:tavLst>
                                        <p:tav tm="0">
                                          <p:val>
                                            <p:fltVal val="0"/>
                                          </p:val>
                                        </p:tav>
                                        <p:tav tm="100000">
                                          <p:val>
                                            <p:strVal val="#ppt_w"/>
                                          </p:val>
                                        </p:tav>
                                      </p:tavLst>
                                    </p:anim>
                                    <p:anim calcmode="lin" valueType="num">
                                      <p:cBhvr>
                                        <p:cTn id="121" dur="500" fill="hold"/>
                                        <p:tgtEl>
                                          <p:spTgt spid="68"/>
                                        </p:tgtEl>
                                        <p:attrNameLst>
                                          <p:attrName>ppt_h</p:attrName>
                                        </p:attrNameLst>
                                      </p:cBhvr>
                                      <p:tavLst>
                                        <p:tav tm="0">
                                          <p:val>
                                            <p:fltVal val="0"/>
                                          </p:val>
                                        </p:tav>
                                        <p:tav tm="100000">
                                          <p:val>
                                            <p:strVal val="#ppt_h"/>
                                          </p:val>
                                        </p:tav>
                                      </p:tavLst>
                                    </p:anim>
                                    <p:animEffect transition="in" filter="fade">
                                      <p:cBhvr>
                                        <p:cTn id="122" dur="500"/>
                                        <p:tgtEl>
                                          <p:spTgt spid="68"/>
                                        </p:tgtEl>
                                      </p:cBhvr>
                                    </p:animEffect>
                                  </p:childTnLst>
                                </p:cTn>
                              </p:par>
                            </p:childTnLst>
                          </p:cTn>
                        </p:par>
                      </p:childTnLst>
                    </p:cTn>
                  </p:par>
                  <p:par>
                    <p:cTn id="123" fill="hold">
                      <p:stCondLst>
                        <p:cond delay="indefinite"/>
                      </p:stCondLst>
                      <p:childTnLst>
                        <p:par>
                          <p:cTn id="124" fill="hold">
                            <p:stCondLst>
                              <p:cond delay="0"/>
                            </p:stCondLst>
                            <p:childTnLst>
                              <p:par>
                                <p:cTn id="125" presetID="29" presetClass="entr" presetSubtype="0" fill="hold" nodeType="clickEffect">
                                  <p:stCondLst>
                                    <p:cond delay="0"/>
                                  </p:stCondLst>
                                  <p:childTnLst>
                                    <p:set>
                                      <p:cBhvr>
                                        <p:cTn id="126" dur="1" fill="hold">
                                          <p:stCondLst>
                                            <p:cond delay="0"/>
                                          </p:stCondLst>
                                        </p:cTn>
                                        <p:tgtEl>
                                          <p:spTgt spid="62"/>
                                        </p:tgtEl>
                                        <p:attrNameLst>
                                          <p:attrName>style.visibility</p:attrName>
                                        </p:attrNameLst>
                                      </p:cBhvr>
                                      <p:to>
                                        <p:strVal val="visible"/>
                                      </p:to>
                                    </p:set>
                                    <p:anim calcmode="lin" valueType="num">
                                      <p:cBhvr>
                                        <p:cTn id="127" dur="1000" fill="hold"/>
                                        <p:tgtEl>
                                          <p:spTgt spid="62"/>
                                        </p:tgtEl>
                                        <p:attrNameLst>
                                          <p:attrName>ppt_x</p:attrName>
                                        </p:attrNameLst>
                                      </p:cBhvr>
                                      <p:tavLst>
                                        <p:tav tm="0">
                                          <p:val>
                                            <p:strVal val="#ppt_x-.2"/>
                                          </p:val>
                                        </p:tav>
                                        <p:tav tm="100000">
                                          <p:val>
                                            <p:strVal val="#ppt_x"/>
                                          </p:val>
                                        </p:tav>
                                      </p:tavLst>
                                    </p:anim>
                                    <p:anim calcmode="lin" valueType="num">
                                      <p:cBhvr>
                                        <p:cTn id="128" dur="1000" fill="hold"/>
                                        <p:tgtEl>
                                          <p:spTgt spid="62"/>
                                        </p:tgtEl>
                                        <p:attrNameLst>
                                          <p:attrName>ppt_y</p:attrName>
                                        </p:attrNameLst>
                                      </p:cBhvr>
                                      <p:tavLst>
                                        <p:tav tm="0">
                                          <p:val>
                                            <p:strVal val="#ppt_y"/>
                                          </p:val>
                                        </p:tav>
                                        <p:tav tm="100000">
                                          <p:val>
                                            <p:strVal val="#ppt_y"/>
                                          </p:val>
                                        </p:tav>
                                      </p:tavLst>
                                    </p:anim>
                                    <p:animEffect transition="in" filter="wipe(right)" prLst="gradientSize: 0.1">
                                      <p:cBhvr>
                                        <p:cTn id="129" dur="1000"/>
                                        <p:tgtEl>
                                          <p:spTgt spid="62"/>
                                        </p:tgtEl>
                                      </p:cBhvr>
                                    </p:animEffect>
                                  </p:childTnLst>
                                </p:cTn>
                              </p:par>
                              <p:par>
                                <p:cTn id="130" presetID="29" presetClass="entr" presetSubtype="0" fill="hold" grpId="0" nodeType="withEffect">
                                  <p:stCondLst>
                                    <p:cond delay="0"/>
                                  </p:stCondLst>
                                  <p:childTnLst>
                                    <p:set>
                                      <p:cBhvr>
                                        <p:cTn id="131" dur="1" fill="hold">
                                          <p:stCondLst>
                                            <p:cond delay="0"/>
                                          </p:stCondLst>
                                        </p:cTn>
                                        <p:tgtEl>
                                          <p:spTgt spid="66"/>
                                        </p:tgtEl>
                                        <p:attrNameLst>
                                          <p:attrName>style.visibility</p:attrName>
                                        </p:attrNameLst>
                                      </p:cBhvr>
                                      <p:to>
                                        <p:strVal val="visible"/>
                                      </p:to>
                                    </p:set>
                                    <p:anim calcmode="lin" valueType="num">
                                      <p:cBhvr>
                                        <p:cTn id="132" dur="1000" fill="hold"/>
                                        <p:tgtEl>
                                          <p:spTgt spid="66"/>
                                        </p:tgtEl>
                                        <p:attrNameLst>
                                          <p:attrName>ppt_x</p:attrName>
                                        </p:attrNameLst>
                                      </p:cBhvr>
                                      <p:tavLst>
                                        <p:tav tm="0">
                                          <p:val>
                                            <p:strVal val="#ppt_x-.2"/>
                                          </p:val>
                                        </p:tav>
                                        <p:tav tm="100000">
                                          <p:val>
                                            <p:strVal val="#ppt_x"/>
                                          </p:val>
                                        </p:tav>
                                      </p:tavLst>
                                    </p:anim>
                                    <p:anim calcmode="lin" valueType="num">
                                      <p:cBhvr>
                                        <p:cTn id="133" dur="1000" fill="hold"/>
                                        <p:tgtEl>
                                          <p:spTgt spid="66"/>
                                        </p:tgtEl>
                                        <p:attrNameLst>
                                          <p:attrName>ppt_y</p:attrName>
                                        </p:attrNameLst>
                                      </p:cBhvr>
                                      <p:tavLst>
                                        <p:tav tm="0">
                                          <p:val>
                                            <p:strVal val="#ppt_y"/>
                                          </p:val>
                                        </p:tav>
                                        <p:tav tm="100000">
                                          <p:val>
                                            <p:strVal val="#ppt_y"/>
                                          </p:val>
                                        </p:tav>
                                      </p:tavLst>
                                    </p:anim>
                                    <p:animEffect transition="in" filter="wipe(right)" prLst="gradientSize: 0.1">
                                      <p:cBhvr>
                                        <p:cTn id="134" dur="10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53" presetClass="entr" presetSubtype="0" fill="hold" grpId="0" nodeType="clickEffect">
                                  <p:stCondLst>
                                    <p:cond delay="0"/>
                                  </p:stCondLst>
                                  <p:childTnLst>
                                    <p:set>
                                      <p:cBhvr>
                                        <p:cTn id="138" dur="1" fill="hold">
                                          <p:stCondLst>
                                            <p:cond delay="0"/>
                                          </p:stCondLst>
                                        </p:cTn>
                                        <p:tgtEl>
                                          <p:spTgt spid="94"/>
                                        </p:tgtEl>
                                        <p:attrNameLst>
                                          <p:attrName>style.visibility</p:attrName>
                                        </p:attrNameLst>
                                      </p:cBhvr>
                                      <p:to>
                                        <p:strVal val="visible"/>
                                      </p:to>
                                    </p:set>
                                    <p:anim calcmode="lin" valueType="num">
                                      <p:cBhvr>
                                        <p:cTn id="139" dur="500" fill="hold"/>
                                        <p:tgtEl>
                                          <p:spTgt spid="94"/>
                                        </p:tgtEl>
                                        <p:attrNameLst>
                                          <p:attrName>ppt_w</p:attrName>
                                        </p:attrNameLst>
                                      </p:cBhvr>
                                      <p:tavLst>
                                        <p:tav tm="0">
                                          <p:val>
                                            <p:fltVal val="0"/>
                                          </p:val>
                                        </p:tav>
                                        <p:tav tm="100000">
                                          <p:val>
                                            <p:strVal val="#ppt_w"/>
                                          </p:val>
                                        </p:tav>
                                      </p:tavLst>
                                    </p:anim>
                                    <p:anim calcmode="lin" valueType="num">
                                      <p:cBhvr>
                                        <p:cTn id="140" dur="500" fill="hold"/>
                                        <p:tgtEl>
                                          <p:spTgt spid="94"/>
                                        </p:tgtEl>
                                        <p:attrNameLst>
                                          <p:attrName>ppt_h</p:attrName>
                                        </p:attrNameLst>
                                      </p:cBhvr>
                                      <p:tavLst>
                                        <p:tav tm="0">
                                          <p:val>
                                            <p:fltVal val="0"/>
                                          </p:val>
                                        </p:tav>
                                        <p:tav tm="100000">
                                          <p:val>
                                            <p:strVal val="#ppt_h"/>
                                          </p:val>
                                        </p:tav>
                                      </p:tavLst>
                                    </p:anim>
                                    <p:animEffect transition="in" filter="fade">
                                      <p:cBhvr>
                                        <p:cTn id="141" dur="500"/>
                                        <p:tgtEl>
                                          <p:spTgt spid="94"/>
                                        </p:tgtEl>
                                      </p:cBhvr>
                                    </p:animEffect>
                                  </p:childTnLst>
                                </p:cTn>
                              </p:par>
                            </p:childTnLst>
                          </p:cTn>
                        </p:par>
                      </p:childTnLst>
                    </p:cTn>
                  </p:par>
                  <p:par>
                    <p:cTn id="142" fill="hold">
                      <p:stCondLst>
                        <p:cond delay="indefinite"/>
                      </p:stCondLst>
                      <p:childTnLst>
                        <p:par>
                          <p:cTn id="143" fill="hold">
                            <p:stCondLst>
                              <p:cond delay="0"/>
                            </p:stCondLst>
                            <p:childTnLst>
                              <p:par>
                                <p:cTn id="144" presetID="2" presetClass="exit" presetSubtype="4" fill="hold" nodeType="clickEffect">
                                  <p:stCondLst>
                                    <p:cond delay="0"/>
                                  </p:stCondLst>
                                  <p:childTnLst>
                                    <p:anim calcmode="lin" valueType="num">
                                      <p:cBhvr additive="base">
                                        <p:cTn id="145" dur="500"/>
                                        <p:tgtEl>
                                          <p:spTgt spid="84"/>
                                        </p:tgtEl>
                                        <p:attrNameLst>
                                          <p:attrName>ppt_x</p:attrName>
                                        </p:attrNameLst>
                                      </p:cBhvr>
                                      <p:tavLst>
                                        <p:tav tm="0">
                                          <p:val>
                                            <p:strVal val="ppt_x"/>
                                          </p:val>
                                        </p:tav>
                                        <p:tav tm="100000">
                                          <p:val>
                                            <p:strVal val="ppt_x"/>
                                          </p:val>
                                        </p:tav>
                                      </p:tavLst>
                                    </p:anim>
                                    <p:anim calcmode="lin" valueType="num">
                                      <p:cBhvr additive="base">
                                        <p:cTn id="146" dur="500"/>
                                        <p:tgtEl>
                                          <p:spTgt spid="84"/>
                                        </p:tgtEl>
                                        <p:attrNameLst>
                                          <p:attrName>ppt_y</p:attrName>
                                        </p:attrNameLst>
                                      </p:cBhvr>
                                      <p:tavLst>
                                        <p:tav tm="0">
                                          <p:val>
                                            <p:strVal val="ppt_y"/>
                                          </p:val>
                                        </p:tav>
                                        <p:tav tm="100000">
                                          <p:val>
                                            <p:strVal val="1+ppt_h/2"/>
                                          </p:val>
                                        </p:tav>
                                      </p:tavLst>
                                    </p:anim>
                                    <p:set>
                                      <p:cBhvr>
                                        <p:cTn id="147" dur="1" fill="hold">
                                          <p:stCondLst>
                                            <p:cond delay="499"/>
                                          </p:stCondLst>
                                        </p:cTn>
                                        <p:tgtEl>
                                          <p:spTgt spid="84"/>
                                        </p:tgtEl>
                                        <p:attrNameLst>
                                          <p:attrName>style.visibility</p:attrName>
                                        </p:attrNameLst>
                                      </p:cBhvr>
                                      <p:to>
                                        <p:strVal val="hidden"/>
                                      </p:to>
                                    </p:set>
                                  </p:childTnLst>
                                </p:cTn>
                              </p:par>
                              <p:par>
                                <p:cTn id="148" presetID="2" presetClass="exit" presetSubtype="4" fill="hold" nodeType="withEffect">
                                  <p:stCondLst>
                                    <p:cond delay="0"/>
                                  </p:stCondLst>
                                  <p:childTnLst>
                                    <p:anim calcmode="lin" valueType="num">
                                      <p:cBhvr additive="base">
                                        <p:cTn id="149" dur="500"/>
                                        <p:tgtEl>
                                          <p:spTgt spid="68"/>
                                        </p:tgtEl>
                                        <p:attrNameLst>
                                          <p:attrName>ppt_x</p:attrName>
                                        </p:attrNameLst>
                                      </p:cBhvr>
                                      <p:tavLst>
                                        <p:tav tm="0">
                                          <p:val>
                                            <p:strVal val="ppt_x"/>
                                          </p:val>
                                        </p:tav>
                                        <p:tav tm="100000">
                                          <p:val>
                                            <p:strVal val="ppt_x"/>
                                          </p:val>
                                        </p:tav>
                                      </p:tavLst>
                                    </p:anim>
                                    <p:anim calcmode="lin" valueType="num">
                                      <p:cBhvr additive="base">
                                        <p:cTn id="150" dur="500"/>
                                        <p:tgtEl>
                                          <p:spTgt spid="68"/>
                                        </p:tgtEl>
                                        <p:attrNameLst>
                                          <p:attrName>ppt_y</p:attrName>
                                        </p:attrNameLst>
                                      </p:cBhvr>
                                      <p:tavLst>
                                        <p:tav tm="0">
                                          <p:val>
                                            <p:strVal val="ppt_y"/>
                                          </p:val>
                                        </p:tav>
                                        <p:tav tm="100000">
                                          <p:val>
                                            <p:strVal val="1+ppt_h/2"/>
                                          </p:val>
                                        </p:tav>
                                      </p:tavLst>
                                    </p:anim>
                                    <p:set>
                                      <p:cBhvr>
                                        <p:cTn id="151" dur="1" fill="hold">
                                          <p:stCondLst>
                                            <p:cond delay="499"/>
                                          </p:stCondLst>
                                        </p:cTn>
                                        <p:tgtEl>
                                          <p:spTgt spid="68"/>
                                        </p:tgtEl>
                                        <p:attrNameLst>
                                          <p:attrName>style.visibility</p:attrName>
                                        </p:attrNameLst>
                                      </p:cBhvr>
                                      <p:to>
                                        <p:strVal val="hidden"/>
                                      </p:to>
                                    </p:set>
                                  </p:childTnLst>
                                </p:cTn>
                              </p:par>
                            </p:childTnLst>
                          </p:cTn>
                        </p:par>
                      </p:childTnLst>
                    </p:cTn>
                  </p:par>
                  <p:par>
                    <p:cTn id="152" fill="hold">
                      <p:stCondLst>
                        <p:cond delay="indefinite"/>
                      </p:stCondLst>
                      <p:childTnLst>
                        <p:par>
                          <p:cTn id="153" fill="hold">
                            <p:stCondLst>
                              <p:cond delay="0"/>
                            </p:stCondLst>
                            <p:childTnLst>
                              <p:par>
                                <p:cTn id="154" presetID="53" presetClass="entr" presetSubtype="0" fill="hold" nodeType="clickEffect">
                                  <p:stCondLst>
                                    <p:cond delay="0"/>
                                  </p:stCondLst>
                                  <p:childTnLst>
                                    <p:set>
                                      <p:cBhvr>
                                        <p:cTn id="155" dur="1" fill="hold">
                                          <p:stCondLst>
                                            <p:cond delay="0"/>
                                          </p:stCondLst>
                                        </p:cTn>
                                        <p:tgtEl>
                                          <p:spTgt spid="89"/>
                                        </p:tgtEl>
                                        <p:attrNameLst>
                                          <p:attrName>style.visibility</p:attrName>
                                        </p:attrNameLst>
                                      </p:cBhvr>
                                      <p:to>
                                        <p:strVal val="visible"/>
                                      </p:to>
                                    </p:set>
                                    <p:anim calcmode="lin" valueType="num">
                                      <p:cBhvr>
                                        <p:cTn id="156" dur="500" fill="hold"/>
                                        <p:tgtEl>
                                          <p:spTgt spid="89"/>
                                        </p:tgtEl>
                                        <p:attrNameLst>
                                          <p:attrName>ppt_w</p:attrName>
                                        </p:attrNameLst>
                                      </p:cBhvr>
                                      <p:tavLst>
                                        <p:tav tm="0">
                                          <p:val>
                                            <p:fltVal val="0"/>
                                          </p:val>
                                        </p:tav>
                                        <p:tav tm="100000">
                                          <p:val>
                                            <p:strVal val="#ppt_w"/>
                                          </p:val>
                                        </p:tav>
                                      </p:tavLst>
                                    </p:anim>
                                    <p:anim calcmode="lin" valueType="num">
                                      <p:cBhvr>
                                        <p:cTn id="157" dur="500" fill="hold"/>
                                        <p:tgtEl>
                                          <p:spTgt spid="89"/>
                                        </p:tgtEl>
                                        <p:attrNameLst>
                                          <p:attrName>ppt_h</p:attrName>
                                        </p:attrNameLst>
                                      </p:cBhvr>
                                      <p:tavLst>
                                        <p:tav tm="0">
                                          <p:val>
                                            <p:fltVal val="0"/>
                                          </p:val>
                                        </p:tav>
                                        <p:tav tm="100000">
                                          <p:val>
                                            <p:strVal val="#ppt_h"/>
                                          </p:val>
                                        </p:tav>
                                      </p:tavLst>
                                    </p:anim>
                                    <p:animEffect transition="in" filter="fade">
                                      <p:cBhvr>
                                        <p:cTn id="158" dur="500"/>
                                        <p:tgtEl>
                                          <p:spTgt spid="89"/>
                                        </p:tgtEl>
                                      </p:cBhvr>
                                    </p:animEffect>
                                  </p:childTnLst>
                                </p:cTn>
                              </p:par>
                            </p:childTnLst>
                          </p:cTn>
                        </p:par>
                      </p:childTnLst>
                    </p:cTn>
                  </p:par>
                  <p:par>
                    <p:cTn id="159" fill="hold">
                      <p:stCondLst>
                        <p:cond delay="indefinite"/>
                      </p:stCondLst>
                      <p:childTnLst>
                        <p:par>
                          <p:cTn id="160" fill="hold">
                            <p:stCondLst>
                              <p:cond delay="0"/>
                            </p:stCondLst>
                            <p:childTnLst>
                              <p:par>
                                <p:cTn id="161" presetID="53" presetClass="entr" presetSubtype="0" fill="hold" nodeType="clickEffect">
                                  <p:stCondLst>
                                    <p:cond delay="0"/>
                                  </p:stCondLst>
                                  <p:childTnLst>
                                    <p:set>
                                      <p:cBhvr>
                                        <p:cTn id="162" dur="1" fill="hold">
                                          <p:stCondLst>
                                            <p:cond delay="0"/>
                                          </p:stCondLst>
                                        </p:cTn>
                                        <p:tgtEl>
                                          <p:spTgt spid="73"/>
                                        </p:tgtEl>
                                        <p:attrNameLst>
                                          <p:attrName>style.visibility</p:attrName>
                                        </p:attrNameLst>
                                      </p:cBhvr>
                                      <p:to>
                                        <p:strVal val="visible"/>
                                      </p:to>
                                    </p:set>
                                    <p:anim calcmode="lin" valueType="num">
                                      <p:cBhvr>
                                        <p:cTn id="163" dur="500" fill="hold"/>
                                        <p:tgtEl>
                                          <p:spTgt spid="73"/>
                                        </p:tgtEl>
                                        <p:attrNameLst>
                                          <p:attrName>ppt_w</p:attrName>
                                        </p:attrNameLst>
                                      </p:cBhvr>
                                      <p:tavLst>
                                        <p:tav tm="0">
                                          <p:val>
                                            <p:fltVal val="0"/>
                                          </p:val>
                                        </p:tav>
                                        <p:tav tm="100000">
                                          <p:val>
                                            <p:strVal val="#ppt_w"/>
                                          </p:val>
                                        </p:tav>
                                      </p:tavLst>
                                    </p:anim>
                                    <p:anim calcmode="lin" valueType="num">
                                      <p:cBhvr>
                                        <p:cTn id="164" dur="500" fill="hold"/>
                                        <p:tgtEl>
                                          <p:spTgt spid="73"/>
                                        </p:tgtEl>
                                        <p:attrNameLst>
                                          <p:attrName>ppt_h</p:attrName>
                                        </p:attrNameLst>
                                      </p:cBhvr>
                                      <p:tavLst>
                                        <p:tav tm="0">
                                          <p:val>
                                            <p:fltVal val="0"/>
                                          </p:val>
                                        </p:tav>
                                        <p:tav tm="100000">
                                          <p:val>
                                            <p:strVal val="#ppt_h"/>
                                          </p:val>
                                        </p:tav>
                                      </p:tavLst>
                                    </p:anim>
                                    <p:animEffect transition="in" filter="fade">
                                      <p:cBhvr>
                                        <p:cTn id="165" dur="500"/>
                                        <p:tgtEl>
                                          <p:spTgt spid="73"/>
                                        </p:tgtEl>
                                      </p:cBhvr>
                                    </p:animEffect>
                                  </p:childTnLst>
                                </p:cTn>
                              </p:par>
                            </p:childTnLst>
                          </p:cTn>
                        </p:par>
                      </p:childTnLst>
                    </p:cTn>
                  </p:par>
                  <p:par>
                    <p:cTn id="166" fill="hold">
                      <p:stCondLst>
                        <p:cond delay="indefinite"/>
                      </p:stCondLst>
                      <p:childTnLst>
                        <p:par>
                          <p:cTn id="167" fill="hold">
                            <p:stCondLst>
                              <p:cond delay="0"/>
                            </p:stCondLst>
                            <p:childTnLst>
                              <p:par>
                                <p:cTn id="168" presetID="29" presetClass="entr" presetSubtype="0" fill="hold" nodeType="clickEffect">
                                  <p:stCondLst>
                                    <p:cond delay="0"/>
                                  </p:stCondLst>
                                  <p:childTnLst>
                                    <p:set>
                                      <p:cBhvr>
                                        <p:cTn id="169" dur="1" fill="hold">
                                          <p:stCondLst>
                                            <p:cond delay="0"/>
                                          </p:stCondLst>
                                        </p:cTn>
                                        <p:tgtEl>
                                          <p:spTgt spid="64"/>
                                        </p:tgtEl>
                                        <p:attrNameLst>
                                          <p:attrName>style.visibility</p:attrName>
                                        </p:attrNameLst>
                                      </p:cBhvr>
                                      <p:to>
                                        <p:strVal val="visible"/>
                                      </p:to>
                                    </p:set>
                                    <p:anim calcmode="lin" valueType="num">
                                      <p:cBhvr>
                                        <p:cTn id="170" dur="1000" fill="hold"/>
                                        <p:tgtEl>
                                          <p:spTgt spid="64"/>
                                        </p:tgtEl>
                                        <p:attrNameLst>
                                          <p:attrName>ppt_x</p:attrName>
                                        </p:attrNameLst>
                                      </p:cBhvr>
                                      <p:tavLst>
                                        <p:tav tm="0">
                                          <p:val>
                                            <p:strVal val="#ppt_x-.2"/>
                                          </p:val>
                                        </p:tav>
                                        <p:tav tm="100000">
                                          <p:val>
                                            <p:strVal val="#ppt_x"/>
                                          </p:val>
                                        </p:tav>
                                      </p:tavLst>
                                    </p:anim>
                                    <p:anim calcmode="lin" valueType="num">
                                      <p:cBhvr>
                                        <p:cTn id="171" dur="1000" fill="hold"/>
                                        <p:tgtEl>
                                          <p:spTgt spid="64"/>
                                        </p:tgtEl>
                                        <p:attrNameLst>
                                          <p:attrName>ppt_y</p:attrName>
                                        </p:attrNameLst>
                                      </p:cBhvr>
                                      <p:tavLst>
                                        <p:tav tm="0">
                                          <p:val>
                                            <p:strVal val="#ppt_y"/>
                                          </p:val>
                                        </p:tav>
                                        <p:tav tm="100000">
                                          <p:val>
                                            <p:strVal val="#ppt_y"/>
                                          </p:val>
                                        </p:tav>
                                      </p:tavLst>
                                    </p:anim>
                                    <p:animEffect transition="in" filter="wipe(right)" prLst="gradientSize: 0.1">
                                      <p:cBhvr>
                                        <p:cTn id="172" dur="1000"/>
                                        <p:tgtEl>
                                          <p:spTgt spid="64"/>
                                        </p:tgtEl>
                                      </p:cBhvr>
                                    </p:animEffect>
                                  </p:childTnLst>
                                </p:cTn>
                              </p:par>
                              <p:par>
                                <p:cTn id="173" presetID="29" presetClass="entr" presetSubtype="0" fill="hold" grpId="0" nodeType="withEffect">
                                  <p:stCondLst>
                                    <p:cond delay="0"/>
                                  </p:stCondLst>
                                  <p:childTnLst>
                                    <p:set>
                                      <p:cBhvr>
                                        <p:cTn id="174" dur="1" fill="hold">
                                          <p:stCondLst>
                                            <p:cond delay="0"/>
                                          </p:stCondLst>
                                        </p:cTn>
                                        <p:tgtEl>
                                          <p:spTgt spid="67"/>
                                        </p:tgtEl>
                                        <p:attrNameLst>
                                          <p:attrName>style.visibility</p:attrName>
                                        </p:attrNameLst>
                                      </p:cBhvr>
                                      <p:to>
                                        <p:strVal val="visible"/>
                                      </p:to>
                                    </p:set>
                                    <p:anim calcmode="lin" valueType="num">
                                      <p:cBhvr>
                                        <p:cTn id="175" dur="1000" fill="hold"/>
                                        <p:tgtEl>
                                          <p:spTgt spid="67"/>
                                        </p:tgtEl>
                                        <p:attrNameLst>
                                          <p:attrName>ppt_x</p:attrName>
                                        </p:attrNameLst>
                                      </p:cBhvr>
                                      <p:tavLst>
                                        <p:tav tm="0">
                                          <p:val>
                                            <p:strVal val="#ppt_x-.2"/>
                                          </p:val>
                                        </p:tav>
                                        <p:tav tm="100000">
                                          <p:val>
                                            <p:strVal val="#ppt_x"/>
                                          </p:val>
                                        </p:tav>
                                      </p:tavLst>
                                    </p:anim>
                                    <p:anim calcmode="lin" valueType="num">
                                      <p:cBhvr>
                                        <p:cTn id="176" dur="1000" fill="hold"/>
                                        <p:tgtEl>
                                          <p:spTgt spid="67"/>
                                        </p:tgtEl>
                                        <p:attrNameLst>
                                          <p:attrName>ppt_y</p:attrName>
                                        </p:attrNameLst>
                                      </p:cBhvr>
                                      <p:tavLst>
                                        <p:tav tm="0">
                                          <p:val>
                                            <p:strVal val="#ppt_y"/>
                                          </p:val>
                                        </p:tav>
                                        <p:tav tm="100000">
                                          <p:val>
                                            <p:strVal val="#ppt_y"/>
                                          </p:val>
                                        </p:tav>
                                      </p:tavLst>
                                    </p:anim>
                                    <p:animEffect transition="in" filter="wipe(right)" prLst="gradientSize: 0.1">
                                      <p:cBhvr>
                                        <p:cTn id="177" dur="1000"/>
                                        <p:tgtEl>
                                          <p:spTgt spid="67"/>
                                        </p:tgtEl>
                                      </p:cBhvr>
                                    </p:animEffect>
                                  </p:childTnLst>
                                </p:cTn>
                              </p:par>
                            </p:childTnLst>
                          </p:cTn>
                        </p:par>
                      </p:childTnLst>
                    </p:cTn>
                  </p:par>
                  <p:par>
                    <p:cTn id="178" fill="hold">
                      <p:stCondLst>
                        <p:cond delay="indefinite"/>
                      </p:stCondLst>
                      <p:childTnLst>
                        <p:par>
                          <p:cTn id="179" fill="hold">
                            <p:stCondLst>
                              <p:cond delay="0"/>
                            </p:stCondLst>
                            <p:childTnLst>
                              <p:par>
                                <p:cTn id="180" presetID="53" presetClass="entr" presetSubtype="0" fill="hold" grpId="0" nodeType="clickEffect">
                                  <p:stCondLst>
                                    <p:cond delay="0"/>
                                  </p:stCondLst>
                                  <p:childTnLst>
                                    <p:set>
                                      <p:cBhvr>
                                        <p:cTn id="181" dur="1" fill="hold">
                                          <p:stCondLst>
                                            <p:cond delay="0"/>
                                          </p:stCondLst>
                                        </p:cTn>
                                        <p:tgtEl>
                                          <p:spTgt spid="95"/>
                                        </p:tgtEl>
                                        <p:attrNameLst>
                                          <p:attrName>style.visibility</p:attrName>
                                        </p:attrNameLst>
                                      </p:cBhvr>
                                      <p:to>
                                        <p:strVal val="visible"/>
                                      </p:to>
                                    </p:set>
                                    <p:anim calcmode="lin" valueType="num">
                                      <p:cBhvr>
                                        <p:cTn id="182" dur="500" fill="hold"/>
                                        <p:tgtEl>
                                          <p:spTgt spid="95"/>
                                        </p:tgtEl>
                                        <p:attrNameLst>
                                          <p:attrName>ppt_w</p:attrName>
                                        </p:attrNameLst>
                                      </p:cBhvr>
                                      <p:tavLst>
                                        <p:tav tm="0">
                                          <p:val>
                                            <p:fltVal val="0"/>
                                          </p:val>
                                        </p:tav>
                                        <p:tav tm="100000">
                                          <p:val>
                                            <p:strVal val="#ppt_w"/>
                                          </p:val>
                                        </p:tav>
                                      </p:tavLst>
                                    </p:anim>
                                    <p:anim calcmode="lin" valueType="num">
                                      <p:cBhvr>
                                        <p:cTn id="183" dur="500" fill="hold"/>
                                        <p:tgtEl>
                                          <p:spTgt spid="95"/>
                                        </p:tgtEl>
                                        <p:attrNameLst>
                                          <p:attrName>ppt_h</p:attrName>
                                        </p:attrNameLst>
                                      </p:cBhvr>
                                      <p:tavLst>
                                        <p:tav tm="0">
                                          <p:val>
                                            <p:fltVal val="0"/>
                                          </p:val>
                                        </p:tav>
                                        <p:tav tm="100000">
                                          <p:val>
                                            <p:strVal val="#ppt_h"/>
                                          </p:val>
                                        </p:tav>
                                      </p:tavLst>
                                    </p:anim>
                                    <p:animEffect transition="in" filter="fade">
                                      <p:cBhvr>
                                        <p:cTn id="18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animBg="1"/>
      <p:bldP spid="25" grpId="0" animBg="1"/>
      <p:bldP spid="26" grpId="0" animBg="1"/>
      <p:bldP spid="65" grpId="0"/>
      <p:bldP spid="66" grpId="0"/>
      <p:bldP spid="67" grpId="0"/>
      <p:bldP spid="81" grpId="0" animBg="1"/>
      <p:bldP spid="94" grpId="0" animBg="1"/>
      <p:bldP spid="9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p:cNvGraphicFramePr>
            <a:graphicFrameLocks noGrp="1"/>
          </p:cNvGraphicFramePr>
          <p:nvPr/>
        </p:nvGraphicFramePr>
        <p:xfrm>
          <a:off x="51624" y="1395296"/>
          <a:ext cx="9043219" cy="2477334"/>
        </p:xfrm>
        <a:graphic>
          <a:graphicData uri="http://schemas.openxmlformats.org/drawingml/2006/table">
            <a:tbl>
              <a:tblPr/>
              <a:tblGrid>
                <a:gridCol w="1121410">
                  <a:extLst>
                    <a:ext uri="{9D8B030D-6E8A-4147-A177-3AD203B41FA5}">
                      <a16:colId xmlns:a16="http://schemas.microsoft.com/office/drawing/2014/main" val="20000"/>
                    </a:ext>
                  </a:extLst>
                </a:gridCol>
                <a:gridCol w="772160">
                  <a:extLst>
                    <a:ext uri="{9D8B030D-6E8A-4147-A177-3AD203B41FA5}">
                      <a16:colId xmlns:a16="http://schemas.microsoft.com/office/drawing/2014/main" val="20001"/>
                    </a:ext>
                  </a:extLst>
                </a:gridCol>
                <a:gridCol w="1084029">
                  <a:extLst>
                    <a:ext uri="{9D8B030D-6E8A-4147-A177-3AD203B41FA5}">
                      <a16:colId xmlns:a16="http://schemas.microsoft.com/office/drawing/2014/main" val="20002"/>
                    </a:ext>
                  </a:extLst>
                </a:gridCol>
                <a:gridCol w="1121410">
                  <a:extLst>
                    <a:ext uri="{9D8B030D-6E8A-4147-A177-3AD203B41FA5}">
                      <a16:colId xmlns:a16="http://schemas.microsoft.com/office/drawing/2014/main" val="20003"/>
                    </a:ext>
                  </a:extLst>
                </a:gridCol>
                <a:gridCol w="988842">
                  <a:extLst>
                    <a:ext uri="{9D8B030D-6E8A-4147-A177-3AD203B41FA5}">
                      <a16:colId xmlns:a16="http://schemas.microsoft.com/office/drawing/2014/main" val="20004"/>
                    </a:ext>
                  </a:extLst>
                </a:gridCol>
                <a:gridCol w="988842">
                  <a:extLst>
                    <a:ext uri="{9D8B030D-6E8A-4147-A177-3AD203B41FA5}">
                      <a16:colId xmlns:a16="http://schemas.microsoft.com/office/drawing/2014/main" val="20005"/>
                    </a:ext>
                  </a:extLst>
                </a:gridCol>
                <a:gridCol w="988842">
                  <a:extLst>
                    <a:ext uri="{9D8B030D-6E8A-4147-A177-3AD203B41FA5}">
                      <a16:colId xmlns:a16="http://schemas.microsoft.com/office/drawing/2014/main" val="20006"/>
                    </a:ext>
                  </a:extLst>
                </a:gridCol>
                <a:gridCol w="988842">
                  <a:extLst>
                    <a:ext uri="{9D8B030D-6E8A-4147-A177-3AD203B41FA5}">
                      <a16:colId xmlns:a16="http://schemas.microsoft.com/office/drawing/2014/main" val="20007"/>
                    </a:ext>
                  </a:extLst>
                </a:gridCol>
                <a:gridCol w="988842">
                  <a:extLst>
                    <a:ext uri="{9D8B030D-6E8A-4147-A177-3AD203B41FA5}">
                      <a16:colId xmlns:a16="http://schemas.microsoft.com/office/drawing/2014/main" val="20008"/>
                    </a:ext>
                  </a:extLst>
                </a:gridCol>
              </a:tblGrid>
              <a:tr h="492794">
                <a:tc>
                  <a:txBody>
                    <a:bodyPr/>
                    <a:lstStyle/>
                    <a:p>
                      <a:pPr marL="0" indent="0" algn="ctr">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ctr">
                        <a:lnSpc>
                          <a:spcPct val="115000"/>
                        </a:lnSpc>
                        <a:spcAft>
                          <a:spcPts val="0"/>
                        </a:spcAft>
                      </a:pPr>
                      <a:r>
                        <a:rPr lang="en-US" sz="2000" dirty="0">
                          <a:latin typeface="Calibri"/>
                          <a:ea typeface="Times New Roman"/>
                          <a:cs typeface="Times New Roman"/>
                        </a:rPr>
                        <a:t>Nilai Eigen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Jumlah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Rata2x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6135">
                <a:tc>
                  <a:txBody>
                    <a:bodyPr/>
                    <a:lstStyle/>
                    <a:p>
                      <a:pPr marL="0" indent="0" algn="just">
                        <a:lnSpc>
                          <a:spcPct val="115000"/>
                        </a:lnSpc>
                        <a:spcAft>
                          <a:spcPts val="0"/>
                        </a:spcAft>
                      </a:pPr>
                      <a:r>
                        <a:rPr lang="en-US" sz="2000" dirty="0">
                          <a:latin typeface="Arial Narrow"/>
                          <a:ea typeface="Times New Roman"/>
                          <a:cs typeface="Times New Roman"/>
                        </a:rPr>
                        <a:t>Harga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0,6857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0,6923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0,6667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2,0447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0,6816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96135">
                <a:tc>
                  <a:txBody>
                    <a:bodyPr/>
                    <a:lstStyle/>
                    <a:p>
                      <a:pPr marL="0" indent="0" algn="just">
                        <a:lnSpc>
                          <a:spcPct val="115000"/>
                        </a:lnSpc>
                        <a:spcAft>
                          <a:spcPts val="0"/>
                        </a:spcAft>
                      </a:pPr>
                      <a:r>
                        <a:rPr lang="en-US" sz="2000" dirty="0">
                          <a:latin typeface="Arial Narrow"/>
                          <a:ea typeface="Times New Roman"/>
                          <a:cs typeface="Times New Roman"/>
                        </a:rPr>
                        <a:t>Prospek</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0,2286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0,2308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4288" algn="ctr">
                        <a:lnSpc>
                          <a:spcPct val="115000"/>
                        </a:lnSpc>
                        <a:spcAft>
                          <a:spcPts val="0"/>
                        </a:spcAft>
                      </a:pPr>
                      <a:r>
                        <a:rPr lang="en-US" sz="2000" dirty="0">
                          <a:latin typeface="Calibri"/>
                          <a:ea typeface="Times New Roman"/>
                          <a:cs typeface="Times New Roman"/>
                        </a:rPr>
                        <a:t>0,2500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0,7093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4288" algn="ctr">
                        <a:lnSpc>
                          <a:spcPct val="115000"/>
                        </a:lnSpc>
                        <a:spcAft>
                          <a:spcPts val="0"/>
                        </a:spcAft>
                      </a:pPr>
                      <a:r>
                        <a:rPr lang="en-US" sz="2000" dirty="0">
                          <a:latin typeface="Calibri"/>
                          <a:ea typeface="Times New Roman"/>
                          <a:cs typeface="Times New Roman"/>
                        </a:rPr>
                        <a:t>0,2364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96135">
                <a:tc>
                  <a:txBody>
                    <a:bodyPr/>
                    <a:lstStyle/>
                    <a:p>
                      <a:pPr marL="0" indent="0" algn="just">
                        <a:lnSpc>
                          <a:spcPct val="115000"/>
                        </a:lnSpc>
                        <a:spcAft>
                          <a:spcPts val="0"/>
                        </a:spcAft>
                      </a:pPr>
                      <a:r>
                        <a:rPr lang="en-US" sz="2000" dirty="0">
                          <a:latin typeface="Arial Narrow"/>
                          <a:ea typeface="Times New Roman"/>
                          <a:cs typeface="Times New Roman"/>
                        </a:rPr>
                        <a:t>Keinginan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4288" algn="ctr">
                        <a:lnSpc>
                          <a:spcPct val="115000"/>
                        </a:lnSpc>
                        <a:spcAft>
                          <a:spcPts val="0"/>
                        </a:spcAft>
                      </a:pPr>
                      <a:r>
                        <a:rPr lang="en-US" sz="2000" dirty="0">
                          <a:latin typeface="Calibri"/>
                          <a:ea typeface="Times New Roman"/>
                          <a:cs typeface="Times New Roman"/>
                        </a:rPr>
                        <a:t>0,333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0,0857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0,0769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0,0833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0,2460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dirty="0">
                          <a:latin typeface="Calibri"/>
                          <a:ea typeface="Times New Roman"/>
                          <a:cs typeface="Times New Roman"/>
                        </a:rPr>
                        <a:t>0,0820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96135">
                <a:tc>
                  <a:txBody>
                    <a:bodyPr/>
                    <a:lstStyle/>
                    <a:p>
                      <a:pPr marL="0" indent="0" algn="just">
                        <a:lnSpc>
                          <a:spcPct val="115000"/>
                        </a:lnSpc>
                        <a:spcAft>
                          <a:spcPts val="0"/>
                        </a:spcAft>
                      </a:pPr>
                      <a:r>
                        <a:rPr lang="en-US" sz="2000" dirty="0">
                          <a:latin typeface="Calibri"/>
                          <a:ea typeface="Times New Roman"/>
                          <a:cs typeface="Times New Roman"/>
                        </a:rPr>
                        <a:t>Jumlah</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14288"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a:lnSpc>
                          <a:spcPct val="115000"/>
                        </a:lnSpc>
                        <a:spcAft>
                          <a:spcPts val="0"/>
                        </a:spcAft>
                      </a:pPr>
                      <a:r>
                        <a:rPr lang="en-US" sz="2000" b="1" dirty="0">
                          <a:latin typeface="Calibri"/>
                          <a:ea typeface="Times New Roman"/>
                          <a:cs typeface="Times New Roman"/>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9" name="Group 8"/>
          <p:cNvGrpSpPr/>
          <p:nvPr/>
        </p:nvGrpSpPr>
        <p:grpSpPr>
          <a:xfrm>
            <a:off x="4191000" y="1919748"/>
            <a:ext cx="2819400" cy="382588"/>
            <a:chOff x="457200" y="4495800"/>
            <a:chExt cx="762794" cy="382588"/>
          </a:xfrm>
        </p:grpSpPr>
        <p:cxnSp>
          <p:nvCxnSpPr>
            <p:cNvPr id="10" name="Straight Connector 9"/>
            <p:cNvCxnSpPr/>
            <p:nvPr/>
          </p:nvCxnSpPr>
          <p:spPr>
            <a:xfrm rot="5400000">
              <a:off x="267494" y="4686300"/>
              <a:ext cx="381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a:off x="457200" y="4495800"/>
              <a:ext cx="762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rot="5400000">
              <a:off x="1028303" y="4686697"/>
              <a:ext cx="381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rot="10800000">
              <a:off x="457200" y="4876800"/>
              <a:ext cx="762794" cy="1588"/>
            </a:xfrm>
            <a:prstGeom prst="line">
              <a:avLst/>
            </a:prstGeom>
          </p:spPr>
          <p:style>
            <a:lnRef idx="2">
              <a:schemeClr val="accent2"/>
            </a:lnRef>
            <a:fillRef idx="0">
              <a:schemeClr val="accent2"/>
            </a:fillRef>
            <a:effectRef idx="1">
              <a:schemeClr val="accent2"/>
            </a:effectRef>
            <a:fontRef idx="minor">
              <a:schemeClr val="tx1"/>
            </a:fontRef>
          </p:style>
        </p:cxnSp>
      </p:grpSp>
      <p:grpSp>
        <p:nvGrpSpPr>
          <p:cNvPr id="15" name="Group 14"/>
          <p:cNvGrpSpPr/>
          <p:nvPr/>
        </p:nvGrpSpPr>
        <p:grpSpPr>
          <a:xfrm>
            <a:off x="7086600" y="1905000"/>
            <a:ext cx="990600" cy="382588"/>
            <a:chOff x="457200" y="4495800"/>
            <a:chExt cx="762794" cy="382588"/>
          </a:xfrm>
        </p:grpSpPr>
        <p:cxnSp>
          <p:nvCxnSpPr>
            <p:cNvPr id="16" name="Straight Connector 15"/>
            <p:cNvCxnSpPr/>
            <p:nvPr/>
          </p:nvCxnSpPr>
          <p:spPr>
            <a:xfrm rot="5400000">
              <a:off x="267494" y="4686300"/>
              <a:ext cx="3810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457200" y="4495800"/>
              <a:ext cx="762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p:cNvCxnSpPr/>
            <p:nvPr/>
          </p:nvCxnSpPr>
          <p:spPr>
            <a:xfrm rot="5400000">
              <a:off x="1028303" y="4686697"/>
              <a:ext cx="381794"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rot="10800000">
              <a:off x="457200" y="4876800"/>
              <a:ext cx="762794" cy="1588"/>
            </a:xfrm>
            <a:prstGeom prst="line">
              <a:avLst/>
            </a:prstGeom>
          </p:spPr>
          <p:style>
            <a:lnRef idx="2">
              <a:schemeClr val="accent2"/>
            </a:lnRef>
            <a:fillRef idx="0">
              <a:schemeClr val="accent2"/>
            </a:fillRef>
            <a:effectRef idx="1">
              <a:schemeClr val="accent2"/>
            </a:effectRef>
            <a:fontRef idx="minor">
              <a:schemeClr val="tx1"/>
            </a:fontRef>
          </p:style>
        </p:cxnSp>
      </p:grpSp>
      <p:cxnSp>
        <p:nvCxnSpPr>
          <p:cNvPr id="21" name="Straight Connector 20"/>
          <p:cNvCxnSpPr/>
          <p:nvPr/>
        </p:nvCxnSpPr>
        <p:spPr>
          <a:xfrm rot="5400000">
            <a:off x="7511845" y="3885406"/>
            <a:ext cx="1371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rot="10800000">
            <a:off x="7511845" y="4571206"/>
            <a:ext cx="6858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4" name="Rectangle 23"/>
          <p:cNvSpPr/>
          <p:nvPr/>
        </p:nvSpPr>
        <p:spPr>
          <a:xfrm>
            <a:off x="5257800" y="4572000"/>
            <a:ext cx="2362200" cy="369332"/>
          </a:xfrm>
          <a:prstGeom prst="rect">
            <a:avLst/>
          </a:prstGeom>
        </p:spPr>
        <p:txBody>
          <a:bodyPr wrap="square">
            <a:spAutoFit/>
          </a:bodyPr>
          <a:lstStyle/>
          <a:p>
            <a:r>
              <a:rPr lang="en-US" b="1" dirty="0">
                <a:latin typeface="Arial Narrow"/>
                <a:ea typeface="Times New Roman"/>
                <a:cs typeface="Times New Roman"/>
              </a:rPr>
              <a:t>=Jumlah / 3</a:t>
            </a:r>
            <a:endParaRPr lang="en-US" b="1" dirty="0"/>
          </a:p>
        </p:txBody>
      </p:sp>
      <p:sp>
        <p:nvSpPr>
          <p:cNvPr id="25" name="Rectangle 24"/>
          <p:cNvSpPr/>
          <p:nvPr/>
        </p:nvSpPr>
        <p:spPr>
          <a:xfrm>
            <a:off x="4953000" y="4382869"/>
            <a:ext cx="2362200" cy="646331"/>
          </a:xfrm>
          <a:prstGeom prst="rect">
            <a:avLst/>
          </a:prstGeom>
        </p:spPr>
        <p:txBody>
          <a:bodyPr wrap="square">
            <a:spAutoFit/>
          </a:bodyPr>
          <a:lstStyle/>
          <a:p>
            <a:r>
              <a:rPr lang="en-US" b="1" dirty="0">
                <a:latin typeface="Arial Narrow"/>
                <a:cs typeface="Times New Roman"/>
              </a:rPr>
              <a:t>Harga adalah Kriteria yang paling Penting</a:t>
            </a:r>
            <a:endParaRPr lang="en-US" b="1" dirty="0"/>
          </a:p>
        </p:txBody>
      </p:sp>
      <p:cxnSp>
        <p:nvCxnSpPr>
          <p:cNvPr id="27" name="Straight Arrow Connector 26"/>
          <p:cNvCxnSpPr/>
          <p:nvPr/>
        </p:nvCxnSpPr>
        <p:spPr>
          <a:xfrm rot="5400000">
            <a:off x="7832186" y="4571206"/>
            <a:ext cx="15240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8" name="Rectangle 27"/>
          <p:cNvSpPr/>
          <p:nvPr/>
        </p:nvSpPr>
        <p:spPr>
          <a:xfrm>
            <a:off x="7010400" y="5562600"/>
            <a:ext cx="2362200" cy="646331"/>
          </a:xfrm>
          <a:prstGeom prst="rect">
            <a:avLst/>
          </a:prstGeom>
        </p:spPr>
        <p:txBody>
          <a:bodyPr wrap="square">
            <a:spAutoFit/>
          </a:bodyPr>
          <a:lstStyle/>
          <a:p>
            <a:pPr algn="ctr"/>
            <a:r>
              <a:rPr lang="en-US" b="1" dirty="0">
                <a:latin typeface="Arial Narrow"/>
                <a:cs typeface="Times New Roman"/>
              </a:rPr>
              <a:t>Jumlah dari Rata2x harus bernilai 1</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nodeType="clickEffect">
                                  <p:stCondLst>
                                    <p:cond delay="0"/>
                                  </p:stCondLst>
                                  <p:childTnLst>
                                    <p:anim calcmode="lin" valueType="num">
                                      <p:cBhvr additive="base">
                                        <p:cTn id="20" dur="500"/>
                                        <p:tgtEl>
                                          <p:spTgt spid="9"/>
                                        </p:tgtEl>
                                        <p:attrNameLst>
                                          <p:attrName>ppt_x</p:attrName>
                                        </p:attrNameLst>
                                      </p:cBhvr>
                                      <p:tavLst>
                                        <p:tav tm="0">
                                          <p:val>
                                            <p:strVal val="ppt_x"/>
                                          </p:val>
                                        </p:tav>
                                        <p:tav tm="100000">
                                          <p:val>
                                            <p:strVal val="ppt_x"/>
                                          </p:val>
                                        </p:tav>
                                      </p:tavLst>
                                    </p:anim>
                                    <p:anim calcmode="lin" valueType="num">
                                      <p:cBhvr additive="base">
                                        <p:cTn id="21" dur="500"/>
                                        <p:tgtEl>
                                          <p:spTgt spid="9"/>
                                        </p:tgtEl>
                                        <p:attrNameLst>
                                          <p:attrName>ppt_y</p:attrName>
                                        </p:attrNameLst>
                                      </p:cBhvr>
                                      <p:tavLst>
                                        <p:tav tm="0">
                                          <p:val>
                                            <p:strVal val="ppt_y"/>
                                          </p:val>
                                        </p:tav>
                                        <p:tav tm="100000">
                                          <p:val>
                                            <p:strVal val="1+ppt_h/2"/>
                                          </p:val>
                                        </p:tav>
                                      </p:tavLst>
                                    </p:anim>
                                    <p:set>
                                      <p:cBhvr>
                                        <p:cTn id="22" dur="1" fill="hold">
                                          <p:stCondLst>
                                            <p:cond delay="499"/>
                                          </p:stCondLst>
                                        </p:cTn>
                                        <p:tgtEl>
                                          <p:spTgt spid="9"/>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15"/>
                                        </p:tgtEl>
                                        <p:attrNameLst>
                                          <p:attrName>ppt_x</p:attrName>
                                        </p:attrNameLst>
                                      </p:cBhvr>
                                      <p:tavLst>
                                        <p:tav tm="0">
                                          <p:val>
                                            <p:strVal val="ppt_x"/>
                                          </p:val>
                                        </p:tav>
                                        <p:tav tm="100000">
                                          <p:val>
                                            <p:strVal val="ppt_x"/>
                                          </p:val>
                                        </p:tav>
                                      </p:tavLst>
                                    </p:anim>
                                    <p:anim calcmode="lin" valueType="num">
                                      <p:cBhvr additive="base">
                                        <p:cTn id="25" dur="500"/>
                                        <p:tgtEl>
                                          <p:spTgt spid="15"/>
                                        </p:tgtEl>
                                        <p:attrNameLst>
                                          <p:attrName>ppt_y</p:attrName>
                                        </p:attrNameLst>
                                      </p:cBhvr>
                                      <p:tavLst>
                                        <p:tav tm="0">
                                          <p:val>
                                            <p:strVal val="ppt_y"/>
                                          </p:val>
                                        </p:tav>
                                        <p:tav tm="100000">
                                          <p:val>
                                            <p:strVal val="1+ppt_h/2"/>
                                          </p:val>
                                        </p:tav>
                                      </p:tavLst>
                                    </p:anim>
                                    <p:set>
                                      <p:cBhvr>
                                        <p:cTn id="26" dur="1" fill="hold">
                                          <p:stCondLst>
                                            <p:cond delay="499"/>
                                          </p:stCondLst>
                                        </p:cTn>
                                        <p:tgtEl>
                                          <p:spTgt spid="1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par>
                                <p:cTn id="34" presetID="53"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p:cTn id="36" dur="500" fill="hold"/>
                                        <p:tgtEl>
                                          <p:spTgt spid="23"/>
                                        </p:tgtEl>
                                        <p:attrNameLst>
                                          <p:attrName>ppt_w</p:attrName>
                                        </p:attrNameLst>
                                      </p:cBhvr>
                                      <p:tavLst>
                                        <p:tav tm="0">
                                          <p:val>
                                            <p:fltVal val="0"/>
                                          </p:val>
                                        </p:tav>
                                        <p:tav tm="100000">
                                          <p:val>
                                            <p:strVal val="#ppt_w"/>
                                          </p:val>
                                        </p:tav>
                                      </p:tavLst>
                                    </p:anim>
                                    <p:anim calcmode="lin" valueType="num">
                                      <p:cBhvr>
                                        <p:cTn id="37" dur="500" fill="hold"/>
                                        <p:tgtEl>
                                          <p:spTgt spid="23"/>
                                        </p:tgtEl>
                                        <p:attrNameLst>
                                          <p:attrName>ppt_h</p:attrName>
                                        </p:attrNameLst>
                                      </p:cBhvr>
                                      <p:tavLst>
                                        <p:tav tm="0">
                                          <p:val>
                                            <p:fltVal val="0"/>
                                          </p:val>
                                        </p:tav>
                                        <p:tav tm="100000">
                                          <p:val>
                                            <p:strVal val="#ppt_h"/>
                                          </p:val>
                                        </p:tav>
                                      </p:tavLst>
                                    </p:anim>
                                    <p:animEffect transition="in" filter="fade">
                                      <p:cBhvr>
                                        <p:cTn id="38" dur="500"/>
                                        <p:tgtEl>
                                          <p:spTgt spid="23"/>
                                        </p:tgtEl>
                                      </p:cBhvr>
                                    </p:animEffect>
                                  </p:childTnLst>
                                </p:cTn>
                              </p:par>
                              <p:par>
                                <p:cTn id="39" presetID="53"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ppt_w</p:attrName>
                                        </p:attrNameLst>
                                      </p:cBhvr>
                                      <p:tavLst>
                                        <p:tav tm="0">
                                          <p:val>
                                            <p:fltVal val="0"/>
                                          </p:val>
                                        </p:tav>
                                        <p:tav tm="100000">
                                          <p:val>
                                            <p:strVal val="#ppt_w"/>
                                          </p:val>
                                        </p:tav>
                                      </p:tavLst>
                                    </p:anim>
                                    <p:anim calcmode="lin" valueType="num">
                                      <p:cBhvr>
                                        <p:cTn id="42" dur="500" fill="hold"/>
                                        <p:tgtEl>
                                          <p:spTgt spid="24"/>
                                        </p:tgtEl>
                                        <p:attrNameLst>
                                          <p:attrName>ppt_h</p:attrName>
                                        </p:attrNameLst>
                                      </p:cBhvr>
                                      <p:tavLst>
                                        <p:tav tm="0">
                                          <p:val>
                                            <p:fltVal val="0"/>
                                          </p:val>
                                        </p:tav>
                                        <p:tav tm="100000">
                                          <p:val>
                                            <p:strVal val="#ppt_h"/>
                                          </p:val>
                                        </p:tav>
                                      </p:tavLst>
                                    </p:anim>
                                    <p:animEffect transition="in" filter="fade">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xit" presetSubtype="4" fill="hold" grpId="1" nodeType="clickEffect">
                                  <p:stCondLst>
                                    <p:cond delay="0"/>
                                  </p:stCondLst>
                                  <p:childTnLst>
                                    <p:anim calcmode="lin" valueType="num">
                                      <p:cBhvr additive="base">
                                        <p:cTn id="47" dur="500"/>
                                        <p:tgtEl>
                                          <p:spTgt spid="24"/>
                                        </p:tgtEl>
                                        <p:attrNameLst>
                                          <p:attrName>ppt_x</p:attrName>
                                        </p:attrNameLst>
                                      </p:cBhvr>
                                      <p:tavLst>
                                        <p:tav tm="0">
                                          <p:val>
                                            <p:strVal val="ppt_x"/>
                                          </p:val>
                                        </p:tav>
                                        <p:tav tm="100000">
                                          <p:val>
                                            <p:strVal val="ppt_x"/>
                                          </p:val>
                                        </p:tav>
                                      </p:tavLst>
                                    </p:anim>
                                    <p:anim calcmode="lin" valueType="num">
                                      <p:cBhvr additive="base">
                                        <p:cTn id="48" dur="500"/>
                                        <p:tgtEl>
                                          <p:spTgt spid="24"/>
                                        </p:tgtEl>
                                        <p:attrNameLst>
                                          <p:attrName>ppt_y</p:attrName>
                                        </p:attrNameLst>
                                      </p:cBhvr>
                                      <p:tavLst>
                                        <p:tav tm="0">
                                          <p:val>
                                            <p:strVal val="ppt_y"/>
                                          </p:val>
                                        </p:tav>
                                        <p:tav tm="100000">
                                          <p:val>
                                            <p:strVal val="1+ppt_h/2"/>
                                          </p:val>
                                        </p:tav>
                                      </p:tavLst>
                                    </p:anim>
                                    <p:set>
                                      <p:cBhvr>
                                        <p:cTn id="49" dur="1" fill="hold">
                                          <p:stCondLst>
                                            <p:cond delay="499"/>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53" presetClass="entr" presetSubtype="0" fill="hold" grpId="0" nodeType="click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p:cTn id="54" dur="500" fill="hold"/>
                                        <p:tgtEl>
                                          <p:spTgt spid="25"/>
                                        </p:tgtEl>
                                        <p:attrNameLst>
                                          <p:attrName>ppt_w</p:attrName>
                                        </p:attrNameLst>
                                      </p:cBhvr>
                                      <p:tavLst>
                                        <p:tav tm="0">
                                          <p:val>
                                            <p:fltVal val="0"/>
                                          </p:val>
                                        </p:tav>
                                        <p:tav tm="100000">
                                          <p:val>
                                            <p:strVal val="#ppt_w"/>
                                          </p:val>
                                        </p:tav>
                                      </p:tavLst>
                                    </p:anim>
                                    <p:anim calcmode="lin" valueType="num">
                                      <p:cBhvr>
                                        <p:cTn id="55" dur="500" fill="hold"/>
                                        <p:tgtEl>
                                          <p:spTgt spid="25"/>
                                        </p:tgtEl>
                                        <p:attrNameLst>
                                          <p:attrName>ppt_h</p:attrName>
                                        </p:attrNameLst>
                                      </p:cBhvr>
                                      <p:tavLst>
                                        <p:tav tm="0">
                                          <p:val>
                                            <p:fltVal val="0"/>
                                          </p:val>
                                        </p:tav>
                                        <p:tav tm="100000">
                                          <p:val>
                                            <p:strVal val="#ppt_h"/>
                                          </p:val>
                                        </p:tav>
                                      </p:tavLst>
                                    </p:anim>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4" fill="hold" grpId="1" nodeType="clickEffect">
                                  <p:stCondLst>
                                    <p:cond delay="0"/>
                                  </p:stCondLst>
                                  <p:childTnLst>
                                    <p:anim calcmode="lin" valueType="num">
                                      <p:cBhvr additive="base">
                                        <p:cTn id="60" dur="500"/>
                                        <p:tgtEl>
                                          <p:spTgt spid="25"/>
                                        </p:tgtEl>
                                        <p:attrNameLst>
                                          <p:attrName>ppt_x</p:attrName>
                                        </p:attrNameLst>
                                      </p:cBhvr>
                                      <p:tavLst>
                                        <p:tav tm="0">
                                          <p:val>
                                            <p:strVal val="ppt_x"/>
                                          </p:val>
                                        </p:tav>
                                        <p:tav tm="100000">
                                          <p:val>
                                            <p:strVal val="ppt_x"/>
                                          </p:val>
                                        </p:tav>
                                      </p:tavLst>
                                    </p:anim>
                                    <p:anim calcmode="lin" valueType="num">
                                      <p:cBhvr additive="base">
                                        <p:cTn id="61" dur="500"/>
                                        <p:tgtEl>
                                          <p:spTgt spid="25"/>
                                        </p:tgtEl>
                                        <p:attrNameLst>
                                          <p:attrName>ppt_y</p:attrName>
                                        </p:attrNameLst>
                                      </p:cBhvr>
                                      <p:tavLst>
                                        <p:tav tm="0">
                                          <p:val>
                                            <p:strVal val="ppt_y"/>
                                          </p:val>
                                        </p:tav>
                                        <p:tav tm="100000">
                                          <p:val>
                                            <p:strVal val="1+ppt_h/2"/>
                                          </p:val>
                                        </p:tav>
                                      </p:tavLst>
                                    </p:anim>
                                    <p:set>
                                      <p:cBhvr>
                                        <p:cTn id="62" dur="1" fill="hold">
                                          <p:stCondLst>
                                            <p:cond delay="499"/>
                                          </p:stCondLst>
                                        </p:cTn>
                                        <p:tgtEl>
                                          <p:spTgt spid="25"/>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23"/>
                                        </p:tgtEl>
                                        <p:attrNameLst>
                                          <p:attrName>ppt_x</p:attrName>
                                        </p:attrNameLst>
                                      </p:cBhvr>
                                      <p:tavLst>
                                        <p:tav tm="0">
                                          <p:val>
                                            <p:strVal val="ppt_x"/>
                                          </p:val>
                                        </p:tav>
                                        <p:tav tm="100000">
                                          <p:val>
                                            <p:strVal val="ppt_x"/>
                                          </p:val>
                                        </p:tav>
                                      </p:tavLst>
                                    </p:anim>
                                    <p:anim calcmode="lin" valueType="num">
                                      <p:cBhvr additive="base">
                                        <p:cTn id="65" dur="500"/>
                                        <p:tgtEl>
                                          <p:spTgt spid="23"/>
                                        </p:tgtEl>
                                        <p:attrNameLst>
                                          <p:attrName>ppt_y</p:attrName>
                                        </p:attrNameLst>
                                      </p:cBhvr>
                                      <p:tavLst>
                                        <p:tav tm="0">
                                          <p:val>
                                            <p:strVal val="ppt_y"/>
                                          </p:val>
                                        </p:tav>
                                        <p:tav tm="100000">
                                          <p:val>
                                            <p:strVal val="1+ppt_h/2"/>
                                          </p:val>
                                        </p:tav>
                                      </p:tavLst>
                                    </p:anim>
                                    <p:set>
                                      <p:cBhvr>
                                        <p:cTn id="66" dur="1" fill="hold">
                                          <p:stCondLst>
                                            <p:cond delay="499"/>
                                          </p:stCondLst>
                                        </p:cTn>
                                        <p:tgtEl>
                                          <p:spTgt spid="23"/>
                                        </p:tgtEl>
                                        <p:attrNameLst>
                                          <p:attrName>style.visibility</p:attrName>
                                        </p:attrNameLst>
                                      </p:cBhvr>
                                      <p:to>
                                        <p:strVal val="hidden"/>
                                      </p:to>
                                    </p:set>
                                  </p:childTnLst>
                                </p:cTn>
                              </p:par>
                              <p:par>
                                <p:cTn id="67" presetID="2" presetClass="exit" presetSubtype="4" fill="hold" nodeType="withEffect">
                                  <p:stCondLst>
                                    <p:cond delay="0"/>
                                  </p:stCondLst>
                                  <p:childTnLst>
                                    <p:anim calcmode="lin" valueType="num">
                                      <p:cBhvr additive="base">
                                        <p:cTn id="68" dur="500"/>
                                        <p:tgtEl>
                                          <p:spTgt spid="21"/>
                                        </p:tgtEl>
                                        <p:attrNameLst>
                                          <p:attrName>ppt_x</p:attrName>
                                        </p:attrNameLst>
                                      </p:cBhvr>
                                      <p:tavLst>
                                        <p:tav tm="0">
                                          <p:val>
                                            <p:strVal val="ppt_x"/>
                                          </p:val>
                                        </p:tav>
                                        <p:tav tm="100000">
                                          <p:val>
                                            <p:strVal val="ppt_x"/>
                                          </p:val>
                                        </p:tav>
                                      </p:tavLst>
                                    </p:anim>
                                    <p:anim calcmode="lin" valueType="num">
                                      <p:cBhvr additive="base">
                                        <p:cTn id="69" dur="500"/>
                                        <p:tgtEl>
                                          <p:spTgt spid="21"/>
                                        </p:tgtEl>
                                        <p:attrNameLst>
                                          <p:attrName>ppt_y</p:attrName>
                                        </p:attrNameLst>
                                      </p:cBhvr>
                                      <p:tavLst>
                                        <p:tav tm="0">
                                          <p:val>
                                            <p:strVal val="ppt_y"/>
                                          </p:val>
                                        </p:tav>
                                        <p:tav tm="100000">
                                          <p:val>
                                            <p:strVal val="1+ppt_h/2"/>
                                          </p:val>
                                        </p:tav>
                                      </p:tavLst>
                                    </p:anim>
                                    <p:set>
                                      <p:cBhvr>
                                        <p:cTn id="70" dur="1" fill="hold">
                                          <p:stCondLst>
                                            <p:cond delay="499"/>
                                          </p:stCondLst>
                                        </p:cTn>
                                        <p:tgtEl>
                                          <p:spTgt spid="2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53"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p:cTn id="75" dur="500" fill="hold"/>
                                        <p:tgtEl>
                                          <p:spTgt spid="27"/>
                                        </p:tgtEl>
                                        <p:attrNameLst>
                                          <p:attrName>ppt_w</p:attrName>
                                        </p:attrNameLst>
                                      </p:cBhvr>
                                      <p:tavLst>
                                        <p:tav tm="0">
                                          <p:val>
                                            <p:fltVal val="0"/>
                                          </p:val>
                                        </p:tav>
                                        <p:tav tm="100000">
                                          <p:val>
                                            <p:strVal val="#ppt_w"/>
                                          </p:val>
                                        </p:tav>
                                      </p:tavLst>
                                    </p:anim>
                                    <p:anim calcmode="lin" valueType="num">
                                      <p:cBhvr>
                                        <p:cTn id="76" dur="500" fill="hold"/>
                                        <p:tgtEl>
                                          <p:spTgt spid="27"/>
                                        </p:tgtEl>
                                        <p:attrNameLst>
                                          <p:attrName>ppt_h</p:attrName>
                                        </p:attrNameLst>
                                      </p:cBhvr>
                                      <p:tavLst>
                                        <p:tav tm="0">
                                          <p:val>
                                            <p:fltVal val="0"/>
                                          </p:val>
                                        </p:tav>
                                        <p:tav tm="100000">
                                          <p:val>
                                            <p:strVal val="#ppt_h"/>
                                          </p:val>
                                        </p:tav>
                                      </p:tavLst>
                                    </p:anim>
                                    <p:animEffect transition="in" filter="fade">
                                      <p:cBhvr>
                                        <p:cTn id="77" dur="500"/>
                                        <p:tgtEl>
                                          <p:spTgt spid="27"/>
                                        </p:tgtEl>
                                      </p:cBhvr>
                                    </p:animEffect>
                                  </p:childTnLst>
                                </p:cTn>
                              </p:par>
                              <p:par>
                                <p:cTn id="78" presetID="53"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 calcmode="lin" valueType="num">
                                      <p:cBhvr>
                                        <p:cTn id="80" dur="500" fill="hold"/>
                                        <p:tgtEl>
                                          <p:spTgt spid="28"/>
                                        </p:tgtEl>
                                        <p:attrNameLst>
                                          <p:attrName>ppt_w</p:attrName>
                                        </p:attrNameLst>
                                      </p:cBhvr>
                                      <p:tavLst>
                                        <p:tav tm="0">
                                          <p:val>
                                            <p:fltVal val="0"/>
                                          </p:val>
                                        </p:tav>
                                        <p:tav tm="100000">
                                          <p:val>
                                            <p:strVal val="#ppt_w"/>
                                          </p:val>
                                        </p:tav>
                                      </p:tavLst>
                                    </p:anim>
                                    <p:anim calcmode="lin" valueType="num">
                                      <p:cBhvr>
                                        <p:cTn id="81" dur="500" fill="hold"/>
                                        <p:tgtEl>
                                          <p:spTgt spid="28"/>
                                        </p:tgtEl>
                                        <p:attrNameLst>
                                          <p:attrName>ppt_h</p:attrName>
                                        </p:attrNameLst>
                                      </p:cBhvr>
                                      <p:tavLst>
                                        <p:tav tm="0">
                                          <p:val>
                                            <p:fltVal val="0"/>
                                          </p:val>
                                        </p:tav>
                                        <p:tav tm="100000">
                                          <p:val>
                                            <p:strVal val="#ppt_h"/>
                                          </p:val>
                                        </p:tav>
                                      </p:tavLst>
                                    </p:anim>
                                    <p:animEffect transition="in" filter="fade">
                                      <p:cBhvr>
                                        <p:cTn id="8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4" grpId="1"/>
      <p:bldP spid="25" grpId="0"/>
      <p:bldP spid="25" grpId="1"/>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609600" y="2741612"/>
            <a:ext cx="7848600" cy="1588"/>
          </a:xfrm>
          <a:prstGeom prst="line">
            <a:avLst/>
          </a:prstGeom>
        </p:spPr>
        <p:style>
          <a:lnRef idx="3">
            <a:schemeClr val="accent5"/>
          </a:lnRef>
          <a:fillRef idx="0">
            <a:schemeClr val="accent5"/>
          </a:fillRef>
          <a:effectRef idx="2">
            <a:schemeClr val="accent5"/>
          </a:effectRef>
          <a:fontRef idx="minor">
            <a:schemeClr val="tx1"/>
          </a:fontRef>
        </p:style>
      </p:cxnSp>
      <p:cxnSp>
        <p:nvCxnSpPr>
          <p:cNvPr id="6" name="Straight Connector 5"/>
          <p:cNvCxnSpPr/>
          <p:nvPr/>
        </p:nvCxnSpPr>
        <p:spPr>
          <a:xfrm>
            <a:off x="625840" y="2894012"/>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42172" y="3962400"/>
            <a:ext cx="784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36896" y="4114800"/>
            <a:ext cx="7848600" cy="1588"/>
          </a:xfrm>
          <a:prstGeom prst="line">
            <a:avLst/>
          </a:prstGeom>
        </p:spPr>
        <p:style>
          <a:lnRef idx="3">
            <a:schemeClr val="accent5"/>
          </a:lnRef>
          <a:fillRef idx="0">
            <a:schemeClr val="accent5"/>
          </a:fillRef>
          <a:effectRef idx="2">
            <a:schemeClr val="accent5"/>
          </a:effectRef>
          <a:fontRef idx="minor">
            <a:schemeClr val="tx1"/>
          </a:fontRef>
        </p:style>
      </p:cxnSp>
      <p:sp>
        <p:nvSpPr>
          <p:cNvPr id="15" name="Title 1"/>
          <p:cNvSpPr>
            <a:spLocks noGrp="1"/>
          </p:cNvSpPr>
          <p:nvPr>
            <p:ph type="ctrTitle"/>
          </p:nvPr>
        </p:nvSpPr>
        <p:spPr>
          <a:xfrm>
            <a:off x="685800" y="3044825"/>
            <a:ext cx="7772400" cy="765175"/>
          </a:xfrm>
        </p:spPr>
        <p:txBody>
          <a:bodyPr>
            <a:noAutofit/>
          </a:bodyPr>
          <a:lstStyle/>
          <a:p>
            <a:r>
              <a:rPr lang="en-US" sz="5400" b="1" dirty="0">
                <a:solidFill>
                  <a:schemeClr val="accent6">
                    <a:lumMod val="75000"/>
                  </a:schemeClr>
                </a:solidFill>
                <a:latin typeface="Constantia" pitchFamily="18" charset="0"/>
              </a:rPr>
              <a:t>TERIMA KASIH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Analytical Hierarchy Process</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6" name="Title 1"/>
          <p:cNvSpPr txBox="1">
            <a:spLocks/>
          </p:cNvSpPr>
          <p:nvPr/>
        </p:nvSpPr>
        <p:spPr>
          <a:xfrm>
            <a:off x="140112" y="1084008"/>
            <a:ext cx="5498688"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accent1">
                    <a:lumMod val="75000"/>
                  </a:schemeClr>
                </a:solidFill>
                <a:effectLst/>
                <a:uLnTx/>
                <a:uFillTx/>
                <a:latin typeface="Aharoni" pitchFamily="2" charset="-79"/>
                <a:ea typeface="+mj-ea"/>
                <a:cs typeface="Aharoni" pitchFamily="2" charset="-79"/>
              </a:rPr>
              <a:t>A</a:t>
            </a:r>
            <a:r>
              <a:rPr kumimoji="0" lang="en-US" sz="4400" b="1" i="0" u="none" strike="noStrike" kern="1200" cap="none" spc="0" normalizeH="0" baseline="0" noProof="0" dirty="0">
                <a:ln>
                  <a:noFill/>
                </a:ln>
                <a:solidFill>
                  <a:srgbClr val="00FFCC"/>
                </a:solidFill>
                <a:effectLst/>
                <a:uLnTx/>
                <a:uFillTx/>
                <a:latin typeface="Aharoni" pitchFamily="2" charset="-79"/>
                <a:ea typeface="+mj-ea"/>
                <a:cs typeface="Aharoni" pitchFamily="2" charset="-79"/>
              </a:rPr>
              <a:t>H</a:t>
            </a:r>
            <a:r>
              <a:rPr kumimoji="0" lang="en-US" sz="4400" b="1" i="0" u="none" strike="noStrike" kern="1200" cap="none" spc="0" normalizeH="0" baseline="0" noProof="0" dirty="0">
                <a:ln>
                  <a:noFill/>
                </a:ln>
                <a:solidFill>
                  <a:srgbClr val="FFC000"/>
                </a:solidFill>
                <a:effectLst/>
                <a:uLnTx/>
                <a:uFillTx/>
                <a:latin typeface="Aharoni" pitchFamily="2" charset="-79"/>
                <a:ea typeface="+mj-ea"/>
                <a:cs typeface="Aharoni" pitchFamily="2" charset="-79"/>
              </a:rPr>
              <a:t>P </a:t>
            </a:r>
            <a:r>
              <a:rPr kumimoji="0" lang="en-US" sz="4400" b="1" i="0" u="none" strike="noStrike" kern="1200" cap="none" spc="0" normalizeH="0" baseline="0" noProof="0" dirty="0">
                <a:ln>
                  <a:noFill/>
                </a:ln>
                <a:solidFill>
                  <a:srgbClr val="FF0000"/>
                </a:solidFill>
                <a:effectLst/>
                <a:uLnTx/>
                <a:uFillTx/>
                <a:latin typeface="Aharoni" pitchFamily="2" charset="-79"/>
                <a:ea typeface="+mj-ea"/>
                <a:cs typeface="Aharoni" pitchFamily="2" charset="-79"/>
              </a:rPr>
              <a:t>–</a:t>
            </a:r>
            <a:r>
              <a:rPr kumimoji="0" lang="en-US" sz="4400" b="1" i="0" u="none" strike="noStrike" kern="1200" cap="none" spc="0" normalizeH="0" baseline="0" noProof="0" dirty="0">
                <a:ln>
                  <a:noFill/>
                </a:ln>
                <a:solidFill>
                  <a:srgbClr val="FFC000"/>
                </a:solidFill>
                <a:effectLst/>
                <a:uLnTx/>
                <a:uFillTx/>
                <a:latin typeface="Aharoni" pitchFamily="2" charset="-79"/>
                <a:ea typeface="+mj-ea"/>
                <a:cs typeface="Aharoni" pitchFamily="2" charset="-79"/>
              </a:rPr>
              <a:t> </a:t>
            </a:r>
            <a:r>
              <a:rPr kumimoji="0" lang="en-US" sz="4400" b="1" i="0" u="none" strike="noStrike" kern="1200" cap="none" spc="0" normalizeH="0" baseline="0" noProof="0" dirty="0">
                <a:ln>
                  <a:noFill/>
                </a:ln>
                <a:solidFill>
                  <a:srgbClr val="92D050"/>
                </a:solidFill>
                <a:effectLst/>
                <a:uLnTx/>
                <a:uFillTx/>
                <a:latin typeface="Arial Black" pitchFamily="34" charset="0"/>
                <a:ea typeface="+mj-ea"/>
                <a:cs typeface="Aharoni" pitchFamily="2" charset="-79"/>
              </a:rPr>
              <a:t>7</a:t>
            </a:r>
            <a:r>
              <a:rPr kumimoji="0" lang="en-US" sz="4400" b="1" i="0" u="none" strike="noStrike" kern="1200" cap="none" spc="0" normalizeH="0" baseline="0" noProof="0" dirty="0">
                <a:ln>
                  <a:noFill/>
                </a:ln>
                <a:solidFill>
                  <a:srgbClr val="FFC000"/>
                </a:solidFill>
                <a:effectLst/>
                <a:uLnTx/>
                <a:uFillTx/>
                <a:latin typeface="Aharoni" pitchFamily="2" charset="-79"/>
                <a:ea typeface="+mj-ea"/>
                <a:cs typeface="Aharoni" pitchFamily="2" charset="-79"/>
              </a:rPr>
              <a:t> </a:t>
            </a:r>
            <a:r>
              <a:rPr kumimoji="0" lang="en-US" sz="4400" b="1" i="0" u="none" strike="noStrike" kern="1200" cap="none" spc="0" normalizeH="0" baseline="0" noProof="0" dirty="0">
                <a:ln>
                  <a:noFill/>
                </a:ln>
                <a:solidFill>
                  <a:srgbClr val="7030A0"/>
                </a:solidFill>
                <a:effectLst/>
                <a:uLnTx/>
                <a:uFillTx/>
                <a:latin typeface="Aharoni" pitchFamily="2" charset="-79"/>
                <a:ea typeface="+mj-ea"/>
                <a:cs typeface="Aharoni" pitchFamily="2" charset="-79"/>
              </a:rPr>
              <a:t>Langkah</a:t>
            </a:r>
          </a:p>
        </p:txBody>
      </p:sp>
      <p:cxnSp>
        <p:nvCxnSpPr>
          <p:cNvPr id="11" name="Straight Connector 10"/>
          <p:cNvCxnSpPr/>
          <p:nvPr/>
        </p:nvCxnSpPr>
        <p:spPr>
          <a:xfrm>
            <a:off x="1371600" y="1905000"/>
            <a:ext cx="1752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04800" y="2010696"/>
            <a:ext cx="17526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rot="5400000">
            <a:off x="1486694" y="2628106"/>
            <a:ext cx="1447800" cy="1588"/>
          </a:xfrm>
          <a:prstGeom prst="line">
            <a:avLst/>
          </a:prstGeom>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2209800" y="3352800"/>
            <a:ext cx="457200" cy="158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743200" y="2057400"/>
            <a:ext cx="4953000" cy="2554545"/>
          </a:xfrm>
          <a:prstGeom prst="rect">
            <a:avLst/>
          </a:prstGeom>
        </p:spPr>
        <p:txBody>
          <a:bodyPr wrap="square">
            <a:spAutoFit/>
          </a:bodyPr>
          <a:lstStyle/>
          <a:p>
            <a:pPr marL="457200" indent="-457200" algn="just">
              <a:buAutoNum type="arabicPeriod"/>
            </a:pPr>
            <a:r>
              <a:rPr lang="en-US" sz="2200" dirty="0"/>
              <a:t>Mendefinisian Masalah</a:t>
            </a:r>
          </a:p>
          <a:p>
            <a:pPr marL="457200" indent="-457200" algn="just">
              <a:buAutoNum type="arabicPeriod"/>
            </a:pPr>
            <a:r>
              <a:rPr lang="en-US" sz="2200" dirty="0"/>
              <a:t>Menetapkan Prioritas Elemen</a:t>
            </a:r>
          </a:p>
          <a:p>
            <a:pPr marL="457200" indent="-457200" algn="just">
              <a:buAutoNum type="arabicPeriod"/>
            </a:pPr>
            <a:r>
              <a:rPr lang="en-US" sz="2200" dirty="0"/>
              <a:t>Sintesis</a:t>
            </a:r>
          </a:p>
          <a:p>
            <a:pPr marL="457200" indent="-457200" algn="just">
              <a:buAutoNum type="arabicPeriod"/>
            </a:pPr>
            <a:r>
              <a:rPr lang="en-US" sz="2200" dirty="0"/>
              <a:t>Mengukur Konsistensi</a:t>
            </a:r>
          </a:p>
          <a:p>
            <a:pPr marL="457200" indent="-457200" algn="just">
              <a:buAutoNum type="arabicPeriod"/>
            </a:pPr>
            <a:r>
              <a:rPr lang="en-US" sz="2200" dirty="0"/>
              <a:t>Hitung Consistency Indeks (CI)</a:t>
            </a:r>
          </a:p>
          <a:p>
            <a:pPr marL="457200" indent="-457200" algn="just">
              <a:buAutoNum type="arabicPeriod"/>
            </a:pPr>
            <a:r>
              <a:rPr lang="en-US" sz="2200" dirty="0"/>
              <a:t>Hitung Concistency Rasio(CR)</a:t>
            </a:r>
          </a:p>
          <a:p>
            <a:pPr marL="457200" indent="-457200" algn="just">
              <a:buAutoNum type="arabicPeriod"/>
            </a:pPr>
            <a:r>
              <a:rPr lang="en-US" sz="2200" dirty="0"/>
              <a:t>Memeriksa Consistensi Hirarki.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ppt_x</p:attrName>
                                        </p:attrNameLst>
                                      </p:cBhvr>
                                      <p:tavLst>
                                        <p:tav tm="0">
                                          <p:val>
                                            <p:strVal val="#ppt_x-.2"/>
                                          </p:val>
                                        </p:tav>
                                        <p:tav tm="100000">
                                          <p:val>
                                            <p:strVal val="#ppt_x"/>
                                          </p:val>
                                        </p:tav>
                                      </p:tavLst>
                                    </p:anim>
                                    <p:anim calcmode="lin" valueType="num">
                                      <p:cBhvr>
                                        <p:cTn id="8"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9" dur="1000"/>
                                        <p:tgtEl>
                                          <p:spTgt spid="12"/>
                                        </p:tgtEl>
                                      </p:cBhvr>
                                    </p:animEffect>
                                  </p:childTnLst>
                                </p:cTn>
                              </p:par>
                              <p:par>
                                <p:cTn id="10" presetID="29"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1000" fill="hold"/>
                                        <p:tgtEl>
                                          <p:spTgt spid="11"/>
                                        </p:tgtEl>
                                        <p:attrNameLst>
                                          <p:attrName>ppt_x</p:attrName>
                                        </p:attrNameLst>
                                      </p:cBhvr>
                                      <p:tavLst>
                                        <p:tav tm="0">
                                          <p:val>
                                            <p:strVal val="#ppt_x-.2"/>
                                          </p:val>
                                        </p:tav>
                                        <p:tav tm="100000">
                                          <p:val>
                                            <p:strVal val="#ppt_x"/>
                                          </p:val>
                                        </p:tav>
                                      </p:tavLst>
                                    </p:anim>
                                    <p:anim calcmode="lin" valueType="num">
                                      <p:cBhvr>
                                        <p:cTn id="13" dur="1000" fill="hold"/>
                                        <p:tgtEl>
                                          <p:spTgt spid="11"/>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blinds(horizontal)">
                                      <p:cBhvr>
                                        <p:cTn id="19" dur="500"/>
                                        <p:tgtEl>
                                          <p:spTgt spid="22"/>
                                        </p:tgtEl>
                                      </p:cBhvr>
                                    </p:animEffect>
                                  </p:childTnLst>
                                </p:cTn>
                              </p:par>
                              <p:par>
                                <p:cTn id="20" presetID="3" presetClass="entr" presetSubtype="1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blinds(horizontal)">
                                      <p:cBhvr>
                                        <p:cTn id="22" dur="500"/>
                                        <p:tgtEl>
                                          <p:spTgt spid="2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blinds(horizontal)">
                                      <p:cBhvr>
                                        <p:cTn id="2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Mendefinisikan Masalah</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228600" y="1219200"/>
            <a:ext cx="8686800" cy="400110"/>
          </a:xfrm>
          <a:prstGeom prst="rect">
            <a:avLst/>
          </a:prstGeom>
        </p:spPr>
        <p:txBody>
          <a:bodyPr wrap="square">
            <a:spAutoFit/>
          </a:bodyPr>
          <a:lstStyle/>
          <a:p>
            <a:pPr algn="just"/>
            <a:r>
              <a:rPr lang="en-US" sz="2000" dirty="0"/>
              <a:t>Dalam Metode AHP suatu masalah didefinisikan menggunakan bagan Hirarkis.</a:t>
            </a:r>
          </a:p>
        </p:txBody>
      </p:sp>
      <p:sp>
        <p:nvSpPr>
          <p:cNvPr id="1027" name="Rectangle 3"/>
          <p:cNvSpPr>
            <a:spLocks noChangeArrowheads="1"/>
          </p:cNvSpPr>
          <p:nvPr/>
        </p:nvSpPr>
        <p:spPr bwMode="auto">
          <a:xfrm>
            <a:off x="1265904" y="5105400"/>
            <a:ext cx="6506496"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FontTx/>
              <a:buAutoNum type="arabicPeriod"/>
              <a:tabLst/>
            </a:pPr>
            <a:r>
              <a:rPr kumimoji="0" lang="en-US" sz="2000" b="0" i="0" u="none" strike="noStrike" cap="none" normalizeH="0" baseline="0" dirty="0">
                <a:ln>
                  <a:noFill/>
                </a:ln>
                <a:solidFill>
                  <a:schemeClr val="tx1"/>
                </a:solidFill>
                <a:effectLst/>
                <a:ea typeface="Times New Roman" pitchFamily="18" charset="0"/>
                <a:cs typeface="Times New Roman" pitchFamily="18" charset="0"/>
              </a:rPr>
              <a:t>Dimulai dari Goal/ Tujuan sebagai level pertama.</a:t>
            </a:r>
          </a:p>
          <a:p>
            <a:pPr marL="457200" lvl="0" indent="-457200" algn="just" fontAlgn="base">
              <a:spcBef>
                <a:spcPct val="0"/>
              </a:spcBef>
              <a:spcAft>
                <a:spcPct val="0"/>
              </a:spcAft>
              <a:buFontTx/>
              <a:buAutoNum type="arabicPeriod"/>
            </a:pPr>
            <a:r>
              <a:rPr lang="en-US" sz="2000" dirty="0">
                <a:ea typeface="Times New Roman" pitchFamily="18" charset="0"/>
                <a:cs typeface="Times New Roman" pitchFamily="18" charset="0"/>
              </a:rPr>
              <a:t>Level kedua adalah Faktor yaitu Kriteria 1, Kriteria 2, dkk.</a:t>
            </a:r>
          </a:p>
          <a:p>
            <a:pPr marL="457200" lvl="0" indent="-457200" algn="just" fontAlgn="base">
              <a:spcBef>
                <a:spcPct val="0"/>
              </a:spcBef>
              <a:spcAft>
                <a:spcPct val="0"/>
              </a:spcAft>
              <a:buFontTx/>
              <a:buAutoNum type="arabicPeriod"/>
            </a:pPr>
            <a:r>
              <a:rPr lang="en-US" sz="2000" dirty="0">
                <a:ea typeface="Times New Roman" pitchFamily="18" charset="0"/>
                <a:cs typeface="Times New Roman" pitchFamily="18" charset="0"/>
              </a:rPr>
              <a:t>Level ketiga adalah alternatif[ Jumlahnya menyesuaikan dengan kasus yang ada ]</a:t>
            </a:r>
            <a:r>
              <a:rPr kumimoji="0" lang="en-US" sz="2000" b="0" i="0" u="none" strike="noStrike" cap="none" normalizeH="0" baseline="0" dirty="0">
                <a:ln>
                  <a:noFill/>
                </a:ln>
                <a:solidFill>
                  <a:schemeClr val="tx1"/>
                </a:solidFill>
                <a:effectLst/>
                <a:cs typeface="Arial" pitchFamily="34" charset="0"/>
              </a:rPr>
              <a:t> </a:t>
            </a:r>
          </a:p>
        </p:txBody>
      </p:sp>
      <p:grpSp>
        <p:nvGrpSpPr>
          <p:cNvPr id="1048" name="Group 24"/>
          <p:cNvGrpSpPr>
            <a:grpSpLocks/>
          </p:cNvGrpSpPr>
          <p:nvPr/>
        </p:nvGrpSpPr>
        <p:grpSpPr bwMode="auto">
          <a:xfrm>
            <a:off x="1371600" y="1676400"/>
            <a:ext cx="6172200" cy="3276600"/>
            <a:chOff x="2156" y="2119"/>
            <a:chExt cx="5979" cy="2826"/>
          </a:xfrm>
        </p:grpSpPr>
        <p:cxnSp>
          <p:nvCxnSpPr>
            <p:cNvPr id="1049" name="AutoShape 25"/>
            <p:cNvCxnSpPr>
              <a:cxnSpLocks noChangeShapeType="1"/>
            </p:cNvCxnSpPr>
            <p:nvPr/>
          </p:nvCxnSpPr>
          <p:spPr bwMode="auto">
            <a:xfrm flipH="1">
              <a:off x="3111" y="2608"/>
              <a:ext cx="2078" cy="639"/>
            </a:xfrm>
            <a:prstGeom prst="straightConnector1">
              <a:avLst/>
            </a:prstGeom>
            <a:noFill/>
            <a:ln w="9525">
              <a:solidFill>
                <a:srgbClr val="000000"/>
              </a:solidFill>
              <a:round/>
              <a:headEnd/>
              <a:tailEnd type="triangle" w="med" len="med"/>
            </a:ln>
          </p:spPr>
        </p:cxnSp>
        <p:cxnSp>
          <p:nvCxnSpPr>
            <p:cNvPr id="1050" name="AutoShape 26"/>
            <p:cNvCxnSpPr>
              <a:cxnSpLocks noChangeShapeType="1"/>
            </p:cNvCxnSpPr>
            <p:nvPr/>
          </p:nvCxnSpPr>
          <p:spPr bwMode="auto">
            <a:xfrm>
              <a:off x="5189" y="2608"/>
              <a:ext cx="0" cy="639"/>
            </a:xfrm>
            <a:prstGeom prst="straightConnector1">
              <a:avLst/>
            </a:prstGeom>
            <a:noFill/>
            <a:ln w="9525">
              <a:solidFill>
                <a:srgbClr val="000000"/>
              </a:solidFill>
              <a:round/>
              <a:headEnd/>
              <a:tailEnd type="triangle" w="med" len="med"/>
            </a:ln>
          </p:spPr>
        </p:cxnSp>
        <p:cxnSp>
          <p:nvCxnSpPr>
            <p:cNvPr id="1051" name="AutoShape 27"/>
            <p:cNvCxnSpPr>
              <a:cxnSpLocks noChangeShapeType="1"/>
            </p:cNvCxnSpPr>
            <p:nvPr/>
          </p:nvCxnSpPr>
          <p:spPr bwMode="auto">
            <a:xfrm>
              <a:off x="5189" y="2608"/>
              <a:ext cx="2025" cy="639"/>
            </a:xfrm>
            <a:prstGeom prst="straightConnector1">
              <a:avLst/>
            </a:prstGeom>
            <a:noFill/>
            <a:ln w="9525">
              <a:solidFill>
                <a:srgbClr val="000000"/>
              </a:solidFill>
              <a:round/>
              <a:headEnd/>
              <a:tailEnd type="triangle" w="med" len="med"/>
            </a:ln>
          </p:spPr>
        </p:cxnSp>
        <p:cxnSp>
          <p:nvCxnSpPr>
            <p:cNvPr id="1052" name="AutoShape 28"/>
            <p:cNvCxnSpPr>
              <a:cxnSpLocks noChangeShapeType="1"/>
            </p:cNvCxnSpPr>
            <p:nvPr/>
          </p:nvCxnSpPr>
          <p:spPr bwMode="auto">
            <a:xfrm>
              <a:off x="3111" y="3736"/>
              <a:ext cx="0" cy="720"/>
            </a:xfrm>
            <a:prstGeom prst="straightConnector1">
              <a:avLst/>
            </a:prstGeom>
            <a:noFill/>
            <a:ln w="9525">
              <a:solidFill>
                <a:srgbClr val="000000"/>
              </a:solidFill>
              <a:round/>
              <a:headEnd/>
              <a:tailEnd type="triangle" w="med" len="med"/>
            </a:ln>
          </p:spPr>
        </p:cxnSp>
        <p:cxnSp>
          <p:nvCxnSpPr>
            <p:cNvPr id="1053" name="AutoShape 29"/>
            <p:cNvCxnSpPr>
              <a:cxnSpLocks noChangeShapeType="1"/>
            </p:cNvCxnSpPr>
            <p:nvPr/>
          </p:nvCxnSpPr>
          <p:spPr bwMode="auto">
            <a:xfrm>
              <a:off x="3111" y="3736"/>
              <a:ext cx="2078" cy="720"/>
            </a:xfrm>
            <a:prstGeom prst="straightConnector1">
              <a:avLst/>
            </a:prstGeom>
            <a:noFill/>
            <a:ln w="9525">
              <a:solidFill>
                <a:srgbClr val="000000"/>
              </a:solidFill>
              <a:round/>
              <a:headEnd/>
              <a:tailEnd type="triangle" w="med" len="med"/>
            </a:ln>
          </p:spPr>
        </p:cxnSp>
        <p:cxnSp>
          <p:nvCxnSpPr>
            <p:cNvPr id="1054" name="AutoShape 30"/>
            <p:cNvCxnSpPr>
              <a:cxnSpLocks noChangeShapeType="1"/>
            </p:cNvCxnSpPr>
            <p:nvPr/>
          </p:nvCxnSpPr>
          <p:spPr bwMode="auto">
            <a:xfrm>
              <a:off x="3111" y="3736"/>
              <a:ext cx="4103" cy="720"/>
            </a:xfrm>
            <a:prstGeom prst="straightConnector1">
              <a:avLst/>
            </a:prstGeom>
            <a:noFill/>
            <a:ln w="9525">
              <a:solidFill>
                <a:srgbClr val="000000"/>
              </a:solidFill>
              <a:round/>
              <a:headEnd/>
              <a:tailEnd type="triangle" w="med" len="med"/>
            </a:ln>
          </p:spPr>
        </p:cxnSp>
        <p:cxnSp>
          <p:nvCxnSpPr>
            <p:cNvPr id="1055" name="AutoShape 31"/>
            <p:cNvCxnSpPr>
              <a:cxnSpLocks noChangeShapeType="1"/>
            </p:cNvCxnSpPr>
            <p:nvPr/>
          </p:nvCxnSpPr>
          <p:spPr bwMode="auto">
            <a:xfrm flipH="1">
              <a:off x="3111" y="3736"/>
              <a:ext cx="2078" cy="720"/>
            </a:xfrm>
            <a:prstGeom prst="straightConnector1">
              <a:avLst/>
            </a:prstGeom>
            <a:noFill/>
            <a:ln w="9525">
              <a:solidFill>
                <a:srgbClr val="000000"/>
              </a:solidFill>
              <a:round/>
              <a:headEnd/>
              <a:tailEnd type="triangle" w="med" len="med"/>
            </a:ln>
          </p:spPr>
        </p:cxnSp>
        <p:cxnSp>
          <p:nvCxnSpPr>
            <p:cNvPr id="1056" name="AutoShape 32"/>
            <p:cNvCxnSpPr>
              <a:cxnSpLocks noChangeShapeType="1"/>
            </p:cNvCxnSpPr>
            <p:nvPr/>
          </p:nvCxnSpPr>
          <p:spPr bwMode="auto">
            <a:xfrm>
              <a:off x="5189" y="3736"/>
              <a:ext cx="0" cy="720"/>
            </a:xfrm>
            <a:prstGeom prst="straightConnector1">
              <a:avLst/>
            </a:prstGeom>
            <a:noFill/>
            <a:ln w="9525">
              <a:solidFill>
                <a:srgbClr val="000000"/>
              </a:solidFill>
              <a:round/>
              <a:headEnd/>
              <a:tailEnd type="triangle" w="med" len="med"/>
            </a:ln>
          </p:spPr>
        </p:cxnSp>
        <p:cxnSp>
          <p:nvCxnSpPr>
            <p:cNvPr id="1057" name="AutoShape 33"/>
            <p:cNvCxnSpPr>
              <a:cxnSpLocks noChangeShapeType="1"/>
            </p:cNvCxnSpPr>
            <p:nvPr/>
          </p:nvCxnSpPr>
          <p:spPr bwMode="auto">
            <a:xfrm>
              <a:off x="5189" y="3736"/>
              <a:ext cx="2025" cy="720"/>
            </a:xfrm>
            <a:prstGeom prst="straightConnector1">
              <a:avLst/>
            </a:prstGeom>
            <a:noFill/>
            <a:ln w="9525">
              <a:solidFill>
                <a:srgbClr val="000000"/>
              </a:solidFill>
              <a:round/>
              <a:headEnd/>
              <a:tailEnd type="triangle" w="med" len="med"/>
            </a:ln>
          </p:spPr>
        </p:cxnSp>
        <p:cxnSp>
          <p:nvCxnSpPr>
            <p:cNvPr id="1058" name="AutoShape 34"/>
            <p:cNvCxnSpPr>
              <a:cxnSpLocks noChangeShapeType="1"/>
            </p:cNvCxnSpPr>
            <p:nvPr/>
          </p:nvCxnSpPr>
          <p:spPr bwMode="auto">
            <a:xfrm>
              <a:off x="7214" y="3736"/>
              <a:ext cx="0" cy="720"/>
            </a:xfrm>
            <a:prstGeom prst="straightConnector1">
              <a:avLst/>
            </a:prstGeom>
            <a:noFill/>
            <a:ln w="9525">
              <a:solidFill>
                <a:srgbClr val="000000"/>
              </a:solidFill>
              <a:round/>
              <a:headEnd/>
              <a:tailEnd type="triangle" w="med" len="med"/>
            </a:ln>
          </p:spPr>
        </p:cxnSp>
        <p:cxnSp>
          <p:nvCxnSpPr>
            <p:cNvPr id="1059" name="AutoShape 35"/>
            <p:cNvCxnSpPr>
              <a:cxnSpLocks noChangeShapeType="1"/>
            </p:cNvCxnSpPr>
            <p:nvPr/>
          </p:nvCxnSpPr>
          <p:spPr bwMode="auto">
            <a:xfrm flipH="1">
              <a:off x="5189" y="3736"/>
              <a:ext cx="2025" cy="720"/>
            </a:xfrm>
            <a:prstGeom prst="straightConnector1">
              <a:avLst/>
            </a:prstGeom>
            <a:noFill/>
            <a:ln w="9525">
              <a:solidFill>
                <a:srgbClr val="000000"/>
              </a:solidFill>
              <a:round/>
              <a:headEnd/>
              <a:tailEnd type="triangle" w="med" len="med"/>
            </a:ln>
          </p:spPr>
        </p:cxnSp>
        <p:cxnSp>
          <p:nvCxnSpPr>
            <p:cNvPr id="1060" name="AutoShape 36"/>
            <p:cNvCxnSpPr>
              <a:cxnSpLocks noChangeShapeType="1"/>
            </p:cNvCxnSpPr>
            <p:nvPr/>
          </p:nvCxnSpPr>
          <p:spPr bwMode="auto">
            <a:xfrm flipH="1">
              <a:off x="3111" y="3736"/>
              <a:ext cx="4103" cy="720"/>
            </a:xfrm>
            <a:prstGeom prst="straightConnector1">
              <a:avLst/>
            </a:prstGeom>
            <a:noFill/>
            <a:ln w="9525">
              <a:solidFill>
                <a:srgbClr val="000000"/>
              </a:solidFill>
              <a:round/>
              <a:headEnd/>
              <a:tailEnd type="triangle" w="med" len="med"/>
            </a:ln>
          </p:spPr>
        </p:cxnSp>
        <p:sp>
          <p:nvSpPr>
            <p:cNvPr id="1061" name="Rectangle 37"/>
            <p:cNvSpPr>
              <a:spLocks noChangeArrowheads="1"/>
            </p:cNvSpPr>
            <p:nvPr/>
          </p:nvSpPr>
          <p:spPr bwMode="auto">
            <a:xfrm>
              <a:off x="2156" y="324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Criterion 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62" name="Rectangle 38"/>
            <p:cNvSpPr>
              <a:spLocks noChangeArrowheads="1"/>
            </p:cNvSpPr>
            <p:nvPr/>
          </p:nvSpPr>
          <p:spPr bwMode="auto">
            <a:xfrm>
              <a:off x="4235" y="324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Criterion 2</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63" name="Rectangle 39"/>
            <p:cNvSpPr>
              <a:spLocks noChangeArrowheads="1"/>
            </p:cNvSpPr>
            <p:nvPr/>
          </p:nvSpPr>
          <p:spPr bwMode="auto">
            <a:xfrm>
              <a:off x="6314" y="324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Criterion 3</a:t>
              </a:r>
              <a:endParaRPr kumimoji="0" lang="id-ID" sz="20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64" name="Rectangle 40"/>
            <p:cNvSpPr>
              <a:spLocks noChangeArrowheads="1"/>
            </p:cNvSpPr>
            <p:nvPr/>
          </p:nvSpPr>
          <p:spPr bwMode="auto">
            <a:xfrm>
              <a:off x="2156" y="445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Alternative 1</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65" name="Rectangle 41"/>
            <p:cNvSpPr>
              <a:spLocks noChangeArrowheads="1"/>
            </p:cNvSpPr>
            <p:nvPr/>
          </p:nvSpPr>
          <p:spPr bwMode="auto">
            <a:xfrm>
              <a:off x="4235" y="445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Alternative 2</a:t>
              </a:r>
              <a:endParaRPr kumimoji="0" lang="id-ID" sz="20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66" name="Rectangle 42"/>
            <p:cNvSpPr>
              <a:spLocks noChangeArrowheads="1"/>
            </p:cNvSpPr>
            <p:nvPr/>
          </p:nvSpPr>
          <p:spPr bwMode="auto">
            <a:xfrm>
              <a:off x="6314" y="445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Alternative 3</a:t>
              </a:r>
              <a:endParaRPr kumimoji="0" lang="id-ID" sz="20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67" name="Rectangle 43"/>
            <p:cNvSpPr>
              <a:spLocks noChangeArrowheads="1"/>
            </p:cNvSpPr>
            <p:nvPr/>
          </p:nvSpPr>
          <p:spPr bwMode="auto">
            <a:xfrm>
              <a:off x="3598" y="2119"/>
              <a:ext cx="3220"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Goal</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grpSp>
      <p:sp>
        <p:nvSpPr>
          <p:cNvPr id="27"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1</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8610600" cy="841375"/>
          </a:xfrm>
        </p:spPr>
        <p:txBody>
          <a:bodyPr>
            <a:normAutofit/>
          </a:bodyPr>
          <a:lstStyle/>
          <a:p>
            <a:pPr algn="l"/>
            <a:r>
              <a:rPr lang="en-US" sz="3200" b="1" dirty="0">
                <a:solidFill>
                  <a:schemeClr val="accent1">
                    <a:lumMod val="75000"/>
                  </a:schemeClr>
                </a:solidFill>
                <a:latin typeface="Adobe Caslon Pro Bold" pitchFamily="18" charset="0"/>
              </a:rPr>
              <a:t>AHP – Mendefinisikan Masalah [Contoh  1]</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228600" y="1295400"/>
            <a:ext cx="8686800" cy="461665"/>
          </a:xfrm>
          <a:prstGeom prst="rect">
            <a:avLst/>
          </a:prstGeom>
        </p:spPr>
        <p:txBody>
          <a:bodyPr wrap="square">
            <a:spAutoFit/>
          </a:bodyPr>
          <a:lstStyle/>
          <a:p>
            <a:pPr algn="just"/>
            <a:r>
              <a:rPr lang="en-US" sz="2400" dirty="0">
                <a:latin typeface="Arial Narrow" pitchFamily="34" charset="0"/>
              </a:rPr>
              <a:t>Perumahan KPR Terbaik</a:t>
            </a:r>
          </a:p>
        </p:txBody>
      </p:sp>
      <p:sp>
        <p:nvSpPr>
          <p:cNvPr id="7" name="Rectangle 6"/>
          <p:cNvSpPr/>
          <p:nvPr/>
        </p:nvSpPr>
        <p:spPr>
          <a:xfrm>
            <a:off x="304800" y="1676400"/>
            <a:ext cx="8534400" cy="1015663"/>
          </a:xfrm>
          <a:prstGeom prst="rect">
            <a:avLst/>
          </a:prstGeom>
        </p:spPr>
        <p:txBody>
          <a:bodyPr wrap="square">
            <a:spAutoFit/>
          </a:bodyPr>
          <a:lstStyle/>
          <a:p>
            <a:pPr algn="just"/>
            <a:r>
              <a:rPr lang="en-US" sz="2000" dirty="0"/>
              <a:t>Dimana ada ketiga kriteria yaitu Kualitas Bangunan, Fasilitas, dan Lokasi. Kemudian masing-masing kriteria ini dihubungkan dengan alternatif-alternatif yang ada.</a:t>
            </a:r>
          </a:p>
        </p:txBody>
      </p:sp>
      <p:grpSp>
        <p:nvGrpSpPr>
          <p:cNvPr id="19457" name="Group 1"/>
          <p:cNvGrpSpPr>
            <a:grpSpLocks/>
          </p:cNvGrpSpPr>
          <p:nvPr/>
        </p:nvGrpSpPr>
        <p:grpSpPr bwMode="auto">
          <a:xfrm>
            <a:off x="1295400" y="2743200"/>
            <a:ext cx="6477000" cy="3733800"/>
            <a:chOff x="2156" y="2119"/>
            <a:chExt cx="5979" cy="2826"/>
          </a:xfrm>
        </p:grpSpPr>
        <p:cxnSp>
          <p:nvCxnSpPr>
            <p:cNvPr id="19458" name="AutoShape 2"/>
            <p:cNvCxnSpPr>
              <a:cxnSpLocks noChangeShapeType="1"/>
            </p:cNvCxnSpPr>
            <p:nvPr/>
          </p:nvCxnSpPr>
          <p:spPr bwMode="auto">
            <a:xfrm flipH="1">
              <a:off x="3111" y="2608"/>
              <a:ext cx="2078" cy="639"/>
            </a:xfrm>
            <a:prstGeom prst="straightConnector1">
              <a:avLst/>
            </a:prstGeom>
            <a:noFill/>
            <a:ln w="9525">
              <a:solidFill>
                <a:srgbClr val="000000"/>
              </a:solidFill>
              <a:round/>
              <a:headEnd/>
              <a:tailEnd type="triangle" w="med" len="med"/>
            </a:ln>
          </p:spPr>
        </p:cxnSp>
        <p:cxnSp>
          <p:nvCxnSpPr>
            <p:cNvPr id="19459" name="AutoShape 3"/>
            <p:cNvCxnSpPr>
              <a:cxnSpLocks noChangeShapeType="1"/>
            </p:cNvCxnSpPr>
            <p:nvPr/>
          </p:nvCxnSpPr>
          <p:spPr bwMode="auto">
            <a:xfrm>
              <a:off x="5189" y="2608"/>
              <a:ext cx="0" cy="639"/>
            </a:xfrm>
            <a:prstGeom prst="straightConnector1">
              <a:avLst/>
            </a:prstGeom>
            <a:noFill/>
            <a:ln w="9525">
              <a:solidFill>
                <a:srgbClr val="000000"/>
              </a:solidFill>
              <a:round/>
              <a:headEnd/>
              <a:tailEnd type="triangle" w="med" len="med"/>
            </a:ln>
          </p:spPr>
        </p:cxnSp>
        <p:cxnSp>
          <p:nvCxnSpPr>
            <p:cNvPr id="19460" name="AutoShape 4"/>
            <p:cNvCxnSpPr>
              <a:cxnSpLocks noChangeShapeType="1"/>
            </p:cNvCxnSpPr>
            <p:nvPr/>
          </p:nvCxnSpPr>
          <p:spPr bwMode="auto">
            <a:xfrm>
              <a:off x="5189" y="2608"/>
              <a:ext cx="2025" cy="639"/>
            </a:xfrm>
            <a:prstGeom prst="straightConnector1">
              <a:avLst/>
            </a:prstGeom>
            <a:noFill/>
            <a:ln w="9525">
              <a:solidFill>
                <a:srgbClr val="000000"/>
              </a:solidFill>
              <a:round/>
              <a:headEnd/>
              <a:tailEnd type="triangle" w="med" len="med"/>
            </a:ln>
          </p:spPr>
        </p:cxnSp>
        <p:cxnSp>
          <p:nvCxnSpPr>
            <p:cNvPr id="19461" name="AutoShape 5"/>
            <p:cNvCxnSpPr>
              <a:cxnSpLocks noChangeShapeType="1"/>
            </p:cNvCxnSpPr>
            <p:nvPr/>
          </p:nvCxnSpPr>
          <p:spPr bwMode="auto">
            <a:xfrm>
              <a:off x="3111" y="3736"/>
              <a:ext cx="0" cy="720"/>
            </a:xfrm>
            <a:prstGeom prst="straightConnector1">
              <a:avLst/>
            </a:prstGeom>
            <a:noFill/>
            <a:ln w="9525">
              <a:solidFill>
                <a:srgbClr val="000000"/>
              </a:solidFill>
              <a:round/>
              <a:headEnd/>
              <a:tailEnd type="triangle" w="med" len="med"/>
            </a:ln>
          </p:spPr>
        </p:cxnSp>
        <p:cxnSp>
          <p:nvCxnSpPr>
            <p:cNvPr id="19462" name="AutoShape 6"/>
            <p:cNvCxnSpPr>
              <a:cxnSpLocks noChangeShapeType="1"/>
            </p:cNvCxnSpPr>
            <p:nvPr/>
          </p:nvCxnSpPr>
          <p:spPr bwMode="auto">
            <a:xfrm>
              <a:off x="3111" y="3736"/>
              <a:ext cx="2078" cy="720"/>
            </a:xfrm>
            <a:prstGeom prst="straightConnector1">
              <a:avLst/>
            </a:prstGeom>
            <a:noFill/>
            <a:ln w="9525">
              <a:solidFill>
                <a:srgbClr val="000000"/>
              </a:solidFill>
              <a:round/>
              <a:headEnd/>
              <a:tailEnd type="triangle" w="med" len="med"/>
            </a:ln>
          </p:spPr>
        </p:cxnSp>
        <p:cxnSp>
          <p:nvCxnSpPr>
            <p:cNvPr id="19463" name="AutoShape 7"/>
            <p:cNvCxnSpPr>
              <a:cxnSpLocks noChangeShapeType="1"/>
            </p:cNvCxnSpPr>
            <p:nvPr/>
          </p:nvCxnSpPr>
          <p:spPr bwMode="auto">
            <a:xfrm>
              <a:off x="3111" y="3736"/>
              <a:ext cx="4103" cy="720"/>
            </a:xfrm>
            <a:prstGeom prst="straightConnector1">
              <a:avLst/>
            </a:prstGeom>
            <a:noFill/>
            <a:ln w="9525">
              <a:solidFill>
                <a:srgbClr val="000000"/>
              </a:solidFill>
              <a:round/>
              <a:headEnd/>
              <a:tailEnd type="triangle" w="med" len="med"/>
            </a:ln>
          </p:spPr>
        </p:cxnSp>
        <p:cxnSp>
          <p:nvCxnSpPr>
            <p:cNvPr id="19464" name="AutoShape 8"/>
            <p:cNvCxnSpPr>
              <a:cxnSpLocks noChangeShapeType="1"/>
            </p:cNvCxnSpPr>
            <p:nvPr/>
          </p:nvCxnSpPr>
          <p:spPr bwMode="auto">
            <a:xfrm flipH="1">
              <a:off x="3111" y="3736"/>
              <a:ext cx="2078" cy="720"/>
            </a:xfrm>
            <a:prstGeom prst="straightConnector1">
              <a:avLst/>
            </a:prstGeom>
            <a:noFill/>
            <a:ln w="9525">
              <a:solidFill>
                <a:srgbClr val="000000"/>
              </a:solidFill>
              <a:round/>
              <a:headEnd/>
              <a:tailEnd type="triangle" w="med" len="med"/>
            </a:ln>
          </p:spPr>
        </p:cxnSp>
        <p:cxnSp>
          <p:nvCxnSpPr>
            <p:cNvPr id="19465" name="AutoShape 9"/>
            <p:cNvCxnSpPr>
              <a:cxnSpLocks noChangeShapeType="1"/>
            </p:cNvCxnSpPr>
            <p:nvPr/>
          </p:nvCxnSpPr>
          <p:spPr bwMode="auto">
            <a:xfrm>
              <a:off x="5189" y="3736"/>
              <a:ext cx="0" cy="720"/>
            </a:xfrm>
            <a:prstGeom prst="straightConnector1">
              <a:avLst/>
            </a:prstGeom>
            <a:noFill/>
            <a:ln w="9525">
              <a:solidFill>
                <a:srgbClr val="000000"/>
              </a:solidFill>
              <a:round/>
              <a:headEnd/>
              <a:tailEnd type="triangle" w="med" len="med"/>
            </a:ln>
          </p:spPr>
        </p:cxnSp>
        <p:cxnSp>
          <p:nvCxnSpPr>
            <p:cNvPr id="19466" name="AutoShape 10"/>
            <p:cNvCxnSpPr>
              <a:cxnSpLocks noChangeShapeType="1"/>
            </p:cNvCxnSpPr>
            <p:nvPr/>
          </p:nvCxnSpPr>
          <p:spPr bwMode="auto">
            <a:xfrm>
              <a:off x="5189" y="3736"/>
              <a:ext cx="2025" cy="720"/>
            </a:xfrm>
            <a:prstGeom prst="straightConnector1">
              <a:avLst/>
            </a:prstGeom>
            <a:noFill/>
            <a:ln w="9525">
              <a:solidFill>
                <a:srgbClr val="000000"/>
              </a:solidFill>
              <a:round/>
              <a:headEnd/>
              <a:tailEnd type="triangle" w="med" len="med"/>
            </a:ln>
          </p:spPr>
        </p:cxnSp>
        <p:cxnSp>
          <p:nvCxnSpPr>
            <p:cNvPr id="19467" name="AutoShape 11"/>
            <p:cNvCxnSpPr>
              <a:cxnSpLocks noChangeShapeType="1"/>
            </p:cNvCxnSpPr>
            <p:nvPr/>
          </p:nvCxnSpPr>
          <p:spPr bwMode="auto">
            <a:xfrm>
              <a:off x="7214" y="3736"/>
              <a:ext cx="0" cy="720"/>
            </a:xfrm>
            <a:prstGeom prst="straightConnector1">
              <a:avLst/>
            </a:prstGeom>
            <a:noFill/>
            <a:ln w="9525">
              <a:solidFill>
                <a:srgbClr val="000000"/>
              </a:solidFill>
              <a:round/>
              <a:headEnd/>
              <a:tailEnd type="triangle" w="med" len="med"/>
            </a:ln>
          </p:spPr>
        </p:cxnSp>
        <p:cxnSp>
          <p:nvCxnSpPr>
            <p:cNvPr id="19468" name="AutoShape 12"/>
            <p:cNvCxnSpPr>
              <a:cxnSpLocks noChangeShapeType="1"/>
            </p:cNvCxnSpPr>
            <p:nvPr/>
          </p:nvCxnSpPr>
          <p:spPr bwMode="auto">
            <a:xfrm flipH="1">
              <a:off x="5189" y="3736"/>
              <a:ext cx="2025" cy="720"/>
            </a:xfrm>
            <a:prstGeom prst="straightConnector1">
              <a:avLst/>
            </a:prstGeom>
            <a:noFill/>
            <a:ln w="9525">
              <a:solidFill>
                <a:srgbClr val="000000"/>
              </a:solidFill>
              <a:round/>
              <a:headEnd/>
              <a:tailEnd type="triangle" w="med" len="med"/>
            </a:ln>
          </p:spPr>
        </p:cxnSp>
        <p:cxnSp>
          <p:nvCxnSpPr>
            <p:cNvPr id="19469" name="AutoShape 13"/>
            <p:cNvCxnSpPr>
              <a:cxnSpLocks noChangeShapeType="1"/>
            </p:cNvCxnSpPr>
            <p:nvPr/>
          </p:nvCxnSpPr>
          <p:spPr bwMode="auto">
            <a:xfrm flipH="1">
              <a:off x="3111" y="3736"/>
              <a:ext cx="4103" cy="720"/>
            </a:xfrm>
            <a:prstGeom prst="straightConnector1">
              <a:avLst/>
            </a:prstGeom>
            <a:noFill/>
            <a:ln w="9525">
              <a:solidFill>
                <a:srgbClr val="000000"/>
              </a:solidFill>
              <a:round/>
              <a:headEnd/>
              <a:tailEnd type="triangle" w="med" len="med"/>
            </a:ln>
          </p:spPr>
        </p:cxnSp>
        <p:sp>
          <p:nvSpPr>
            <p:cNvPr id="19470" name="Rectangle 14"/>
            <p:cNvSpPr>
              <a:spLocks noChangeArrowheads="1"/>
            </p:cNvSpPr>
            <p:nvPr/>
          </p:nvSpPr>
          <p:spPr bwMode="auto">
            <a:xfrm>
              <a:off x="2156" y="324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Kualitas Bangunan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9471" name="Rectangle 15"/>
            <p:cNvSpPr>
              <a:spLocks noChangeArrowheads="1"/>
            </p:cNvSpPr>
            <p:nvPr/>
          </p:nvSpPr>
          <p:spPr bwMode="auto">
            <a:xfrm>
              <a:off x="4235" y="324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Fasilitas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9472" name="Rectangle 16"/>
            <p:cNvSpPr>
              <a:spLocks noChangeArrowheads="1"/>
            </p:cNvSpPr>
            <p:nvPr/>
          </p:nvSpPr>
          <p:spPr bwMode="auto">
            <a:xfrm>
              <a:off x="6314" y="324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Lokasi</a:t>
              </a:r>
              <a:endParaRPr kumimoji="0" lang="id-ID" sz="20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9473" name="Rectangle 17"/>
            <p:cNvSpPr>
              <a:spLocks noChangeArrowheads="1"/>
            </p:cNvSpPr>
            <p:nvPr/>
          </p:nvSpPr>
          <p:spPr bwMode="auto">
            <a:xfrm>
              <a:off x="2156" y="445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Green Garden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9474" name="Rectangle 18"/>
            <p:cNvSpPr>
              <a:spLocks noChangeArrowheads="1"/>
            </p:cNvSpPr>
            <p:nvPr/>
          </p:nvSpPr>
          <p:spPr bwMode="auto">
            <a:xfrm>
              <a:off x="4235" y="445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Tegal Besar</a:t>
              </a:r>
              <a:endParaRPr kumimoji="0" lang="id-ID" sz="20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9475" name="Rectangle 19"/>
            <p:cNvSpPr>
              <a:spLocks noChangeArrowheads="1"/>
            </p:cNvSpPr>
            <p:nvPr/>
          </p:nvSpPr>
          <p:spPr bwMode="auto">
            <a:xfrm>
              <a:off x="6314" y="445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Patrang Indah</a:t>
              </a:r>
              <a:endParaRPr kumimoji="0" lang="id-ID" sz="20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9476" name="Rectangle 20"/>
            <p:cNvSpPr>
              <a:spLocks noChangeArrowheads="1"/>
            </p:cNvSpPr>
            <p:nvPr/>
          </p:nvSpPr>
          <p:spPr bwMode="auto">
            <a:xfrm>
              <a:off x="3598" y="2119"/>
              <a:ext cx="3220"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2000" b="0" i="0" u="none" strike="noStrike" cap="none" normalizeH="0" baseline="0" dirty="0">
                  <a:ln>
                    <a:noFill/>
                  </a:ln>
                  <a:solidFill>
                    <a:schemeClr val="tx1"/>
                  </a:solidFill>
                  <a:effectLst/>
                  <a:latin typeface="Calibri" pitchFamily="34" charset="0"/>
                  <a:cs typeface="Arial" pitchFamily="34" charset="0"/>
                </a:rPr>
                <a:t>Perumahan KPR Terbaik</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grpSp>
      <p:sp>
        <p:nvSpPr>
          <p:cNvPr id="27"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1</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8686800" cy="841375"/>
          </a:xfrm>
        </p:spPr>
        <p:txBody>
          <a:bodyPr>
            <a:normAutofit/>
          </a:bodyPr>
          <a:lstStyle/>
          <a:p>
            <a:pPr algn="l"/>
            <a:r>
              <a:rPr lang="en-US" sz="3200" b="1" dirty="0">
                <a:solidFill>
                  <a:schemeClr val="accent1">
                    <a:lumMod val="75000"/>
                  </a:schemeClr>
                </a:solidFill>
                <a:latin typeface="Adobe Caslon Pro Bold" pitchFamily="18" charset="0"/>
              </a:rPr>
              <a:t>AHP – Mendefinisikan Masalah [Contoh 2 ]</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228600" y="1295400"/>
            <a:ext cx="8686800" cy="461665"/>
          </a:xfrm>
          <a:prstGeom prst="rect">
            <a:avLst/>
          </a:prstGeom>
        </p:spPr>
        <p:txBody>
          <a:bodyPr wrap="square">
            <a:spAutoFit/>
          </a:bodyPr>
          <a:lstStyle/>
          <a:p>
            <a:pPr algn="just"/>
            <a:r>
              <a:rPr lang="en-US" sz="2400" dirty="0">
                <a:latin typeface="Arial Narrow" pitchFamily="34" charset="0"/>
              </a:rPr>
              <a:t>Pemilihan Armada </a:t>
            </a:r>
            <a:r>
              <a:rPr lang="en-US" sz="2400" dirty="0" err="1">
                <a:latin typeface="Arial Narrow" pitchFamily="34" charset="0"/>
              </a:rPr>
              <a:t>Logistik</a:t>
            </a:r>
            <a:r>
              <a:rPr lang="en-US" sz="2400" dirty="0">
                <a:latin typeface="Arial Narrow" pitchFamily="34" charset="0"/>
              </a:rPr>
              <a:t> (</a:t>
            </a:r>
            <a:r>
              <a:rPr lang="en-US" sz="2400" dirty="0">
                <a:latin typeface="Arial Narrow" pitchFamily="34" charset="0"/>
                <a:hlinkClick r:id="rId3" action="ppaction://hlinksldjump"/>
              </a:rPr>
              <a:t>PAL</a:t>
            </a:r>
            <a:r>
              <a:rPr lang="en-US" sz="2400" dirty="0">
                <a:latin typeface="Arial Narrow" pitchFamily="34" charset="0"/>
              </a:rPr>
              <a:t>)</a:t>
            </a:r>
          </a:p>
        </p:txBody>
      </p:sp>
      <p:sp>
        <p:nvSpPr>
          <p:cNvPr id="7" name="Rectangle 6"/>
          <p:cNvSpPr/>
          <p:nvPr/>
        </p:nvSpPr>
        <p:spPr>
          <a:xfrm>
            <a:off x="304800" y="1676400"/>
            <a:ext cx="8534400" cy="1323439"/>
          </a:xfrm>
          <a:prstGeom prst="rect">
            <a:avLst/>
          </a:prstGeom>
        </p:spPr>
        <p:txBody>
          <a:bodyPr wrap="square">
            <a:spAutoFit/>
          </a:bodyPr>
          <a:lstStyle/>
          <a:p>
            <a:pPr algn="just"/>
            <a:r>
              <a:rPr lang="en-US" sz="2000" dirty="0"/>
              <a:t>Dengan dua buah kriteria yaitu Spesifikasi dan Biaya. Spesifikasi memiliki Subkriteria yaitu Kapasitas Angkut dan Ketersediaan Suku cadang. Biaya memiliki Subkriteria yaitu Biasa pembelian, Biaya pemeliharaan, Biaya Perton mileage. Semua Subkriteria berhubungan dengan semua alternatif.</a:t>
            </a:r>
          </a:p>
        </p:txBody>
      </p:sp>
      <p:grpSp>
        <p:nvGrpSpPr>
          <p:cNvPr id="37890" name="Group 2"/>
          <p:cNvGrpSpPr>
            <a:grpSpLocks/>
          </p:cNvGrpSpPr>
          <p:nvPr/>
        </p:nvGrpSpPr>
        <p:grpSpPr bwMode="auto">
          <a:xfrm>
            <a:off x="1028700" y="3160713"/>
            <a:ext cx="7048500" cy="3468687"/>
            <a:chOff x="539" y="1561"/>
            <a:chExt cx="11102" cy="5464"/>
          </a:xfrm>
        </p:grpSpPr>
        <p:cxnSp>
          <p:nvCxnSpPr>
            <p:cNvPr id="37891" name="AutoShape 3"/>
            <p:cNvCxnSpPr>
              <a:cxnSpLocks noChangeShapeType="1"/>
            </p:cNvCxnSpPr>
            <p:nvPr/>
          </p:nvCxnSpPr>
          <p:spPr bwMode="auto">
            <a:xfrm flipH="1">
              <a:off x="2618" y="2050"/>
              <a:ext cx="2993" cy="639"/>
            </a:xfrm>
            <a:prstGeom prst="straightConnector1">
              <a:avLst/>
            </a:prstGeom>
            <a:noFill/>
            <a:ln w="9525">
              <a:solidFill>
                <a:srgbClr val="000000"/>
              </a:solidFill>
              <a:round/>
              <a:headEnd/>
              <a:tailEnd type="triangle" w="med" len="med"/>
            </a:ln>
          </p:spPr>
        </p:cxnSp>
        <p:cxnSp>
          <p:nvCxnSpPr>
            <p:cNvPr id="37892" name="AutoShape 4"/>
            <p:cNvCxnSpPr>
              <a:cxnSpLocks noChangeShapeType="1"/>
            </p:cNvCxnSpPr>
            <p:nvPr/>
          </p:nvCxnSpPr>
          <p:spPr bwMode="auto">
            <a:xfrm>
              <a:off x="5611" y="2050"/>
              <a:ext cx="3093" cy="639"/>
            </a:xfrm>
            <a:prstGeom prst="straightConnector1">
              <a:avLst/>
            </a:prstGeom>
            <a:noFill/>
            <a:ln w="9525">
              <a:solidFill>
                <a:srgbClr val="000000"/>
              </a:solidFill>
              <a:round/>
              <a:headEnd/>
              <a:tailEnd type="triangle" w="med" len="med"/>
            </a:ln>
          </p:spPr>
        </p:cxnSp>
        <p:sp>
          <p:nvSpPr>
            <p:cNvPr id="37893" name="Rectangle 5"/>
            <p:cNvSpPr>
              <a:spLocks noChangeArrowheads="1"/>
            </p:cNvSpPr>
            <p:nvPr/>
          </p:nvSpPr>
          <p:spPr bwMode="auto">
            <a:xfrm>
              <a:off x="7783" y="2703"/>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Biaya</a:t>
              </a:r>
              <a:endParaRPr kumimoji="0" lang="id-ID" sz="14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894" name="Rectangle 6"/>
            <p:cNvSpPr>
              <a:spLocks noChangeArrowheads="1"/>
            </p:cNvSpPr>
            <p:nvPr/>
          </p:nvSpPr>
          <p:spPr bwMode="auto">
            <a:xfrm>
              <a:off x="4020" y="1561"/>
              <a:ext cx="3220"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600" b="0" i="0" u="none" strike="noStrike" cap="none" normalizeH="0" baseline="0" dirty="0">
                  <a:ln>
                    <a:noFill/>
                  </a:ln>
                  <a:solidFill>
                    <a:schemeClr val="tx1"/>
                  </a:solidFill>
                  <a:effectLst/>
                  <a:latin typeface="Calibri" pitchFamily="34" charset="0"/>
                  <a:cs typeface="Arial" pitchFamily="34" charset="0"/>
                </a:rPr>
                <a:t>Goal</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37895" name="Rectangle 7"/>
            <p:cNvSpPr>
              <a:spLocks noChangeArrowheads="1"/>
            </p:cNvSpPr>
            <p:nvPr/>
          </p:nvSpPr>
          <p:spPr bwMode="auto">
            <a:xfrm>
              <a:off x="1736" y="2717"/>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Spesifikasi</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896" name="Rectangle 8"/>
            <p:cNvSpPr>
              <a:spLocks noChangeArrowheads="1"/>
            </p:cNvSpPr>
            <p:nvPr/>
          </p:nvSpPr>
          <p:spPr bwMode="auto">
            <a:xfrm>
              <a:off x="2725" y="653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Kendaraan A</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897" name="Rectangle 9"/>
            <p:cNvSpPr>
              <a:spLocks noChangeArrowheads="1"/>
            </p:cNvSpPr>
            <p:nvPr/>
          </p:nvSpPr>
          <p:spPr bwMode="auto">
            <a:xfrm>
              <a:off x="4804" y="653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Kendaraan B</a:t>
              </a:r>
              <a:endParaRPr kumimoji="0" lang="id-ID" sz="14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898" name="Rectangle 10"/>
            <p:cNvSpPr>
              <a:spLocks noChangeArrowheads="1"/>
            </p:cNvSpPr>
            <p:nvPr/>
          </p:nvSpPr>
          <p:spPr bwMode="auto">
            <a:xfrm>
              <a:off x="6883" y="6536"/>
              <a:ext cx="1821" cy="48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Kendaraan C</a:t>
              </a:r>
              <a:endParaRPr kumimoji="0" lang="id-ID" sz="14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cxnSp>
          <p:nvCxnSpPr>
            <p:cNvPr id="37899" name="AutoShape 11"/>
            <p:cNvCxnSpPr>
              <a:cxnSpLocks noChangeShapeType="1"/>
            </p:cNvCxnSpPr>
            <p:nvPr/>
          </p:nvCxnSpPr>
          <p:spPr bwMode="auto">
            <a:xfrm flipH="1">
              <a:off x="1437" y="3192"/>
              <a:ext cx="1244" cy="965"/>
            </a:xfrm>
            <a:prstGeom prst="straightConnector1">
              <a:avLst/>
            </a:prstGeom>
            <a:noFill/>
            <a:ln w="9525">
              <a:solidFill>
                <a:srgbClr val="000000"/>
              </a:solidFill>
              <a:round/>
              <a:headEnd/>
              <a:tailEnd type="triangle" w="med" len="med"/>
            </a:ln>
          </p:spPr>
        </p:cxnSp>
        <p:cxnSp>
          <p:nvCxnSpPr>
            <p:cNvPr id="37900" name="AutoShape 12"/>
            <p:cNvCxnSpPr>
              <a:cxnSpLocks noChangeShapeType="1"/>
            </p:cNvCxnSpPr>
            <p:nvPr/>
          </p:nvCxnSpPr>
          <p:spPr bwMode="auto">
            <a:xfrm>
              <a:off x="2681" y="3192"/>
              <a:ext cx="1183" cy="965"/>
            </a:xfrm>
            <a:prstGeom prst="straightConnector1">
              <a:avLst/>
            </a:prstGeom>
            <a:noFill/>
            <a:ln w="9525">
              <a:solidFill>
                <a:srgbClr val="000000"/>
              </a:solidFill>
              <a:round/>
              <a:headEnd/>
              <a:tailEnd type="triangle" w="med" len="med"/>
            </a:ln>
          </p:spPr>
        </p:cxnSp>
        <p:sp>
          <p:nvSpPr>
            <p:cNvPr id="37901" name="Rectangle 13"/>
            <p:cNvSpPr>
              <a:spLocks noChangeArrowheads="1"/>
            </p:cNvSpPr>
            <p:nvPr/>
          </p:nvSpPr>
          <p:spPr bwMode="auto">
            <a:xfrm>
              <a:off x="539" y="4157"/>
              <a:ext cx="1821" cy="8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Kapasitas Angkut</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902" name="Rectangle 14"/>
            <p:cNvSpPr>
              <a:spLocks noChangeArrowheads="1"/>
            </p:cNvSpPr>
            <p:nvPr/>
          </p:nvSpPr>
          <p:spPr bwMode="auto">
            <a:xfrm>
              <a:off x="2912" y="4157"/>
              <a:ext cx="1821" cy="8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Ketersediaan Suku Cadang</a:t>
              </a:r>
              <a:endParaRPr kumimoji="0" lang="id-ID" sz="14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903" name="Rectangle 15"/>
            <p:cNvSpPr>
              <a:spLocks noChangeArrowheads="1"/>
            </p:cNvSpPr>
            <p:nvPr/>
          </p:nvSpPr>
          <p:spPr bwMode="auto">
            <a:xfrm>
              <a:off x="5840" y="4157"/>
              <a:ext cx="1821" cy="8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Biaya Pembelian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37904" name="Rectangle 16"/>
            <p:cNvSpPr>
              <a:spLocks noChangeArrowheads="1"/>
            </p:cNvSpPr>
            <p:nvPr/>
          </p:nvSpPr>
          <p:spPr bwMode="auto">
            <a:xfrm>
              <a:off x="7807" y="4157"/>
              <a:ext cx="1821" cy="8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200" b="0" i="0" u="none" strike="noStrike" cap="none" normalizeH="0" baseline="0" dirty="0">
                  <a:ln>
                    <a:noFill/>
                  </a:ln>
                  <a:solidFill>
                    <a:schemeClr val="tx1"/>
                  </a:solidFill>
                  <a:effectLst/>
                  <a:latin typeface="Calibri" pitchFamily="34" charset="0"/>
                  <a:cs typeface="Arial" pitchFamily="34" charset="0"/>
                </a:rPr>
                <a:t>Biaya Pemeliharaan</a:t>
              </a:r>
              <a:endParaRPr kumimoji="0" lang="id-ID" sz="12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37905" name="Rectangle 17"/>
            <p:cNvSpPr>
              <a:spLocks noChangeArrowheads="1"/>
            </p:cNvSpPr>
            <p:nvPr/>
          </p:nvSpPr>
          <p:spPr bwMode="auto">
            <a:xfrm>
              <a:off x="9820" y="4157"/>
              <a:ext cx="1821" cy="8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id-ID" sz="1400" b="0" i="0" u="none" strike="noStrike" cap="none" normalizeH="0" baseline="0" dirty="0">
                  <a:ln>
                    <a:noFill/>
                  </a:ln>
                  <a:solidFill>
                    <a:schemeClr val="tx1"/>
                  </a:solidFill>
                  <a:effectLst/>
                  <a:latin typeface="Calibri" pitchFamily="34" charset="0"/>
                  <a:cs typeface="Arial" pitchFamily="34" charset="0"/>
                </a:rPr>
                <a:t>Biaya Perton Mileage</a:t>
              </a:r>
              <a:endParaRPr kumimoji="0" lang="id-ID" sz="1400" b="0" i="0" u="none" strike="noStrike" cap="none" normalizeH="0" baseline="0" dirty="0">
                <a:ln>
                  <a:noFill/>
                </a:ln>
                <a:solidFill>
                  <a:schemeClr val="tx1"/>
                </a:solidFill>
                <a:effectLst/>
                <a:latin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cxnSp>
          <p:nvCxnSpPr>
            <p:cNvPr id="37906" name="AutoShape 18"/>
            <p:cNvCxnSpPr>
              <a:cxnSpLocks noChangeShapeType="1"/>
            </p:cNvCxnSpPr>
            <p:nvPr/>
          </p:nvCxnSpPr>
          <p:spPr bwMode="auto">
            <a:xfrm flipH="1">
              <a:off x="6771" y="3181"/>
              <a:ext cx="1922" cy="965"/>
            </a:xfrm>
            <a:prstGeom prst="straightConnector1">
              <a:avLst/>
            </a:prstGeom>
            <a:noFill/>
            <a:ln w="9525">
              <a:solidFill>
                <a:srgbClr val="000000"/>
              </a:solidFill>
              <a:round/>
              <a:headEnd/>
              <a:tailEnd type="triangle" w="med" len="med"/>
            </a:ln>
          </p:spPr>
        </p:cxnSp>
        <p:cxnSp>
          <p:nvCxnSpPr>
            <p:cNvPr id="37907" name="AutoShape 19"/>
            <p:cNvCxnSpPr>
              <a:cxnSpLocks noChangeShapeType="1"/>
            </p:cNvCxnSpPr>
            <p:nvPr/>
          </p:nvCxnSpPr>
          <p:spPr bwMode="auto">
            <a:xfrm>
              <a:off x="8693" y="3181"/>
              <a:ext cx="2104" cy="976"/>
            </a:xfrm>
            <a:prstGeom prst="straightConnector1">
              <a:avLst/>
            </a:prstGeom>
            <a:noFill/>
            <a:ln w="9525">
              <a:solidFill>
                <a:srgbClr val="000000"/>
              </a:solidFill>
              <a:round/>
              <a:headEnd/>
              <a:tailEnd type="triangle" w="med" len="med"/>
            </a:ln>
          </p:spPr>
        </p:cxnSp>
        <p:cxnSp>
          <p:nvCxnSpPr>
            <p:cNvPr id="37908" name="AutoShape 20"/>
            <p:cNvCxnSpPr>
              <a:cxnSpLocks noChangeShapeType="1"/>
            </p:cNvCxnSpPr>
            <p:nvPr/>
          </p:nvCxnSpPr>
          <p:spPr bwMode="auto">
            <a:xfrm>
              <a:off x="8704" y="3206"/>
              <a:ext cx="0" cy="940"/>
            </a:xfrm>
            <a:prstGeom prst="straightConnector1">
              <a:avLst/>
            </a:prstGeom>
            <a:noFill/>
            <a:ln w="9525">
              <a:solidFill>
                <a:srgbClr val="000000"/>
              </a:solidFill>
              <a:round/>
              <a:headEnd/>
              <a:tailEnd type="triangle" w="med" len="med"/>
            </a:ln>
          </p:spPr>
        </p:cxnSp>
        <p:cxnSp>
          <p:nvCxnSpPr>
            <p:cNvPr id="37909" name="AutoShape 21"/>
            <p:cNvCxnSpPr>
              <a:cxnSpLocks noChangeShapeType="1"/>
            </p:cNvCxnSpPr>
            <p:nvPr/>
          </p:nvCxnSpPr>
          <p:spPr bwMode="auto">
            <a:xfrm>
              <a:off x="1437" y="4986"/>
              <a:ext cx="2214" cy="1550"/>
            </a:xfrm>
            <a:prstGeom prst="straightConnector1">
              <a:avLst/>
            </a:prstGeom>
            <a:noFill/>
            <a:ln w="9525">
              <a:solidFill>
                <a:srgbClr val="000000"/>
              </a:solidFill>
              <a:round/>
              <a:headEnd/>
              <a:tailEnd type="triangle" w="med" len="med"/>
            </a:ln>
          </p:spPr>
        </p:cxnSp>
        <p:cxnSp>
          <p:nvCxnSpPr>
            <p:cNvPr id="37910" name="AutoShape 22"/>
            <p:cNvCxnSpPr>
              <a:cxnSpLocks noChangeShapeType="1"/>
            </p:cNvCxnSpPr>
            <p:nvPr/>
          </p:nvCxnSpPr>
          <p:spPr bwMode="auto">
            <a:xfrm>
              <a:off x="1437" y="4986"/>
              <a:ext cx="4265" cy="1550"/>
            </a:xfrm>
            <a:prstGeom prst="straightConnector1">
              <a:avLst/>
            </a:prstGeom>
            <a:noFill/>
            <a:ln w="9525">
              <a:solidFill>
                <a:srgbClr val="000000"/>
              </a:solidFill>
              <a:round/>
              <a:headEnd/>
              <a:tailEnd type="triangle" w="med" len="med"/>
            </a:ln>
          </p:spPr>
        </p:cxnSp>
        <p:cxnSp>
          <p:nvCxnSpPr>
            <p:cNvPr id="37911" name="AutoShape 23"/>
            <p:cNvCxnSpPr>
              <a:cxnSpLocks noChangeShapeType="1"/>
            </p:cNvCxnSpPr>
            <p:nvPr/>
          </p:nvCxnSpPr>
          <p:spPr bwMode="auto">
            <a:xfrm>
              <a:off x="1437" y="4986"/>
              <a:ext cx="6346" cy="1550"/>
            </a:xfrm>
            <a:prstGeom prst="straightConnector1">
              <a:avLst/>
            </a:prstGeom>
            <a:noFill/>
            <a:ln w="9525">
              <a:solidFill>
                <a:srgbClr val="000000"/>
              </a:solidFill>
              <a:round/>
              <a:headEnd/>
              <a:tailEnd type="triangle" w="med" len="med"/>
            </a:ln>
          </p:spPr>
        </p:cxnSp>
        <p:cxnSp>
          <p:nvCxnSpPr>
            <p:cNvPr id="37912" name="AutoShape 24"/>
            <p:cNvCxnSpPr>
              <a:cxnSpLocks noChangeShapeType="1"/>
            </p:cNvCxnSpPr>
            <p:nvPr/>
          </p:nvCxnSpPr>
          <p:spPr bwMode="auto">
            <a:xfrm flipH="1">
              <a:off x="3651" y="4986"/>
              <a:ext cx="213" cy="1550"/>
            </a:xfrm>
            <a:prstGeom prst="straightConnector1">
              <a:avLst/>
            </a:prstGeom>
            <a:noFill/>
            <a:ln w="9525">
              <a:solidFill>
                <a:srgbClr val="000000"/>
              </a:solidFill>
              <a:round/>
              <a:headEnd/>
              <a:tailEnd type="triangle" w="med" len="med"/>
            </a:ln>
          </p:spPr>
        </p:cxnSp>
        <p:cxnSp>
          <p:nvCxnSpPr>
            <p:cNvPr id="37913" name="AutoShape 25"/>
            <p:cNvCxnSpPr>
              <a:cxnSpLocks noChangeShapeType="1"/>
            </p:cNvCxnSpPr>
            <p:nvPr/>
          </p:nvCxnSpPr>
          <p:spPr bwMode="auto">
            <a:xfrm>
              <a:off x="3864" y="4986"/>
              <a:ext cx="1838" cy="1550"/>
            </a:xfrm>
            <a:prstGeom prst="straightConnector1">
              <a:avLst/>
            </a:prstGeom>
            <a:noFill/>
            <a:ln w="9525">
              <a:solidFill>
                <a:srgbClr val="000000"/>
              </a:solidFill>
              <a:round/>
              <a:headEnd/>
              <a:tailEnd type="triangle" w="med" len="med"/>
            </a:ln>
          </p:spPr>
        </p:cxnSp>
        <p:cxnSp>
          <p:nvCxnSpPr>
            <p:cNvPr id="37914" name="AutoShape 26"/>
            <p:cNvCxnSpPr>
              <a:cxnSpLocks noChangeShapeType="1"/>
            </p:cNvCxnSpPr>
            <p:nvPr/>
          </p:nvCxnSpPr>
          <p:spPr bwMode="auto">
            <a:xfrm>
              <a:off x="3864" y="4986"/>
              <a:ext cx="3797" cy="1550"/>
            </a:xfrm>
            <a:prstGeom prst="straightConnector1">
              <a:avLst/>
            </a:prstGeom>
            <a:noFill/>
            <a:ln w="9525">
              <a:solidFill>
                <a:srgbClr val="000000"/>
              </a:solidFill>
              <a:round/>
              <a:headEnd/>
              <a:tailEnd type="triangle" w="med" len="med"/>
            </a:ln>
          </p:spPr>
        </p:cxnSp>
        <p:cxnSp>
          <p:nvCxnSpPr>
            <p:cNvPr id="37915" name="AutoShape 27"/>
            <p:cNvCxnSpPr>
              <a:cxnSpLocks noChangeShapeType="1"/>
            </p:cNvCxnSpPr>
            <p:nvPr/>
          </p:nvCxnSpPr>
          <p:spPr bwMode="auto">
            <a:xfrm flipH="1">
              <a:off x="3651" y="4986"/>
              <a:ext cx="3120" cy="1550"/>
            </a:xfrm>
            <a:prstGeom prst="straightConnector1">
              <a:avLst/>
            </a:prstGeom>
            <a:noFill/>
            <a:ln w="9525">
              <a:solidFill>
                <a:srgbClr val="000000"/>
              </a:solidFill>
              <a:round/>
              <a:headEnd/>
              <a:tailEnd type="triangle" w="med" len="med"/>
            </a:ln>
          </p:spPr>
        </p:cxnSp>
        <p:cxnSp>
          <p:nvCxnSpPr>
            <p:cNvPr id="37916" name="AutoShape 28"/>
            <p:cNvCxnSpPr>
              <a:cxnSpLocks noChangeShapeType="1"/>
            </p:cNvCxnSpPr>
            <p:nvPr/>
          </p:nvCxnSpPr>
          <p:spPr bwMode="auto">
            <a:xfrm flipH="1">
              <a:off x="5702" y="4986"/>
              <a:ext cx="1069" cy="1550"/>
            </a:xfrm>
            <a:prstGeom prst="straightConnector1">
              <a:avLst/>
            </a:prstGeom>
            <a:noFill/>
            <a:ln w="9525">
              <a:solidFill>
                <a:srgbClr val="000000"/>
              </a:solidFill>
              <a:round/>
              <a:headEnd/>
              <a:tailEnd type="triangle" w="med" len="med"/>
            </a:ln>
          </p:spPr>
        </p:cxnSp>
        <p:cxnSp>
          <p:nvCxnSpPr>
            <p:cNvPr id="37917" name="AutoShape 29"/>
            <p:cNvCxnSpPr>
              <a:cxnSpLocks noChangeShapeType="1"/>
            </p:cNvCxnSpPr>
            <p:nvPr/>
          </p:nvCxnSpPr>
          <p:spPr bwMode="auto">
            <a:xfrm>
              <a:off x="6771" y="4986"/>
              <a:ext cx="890" cy="1550"/>
            </a:xfrm>
            <a:prstGeom prst="straightConnector1">
              <a:avLst/>
            </a:prstGeom>
            <a:noFill/>
            <a:ln w="9525">
              <a:solidFill>
                <a:srgbClr val="000000"/>
              </a:solidFill>
              <a:round/>
              <a:headEnd/>
              <a:tailEnd type="triangle" w="med" len="med"/>
            </a:ln>
          </p:spPr>
        </p:cxnSp>
        <p:cxnSp>
          <p:nvCxnSpPr>
            <p:cNvPr id="37918" name="AutoShape 30"/>
            <p:cNvCxnSpPr>
              <a:cxnSpLocks noChangeShapeType="1"/>
            </p:cNvCxnSpPr>
            <p:nvPr/>
          </p:nvCxnSpPr>
          <p:spPr bwMode="auto">
            <a:xfrm flipH="1">
              <a:off x="3651" y="4986"/>
              <a:ext cx="5053" cy="1480"/>
            </a:xfrm>
            <a:prstGeom prst="straightConnector1">
              <a:avLst/>
            </a:prstGeom>
            <a:noFill/>
            <a:ln w="9525">
              <a:solidFill>
                <a:srgbClr val="000000"/>
              </a:solidFill>
              <a:round/>
              <a:headEnd/>
              <a:tailEnd type="triangle" w="med" len="med"/>
            </a:ln>
          </p:spPr>
        </p:cxnSp>
        <p:cxnSp>
          <p:nvCxnSpPr>
            <p:cNvPr id="37919" name="AutoShape 31"/>
            <p:cNvCxnSpPr>
              <a:cxnSpLocks noChangeShapeType="1"/>
            </p:cNvCxnSpPr>
            <p:nvPr/>
          </p:nvCxnSpPr>
          <p:spPr bwMode="auto">
            <a:xfrm flipH="1">
              <a:off x="5611" y="4986"/>
              <a:ext cx="3093" cy="1550"/>
            </a:xfrm>
            <a:prstGeom prst="straightConnector1">
              <a:avLst/>
            </a:prstGeom>
            <a:noFill/>
            <a:ln w="9525">
              <a:solidFill>
                <a:srgbClr val="000000"/>
              </a:solidFill>
              <a:round/>
              <a:headEnd/>
              <a:tailEnd type="triangle" w="med" len="med"/>
            </a:ln>
          </p:spPr>
        </p:cxnSp>
        <p:cxnSp>
          <p:nvCxnSpPr>
            <p:cNvPr id="37920" name="AutoShape 32"/>
            <p:cNvCxnSpPr>
              <a:cxnSpLocks noChangeShapeType="1"/>
            </p:cNvCxnSpPr>
            <p:nvPr/>
          </p:nvCxnSpPr>
          <p:spPr bwMode="auto">
            <a:xfrm flipH="1">
              <a:off x="7661" y="4986"/>
              <a:ext cx="1043" cy="1550"/>
            </a:xfrm>
            <a:prstGeom prst="straightConnector1">
              <a:avLst/>
            </a:prstGeom>
            <a:noFill/>
            <a:ln w="9525">
              <a:solidFill>
                <a:srgbClr val="000000"/>
              </a:solidFill>
              <a:round/>
              <a:headEnd/>
              <a:tailEnd type="triangle" w="med" len="med"/>
            </a:ln>
          </p:spPr>
        </p:cxnSp>
        <p:cxnSp>
          <p:nvCxnSpPr>
            <p:cNvPr id="37921" name="AutoShape 33"/>
            <p:cNvCxnSpPr>
              <a:cxnSpLocks noChangeShapeType="1"/>
            </p:cNvCxnSpPr>
            <p:nvPr/>
          </p:nvCxnSpPr>
          <p:spPr bwMode="auto">
            <a:xfrm flipH="1">
              <a:off x="3651" y="4986"/>
              <a:ext cx="7146" cy="1480"/>
            </a:xfrm>
            <a:prstGeom prst="straightConnector1">
              <a:avLst/>
            </a:prstGeom>
            <a:noFill/>
            <a:ln w="9525">
              <a:solidFill>
                <a:srgbClr val="000000"/>
              </a:solidFill>
              <a:round/>
              <a:headEnd/>
              <a:tailEnd type="triangle" w="med" len="med"/>
            </a:ln>
          </p:spPr>
        </p:cxnSp>
        <p:cxnSp>
          <p:nvCxnSpPr>
            <p:cNvPr id="37922" name="AutoShape 34"/>
            <p:cNvCxnSpPr>
              <a:cxnSpLocks noChangeShapeType="1"/>
            </p:cNvCxnSpPr>
            <p:nvPr/>
          </p:nvCxnSpPr>
          <p:spPr bwMode="auto">
            <a:xfrm flipH="1">
              <a:off x="5611" y="4986"/>
              <a:ext cx="5186" cy="1550"/>
            </a:xfrm>
            <a:prstGeom prst="straightConnector1">
              <a:avLst/>
            </a:prstGeom>
            <a:noFill/>
            <a:ln w="9525">
              <a:solidFill>
                <a:srgbClr val="000000"/>
              </a:solidFill>
              <a:round/>
              <a:headEnd/>
              <a:tailEnd type="triangle" w="med" len="med"/>
            </a:ln>
          </p:spPr>
        </p:cxnSp>
        <p:cxnSp>
          <p:nvCxnSpPr>
            <p:cNvPr id="37923" name="AutoShape 35"/>
            <p:cNvCxnSpPr>
              <a:cxnSpLocks noChangeShapeType="1"/>
            </p:cNvCxnSpPr>
            <p:nvPr/>
          </p:nvCxnSpPr>
          <p:spPr bwMode="auto">
            <a:xfrm flipH="1">
              <a:off x="7661" y="4986"/>
              <a:ext cx="3136" cy="1550"/>
            </a:xfrm>
            <a:prstGeom prst="straightConnector1">
              <a:avLst/>
            </a:prstGeom>
            <a:noFill/>
            <a:ln w="9525">
              <a:solidFill>
                <a:srgbClr val="000000"/>
              </a:solidFill>
              <a:round/>
              <a:headEnd/>
              <a:tailEnd type="triangle" w="med" len="med"/>
            </a:ln>
          </p:spPr>
        </p:cxnSp>
      </p:grpSp>
      <p:sp>
        <p:nvSpPr>
          <p:cNvPr id="41"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1</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17409" name="Rectangle 1"/>
          <p:cNvSpPr>
            <a:spLocks noChangeArrowheads="1"/>
          </p:cNvSpPr>
          <p:nvPr/>
        </p:nvSpPr>
        <p:spPr bwMode="auto">
          <a:xfrm>
            <a:off x="304800" y="1219200"/>
            <a:ext cx="8610600" cy="21236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1" fontAlgn="base" latinLnBrk="0" hangingPunct="1">
              <a:lnSpc>
                <a:spcPct val="100000"/>
              </a:lnSpc>
              <a:spcBef>
                <a:spcPct val="0"/>
              </a:spcBef>
              <a:spcAft>
                <a:spcPct val="0"/>
              </a:spcAft>
              <a:buClrTx/>
              <a:buSzTx/>
              <a:buAutoNum type="arabicPeriod"/>
              <a:tabLst/>
            </a:pPr>
            <a:r>
              <a:rPr kumimoji="0" lang="en-US" sz="22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Membandingkan elemen secara berpasangan sesuai dengan kriteria yang diberikan.</a:t>
            </a:r>
          </a:p>
          <a:p>
            <a:pPr marL="457200" lvl="0" indent="-457200" algn="just" fontAlgn="base">
              <a:spcBef>
                <a:spcPct val="0"/>
              </a:spcBef>
              <a:spcAft>
                <a:spcPct val="0"/>
              </a:spcAft>
              <a:buAutoNum type="arabicPeriod"/>
            </a:pPr>
            <a:r>
              <a:rPr lang="en-US" sz="2200" dirty="0">
                <a:latin typeface="Arial Narrow" pitchFamily="34" charset="0"/>
                <a:ea typeface="Times New Roman" pitchFamily="18" charset="0"/>
                <a:cs typeface="Times New Roman" pitchFamily="18" charset="0"/>
              </a:rPr>
              <a:t>Membentuk matrik perbandingan berpasangan yang diisi dengan bilangan untuk mempresentasikan kepentingan relatif dari suatu elemen terhadap elemen lainnya.</a:t>
            </a:r>
            <a:endParaRPr kumimoji="0" lang="en-US" sz="22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Arial" pitchFamily="34" charset="0"/>
                <a:cs typeface="Arial" pitchFamily="34" charset="0"/>
              </a:rPr>
              <a:t> </a:t>
            </a:r>
          </a:p>
        </p:txBody>
      </p:sp>
      <p:graphicFrame>
        <p:nvGraphicFramePr>
          <p:cNvPr id="7" name="Table 6"/>
          <p:cNvGraphicFramePr>
            <a:graphicFrameLocks noGrp="1"/>
          </p:cNvGraphicFramePr>
          <p:nvPr/>
        </p:nvGraphicFramePr>
        <p:xfrm>
          <a:off x="668592" y="3691128"/>
          <a:ext cx="7848600" cy="1187704"/>
        </p:xfrm>
        <a:graphic>
          <a:graphicData uri="http://schemas.openxmlformats.org/drawingml/2006/table">
            <a:tbl>
              <a:tblPr/>
              <a:tblGrid>
                <a:gridCol w="2192862">
                  <a:extLst>
                    <a:ext uri="{9D8B030D-6E8A-4147-A177-3AD203B41FA5}">
                      <a16:colId xmlns:a16="http://schemas.microsoft.com/office/drawing/2014/main" val="20000"/>
                    </a:ext>
                  </a:extLst>
                </a:gridCol>
                <a:gridCol w="1849211">
                  <a:extLst>
                    <a:ext uri="{9D8B030D-6E8A-4147-A177-3AD203B41FA5}">
                      <a16:colId xmlns:a16="http://schemas.microsoft.com/office/drawing/2014/main" val="20001"/>
                    </a:ext>
                  </a:extLst>
                </a:gridCol>
                <a:gridCol w="2187588">
                  <a:extLst>
                    <a:ext uri="{9D8B030D-6E8A-4147-A177-3AD203B41FA5}">
                      <a16:colId xmlns:a16="http://schemas.microsoft.com/office/drawing/2014/main" val="20002"/>
                    </a:ext>
                  </a:extLst>
                </a:gridCol>
                <a:gridCol w="1618939">
                  <a:extLst>
                    <a:ext uri="{9D8B030D-6E8A-4147-A177-3AD203B41FA5}">
                      <a16:colId xmlns:a16="http://schemas.microsoft.com/office/drawing/2014/main" val="20003"/>
                    </a:ext>
                  </a:extLst>
                </a:gridCol>
              </a:tblGrid>
              <a:tr h="0">
                <a:tc>
                  <a:txBody>
                    <a:bodyPr/>
                    <a:lstStyle/>
                    <a:p>
                      <a:pPr marL="457200" algn="just">
                        <a:lnSpc>
                          <a:spcPct val="115000"/>
                        </a:lnSpc>
                        <a:spcAft>
                          <a:spcPts val="0"/>
                        </a:spcAft>
                      </a:pPr>
                      <a:endParaRPr lang="id-ID"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dirty="0">
                          <a:latin typeface="+mn-lt"/>
                          <a:ea typeface="Times New Roman"/>
                          <a:cs typeface="Times New Roman"/>
                        </a:rPr>
                        <a:t>Kriteria 1</a:t>
                      </a:r>
                      <a:endParaRPr lang="en-US"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a:latin typeface="+mn-lt"/>
                          <a:ea typeface="Times New Roman"/>
                          <a:cs typeface="Times New Roman"/>
                        </a:rPr>
                        <a:t>Kriteria 2</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a:latin typeface="+mn-lt"/>
                          <a:ea typeface="Times New Roman"/>
                          <a:cs typeface="Times New Roman"/>
                        </a:rPr>
                        <a:t>Kriteria n</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457200" algn="just">
                        <a:lnSpc>
                          <a:spcPct val="115000"/>
                        </a:lnSpc>
                        <a:spcAft>
                          <a:spcPts val="0"/>
                        </a:spcAft>
                      </a:pPr>
                      <a:r>
                        <a:rPr lang="id-ID" sz="1800">
                          <a:latin typeface="+mn-lt"/>
                          <a:ea typeface="Times New Roman"/>
                          <a:cs typeface="Times New Roman"/>
                        </a:rPr>
                        <a:t>Kriteria 1</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dirty="0">
                          <a:latin typeface="+mn-lt"/>
                          <a:ea typeface="Times New Roman"/>
                          <a:cs typeface="Times New Roman"/>
                        </a:rPr>
                        <a:t>K11</a:t>
                      </a:r>
                      <a:endParaRPr lang="en-US"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a:latin typeface="+mn-lt"/>
                          <a:ea typeface="Times New Roman"/>
                          <a:cs typeface="Times New Roman"/>
                        </a:rPr>
                        <a:t>K12</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a:latin typeface="+mn-lt"/>
                          <a:ea typeface="Times New Roman"/>
                          <a:cs typeface="Times New Roman"/>
                        </a:rPr>
                        <a:t>K1n</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457200" algn="just">
                        <a:lnSpc>
                          <a:spcPct val="115000"/>
                        </a:lnSpc>
                        <a:spcAft>
                          <a:spcPts val="0"/>
                        </a:spcAft>
                      </a:pPr>
                      <a:r>
                        <a:rPr lang="id-ID" sz="1800">
                          <a:latin typeface="+mn-lt"/>
                          <a:ea typeface="Times New Roman"/>
                          <a:cs typeface="Times New Roman"/>
                        </a:rPr>
                        <a:t>Kriteria 2</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a:latin typeface="+mn-lt"/>
                          <a:ea typeface="Times New Roman"/>
                          <a:cs typeface="Times New Roman"/>
                        </a:rPr>
                        <a:t>K21</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dirty="0">
                          <a:latin typeface="+mn-lt"/>
                          <a:ea typeface="Times New Roman"/>
                          <a:cs typeface="Times New Roman"/>
                        </a:rPr>
                        <a:t>K22</a:t>
                      </a:r>
                      <a:endParaRPr lang="en-US"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a:latin typeface="+mn-lt"/>
                          <a:ea typeface="Times New Roman"/>
                          <a:cs typeface="Times New Roman"/>
                        </a:rPr>
                        <a:t>K2n</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457200" algn="just">
                        <a:lnSpc>
                          <a:spcPct val="115000"/>
                        </a:lnSpc>
                        <a:spcAft>
                          <a:spcPts val="0"/>
                        </a:spcAft>
                      </a:pPr>
                      <a:r>
                        <a:rPr lang="id-ID" sz="1800">
                          <a:latin typeface="+mn-lt"/>
                          <a:ea typeface="Times New Roman"/>
                          <a:cs typeface="Times New Roman"/>
                        </a:rPr>
                        <a:t>Kriteria n</a:t>
                      </a:r>
                      <a:endParaRPr lang="en-US" sz="180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dirty="0">
                          <a:latin typeface="+mn-lt"/>
                          <a:ea typeface="Times New Roman"/>
                          <a:cs typeface="Times New Roman"/>
                        </a:rPr>
                        <a:t>Kn1</a:t>
                      </a:r>
                      <a:endParaRPr lang="en-US"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dirty="0">
                          <a:latin typeface="+mn-lt"/>
                          <a:ea typeface="Times New Roman"/>
                          <a:cs typeface="Times New Roman"/>
                        </a:rPr>
                        <a:t>Kn2</a:t>
                      </a:r>
                      <a:endParaRPr lang="en-US"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just">
                        <a:lnSpc>
                          <a:spcPct val="115000"/>
                        </a:lnSpc>
                        <a:spcAft>
                          <a:spcPts val="0"/>
                        </a:spcAft>
                      </a:pPr>
                      <a:r>
                        <a:rPr lang="id-ID" sz="1800" dirty="0">
                          <a:latin typeface="+mn-lt"/>
                          <a:ea typeface="Times New Roman"/>
                          <a:cs typeface="Times New Roman"/>
                        </a:rPr>
                        <a:t>Knn</a:t>
                      </a:r>
                      <a:endParaRPr lang="en-US" sz="1800" dirty="0">
                        <a:latin typeface="+mn-lt"/>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2514600" y="3135868"/>
            <a:ext cx="4209870" cy="430887"/>
          </a:xfrm>
          <a:prstGeom prst="rect">
            <a:avLst/>
          </a:prstGeom>
        </p:spPr>
        <p:txBody>
          <a:bodyPr wrap="none">
            <a:spAutoFit/>
          </a:bodyPr>
          <a:lstStyle/>
          <a:p>
            <a:r>
              <a:rPr lang="en-US" sz="2200" dirty="0"/>
              <a:t>Tabel Format perbandingan kriteria</a:t>
            </a:r>
          </a:p>
        </p:txBody>
      </p:sp>
      <p:sp>
        <p:nvSpPr>
          <p:cNvPr id="10"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7" name="Table 6"/>
          <p:cNvGraphicFramePr>
            <a:graphicFrameLocks noGrp="1"/>
          </p:cNvGraphicFramePr>
          <p:nvPr/>
        </p:nvGraphicFramePr>
        <p:xfrm>
          <a:off x="381000" y="1820732"/>
          <a:ext cx="8534400" cy="2294068"/>
        </p:xfrm>
        <a:graphic>
          <a:graphicData uri="http://schemas.openxmlformats.org/drawingml/2006/table">
            <a:tbl>
              <a:tblPr/>
              <a:tblGrid>
                <a:gridCol w="2299346">
                  <a:extLst>
                    <a:ext uri="{9D8B030D-6E8A-4147-A177-3AD203B41FA5}">
                      <a16:colId xmlns:a16="http://schemas.microsoft.com/office/drawing/2014/main" val="20000"/>
                    </a:ext>
                  </a:extLst>
                </a:gridCol>
                <a:gridCol w="6235054">
                  <a:extLst>
                    <a:ext uri="{9D8B030D-6E8A-4147-A177-3AD203B41FA5}">
                      <a16:colId xmlns:a16="http://schemas.microsoft.com/office/drawing/2014/main" val="20001"/>
                    </a:ext>
                  </a:extLst>
                </a:gridCol>
              </a:tblGrid>
              <a:tr h="0">
                <a:tc>
                  <a:txBody>
                    <a:bodyPr/>
                    <a:lstStyle/>
                    <a:p>
                      <a:pPr marL="0" indent="0" algn="just">
                        <a:lnSpc>
                          <a:spcPct val="115000"/>
                        </a:lnSpc>
                        <a:spcAft>
                          <a:spcPts val="0"/>
                        </a:spcAft>
                      </a:pPr>
                      <a:r>
                        <a:rPr lang="id-ID" sz="2000" dirty="0">
                          <a:latin typeface="Arial Narrow"/>
                          <a:ea typeface="Times New Roman"/>
                          <a:cs typeface="Times New Roman"/>
                        </a:rPr>
                        <a:t>Intensitas Kepentingan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Keterangan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indent="0" algn="just">
                        <a:lnSpc>
                          <a:spcPct val="115000"/>
                        </a:lnSpc>
                        <a:spcAft>
                          <a:spcPts val="0"/>
                        </a:spcAft>
                      </a:pPr>
                      <a:r>
                        <a:rPr lang="id-ID" sz="2000" dirty="0">
                          <a:latin typeface="Arial Narrow"/>
                          <a:ea typeface="Times New Roman"/>
                          <a:cs typeface="Times New Roman"/>
                        </a:rPr>
                        <a:t>1</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Kedua Elemen Sama Pentingnya </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indent="0" algn="just">
                        <a:lnSpc>
                          <a:spcPct val="115000"/>
                        </a:lnSpc>
                        <a:spcAft>
                          <a:spcPts val="0"/>
                        </a:spcAft>
                      </a:pPr>
                      <a:r>
                        <a:rPr lang="id-ID" sz="2000" dirty="0">
                          <a:latin typeface="Arial Narrow"/>
                          <a:ea typeface="Times New Roman"/>
                          <a:cs typeface="Times New Roman"/>
                        </a:rPr>
                        <a:t>3</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Elemen yang satu sedikit lebih penting dari pada elemen lain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indent="0" algn="just">
                        <a:lnSpc>
                          <a:spcPct val="115000"/>
                        </a:lnSpc>
                        <a:spcAft>
                          <a:spcPts val="0"/>
                        </a:spcAft>
                      </a:pPr>
                      <a:r>
                        <a:rPr lang="id-ID" sz="2000" dirty="0">
                          <a:latin typeface="Arial Narrow"/>
                          <a:ea typeface="Times New Roman"/>
                          <a:cs typeface="Times New Roman"/>
                        </a:rPr>
                        <a:t>5</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Elemen yang satu lebih penting dari pada elemen lain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indent="0" algn="just">
                        <a:lnSpc>
                          <a:spcPct val="115000"/>
                        </a:lnSpc>
                        <a:spcAft>
                          <a:spcPts val="0"/>
                        </a:spcAft>
                      </a:pPr>
                      <a:r>
                        <a:rPr lang="id-ID" sz="2000" dirty="0">
                          <a:latin typeface="Arial Narrow"/>
                          <a:ea typeface="Times New Roman"/>
                          <a:cs typeface="Times New Roman"/>
                        </a:rPr>
                        <a:t>7</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Satu elemen jelas lebih mutlak penting dari pada elemen lain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indent="0" algn="just">
                        <a:lnSpc>
                          <a:spcPct val="115000"/>
                        </a:lnSpc>
                        <a:spcAft>
                          <a:spcPts val="0"/>
                        </a:spcAft>
                      </a:pPr>
                      <a:r>
                        <a:rPr lang="id-ID" sz="2000" dirty="0">
                          <a:latin typeface="Arial Narrow"/>
                          <a:ea typeface="Times New Roman"/>
                          <a:cs typeface="Times New Roman"/>
                        </a:rPr>
                        <a:t>9</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Satu elemen mutlak penting dari pada elemen lain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indent="0" algn="just">
                        <a:lnSpc>
                          <a:spcPct val="115000"/>
                        </a:lnSpc>
                        <a:spcAft>
                          <a:spcPts val="0"/>
                        </a:spcAft>
                      </a:pPr>
                      <a:r>
                        <a:rPr lang="id-ID" sz="2000" dirty="0">
                          <a:latin typeface="Arial Narrow"/>
                          <a:ea typeface="Times New Roman"/>
                          <a:cs typeface="Times New Roman"/>
                        </a:rPr>
                        <a:t>2,4,6,8</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76213" indent="0" algn="just">
                        <a:lnSpc>
                          <a:spcPct val="115000"/>
                        </a:lnSpc>
                        <a:spcAft>
                          <a:spcPts val="0"/>
                        </a:spcAft>
                      </a:pPr>
                      <a:r>
                        <a:rPr lang="id-ID" sz="2000" dirty="0">
                          <a:latin typeface="Arial Narrow"/>
                          <a:ea typeface="Times New Roman"/>
                          <a:cs typeface="Times New Roman"/>
                        </a:rPr>
                        <a:t>Nilai antara dua nilai pertimbangan yang berdekatan</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Rectangle 8"/>
          <p:cNvSpPr/>
          <p:nvPr/>
        </p:nvSpPr>
        <p:spPr>
          <a:xfrm>
            <a:off x="1981200" y="1219200"/>
            <a:ext cx="5312160" cy="430887"/>
          </a:xfrm>
          <a:prstGeom prst="rect">
            <a:avLst/>
          </a:prstGeom>
        </p:spPr>
        <p:txBody>
          <a:bodyPr wrap="none">
            <a:spAutoFit/>
          </a:bodyPr>
          <a:lstStyle/>
          <a:p>
            <a:r>
              <a:rPr lang="en-US" sz="2200" dirty="0"/>
              <a:t>Tabel Skala dasar perbandingan berpasangan</a:t>
            </a:r>
          </a:p>
        </p:txBody>
      </p:sp>
      <p:sp>
        <p:nvSpPr>
          <p:cNvPr id="15361" name="Rectangle 1"/>
          <p:cNvSpPr>
            <a:spLocks noChangeArrowheads="1"/>
          </p:cNvSpPr>
          <p:nvPr/>
        </p:nvSpPr>
        <p:spPr bwMode="auto">
          <a:xfrm>
            <a:off x="199104" y="4543961"/>
            <a:ext cx="9144000"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Dalam metode AHP dikenal sembilan angka yang digunakan sebagai skala dasar dalam melakukan perbandingan berpasangan.</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Angka 1.</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Narrow" pitchFamily="34" charset="0"/>
                <a:ea typeface="Times New Roman" pitchFamily="18" charset="0"/>
                <a:cs typeface="Times New Roman" pitchFamily="18" charset="0"/>
              </a:rPr>
              <a:t>Objeknya sama, Bobotnya sama, Nilainya Sama maka nilainya adalah 1.</a:t>
            </a:r>
            <a:r>
              <a:rPr kumimoji="0" lang="en-US" sz="2000" b="0" i="0" u="none" strike="noStrike" cap="none" normalizeH="0" baseline="0" dirty="0">
                <a:ln>
                  <a:noFill/>
                </a:ln>
                <a:solidFill>
                  <a:schemeClr val="tx1"/>
                </a:solidFill>
                <a:effectLst/>
                <a:latin typeface="Arial" pitchFamily="34" charset="0"/>
                <a:cs typeface="Arial" pitchFamily="34" charset="0"/>
              </a:rPr>
              <a:t> </a:t>
            </a:r>
          </a:p>
        </p:txBody>
      </p:sp>
      <p:sp>
        <p:nvSpPr>
          <p:cNvPr id="11265" name="Rectangle 1"/>
          <p:cNvSpPr>
            <a:spLocks noChangeArrowheads="1"/>
          </p:cNvSpPr>
          <p:nvPr/>
        </p:nvSpPr>
        <p:spPr bwMode="auto">
          <a:xfrm>
            <a:off x="181896" y="4572000"/>
            <a:ext cx="86106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a:latin typeface="Arial Narrow" pitchFamily="34" charset="0"/>
              </a:rPr>
              <a:t>Angka 2,4,6,8</a:t>
            </a:r>
          </a:p>
          <a:p>
            <a:r>
              <a:rPr lang="en-US" sz="2000" dirty="0">
                <a:latin typeface="Arial Narrow" pitchFamily="34" charset="0"/>
              </a:rPr>
              <a:t>Nilai 2 adalah nilai antara Angka 1 dan Angka 3.</a:t>
            </a:r>
          </a:p>
          <a:p>
            <a:r>
              <a:rPr lang="en-US" sz="2000" dirty="0">
                <a:latin typeface="Arial Narrow" pitchFamily="34" charset="0"/>
              </a:rPr>
              <a:t>Dibilang sama dia lebih. Dibilang sedikit lebih </a:t>
            </a:r>
            <a:r>
              <a:rPr lang="en-US" sz="2000" dirty="0" err="1">
                <a:latin typeface="Arial Narrow" pitchFamily="34" charset="0"/>
              </a:rPr>
              <a:t>penting</a:t>
            </a:r>
            <a:r>
              <a:rPr lang="en-US" sz="2000" dirty="0">
                <a:latin typeface="Arial Narrow" pitchFamily="34" charset="0"/>
              </a:rPr>
              <a:t> dan </a:t>
            </a:r>
            <a:r>
              <a:rPr lang="en-US" sz="2000" dirty="0" err="1">
                <a:latin typeface="Arial Narrow" pitchFamily="34" charset="0"/>
              </a:rPr>
              <a:t>kurang</a:t>
            </a:r>
            <a:r>
              <a:rPr lang="en-US" sz="2000" dirty="0">
                <a:latin typeface="Arial Narrow" pitchFamily="34" charset="0"/>
              </a:rPr>
              <a:t> </a:t>
            </a:r>
            <a:r>
              <a:rPr lang="en-US" sz="2000" dirty="0" err="1">
                <a:latin typeface="Arial Narrow" pitchFamily="34" charset="0"/>
              </a:rPr>
              <a:t>penting</a:t>
            </a:r>
            <a:r>
              <a:rPr lang="en-US" sz="2000" dirty="0">
                <a:latin typeface="Arial Narrow" pitchFamily="34" charset="0"/>
              </a:rPr>
              <a:t> di </a:t>
            </a:r>
            <a:r>
              <a:rPr lang="en-US" sz="2000" dirty="0" err="1">
                <a:latin typeface="Arial Narrow" pitchFamily="34" charset="0"/>
              </a:rPr>
              <a:t>kebalikannya</a:t>
            </a:r>
            <a:r>
              <a:rPr lang="en-US" sz="2000" dirty="0">
                <a:latin typeface="Arial Narrow" pitchFamily="34" charset="0"/>
              </a:rPr>
              <a:t>.</a:t>
            </a:r>
            <a:endParaRPr kumimoji="0" lang="en-US" sz="2000" b="0" i="0" u="none" strike="noStrike" cap="none" normalizeH="0" baseline="0" dirty="0">
              <a:ln>
                <a:noFill/>
              </a:ln>
              <a:solidFill>
                <a:schemeClr val="tx1"/>
              </a:solidFill>
              <a:effectLst/>
              <a:latin typeface="Arial Narrow" pitchFamily="34" charset="0"/>
              <a:cs typeface="Arial" pitchFamily="34" charset="0"/>
            </a:endParaRPr>
          </a:p>
        </p:txBody>
      </p:sp>
      <p:sp>
        <p:nvSpPr>
          <p:cNvPr id="10"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361"/>
                                        </p:tgtEl>
                                        <p:attrNameLst>
                                          <p:attrName>style.visibility</p:attrName>
                                        </p:attrNameLst>
                                      </p:cBhvr>
                                      <p:to>
                                        <p:strVal val="visible"/>
                                      </p:to>
                                    </p:set>
                                    <p:anim calcmode="lin" valueType="num">
                                      <p:cBhvr>
                                        <p:cTn id="7" dur="1000" fill="hold"/>
                                        <p:tgtEl>
                                          <p:spTgt spid="15361"/>
                                        </p:tgtEl>
                                        <p:attrNameLst>
                                          <p:attrName>ppt_w</p:attrName>
                                        </p:attrNameLst>
                                      </p:cBhvr>
                                      <p:tavLst>
                                        <p:tav tm="0">
                                          <p:val>
                                            <p:fltVal val="0"/>
                                          </p:val>
                                        </p:tav>
                                        <p:tav tm="100000">
                                          <p:val>
                                            <p:strVal val="#ppt_w"/>
                                          </p:val>
                                        </p:tav>
                                      </p:tavLst>
                                    </p:anim>
                                    <p:anim calcmode="lin" valueType="num">
                                      <p:cBhvr>
                                        <p:cTn id="8" dur="1000" fill="hold"/>
                                        <p:tgtEl>
                                          <p:spTgt spid="15361"/>
                                        </p:tgtEl>
                                        <p:attrNameLst>
                                          <p:attrName>ppt_h</p:attrName>
                                        </p:attrNameLst>
                                      </p:cBhvr>
                                      <p:tavLst>
                                        <p:tav tm="0">
                                          <p:val>
                                            <p:fltVal val="0"/>
                                          </p:val>
                                        </p:tav>
                                        <p:tav tm="100000">
                                          <p:val>
                                            <p:strVal val="#ppt_h"/>
                                          </p:val>
                                        </p:tav>
                                      </p:tavLst>
                                    </p:anim>
                                    <p:animEffect transition="in" filter="fade">
                                      <p:cBhvr>
                                        <p:cTn id="9" dur="1000"/>
                                        <p:tgtEl>
                                          <p:spTgt spid="15361"/>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xit" presetSubtype="10" fill="hold" grpId="1" nodeType="clickEffect">
                                  <p:stCondLst>
                                    <p:cond delay="0"/>
                                  </p:stCondLst>
                                  <p:childTnLst>
                                    <p:animEffect transition="out" filter="blinds(horizontal)">
                                      <p:cBhvr>
                                        <p:cTn id="13" dur="500"/>
                                        <p:tgtEl>
                                          <p:spTgt spid="15361"/>
                                        </p:tgtEl>
                                      </p:cBhvr>
                                    </p:animEffect>
                                    <p:set>
                                      <p:cBhvr>
                                        <p:cTn id="14" dur="1" fill="hold">
                                          <p:stCondLst>
                                            <p:cond delay="499"/>
                                          </p:stCondLst>
                                        </p:cTn>
                                        <p:tgtEl>
                                          <p:spTgt spid="1536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11265"/>
                                        </p:tgtEl>
                                        <p:attrNameLst>
                                          <p:attrName>style.visibility</p:attrName>
                                        </p:attrNameLst>
                                      </p:cBhvr>
                                      <p:to>
                                        <p:strVal val="visible"/>
                                      </p:to>
                                    </p:set>
                                    <p:anim calcmode="lin" valueType="num">
                                      <p:cBhvr>
                                        <p:cTn id="19" dur="1000" fill="hold"/>
                                        <p:tgtEl>
                                          <p:spTgt spid="11265"/>
                                        </p:tgtEl>
                                        <p:attrNameLst>
                                          <p:attrName>ppt_w</p:attrName>
                                        </p:attrNameLst>
                                      </p:cBhvr>
                                      <p:tavLst>
                                        <p:tav tm="0">
                                          <p:val>
                                            <p:fltVal val="0"/>
                                          </p:val>
                                        </p:tav>
                                        <p:tav tm="100000">
                                          <p:val>
                                            <p:strVal val="#ppt_w"/>
                                          </p:val>
                                        </p:tav>
                                      </p:tavLst>
                                    </p:anim>
                                    <p:anim calcmode="lin" valueType="num">
                                      <p:cBhvr>
                                        <p:cTn id="20" dur="1000" fill="hold"/>
                                        <p:tgtEl>
                                          <p:spTgt spid="11265"/>
                                        </p:tgtEl>
                                        <p:attrNameLst>
                                          <p:attrName>ppt_h</p:attrName>
                                        </p:attrNameLst>
                                      </p:cBhvr>
                                      <p:tavLst>
                                        <p:tav tm="0">
                                          <p:val>
                                            <p:fltVal val="0"/>
                                          </p:val>
                                        </p:tav>
                                        <p:tav tm="100000">
                                          <p:val>
                                            <p:strVal val="#ppt_h"/>
                                          </p:val>
                                        </p:tav>
                                      </p:tavLst>
                                    </p:anim>
                                    <p:animEffect transition="in" filter="fade">
                                      <p:cBhvr>
                                        <p:cTn id="21" dur="1000"/>
                                        <p:tgtEl>
                                          <p:spTgt spid="11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1" grpId="0"/>
      <p:bldP spid="15361" grpId="1"/>
      <p:bldP spid="1126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164688" y="1295400"/>
            <a:ext cx="8686800" cy="400110"/>
          </a:xfrm>
          <a:prstGeom prst="rect">
            <a:avLst/>
          </a:prstGeom>
        </p:spPr>
        <p:txBody>
          <a:bodyPr wrap="square">
            <a:spAutoFit/>
          </a:bodyPr>
          <a:lstStyle/>
          <a:p>
            <a:pPr lvl="0" algn="ctr" eaLnBrk="0" fontAlgn="base" hangingPunct="0">
              <a:spcBef>
                <a:spcPct val="0"/>
              </a:spcBef>
              <a:spcAft>
                <a:spcPct val="0"/>
              </a:spcAft>
            </a:pPr>
            <a:r>
              <a:rPr lang="en-US" sz="2000" dirty="0">
                <a:latin typeface="Arial Narrow" pitchFamily="34" charset="0"/>
                <a:ea typeface="Times New Roman" pitchFamily="18" charset="0"/>
                <a:cs typeface="Times New Roman" pitchFamily="18" charset="0"/>
              </a:rPr>
              <a:t>Pemilihan Program Studi pada Jurusan Teknologi Informasi “ Politeknik Negeri Jember</a:t>
            </a:r>
            <a:r>
              <a:rPr lang="en-US" sz="2000" dirty="0">
                <a:latin typeface="Arial" pitchFamily="34" charset="0"/>
                <a:cs typeface="Arial" pitchFamily="34" charset="0"/>
              </a:rPr>
              <a:t> </a:t>
            </a:r>
          </a:p>
        </p:txBody>
      </p:sp>
      <p:grpSp>
        <p:nvGrpSpPr>
          <p:cNvPr id="73" name="Group 72"/>
          <p:cNvGrpSpPr/>
          <p:nvPr/>
        </p:nvGrpSpPr>
        <p:grpSpPr>
          <a:xfrm>
            <a:off x="167148" y="1981200"/>
            <a:ext cx="8763000" cy="1752600"/>
            <a:chOff x="152400" y="1981200"/>
            <a:chExt cx="8763000" cy="1752600"/>
          </a:xfrm>
        </p:grpSpPr>
        <p:sp>
          <p:nvSpPr>
            <p:cNvPr id="930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299"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8"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7"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6"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4"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3"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2"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1"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89"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8"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7"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6"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4"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3"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2"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1"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Manajemen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279"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8"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7"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6"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4"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3"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2"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1"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9323" name="AutoShape 107"/>
          <p:cNvSpPr>
            <a:spLocks/>
          </p:cNvSpPr>
          <p:nvPr/>
        </p:nvSpPr>
        <p:spPr bwMode="auto">
          <a:xfrm rot="16200000">
            <a:off x="3086100" y="2476500"/>
            <a:ext cx="152400" cy="2362200"/>
          </a:xfrm>
          <a:prstGeom prst="leftBracket">
            <a:avLst>
              <a:gd name="adj" fmla="val 135784"/>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25" name="Rectangle 109"/>
          <p:cNvSpPr>
            <a:spLocks noChangeArrowheads="1"/>
          </p:cNvSpPr>
          <p:nvPr/>
        </p:nvSpPr>
        <p:spPr bwMode="auto">
          <a:xfrm>
            <a:off x="1981200" y="3962400"/>
            <a:ext cx="2205038" cy="2936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Arial" pitchFamily="34" charset="0"/>
              </a:rPr>
              <a:t>Mempertimbangkan Nilai Aktualnya</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9326" name="Rectangle 110"/>
          <p:cNvSpPr>
            <a:spLocks noChangeArrowheads="1"/>
          </p:cNvSpPr>
          <p:nvPr/>
        </p:nvSpPr>
        <p:spPr bwMode="auto">
          <a:xfrm>
            <a:off x="4724400" y="3962400"/>
            <a:ext cx="2206625" cy="2936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Arial" pitchFamily="34" charset="0"/>
              </a:rPr>
              <a:t>Mempertimbangkan Nilai Kebalikannya</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8" name="AutoShape 107"/>
          <p:cNvSpPr>
            <a:spLocks/>
          </p:cNvSpPr>
          <p:nvPr/>
        </p:nvSpPr>
        <p:spPr bwMode="auto">
          <a:xfrm rot="16200000">
            <a:off x="5753100" y="2476500"/>
            <a:ext cx="152400" cy="2362200"/>
          </a:xfrm>
          <a:prstGeom prst="leftBracket">
            <a:avLst>
              <a:gd name="adj" fmla="val 135784"/>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 calcmode="lin" valueType="num">
                                      <p:cBhvr>
                                        <p:cTn id="7" dur="500" fill="hold"/>
                                        <p:tgtEl>
                                          <p:spTgt spid="73"/>
                                        </p:tgtEl>
                                        <p:attrNameLst>
                                          <p:attrName>ppt_w</p:attrName>
                                        </p:attrNameLst>
                                      </p:cBhvr>
                                      <p:tavLst>
                                        <p:tav tm="0">
                                          <p:val>
                                            <p:fltVal val="0"/>
                                          </p:val>
                                        </p:tav>
                                        <p:tav tm="100000">
                                          <p:val>
                                            <p:strVal val="#ppt_w"/>
                                          </p:val>
                                        </p:tav>
                                      </p:tavLst>
                                    </p:anim>
                                    <p:anim calcmode="lin" valueType="num">
                                      <p:cBhvr>
                                        <p:cTn id="8" dur="500" fill="hold"/>
                                        <p:tgtEl>
                                          <p:spTgt spid="73"/>
                                        </p:tgtEl>
                                        <p:attrNameLst>
                                          <p:attrName>ppt_h</p:attrName>
                                        </p:attrNameLst>
                                      </p:cBhvr>
                                      <p:tavLst>
                                        <p:tav tm="0">
                                          <p:val>
                                            <p:fltVal val="0"/>
                                          </p:val>
                                        </p:tav>
                                        <p:tav tm="100000">
                                          <p:val>
                                            <p:strVal val="#ppt_h"/>
                                          </p:val>
                                        </p:tav>
                                      </p:tavLst>
                                    </p:anim>
                                    <p:animEffect transition="in" filter="fade">
                                      <p:cBhvr>
                                        <p:cTn id="9" dur="500"/>
                                        <p:tgtEl>
                                          <p:spTgt spid="7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grpId="0" nodeType="clickEffect">
                                  <p:stCondLst>
                                    <p:cond delay="0"/>
                                  </p:stCondLst>
                                  <p:childTnLst>
                                    <p:set>
                                      <p:cBhvr>
                                        <p:cTn id="13" dur="1" fill="hold">
                                          <p:stCondLst>
                                            <p:cond delay="0"/>
                                          </p:stCondLst>
                                        </p:cTn>
                                        <p:tgtEl>
                                          <p:spTgt spid="9323"/>
                                        </p:tgtEl>
                                        <p:attrNameLst>
                                          <p:attrName>style.visibility</p:attrName>
                                        </p:attrNameLst>
                                      </p:cBhvr>
                                      <p:to>
                                        <p:strVal val="visible"/>
                                      </p:to>
                                    </p:set>
                                    <p:anim calcmode="lin" valueType="num">
                                      <p:cBhvr>
                                        <p:cTn id="14" dur="2000" fill="hold"/>
                                        <p:tgtEl>
                                          <p:spTgt spid="9323"/>
                                        </p:tgtEl>
                                        <p:attrNameLst>
                                          <p:attrName>ppt_w</p:attrName>
                                        </p:attrNameLst>
                                      </p:cBhvr>
                                      <p:tavLst>
                                        <p:tav tm="0">
                                          <p:val>
                                            <p:fltVal val="0"/>
                                          </p:val>
                                        </p:tav>
                                        <p:tav tm="100000">
                                          <p:val>
                                            <p:strVal val="#ppt_w"/>
                                          </p:val>
                                        </p:tav>
                                      </p:tavLst>
                                    </p:anim>
                                    <p:anim calcmode="lin" valueType="num">
                                      <p:cBhvr>
                                        <p:cTn id="15" dur="2000" fill="hold"/>
                                        <p:tgtEl>
                                          <p:spTgt spid="9323"/>
                                        </p:tgtEl>
                                        <p:attrNameLst>
                                          <p:attrName>ppt_h</p:attrName>
                                        </p:attrNameLst>
                                      </p:cBhvr>
                                      <p:tavLst>
                                        <p:tav tm="0">
                                          <p:val>
                                            <p:fltVal val="0"/>
                                          </p:val>
                                        </p:tav>
                                        <p:tav tm="100000">
                                          <p:val>
                                            <p:strVal val="#ppt_h"/>
                                          </p:val>
                                        </p:tav>
                                      </p:tavLst>
                                    </p:anim>
                                    <p:animEffect transition="in" filter="fade">
                                      <p:cBhvr>
                                        <p:cTn id="16" dur="2000"/>
                                        <p:tgtEl>
                                          <p:spTgt spid="9323"/>
                                        </p:tgtEl>
                                      </p:cBhvr>
                                    </p:animEffect>
                                  </p:childTnLst>
                                </p:cTn>
                              </p:par>
                            </p:childTnLst>
                          </p:cTn>
                        </p:par>
                        <p:par>
                          <p:cTn id="17" fill="hold">
                            <p:stCondLst>
                              <p:cond delay="2000"/>
                            </p:stCondLst>
                            <p:childTnLst>
                              <p:par>
                                <p:cTn id="18" presetID="53" presetClass="entr" presetSubtype="0" fill="hold" grpId="0" nodeType="afterEffect">
                                  <p:stCondLst>
                                    <p:cond delay="0"/>
                                  </p:stCondLst>
                                  <p:childTnLst>
                                    <p:set>
                                      <p:cBhvr>
                                        <p:cTn id="19" dur="1" fill="hold">
                                          <p:stCondLst>
                                            <p:cond delay="0"/>
                                          </p:stCondLst>
                                        </p:cTn>
                                        <p:tgtEl>
                                          <p:spTgt spid="78"/>
                                        </p:tgtEl>
                                        <p:attrNameLst>
                                          <p:attrName>style.visibility</p:attrName>
                                        </p:attrNameLst>
                                      </p:cBhvr>
                                      <p:to>
                                        <p:strVal val="visible"/>
                                      </p:to>
                                    </p:set>
                                    <p:anim calcmode="lin" valueType="num">
                                      <p:cBhvr>
                                        <p:cTn id="20" dur="2000" fill="hold"/>
                                        <p:tgtEl>
                                          <p:spTgt spid="78"/>
                                        </p:tgtEl>
                                        <p:attrNameLst>
                                          <p:attrName>ppt_w</p:attrName>
                                        </p:attrNameLst>
                                      </p:cBhvr>
                                      <p:tavLst>
                                        <p:tav tm="0">
                                          <p:val>
                                            <p:fltVal val="0"/>
                                          </p:val>
                                        </p:tav>
                                        <p:tav tm="100000">
                                          <p:val>
                                            <p:strVal val="#ppt_w"/>
                                          </p:val>
                                        </p:tav>
                                      </p:tavLst>
                                    </p:anim>
                                    <p:anim calcmode="lin" valueType="num">
                                      <p:cBhvr>
                                        <p:cTn id="21" dur="2000" fill="hold"/>
                                        <p:tgtEl>
                                          <p:spTgt spid="78"/>
                                        </p:tgtEl>
                                        <p:attrNameLst>
                                          <p:attrName>ppt_h</p:attrName>
                                        </p:attrNameLst>
                                      </p:cBhvr>
                                      <p:tavLst>
                                        <p:tav tm="0">
                                          <p:val>
                                            <p:fltVal val="0"/>
                                          </p:val>
                                        </p:tav>
                                        <p:tav tm="100000">
                                          <p:val>
                                            <p:strVal val="#ppt_h"/>
                                          </p:val>
                                        </p:tav>
                                      </p:tavLst>
                                    </p:anim>
                                    <p:animEffect transition="in" filter="fade">
                                      <p:cBhvr>
                                        <p:cTn id="22" dur="2000"/>
                                        <p:tgtEl>
                                          <p:spTgt spid="78"/>
                                        </p:tgtEl>
                                      </p:cBhvr>
                                    </p:animEffect>
                                  </p:childTnLst>
                                </p:cTn>
                              </p:par>
                            </p:childTnLst>
                          </p:cTn>
                        </p:par>
                        <p:par>
                          <p:cTn id="23" fill="hold">
                            <p:stCondLst>
                              <p:cond delay="4000"/>
                            </p:stCondLst>
                            <p:childTnLst>
                              <p:par>
                                <p:cTn id="24" presetID="53" presetClass="entr" presetSubtype="0" fill="hold" grpId="0" nodeType="afterEffect">
                                  <p:stCondLst>
                                    <p:cond delay="0"/>
                                  </p:stCondLst>
                                  <p:childTnLst>
                                    <p:set>
                                      <p:cBhvr>
                                        <p:cTn id="25" dur="1" fill="hold">
                                          <p:stCondLst>
                                            <p:cond delay="0"/>
                                          </p:stCondLst>
                                        </p:cTn>
                                        <p:tgtEl>
                                          <p:spTgt spid="9325"/>
                                        </p:tgtEl>
                                        <p:attrNameLst>
                                          <p:attrName>style.visibility</p:attrName>
                                        </p:attrNameLst>
                                      </p:cBhvr>
                                      <p:to>
                                        <p:strVal val="visible"/>
                                      </p:to>
                                    </p:set>
                                    <p:anim calcmode="lin" valueType="num">
                                      <p:cBhvr>
                                        <p:cTn id="26" dur="2000" fill="hold"/>
                                        <p:tgtEl>
                                          <p:spTgt spid="9325"/>
                                        </p:tgtEl>
                                        <p:attrNameLst>
                                          <p:attrName>ppt_w</p:attrName>
                                        </p:attrNameLst>
                                      </p:cBhvr>
                                      <p:tavLst>
                                        <p:tav tm="0">
                                          <p:val>
                                            <p:fltVal val="0"/>
                                          </p:val>
                                        </p:tav>
                                        <p:tav tm="100000">
                                          <p:val>
                                            <p:strVal val="#ppt_w"/>
                                          </p:val>
                                        </p:tav>
                                      </p:tavLst>
                                    </p:anim>
                                    <p:anim calcmode="lin" valueType="num">
                                      <p:cBhvr>
                                        <p:cTn id="27" dur="2000" fill="hold"/>
                                        <p:tgtEl>
                                          <p:spTgt spid="9325"/>
                                        </p:tgtEl>
                                        <p:attrNameLst>
                                          <p:attrName>ppt_h</p:attrName>
                                        </p:attrNameLst>
                                      </p:cBhvr>
                                      <p:tavLst>
                                        <p:tav tm="0">
                                          <p:val>
                                            <p:fltVal val="0"/>
                                          </p:val>
                                        </p:tav>
                                        <p:tav tm="100000">
                                          <p:val>
                                            <p:strVal val="#ppt_h"/>
                                          </p:val>
                                        </p:tav>
                                      </p:tavLst>
                                    </p:anim>
                                    <p:animEffect transition="in" filter="fade">
                                      <p:cBhvr>
                                        <p:cTn id="28" dur="2000"/>
                                        <p:tgtEl>
                                          <p:spTgt spid="9325"/>
                                        </p:tgtEl>
                                      </p:cBhvr>
                                    </p:animEffect>
                                  </p:childTnLst>
                                </p:cTn>
                              </p:par>
                            </p:childTnLst>
                          </p:cTn>
                        </p:par>
                        <p:par>
                          <p:cTn id="29" fill="hold">
                            <p:stCondLst>
                              <p:cond delay="6000"/>
                            </p:stCondLst>
                            <p:childTnLst>
                              <p:par>
                                <p:cTn id="30" presetID="53" presetClass="entr" presetSubtype="0" fill="hold" grpId="0" nodeType="afterEffect">
                                  <p:stCondLst>
                                    <p:cond delay="0"/>
                                  </p:stCondLst>
                                  <p:childTnLst>
                                    <p:set>
                                      <p:cBhvr>
                                        <p:cTn id="31" dur="1" fill="hold">
                                          <p:stCondLst>
                                            <p:cond delay="0"/>
                                          </p:stCondLst>
                                        </p:cTn>
                                        <p:tgtEl>
                                          <p:spTgt spid="9326"/>
                                        </p:tgtEl>
                                        <p:attrNameLst>
                                          <p:attrName>style.visibility</p:attrName>
                                        </p:attrNameLst>
                                      </p:cBhvr>
                                      <p:to>
                                        <p:strVal val="visible"/>
                                      </p:to>
                                    </p:set>
                                    <p:anim calcmode="lin" valueType="num">
                                      <p:cBhvr>
                                        <p:cTn id="32" dur="2000" fill="hold"/>
                                        <p:tgtEl>
                                          <p:spTgt spid="9326"/>
                                        </p:tgtEl>
                                        <p:attrNameLst>
                                          <p:attrName>ppt_w</p:attrName>
                                        </p:attrNameLst>
                                      </p:cBhvr>
                                      <p:tavLst>
                                        <p:tav tm="0">
                                          <p:val>
                                            <p:fltVal val="0"/>
                                          </p:val>
                                        </p:tav>
                                        <p:tav tm="100000">
                                          <p:val>
                                            <p:strVal val="#ppt_w"/>
                                          </p:val>
                                        </p:tav>
                                      </p:tavLst>
                                    </p:anim>
                                    <p:anim calcmode="lin" valueType="num">
                                      <p:cBhvr>
                                        <p:cTn id="33" dur="2000" fill="hold"/>
                                        <p:tgtEl>
                                          <p:spTgt spid="9326"/>
                                        </p:tgtEl>
                                        <p:attrNameLst>
                                          <p:attrName>ppt_h</p:attrName>
                                        </p:attrNameLst>
                                      </p:cBhvr>
                                      <p:tavLst>
                                        <p:tav tm="0">
                                          <p:val>
                                            <p:fltVal val="0"/>
                                          </p:val>
                                        </p:tav>
                                        <p:tav tm="100000">
                                          <p:val>
                                            <p:strVal val="#ppt_h"/>
                                          </p:val>
                                        </p:tav>
                                      </p:tavLst>
                                    </p:anim>
                                    <p:animEffect transition="in" filter="fade">
                                      <p:cBhvr>
                                        <p:cTn id="34" dur="2000"/>
                                        <p:tgtEl>
                                          <p:spTgt spid="9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3" grpId="0" animBg="1"/>
      <p:bldP spid="9325" grpId="0" animBg="1"/>
      <p:bldP spid="9326" grpId="0" animBg="1"/>
      <p:bldP spid="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78540"/>
            <a:ext cx="7772400" cy="841375"/>
          </a:xfrm>
        </p:spPr>
        <p:txBody>
          <a:bodyPr>
            <a:normAutofit/>
          </a:bodyPr>
          <a:lstStyle/>
          <a:p>
            <a:pPr algn="l"/>
            <a:r>
              <a:rPr lang="en-US" sz="3200" b="1" dirty="0">
                <a:solidFill>
                  <a:schemeClr val="accent1">
                    <a:lumMod val="75000"/>
                  </a:schemeClr>
                </a:solidFill>
                <a:latin typeface="Adobe Caslon Pro Bold" pitchFamily="18" charset="0"/>
              </a:rPr>
              <a:t>AHP – Menetapkan Prioritas Elemen</a:t>
            </a:r>
          </a:p>
        </p:txBody>
      </p:sp>
      <p:cxnSp>
        <p:nvCxnSpPr>
          <p:cNvPr id="4" name="Straight Connector 3"/>
          <p:cNvCxnSpPr/>
          <p:nvPr/>
        </p:nvCxnSpPr>
        <p:spPr>
          <a:xfrm>
            <a:off x="228600" y="990600"/>
            <a:ext cx="868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28600" y="1081548"/>
            <a:ext cx="8686800" cy="1588"/>
          </a:xfrm>
          <a:prstGeom prst="line">
            <a:avLst/>
          </a:prstGeom>
        </p:spPr>
        <p:style>
          <a:lnRef idx="3">
            <a:schemeClr val="accent1"/>
          </a:lnRef>
          <a:fillRef idx="0">
            <a:schemeClr val="accent1"/>
          </a:fillRef>
          <a:effectRef idx="2">
            <a:schemeClr val="accent1"/>
          </a:effectRef>
          <a:fontRef idx="minor">
            <a:schemeClr val="tx1"/>
          </a:fontRef>
        </p:style>
      </p:cxnSp>
      <p:sp>
        <p:nvSpPr>
          <p:cNvPr id="6" name="Rectangle 5"/>
          <p:cNvSpPr/>
          <p:nvPr/>
        </p:nvSpPr>
        <p:spPr>
          <a:xfrm>
            <a:off x="164688" y="1295400"/>
            <a:ext cx="8686800" cy="400110"/>
          </a:xfrm>
          <a:prstGeom prst="rect">
            <a:avLst/>
          </a:prstGeom>
        </p:spPr>
        <p:txBody>
          <a:bodyPr wrap="square">
            <a:spAutoFit/>
          </a:bodyPr>
          <a:lstStyle/>
          <a:p>
            <a:pPr lvl="0" algn="ctr" eaLnBrk="0" fontAlgn="base" hangingPunct="0">
              <a:spcBef>
                <a:spcPct val="0"/>
              </a:spcBef>
              <a:spcAft>
                <a:spcPct val="0"/>
              </a:spcAft>
            </a:pPr>
            <a:r>
              <a:rPr lang="en-US" sz="2000" dirty="0">
                <a:latin typeface="Arial Narrow" pitchFamily="34" charset="0"/>
                <a:ea typeface="Times New Roman" pitchFamily="18" charset="0"/>
                <a:cs typeface="Times New Roman" pitchFamily="18" charset="0"/>
              </a:rPr>
              <a:t>Pemilihan Program Studi pada Jurusan Teknologi Informasi “ Politeknik Negeri Jember</a:t>
            </a:r>
            <a:r>
              <a:rPr lang="en-US" sz="2000" dirty="0">
                <a:latin typeface="Arial" pitchFamily="34" charset="0"/>
                <a:cs typeface="Arial" pitchFamily="34" charset="0"/>
              </a:rPr>
              <a:t> </a:t>
            </a:r>
          </a:p>
        </p:txBody>
      </p:sp>
      <p:grpSp>
        <p:nvGrpSpPr>
          <p:cNvPr id="3" name="Group 72"/>
          <p:cNvGrpSpPr/>
          <p:nvPr/>
        </p:nvGrpSpPr>
        <p:grpSpPr>
          <a:xfrm>
            <a:off x="167148" y="1981200"/>
            <a:ext cx="8763000" cy="1752600"/>
            <a:chOff x="152400" y="1981200"/>
            <a:chExt cx="8763000" cy="1752600"/>
          </a:xfrm>
        </p:grpSpPr>
        <p:sp>
          <p:nvSpPr>
            <p:cNvPr id="9300" name="Rectangle 84"/>
            <p:cNvSpPr>
              <a:spLocks noChangeArrowheads="1"/>
            </p:cNvSpPr>
            <p:nvPr/>
          </p:nvSpPr>
          <p:spPr bwMode="auto">
            <a:xfrm>
              <a:off x="152400" y="2388469"/>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Teknik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299" name="AutoShape 83"/>
            <p:cNvSpPr>
              <a:spLocks noChangeShapeType="1"/>
            </p:cNvSpPr>
            <p:nvPr/>
          </p:nvSpPr>
          <p:spPr bwMode="auto">
            <a:xfrm>
              <a:off x="1511409" y="2986530"/>
              <a:ext cx="6087745" cy="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8" name="AutoShape 82"/>
            <p:cNvSpPr>
              <a:spLocks noChangeShapeType="1"/>
            </p:cNvSpPr>
            <p:nvPr/>
          </p:nvSpPr>
          <p:spPr bwMode="auto">
            <a:xfrm>
              <a:off x="1997197"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7" name="AutoShape 81"/>
            <p:cNvSpPr>
              <a:spLocks noChangeShapeType="1"/>
            </p:cNvSpPr>
            <p:nvPr/>
          </p:nvSpPr>
          <p:spPr bwMode="auto">
            <a:xfrm>
              <a:off x="2609564" y="2887464"/>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6" name="AutoShape 80"/>
            <p:cNvSpPr>
              <a:spLocks noChangeShapeType="1"/>
            </p:cNvSpPr>
            <p:nvPr/>
          </p:nvSpPr>
          <p:spPr bwMode="auto">
            <a:xfrm>
              <a:off x="3233904" y="287278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5" name="AutoShape 79"/>
            <p:cNvSpPr>
              <a:spLocks noChangeShapeType="1"/>
            </p:cNvSpPr>
            <p:nvPr/>
          </p:nvSpPr>
          <p:spPr bwMode="auto">
            <a:xfrm>
              <a:off x="3858244" y="2892356"/>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4" name="AutoShape 78"/>
            <p:cNvSpPr>
              <a:spLocks noChangeShapeType="1"/>
            </p:cNvSpPr>
            <p:nvPr/>
          </p:nvSpPr>
          <p:spPr bwMode="auto">
            <a:xfrm>
              <a:off x="4482584" y="289480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3" name="AutoShape 77"/>
            <p:cNvSpPr>
              <a:spLocks noChangeShapeType="1"/>
            </p:cNvSpPr>
            <p:nvPr/>
          </p:nvSpPr>
          <p:spPr bwMode="auto">
            <a:xfrm>
              <a:off x="5094951" y="2880126"/>
              <a:ext cx="855"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2" name="AutoShape 76"/>
            <p:cNvSpPr>
              <a:spLocks noChangeShapeType="1"/>
            </p:cNvSpPr>
            <p:nvPr/>
          </p:nvSpPr>
          <p:spPr bwMode="auto">
            <a:xfrm>
              <a:off x="5731265" y="2882572"/>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1" name="AutoShape 75"/>
            <p:cNvSpPr>
              <a:spLocks noChangeShapeType="1"/>
            </p:cNvSpPr>
            <p:nvPr/>
          </p:nvSpPr>
          <p:spPr bwMode="auto">
            <a:xfrm>
              <a:off x="6343631" y="2885018"/>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90" name="AutoShape 74"/>
            <p:cNvSpPr>
              <a:spLocks noChangeShapeType="1"/>
            </p:cNvSpPr>
            <p:nvPr/>
          </p:nvSpPr>
          <p:spPr bwMode="auto">
            <a:xfrm>
              <a:off x="6955998" y="2887464"/>
              <a:ext cx="0" cy="19935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289" name="Rectangle 73"/>
            <p:cNvSpPr>
              <a:spLocks noChangeArrowheads="1"/>
            </p:cNvSpPr>
            <p:nvPr/>
          </p:nvSpPr>
          <p:spPr bwMode="auto">
            <a:xfrm>
              <a:off x="1785092"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8" name="Rectangle 72"/>
            <p:cNvSpPr>
              <a:spLocks noChangeArrowheads="1"/>
            </p:cNvSpPr>
            <p:nvPr/>
          </p:nvSpPr>
          <p:spPr bwMode="auto">
            <a:xfrm>
              <a:off x="239403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7" name="Rectangle 71"/>
            <p:cNvSpPr>
              <a:spLocks noChangeArrowheads="1"/>
            </p:cNvSpPr>
            <p:nvPr/>
          </p:nvSpPr>
          <p:spPr bwMode="auto">
            <a:xfrm>
              <a:off x="3026931"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6" name="Rectangle 70"/>
            <p:cNvSpPr>
              <a:spLocks noChangeArrowheads="1"/>
            </p:cNvSpPr>
            <p:nvPr/>
          </p:nvSpPr>
          <p:spPr bwMode="auto">
            <a:xfrm>
              <a:off x="364528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5" name="Rectangle 69"/>
            <p:cNvSpPr>
              <a:spLocks noChangeArrowheads="1"/>
            </p:cNvSpPr>
            <p:nvPr/>
          </p:nvSpPr>
          <p:spPr bwMode="auto">
            <a:xfrm>
              <a:off x="426534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1</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4" name="Rectangle 68"/>
            <p:cNvSpPr>
              <a:spLocks noChangeArrowheads="1"/>
            </p:cNvSpPr>
            <p:nvPr/>
          </p:nvSpPr>
          <p:spPr bwMode="auto">
            <a:xfrm>
              <a:off x="4889688"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3</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3" name="Rectangle 67"/>
            <p:cNvSpPr>
              <a:spLocks noChangeArrowheads="1"/>
            </p:cNvSpPr>
            <p:nvPr/>
          </p:nvSpPr>
          <p:spPr bwMode="auto">
            <a:xfrm>
              <a:off x="551830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5</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2" name="Rectangle 66"/>
            <p:cNvSpPr>
              <a:spLocks noChangeArrowheads="1"/>
            </p:cNvSpPr>
            <p:nvPr/>
          </p:nvSpPr>
          <p:spPr bwMode="auto">
            <a:xfrm>
              <a:off x="6126395"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7</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1" name="Rectangle 65"/>
            <p:cNvSpPr>
              <a:spLocks noChangeArrowheads="1"/>
            </p:cNvSpPr>
            <p:nvPr/>
          </p:nvSpPr>
          <p:spPr bwMode="auto">
            <a:xfrm>
              <a:off x="6747314" y="3243366"/>
              <a:ext cx="411380" cy="490434"/>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9</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80" name="Rectangle 64"/>
            <p:cNvSpPr>
              <a:spLocks noChangeArrowheads="1"/>
            </p:cNvSpPr>
            <p:nvPr/>
          </p:nvSpPr>
          <p:spPr bwMode="auto">
            <a:xfrm>
              <a:off x="7718890" y="2422713"/>
              <a:ext cx="1196510" cy="111295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Manajemen Informatika</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9279" name="Rectangle 63"/>
            <p:cNvSpPr>
              <a:spLocks noChangeArrowheads="1"/>
            </p:cNvSpPr>
            <p:nvPr/>
          </p:nvSpPr>
          <p:spPr bwMode="auto">
            <a:xfrm>
              <a:off x="1981200" y="1981200"/>
              <a:ext cx="112099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R="0" lvl="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8" name="Rectangle 62"/>
            <p:cNvSpPr>
              <a:spLocks noChangeArrowheads="1"/>
            </p:cNvSpPr>
            <p:nvPr/>
          </p:nvSpPr>
          <p:spPr bwMode="auto">
            <a:xfrm>
              <a:off x="5879812" y="1981200"/>
              <a:ext cx="1130588"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 Sekali</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7" name="Rectangle 61"/>
            <p:cNvSpPr>
              <a:spLocks noChangeArrowheads="1"/>
            </p:cNvSpPr>
            <p:nvPr/>
          </p:nvSpPr>
          <p:spPr bwMode="auto">
            <a:xfrm>
              <a:off x="4155020"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Biasa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6" name="Rectangle 60"/>
            <p:cNvSpPr>
              <a:spLocks noChangeArrowheads="1"/>
            </p:cNvSpPr>
            <p:nvPr/>
          </p:nvSpPr>
          <p:spPr bwMode="auto">
            <a:xfrm>
              <a:off x="3533245"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5" name="Rectangle 59"/>
            <p:cNvSpPr>
              <a:spLocks noChangeArrowheads="1"/>
            </p:cNvSpPr>
            <p:nvPr/>
          </p:nvSpPr>
          <p:spPr bwMode="auto">
            <a:xfrm>
              <a:off x="4770807"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4" name="Rectangle 58"/>
            <p:cNvSpPr>
              <a:spLocks noChangeArrowheads="1"/>
            </p:cNvSpPr>
            <p:nvPr/>
          </p:nvSpPr>
          <p:spPr bwMode="auto">
            <a:xfrm>
              <a:off x="5406266"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3" name="Rectangle 57"/>
            <p:cNvSpPr>
              <a:spLocks noChangeArrowheads="1"/>
            </p:cNvSpPr>
            <p:nvPr/>
          </p:nvSpPr>
          <p:spPr bwMode="auto">
            <a:xfrm>
              <a:off x="2918313" y="1981200"/>
              <a:ext cx="6525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Sangat Suka</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2" name="Rectangle 56"/>
            <p:cNvSpPr>
              <a:spLocks noChangeArrowheads="1"/>
            </p:cNvSpPr>
            <p:nvPr/>
          </p:nvSpPr>
          <p:spPr bwMode="auto">
            <a:xfrm>
              <a:off x="1511409"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sp>
          <p:nvSpPr>
            <p:cNvPr id="9271" name="Rectangle 55"/>
            <p:cNvSpPr>
              <a:spLocks noChangeArrowheads="1"/>
            </p:cNvSpPr>
            <p:nvPr/>
          </p:nvSpPr>
          <p:spPr bwMode="auto">
            <a:xfrm>
              <a:off x="6858736" y="1981200"/>
              <a:ext cx="685064" cy="68367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Calibri" pitchFamily="34" charset="0"/>
                  <a:ea typeface="Times New Roman" pitchFamily="18" charset="0"/>
                  <a:cs typeface="Times New Roman" pitchFamily="18" charset="0"/>
                </a:rPr>
                <a:t>Ekstrim</a:t>
              </a:r>
              <a:endParaRPr kumimoji="0" lang="en-US" sz="1200" b="0" i="0" u="none" strike="noStrike" cap="none" normalizeH="0" baseline="0" dirty="0">
                <a:ln>
                  <a:noFill/>
                </a:ln>
                <a:solidFill>
                  <a:schemeClr val="tx1"/>
                </a:solidFill>
                <a:effectLst/>
                <a:latin typeface="Arial" pitchFamily="34" charset="0"/>
                <a:cs typeface="Arial" pitchFamily="34" charset="0"/>
              </a:endParaRPr>
            </a:p>
          </p:txBody>
        </p:sp>
      </p:grpSp>
      <p:sp>
        <p:nvSpPr>
          <p:cNvPr id="9323" name="AutoShape 107"/>
          <p:cNvSpPr>
            <a:spLocks/>
          </p:cNvSpPr>
          <p:nvPr/>
        </p:nvSpPr>
        <p:spPr bwMode="auto">
          <a:xfrm rot="16200000">
            <a:off x="3086100" y="2476500"/>
            <a:ext cx="152400" cy="2362200"/>
          </a:xfrm>
          <a:prstGeom prst="leftBracket">
            <a:avLst>
              <a:gd name="adj" fmla="val 135784"/>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325" name="Rectangle 109"/>
          <p:cNvSpPr>
            <a:spLocks noChangeArrowheads="1"/>
          </p:cNvSpPr>
          <p:nvPr/>
        </p:nvSpPr>
        <p:spPr bwMode="auto">
          <a:xfrm>
            <a:off x="1981200" y="3962400"/>
            <a:ext cx="2205038" cy="29368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Arial" pitchFamily="34" charset="0"/>
              </a:rPr>
              <a:t>Mempertimbangkan Nilai Aktualnya</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9326" name="Rectangle 110"/>
          <p:cNvSpPr>
            <a:spLocks noChangeArrowheads="1"/>
          </p:cNvSpPr>
          <p:nvPr/>
        </p:nvSpPr>
        <p:spPr bwMode="auto">
          <a:xfrm>
            <a:off x="4724400" y="3962400"/>
            <a:ext cx="2206625" cy="29368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400" b="0" i="0" u="none" strike="noStrike" cap="none" normalizeH="0" baseline="0" dirty="0">
                <a:ln>
                  <a:noFill/>
                </a:ln>
                <a:solidFill>
                  <a:schemeClr val="tx1"/>
                </a:solidFill>
                <a:effectLst/>
                <a:latin typeface="Calibri" pitchFamily="34" charset="0"/>
                <a:cs typeface="Arial" pitchFamily="34" charset="0"/>
              </a:rPr>
              <a:t>Mempertimbangkan Nilai Kebalikannya</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78" name="AutoShape 107"/>
          <p:cNvSpPr>
            <a:spLocks/>
          </p:cNvSpPr>
          <p:nvPr/>
        </p:nvSpPr>
        <p:spPr bwMode="auto">
          <a:xfrm rot="16200000">
            <a:off x="5753100" y="2476500"/>
            <a:ext cx="152400" cy="2362200"/>
          </a:xfrm>
          <a:prstGeom prst="leftBracket">
            <a:avLst>
              <a:gd name="adj" fmla="val 135784"/>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40"/>
          <p:cNvSpPr/>
          <p:nvPr/>
        </p:nvSpPr>
        <p:spPr>
          <a:xfrm>
            <a:off x="152400" y="4572000"/>
            <a:ext cx="8763000" cy="1015663"/>
          </a:xfrm>
          <a:prstGeom prst="rect">
            <a:avLst/>
          </a:prstGeom>
        </p:spPr>
        <p:txBody>
          <a:bodyPr wrap="square">
            <a:spAutoFit/>
          </a:bodyPr>
          <a:lstStyle/>
          <a:p>
            <a:pPr algn="just"/>
            <a:r>
              <a:rPr lang="en-US" sz="2000" dirty="0"/>
              <a:t>Jika anda mengatakan Saya “sangat menyukai sekali” Prodi Manajemen Informatika dari pada Prodi Teknik Informatika. Maka hasilnya akan ditandai dengan ( </a:t>
            </a:r>
            <a:r>
              <a:rPr lang="en-US" sz="2000" b="1" dirty="0">
                <a:solidFill>
                  <a:srgbClr val="FF0000"/>
                </a:solidFill>
              </a:rPr>
              <a:t>√</a:t>
            </a:r>
            <a:r>
              <a:rPr lang="en-US" sz="2000" dirty="0"/>
              <a:t> ) sebagai berikut.</a:t>
            </a:r>
          </a:p>
        </p:txBody>
      </p:sp>
      <p:pic>
        <p:nvPicPr>
          <p:cNvPr id="42" name="Picture 41" descr="D:\Centang copy.png"/>
          <p:cNvPicPr/>
          <p:nvPr/>
        </p:nvPicPr>
        <p:blipFill>
          <a:blip r:embed="rId3" cstate="print"/>
          <a:srcRect/>
          <a:stretch>
            <a:fillRect/>
          </a:stretch>
        </p:blipFill>
        <p:spPr bwMode="auto">
          <a:xfrm>
            <a:off x="6309852" y="2799732"/>
            <a:ext cx="196610" cy="207033"/>
          </a:xfrm>
          <a:prstGeom prst="rect">
            <a:avLst/>
          </a:prstGeom>
          <a:noFill/>
          <a:ln w="9525">
            <a:noFill/>
            <a:miter lim="800000"/>
            <a:headEnd/>
            <a:tailEnd/>
          </a:ln>
        </p:spPr>
      </p:pic>
      <p:graphicFrame>
        <p:nvGraphicFramePr>
          <p:cNvPr id="43" name="Table 42"/>
          <p:cNvGraphicFramePr>
            <a:graphicFrameLocks noGrp="1"/>
          </p:cNvGraphicFramePr>
          <p:nvPr/>
        </p:nvGraphicFramePr>
        <p:xfrm>
          <a:off x="471948" y="4803584"/>
          <a:ext cx="8077199" cy="1292417"/>
        </p:xfrm>
        <a:graphic>
          <a:graphicData uri="http://schemas.openxmlformats.org/drawingml/2006/table">
            <a:tbl>
              <a:tblPr/>
              <a:tblGrid>
                <a:gridCol w="3047999">
                  <a:extLst>
                    <a:ext uri="{9D8B030D-6E8A-4147-A177-3AD203B41FA5}">
                      <a16:colId xmlns:a16="http://schemas.microsoft.com/office/drawing/2014/main" val="20000"/>
                    </a:ext>
                  </a:extLst>
                </a:gridCol>
                <a:gridCol w="2239064">
                  <a:extLst>
                    <a:ext uri="{9D8B030D-6E8A-4147-A177-3AD203B41FA5}">
                      <a16:colId xmlns:a16="http://schemas.microsoft.com/office/drawing/2014/main" val="20001"/>
                    </a:ext>
                  </a:extLst>
                </a:gridCol>
                <a:gridCol w="2790136">
                  <a:extLst>
                    <a:ext uri="{9D8B030D-6E8A-4147-A177-3AD203B41FA5}">
                      <a16:colId xmlns:a16="http://schemas.microsoft.com/office/drawing/2014/main" val="20002"/>
                    </a:ext>
                  </a:extLst>
                </a:gridCol>
              </a:tblGrid>
              <a:tr h="428867">
                <a:tc>
                  <a:txBody>
                    <a:bodyPr/>
                    <a:lstStyle/>
                    <a:p>
                      <a:pPr marL="88900" indent="14288" algn="just">
                        <a:lnSpc>
                          <a:spcPct val="115000"/>
                        </a:lnSpc>
                        <a:spcAft>
                          <a:spcPts val="0"/>
                        </a:spcAft>
                      </a:pPr>
                      <a:r>
                        <a:rPr lang="id-ID" sz="2000" dirty="0">
                          <a:latin typeface="Arial Narrow"/>
                          <a:ea typeface="Times New Roman"/>
                          <a:cs typeface="Times New Roman"/>
                        </a:rPr>
                        <a:t>Kriteria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31775">
                <a:tc>
                  <a:txBody>
                    <a:bodyPr/>
                    <a:lstStyle/>
                    <a:p>
                      <a:pPr marL="88900" indent="0" algn="just">
                        <a:lnSpc>
                          <a:spcPct val="115000"/>
                        </a:lnSpc>
                        <a:spcAft>
                          <a:spcPts val="0"/>
                        </a:spcAft>
                      </a:pPr>
                      <a:r>
                        <a:rPr lang="id-ID" sz="2000" dirty="0">
                          <a:latin typeface="Arial Narrow"/>
                          <a:ea typeface="Times New Roman"/>
                          <a:cs typeface="Times New Roman"/>
                        </a:rPr>
                        <a:t>Teknik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1775">
                <a:tc>
                  <a:txBody>
                    <a:bodyPr/>
                    <a:lstStyle/>
                    <a:p>
                      <a:pPr marL="88900" indent="0" algn="just">
                        <a:lnSpc>
                          <a:spcPct val="115000"/>
                        </a:lnSpc>
                        <a:spcAft>
                          <a:spcPts val="0"/>
                        </a:spcAft>
                      </a:pPr>
                      <a:r>
                        <a:rPr lang="id-ID" sz="2000" dirty="0">
                          <a:latin typeface="Arial Narrow"/>
                          <a:ea typeface="Times New Roman"/>
                          <a:cs typeface="Times New Roman"/>
                        </a:rPr>
                        <a:t>Manajemen Informatika</a:t>
                      </a: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8900" indent="0" algn="just">
                        <a:lnSpc>
                          <a:spcPct val="115000"/>
                        </a:lnSpc>
                        <a:spcAft>
                          <a:spcPts val="0"/>
                        </a:spcAft>
                      </a:pPr>
                      <a:endParaRPr lang="en-US" sz="2000" dirty="0">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4" name="Rectangle 43"/>
          <p:cNvSpPr/>
          <p:nvPr/>
        </p:nvSpPr>
        <p:spPr>
          <a:xfrm>
            <a:off x="4365516" y="5257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5" name="Rectangle 44"/>
          <p:cNvSpPr/>
          <p:nvPr/>
        </p:nvSpPr>
        <p:spPr>
          <a:xfrm>
            <a:off x="6629400" y="5683044"/>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46" name="Rectangle 45"/>
          <p:cNvSpPr/>
          <p:nvPr/>
        </p:nvSpPr>
        <p:spPr>
          <a:xfrm>
            <a:off x="4358148" y="57150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47" name="Rectangle 46"/>
          <p:cNvSpPr/>
          <p:nvPr/>
        </p:nvSpPr>
        <p:spPr>
          <a:xfrm>
            <a:off x="6663816" y="5257800"/>
            <a:ext cx="533400" cy="38100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1/7</a:t>
            </a:r>
          </a:p>
        </p:txBody>
      </p:sp>
      <p:sp>
        <p:nvSpPr>
          <p:cNvPr id="48" name="Title 1"/>
          <p:cNvSpPr txBox="1">
            <a:spLocks/>
          </p:cNvSpPr>
          <p:nvPr/>
        </p:nvSpPr>
        <p:spPr>
          <a:xfrm>
            <a:off x="7983792" y="44244"/>
            <a:ext cx="914400" cy="84137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400" dirty="0">
                <a:solidFill>
                  <a:schemeClr val="accent1">
                    <a:lumMod val="75000"/>
                  </a:schemeClr>
                </a:solidFill>
                <a:latin typeface="Adobe Garamond Pro Bold" pitchFamily="18" charset="0"/>
                <a:ea typeface="+mj-ea"/>
                <a:cs typeface="Aharoni" pitchFamily="2" charset="-79"/>
              </a:rPr>
              <a:t>(</a:t>
            </a:r>
            <a:r>
              <a:rPr lang="en-US" sz="4400" dirty="0">
                <a:solidFill>
                  <a:srgbClr val="00FFCC"/>
                </a:solidFill>
                <a:latin typeface="Adobe Garamond Pro Bold" pitchFamily="18" charset="0"/>
                <a:ea typeface="+mj-ea"/>
                <a:cs typeface="Aharoni" pitchFamily="2" charset="-79"/>
              </a:rPr>
              <a:t>2</a:t>
            </a:r>
            <a:r>
              <a:rPr kumimoji="0" lang="en-US" sz="4400" i="0" u="none" strike="noStrike" kern="1200" cap="none" spc="0" normalizeH="0" baseline="0" noProof="0" dirty="0">
                <a:ln>
                  <a:noFill/>
                </a:ln>
                <a:solidFill>
                  <a:srgbClr val="FFC000"/>
                </a:solidFill>
                <a:effectLst/>
                <a:uLnTx/>
                <a:uFillTx/>
                <a:latin typeface="Adobe Garamond Pro Bold" pitchFamily="18" charset="0"/>
                <a:ea typeface="+mj-ea"/>
                <a:cs typeface="Aharoni" pitchFamily="2" charset="-79"/>
              </a:rPr>
              <a:t>)</a:t>
            </a:r>
            <a:endParaRPr kumimoji="0" lang="en-US" sz="4400" i="0" u="none" strike="noStrike" kern="1200" cap="none" spc="0" normalizeH="0" baseline="0" noProof="0" dirty="0">
              <a:ln>
                <a:noFill/>
              </a:ln>
              <a:solidFill>
                <a:srgbClr val="7030A0"/>
              </a:solidFill>
              <a:effectLst/>
              <a:uLnTx/>
              <a:uFillTx/>
              <a:latin typeface="Adobe Garamond Pro Bold" pitchFamily="18" charset="0"/>
              <a:ea typeface="+mj-ea"/>
              <a:cs typeface="Aharoni"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0" fill="hold" nodeType="clickEffect">
                                  <p:stCondLst>
                                    <p:cond delay="0"/>
                                  </p:stCondLst>
                                  <p:childTnLst>
                                    <p:set>
                                      <p:cBhvr>
                                        <p:cTn id="13" dur="1" fill="hold">
                                          <p:stCondLst>
                                            <p:cond delay="0"/>
                                          </p:stCondLst>
                                        </p:cTn>
                                        <p:tgtEl>
                                          <p:spTgt spid="42"/>
                                        </p:tgtEl>
                                        <p:attrNameLst>
                                          <p:attrName>style.visibility</p:attrName>
                                        </p:attrNameLst>
                                      </p:cBhvr>
                                      <p:to>
                                        <p:strVal val="visible"/>
                                      </p:to>
                                    </p:set>
                                    <p:anim calcmode="lin" valueType="num">
                                      <p:cBhvr>
                                        <p:cTn id="14" dur="500" fill="hold"/>
                                        <p:tgtEl>
                                          <p:spTgt spid="42"/>
                                        </p:tgtEl>
                                        <p:attrNameLst>
                                          <p:attrName>ppt_w</p:attrName>
                                        </p:attrNameLst>
                                      </p:cBhvr>
                                      <p:tavLst>
                                        <p:tav tm="0">
                                          <p:val>
                                            <p:fltVal val="0"/>
                                          </p:val>
                                        </p:tav>
                                        <p:tav tm="100000">
                                          <p:val>
                                            <p:strVal val="#ppt_w"/>
                                          </p:val>
                                        </p:tav>
                                      </p:tavLst>
                                    </p:anim>
                                    <p:anim calcmode="lin" valueType="num">
                                      <p:cBhvr>
                                        <p:cTn id="15" dur="500" fill="hold"/>
                                        <p:tgtEl>
                                          <p:spTgt spid="42"/>
                                        </p:tgtEl>
                                        <p:attrNameLst>
                                          <p:attrName>ppt_h</p:attrName>
                                        </p:attrNameLst>
                                      </p:cBhvr>
                                      <p:tavLst>
                                        <p:tav tm="0">
                                          <p:val>
                                            <p:fltVal val="0"/>
                                          </p:val>
                                        </p:tav>
                                        <p:tav tm="100000">
                                          <p:val>
                                            <p:strVal val="#ppt_h"/>
                                          </p:val>
                                        </p:tav>
                                      </p:tavLst>
                                    </p:anim>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xit" presetSubtype="4" fill="hold" grpId="1" nodeType="clickEffect">
                                  <p:stCondLst>
                                    <p:cond delay="0"/>
                                  </p:stCondLst>
                                  <p:childTnLst>
                                    <p:anim calcmode="lin" valueType="num">
                                      <p:cBhvr additive="base">
                                        <p:cTn id="20" dur="500"/>
                                        <p:tgtEl>
                                          <p:spTgt spid="41"/>
                                        </p:tgtEl>
                                        <p:attrNameLst>
                                          <p:attrName>ppt_x</p:attrName>
                                        </p:attrNameLst>
                                      </p:cBhvr>
                                      <p:tavLst>
                                        <p:tav tm="0">
                                          <p:val>
                                            <p:strVal val="ppt_x"/>
                                          </p:val>
                                        </p:tav>
                                        <p:tav tm="100000">
                                          <p:val>
                                            <p:strVal val="ppt_x"/>
                                          </p:val>
                                        </p:tav>
                                      </p:tavLst>
                                    </p:anim>
                                    <p:anim calcmode="lin" valueType="num">
                                      <p:cBhvr additive="base">
                                        <p:cTn id="21" dur="500"/>
                                        <p:tgtEl>
                                          <p:spTgt spid="41"/>
                                        </p:tgtEl>
                                        <p:attrNameLst>
                                          <p:attrName>ppt_y</p:attrName>
                                        </p:attrNameLst>
                                      </p:cBhvr>
                                      <p:tavLst>
                                        <p:tav tm="0">
                                          <p:val>
                                            <p:strVal val="ppt_y"/>
                                          </p:val>
                                        </p:tav>
                                        <p:tav tm="100000">
                                          <p:val>
                                            <p:strVal val="1+ppt_h/2"/>
                                          </p:val>
                                        </p:tav>
                                      </p:tavLst>
                                    </p:anim>
                                    <p:set>
                                      <p:cBhvr>
                                        <p:cTn id="22" dur="1" fill="hold">
                                          <p:stCondLst>
                                            <p:cond delay="499"/>
                                          </p:stCondLst>
                                        </p:cTn>
                                        <p:tgtEl>
                                          <p:spTgt spid="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500" fill="hold"/>
                                        <p:tgtEl>
                                          <p:spTgt spid="43"/>
                                        </p:tgtEl>
                                        <p:attrNameLst>
                                          <p:attrName>ppt_w</p:attrName>
                                        </p:attrNameLst>
                                      </p:cBhvr>
                                      <p:tavLst>
                                        <p:tav tm="0">
                                          <p:val>
                                            <p:fltVal val="0"/>
                                          </p:val>
                                        </p:tav>
                                        <p:tav tm="100000">
                                          <p:val>
                                            <p:strVal val="#ppt_w"/>
                                          </p:val>
                                        </p:tav>
                                      </p:tavLst>
                                    </p:anim>
                                    <p:anim calcmode="lin" valueType="num">
                                      <p:cBhvr>
                                        <p:cTn id="28" dur="500" fill="hold"/>
                                        <p:tgtEl>
                                          <p:spTgt spid="43"/>
                                        </p:tgtEl>
                                        <p:attrNameLst>
                                          <p:attrName>ppt_h</p:attrName>
                                        </p:attrNameLst>
                                      </p:cBhvr>
                                      <p:tavLst>
                                        <p:tav tm="0">
                                          <p:val>
                                            <p:fltVal val="0"/>
                                          </p:val>
                                        </p:tav>
                                        <p:tav tm="100000">
                                          <p:val>
                                            <p:strVal val="#ppt_h"/>
                                          </p:val>
                                        </p:tav>
                                      </p:tavLst>
                                    </p:anim>
                                    <p:animEffect transition="in" filter="fade">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53" presetClass="entr" presetSubtype="0"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p:cTn id="34" dur="500" fill="hold"/>
                                        <p:tgtEl>
                                          <p:spTgt spid="44"/>
                                        </p:tgtEl>
                                        <p:attrNameLst>
                                          <p:attrName>ppt_w</p:attrName>
                                        </p:attrNameLst>
                                      </p:cBhvr>
                                      <p:tavLst>
                                        <p:tav tm="0">
                                          <p:val>
                                            <p:fltVal val="0"/>
                                          </p:val>
                                        </p:tav>
                                        <p:tav tm="100000">
                                          <p:val>
                                            <p:strVal val="#ppt_w"/>
                                          </p:val>
                                        </p:tav>
                                      </p:tavLst>
                                    </p:anim>
                                    <p:anim calcmode="lin" valueType="num">
                                      <p:cBhvr>
                                        <p:cTn id="35" dur="500" fill="hold"/>
                                        <p:tgtEl>
                                          <p:spTgt spid="44"/>
                                        </p:tgtEl>
                                        <p:attrNameLst>
                                          <p:attrName>ppt_h</p:attrName>
                                        </p:attrNameLst>
                                      </p:cBhvr>
                                      <p:tavLst>
                                        <p:tav tm="0">
                                          <p:val>
                                            <p:fltVal val="0"/>
                                          </p:val>
                                        </p:tav>
                                        <p:tav tm="100000">
                                          <p:val>
                                            <p:strVal val="#ppt_h"/>
                                          </p:val>
                                        </p:tav>
                                      </p:tavLst>
                                    </p:anim>
                                    <p:animEffect transition="in" filter="fade">
                                      <p:cBhvr>
                                        <p:cTn id="36" dur="500"/>
                                        <p:tgtEl>
                                          <p:spTgt spid="44"/>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0" fill="hold" grpId="0" nodeType="click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0" fill="hold" grpId="0" nodeType="click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p:cTn id="48" dur="500" fill="hold"/>
                                        <p:tgtEl>
                                          <p:spTgt spid="46"/>
                                        </p:tgtEl>
                                        <p:attrNameLst>
                                          <p:attrName>ppt_w</p:attrName>
                                        </p:attrNameLst>
                                      </p:cBhvr>
                                      <p:tavLst>
                                        <p:tav tm="0">
                                          <p:val>
                                            <p:fltVal val="0"/>
                                          </p:val>
                                        </p:tav>
                                        <p:tav tm="100000">
                                          <p:val>
                                            <p:strVal val="#ppt_w"/>
                                          </p:val>
                                        </p:tav>
                                      </p:tavLst>
                                    </p:anim>
                                    <p:anim calcmode="lin" valueType="num">
                                      <p:cBhvr>
                                        <p:cTn id="49" dur="500" fill="hold"/>
                                        <p:tgtEl>
                                          <p:spTgt spid="46"/>
                                        </p:tgtEl>
                                        <p:attrNameLst>
                                          <p:attrName>ppt_h</p:attrName>
                                        </p:attrNameLst>
                                      </p:cBhvr>
                                      <p:tavLst>
                                        <p:tav tm="0">
                                          <p:val>
                                            <p:fltVal val="0"/>
                                          </p:val>
                                        </p:tav>
                                        <p:tav tm="100000">
                                          <p:val>
                                            <p:strVal val="#ppt_h"/>
                                          </p:val>
                                        </p:tav>
                                      </p:tavLst>
                                    </p:anim>
                                    <p:animEffect transition="in" filter="fade">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0"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1" grpId="1"/>
      <p:bldP spid="44" grpId="0" animBg="1"/>
      <p:bldP spid="45" grpId="0" animBg="1"/>
      <p:bldP spid="46" grpId="0" animBg="1"/>
      <p:bldP spid="4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5302</TotalTime>
  <Words>1154</Words>
  <Application>Microsoft Office PowerPoint</Application>
  <PresentationFormat>On-screen Show (4:3)</PresentationFormat>
  <Paragraphs>516</Paragraphs>
  <Slides>17</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Adobe Caslon Pro Bold</vt:lpstr>
      <vt:lpstr>Adobe Garamond Pro Bold</vt:lpstr>
      <vt:lpstr>Aharoni</vt:lpstr>
      <vt:lpstr>Arial</vt:lpstr>
      <vt:lpstr>Arial Black</vt:lpstr>
      <vt:lpstr>Arial Narrow</vt:lpstr>
      <vt:lpstr>Calibri</vt:lpstr>
      <vt:lpstr>Constantia</vt:lpstr>
      <vt:lpstr>Times New Roman</vt:lpstr>
      <vt:lpstr>Office Theme</vt:lpstr>
      <vt:lpstr>Analytical Hierarchy Process</vt:lpstr>
      <vt:lpstr>Analytical Hierarchy Process</vt:lpstr>
      <vt:lpstr>AHP – Mendefinisikan Masalah</vt:lpstr>
      <vt:lpstr>AHP – Mendefinisikan Masalah [Contoh  1]</vt:lpstr>
      <vt:lpstr>AHP – Mendefinisikan Masalah [Contoh 2 ]</vt:lpstr>
      <vt:lpstr>AHP – Menetapkan Prioritas Elemen</vt:lpstr>
      <vt:lpstr>AHP – Menetapkan Prioritas Elemen</vt:lpstr>
      <vt:lpstr>AHP – Menetapkan Prioritas Elemen</vt:lpstr>
      <vt:lpstr>AHP – Menetapkan Prioritas Elemen</vt:lpstr>
      <vt:lpstr>AHP – Menetapkan Prioritas Elemen</vt:lpstr>
      <vt:lpstr>AHP – Menetapkan Prioritas Elemen</vt:lpstr>
      <vt:lpstr>AHP – Menetapkan Prioritas Elemen</vt:lpstr>
      <vt:lpstr>AHP – Menetapkan Prioritas Elemen</vt:lpstr>
      <vt:lpstr>Study Kasus</vt:lpstr>
      <vt:lpstr>--</vt:lpstr>
      <vt:lpstr>--</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BASIS DATA</dc:title>
  <dc:creator>LScom</dc:creator>
  <cp:lastModifiedBy>lukman.if.polije@gmail.com</cp:lastModifiedBy>
  <cp:revision>35</cp:revision>
  <dcterms:created xsi:type="dcterms:W3CDTF">2006-08-16T00:00:00Z</dcterms:created>
  <dcterms:modified xsi:type="dcterms:W3CDTF">2025-10-22T02:50:08Z</dcterms:modified>
</cp:coreProperties>
</file>