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  <p:sldMasterId id="2147483773" r:id="rId2"/>
  </p:sldMasterIdLst>
  <p:sldIdLst>
    <p:sldId id="256" r:id="rId3"/>
    <p:sldId id="258" r:id="rId4"/>
    <p:sldId id="259" r:id="rId5"/>
    <p:sldId id="266" r:id="rId6"/>
    <p:sldId id="273" r:id="rId7"/>
    <p:sldId id="267" r:id="rId8"/>
    <p:sldId id="268" r:id="rId9"/>
    <p:sldId id="269" r:id="rId10"/>
    <p:sldId id="276" r:id="rId11"/>
    <p:sldId id="274" r:id="rId12"/>
    <p:sldId id="280" r:id="rId13"/>
    <p:sldId id="271" r:id="rId14"/>
    <p:sldId id="277" r:id="rId15"/>
    <p:sldId id="278" r:id="rId16"/>
    <p:sldId id="279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5463B-8091-9C60-95E6-6C44EEBA3927}" v="9" dt="2023-05-07T13:44:47.279"/>
    <p1510:client id="{1DA9E8F7-DC0E-BEFC-E262-77B15B746FFB}" v="253" dt="2023-05-09T09:55:38.147"/>
    <p1510:client id="{23205BE9-DB5D-54D9-00AE-23D2F0E11837}" v="199" dt="2023-05-09T09:07:40.024"/>
    <p1510:client id="{2A3FCEE4-0CBD-F5B6-C028-6721ACEDE4A5}" v="38" dt="2023-05-07T12:10:01.860"/>
    <p1510:client id="{366D7DB8-D18A-40EE-7877-E484F39B9BD7}" v="36" dt="2023-05-09T09:34:38.546"/>
    <p1510:client id="{3B6DEB99-A87E-4534-9339-548CA8F24112}" v="84" dt="2023-05-07T09:18:29.084"/>
    <p1510:client id="{40F0BDC3-16ED-4787-CE58-515AE8C55FF0}" v="24" dt="2023-05-08T16:59:22.322"/>
    <p1510:client id="{6312406D-3BD4-FE11-3871-D97C29F4D8A1}" v="394" dt="2023-05-07T12:24:18.967"/>
    <p1510:client id="{63387476-1861-E21E-5B4E-558C04398F2F}" v="312" dt="2023-05-07T10:01:25.874"/>
    <p1510:client id="{70289F66-4050-06C8-3679-6A1FF8B0CC9D}" v="1483" dt="2023-05-09T08:12:00.055"/>
    <p1510:client id="{79C691B3-45EA-06B2-DA0A-7C3EA2E10038}" v="2" dt="2023-05-08T07:09:01.802"/>
    <p1510:client id="{84B60C4E-E6E4-D63F-709E-973C250F530C}" v="167" dt="2023-05-08T18:19:48.671"/>
    <p1510:client id="{8CEEF9A8-45B0-62C9-1C90-9147C526F260}" v="106" dt="2023-05-09T08:08:26.724"/>
    <p1510:client id="{A2EACD50-9BA2-15EA-C5FA-2B4B6D7A365D}" v="16" dt="2023-05-09T10:17:38.488"/>
    <p1510:client id="{BBCE8455-314E-75EF-2CF7-7CFBB06C2A3B}" v="22" dt="2023-05-08T05:38:55.870"/>
    <p1510:client id="{E6FC46E4-EEE5-EBAA-8677-C27C1DC9FB7F}" v="1464" dt="2023-05-08T16:57:32.732"/>
    <p1510:client id="{FB9FDF11-FEED-0131-DD01-3898FFA273FB}" v="46" dt="2023-05-07T10:05:38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99650A-38AB-4535-8FEA-5924767AF5C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E7576E-F03B-44CE-936F-EC56E42102C4}">
      <dgm:prSet phldrT="[Text]"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Goal 1</a:t>
          </a:r>
        </a:p>
      </dgm:t>
    </dgm:pt>
    <dgm:pt modelId="{71A53DC3-FDDF-4AD1-8167-9FB8B5A80E09}" type="parTrans" cxnId="{EDE35D14-5BD4-43E7-B1CC-7518A4E37248}">
      <dgm:prSet/>
      <dgm:spPr/>
      <dgm:t>
        <a:bodyPr/>
        <a:lstStyle/>
        <a:p>
          <a:endParaRPr lang="en-US"/>
        </a:p>
      </dgm:t>
    </dgm:pt>
    <dgm:pt modelId="{1719B2BB-831F-49D2-82AD-2D75F8D8FEB6}" type="sibTrans" cxnId="{EDE35D14-5BD4-43E7-B1CC-7518A4E37248}">
      <dgm:prSet/>
      <dgm:spPr/>
      <dgm:t>
        <a:bodyPr/>
        <a:lstStyle/>
        <a:p>
          <a:endParaRPr lang="en-US"/>
        </a:p>
      </dgm:t>
    </dgm:pt>
    <dgm:pt modelId="{3CBE8CA1-71E3-420E-8327-4058D034C42B}">
      <dgm:prSet phldrT="[Text]"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Goal 2</a:t>
          </a:r>
        </a:p>
      </dgm:t>
    </dgm:pt>
    <dgm:pt modelId="{EA91F486-747B-4437-83EB-4F0D38E06E1E}" type="parTrans" cxnId="{5F098499-4899-45DB-BCB6-5400DF900613}">
      <dgm:prSet/>
      <dgm:spPr/>
      <dgm:t>
        <a:bodyPr/>
        <a:lstStyle/>
        <a:p>
          <a:endParaRPr lang="en-US"/>
        </a:p>
      </dgm:t>
    </dgm:pt>
    <dgm:pt modelId="{988C737A-5F20-4394-B4D3-12BE559DEECC}" type="sibTrans" cxnId="{5F098499-4899-45DB-BCB6-5400DF900613}">
      <dgm:prSet/>
      <dgm:spPr/>
      <dgm:t>
        <a:bodyPr/>
        <a:lstStyle/>
        <a:p>
          <a:endParaRPr lang="en-US"/>
        </a:p>
      </dgm:t>
    </dgm:pt>
    <dgm:pt modelId="{FA64E8FC-B5AF-439D-8EC8-938F1407F0C2}">
      <dgm:prSet phldr="0"/>
      <dgm:spPr/>
      <dgm:t>
        <a:bodyPr/>
        <a:lstStyle/>
        <a:p>
          <a:pPr rtl="0"/>
          <a:r>
            <a:rPr lang="en-US">
              <a:solidFill>
                <a:schemeClr val="tx1"/>
              </a:solidFill>
              <a:latin typeface="Times New Roman"/>
              <a:cs typeface="Calibri"/>
            </a:rPr>
            <a:t>Design an efficient model to predict the performance, efficiency, and speed of the electric vehicle under different operating conditions.</a:t>
          </a:r>
        </a:p>
      </dgm:t>
    </dgm:pt>
    <dgm:pt modelId="{67BC43FE-E555-433C-9576-F093B4D8EFFB}" type="parTrans" cxnId="{010E4EE8-6684-47E9-9CFD-24FA1CE34127}">
      <dgm:prSet/>
      <dgm:spPr/>
    </dgm:pt>
    <dgm:pt modelId="{004B1561-D506-41F5-9853-6ADCA0C76313}" type="sibTrans" cxnId="{010E4EE8-6684-47E9-9CFD-24FA1CE34127}">
      <dgm:prSet/>
      <dgm:spPr/>
    </dgm:pt>
    <dgm:pt modelId="{E443C2A3-A2FC-46F9-8BEA-F379DD5B7A9E}">
      <dgm:prSet phldr="0"/>
      <dgm:spPr/>
      <dgm:t>
        <a:bodyPr/>
        <a:lstStyle/>
        <a:p>
          <a:pPr rtl="0"/>
          <a:r>
            <a:rPr lang="en-US">
              <a:solidFill>
                <a:schemeClr val="tx1"/>
              </a:solidFill>
              <a:latin typeface="Times New Roman"/>
              <a:cs typeface="Calibri"/>
            </a:rPr>
            <a:t>Optimize the components and control systems to meet the desired specifications.</a:t>
          </a:r>
        </a:p>
      </dgm:t>
    </dgm:pt>
    <dgm:pt modelId="{94DECEB7-1BD1-4D84-9F69-BD227288511A}" type="parTrans" cxnId="{F77B657D-F089-4786-B7B2-191579608F92}">
      <dgm:prSet/>
      <dgm:spPr/>
    </dgm:pt>
    <dgm:pt modelId="{C01038A7-4C13-4479-A010-ECB837C67DAF}" type="sibTrans" cxnId="{F77B657D-F089-4786-B7B2-191579608F92}">
      <dgm:prSet/>
      <dgm:spPr/>
    </dgm:pt>
    <dgm:pt modelId="{C1C1B74E-5C9A-4AE6-ACF7-1E27B2E35056}" type="pres">
      <dgm:prSet presAssocID="{4099650A-38AB-4535-8FEA-5924767AF5C6}" presName="Name0" presStyleCnt="0">
        <dgm:presLayoutVars>
          <dgm:dir/>
          <dgm:resizeHandles val="exact"/>
        </dgm:presLayoutVars>
      </dgm:prSet>
      <dgm:spPr/>
    </dgm:pt>
    <dgm:pt modelId="{FEA2FC6F-8DEB-497C-BB4B-9B1D4D1A4D9C}" type="pres">
      <dgm:prSet presAssocID="{5FE7576E-F03B-44CE-936F-EC56E42102C4}" presName="parAndChTx" presStyleLbl="node1" presStyleIdx="0" presStyleCnt="2">
        <dgm:presLayoutVars>
          <dgm:bulletEnabled val="1"/>
        </dgm:presLayoutVars>
      </dgm:prSet>
      <dgm:spPr/>
    </dgm:pt>
    <dgm:pt modelId="{F962442C-923E-486E-99AB-E20230CED026}" type="pres">
      <dgm:prSet presAssocID="{1719B2BB-831F-49D2-82AD-2D75F8D8FEB6}" presName="parAndChSpace" presStyleCnt="0"/>
      <dgm:spPr/>
    </dgm:pt>
    <dgm:pt modelId="{6AB48E50-364D-48EF-81CE-6B76F07B0E19}" type="pres">
      <dgm:prSet presAssocID="{3CBE8CA1-71E3-420E-8327-4058D034C42B}" presName="parAndChTx" presStyleLbl="node1" presStyleIdx="1" presStyleCnt="2">
        <dgm:presLayoutVars>
          <dgm:bulletEnabled val="1"/>
        </dgm:presLayoutVars>
      </dgm:prSet>
      <dgm:spPr/>
    </dgm:pt>
  </dgm:ptLst>
  <dgm:cxnLst>
    <dgm:cxn modelId="{1EA5C40E-E4DD-4762-B990-39B682D94921}" type="presOf" srcId="{5FE7576E-F03B-44CE-936F-EC56E42102C4}" destId="{FEA2FC6F-8DEB-497C-BB4B-9B1D4D1A4D9C}" srcOrd="0" destOrd="0" presId="urn:microsoft.com/office/officeart/2005/8/layout/hChevron3"/>
    <dgm:cxn modelId="{EDE35D14-5BD4-43E7-B1CC-7518A4E37248}" srcId="{4099650A-38AB-4535-8FEA-5924767AF5C6}" destId="{5FE7576E-F03B-44CE-936F-EC56E42102C4}" srcOrd="0" destOrd="0" parTransId="{71A53DC3-FDDF-4AD1-8167-9FB8B5A80E09}" sibTransId="{1719B2BB-831F-49D2-82AD-2D75F8D8FEB6}"/>
    <dgm:cxn modelId="{2D3A3769-5506-41D5-9DAF-19DCFC195046}" type="presOf" srcId="{FA64E8FC-B5AF-439D-8EC8-938F1407F0C2}" destId="{FEA2FC6F-8DEB-497C-BB4B-9B1D4D1A4D9C}" srcOrd="0" destOrd="1" presId="urn:microsoft.com/office/officeart/2005/8/layout/hChevron3"/>
    <dgm:cxn modelId="{F77B657D-F089-4786-B7B2-191579608F92}" srcId="{3CBE8CA1-71E3-420E-8327-4058D034C42B}" destId="{E443C2A3-A2FC-46F9-8BEA-F379DD5B7A9E}" srcOrd="0" destOrd="0" parTransId="{94DECEB7-1BD1-4D84-9F69-BD227288511A}" sibTransId="{C01038A7-4C13-4479-A010-ECB837C67DAF}"/>
    <dgm:cxn modelId="{85B6D792-5747-4203-A20F-F14862539CE1}" type="presOf" srcId="{E443C2A3-A2FC-46F9-8BEA-F379DD5B7A9E}" destId="{6AB48E50-364D-48EF-81CE-6B76F07B0E19}" srcOrd="0" destOrd="1" presId="urn:microsoft.com/office/officeart/2005/8/layout/hChevron3"/>
    <dgm:cxn modelId="{5F098499-4899-45DB-BCB6-5400DF900613}" srcId="{4099650A-38AB-4535-8FEA-5924767AF5C6}" destId="{3CBE8CA1-71E3-420E-8327-4058D034C42B}" srcOrd="1" destOrd="0" parTransId="{EA91F486-747B-4437-83EB-4F0D38E06E1E}" sibTransId="{988C737A-5F20-4394-B4D3-12BE559DEECC}"/>
    <dgm:cxn modelId="{D5370BB0-7164-47B6-89E7-AA4A6526CAE1}" type="presOf" srcId="{3CBE8CA1-71E3-420E-8327-4058D034C42B}" destId="{6AB48E50-364D-48EF-81CE-6B76F07B0E19}" srcOrd="0" destOrd="0" presId="urn:microsoft.com/office/officeart/2005/8/layout/hChevron3"/>
    <dgm:cxn modelId="{E5796FB6-3EA2-437E-8AB9-0D852A6F17C5}" type="presOf" srcId="{4099650A-38AB-4535-8FEA-5924767AF5C6}" destId="{C1C1B74E-5C9A-4AE6-ACF7-1E27B2E35056}" srcOrd="0" destOrd="0" presId="urn:microsoft.com/office/officeart/2005/8/layout/hChevron3"/>
    <dgm:cxn modelId="{010E4EE8-6684-47E9-9CFD-24FA1CE34127}" srcId="{5FE7576E-F03B-44CE-936F-EC56E42102C4}" destId="{FA64E8FC-B5AF-439D-8EC8-938F1407F0C2}" srcOrd="0" destOrd="0" parTransId="{67BC43FE-E555-433C-9576-F093B4D8EFFB}" sibTransId="{004B1561-D506-41F5-9853-6ADCA0C76313}"/>
    <dgm:cxn modelId="{E185C486-EED9-48A7-9A61-090C8D142E0E}" type="presParOf" srcId="{C1C1B74E-5C9A-4AE6-ACF7-1E27B2E35056}" destId="{FEA2FC6F-8DEB-497C-BB4B-9B1D4D1A4D9C}" srcOrd="0" destOrd="0" presId="urn:microsoft.com/office/officeart/2005/8/layout/hChevron3"/>
    <dgm:cxn modelId="{32A46EC2-16FD-4E8D-8088-6560E440CE14}" type="presParOf" srcId="{C1C1B74E-5C9A-4AE6-ACF7-1E27B2E35056}" destId="{F962442C-923E-486E-99AB-E20230CED026}" srcOrd="1" destOrd="0" presId="urn:microsoft.com/office/officeart/2005/8/layout/hChevron3"/>
    <dgm:cxn modelId="{53F927D2-4D68-4F6B-AC2F-6FF627E8B194}" type="presParOf" srcId="{C1C1B74E-5C9A-4AE6-ACF7-1E27B2E35056}" destId="{6AB48E50-364D-48EF-81CE-6B76F07B0E19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919006-8D73-461D-8C3C-2E3C2A8047F3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66A85A-B990-4AC8-BB50-6B30D60DB093}">
      <dgm:prSet phldrT="[Text]" phldr="0"/>
      <dgm:spPr/>
      <dgm:t>
        <a:bodyPr/>
        <a:lstStyle/>
        <a:p>
          <a:r>
            <a:rPr lang="en-US">
              <a:solidFill>
                <a:srgbClr val="FFFFFF"/>
              </a:solidFill>
              <a:latin typeface="Calibri"/>
              <a:cs typeface="Calibri"/>
            </a:rPr>
            <a:t>Battery</a:t>
          </a:r>
          <a:endParaRPr lang="en-US"/>
        </a:p>
      </dgm:t>
    </dgm:pt>
    <dgm:pt modelId="{6FB406CF-2DAE-4CF3-9AA0-4041B3B6F58B}" type="parTrans" cxnId="{5753651D-9812-47A8-84BB-F78ED5C711E9}">
      <dgm:prSet/>
      <dgm:spPr/>
      <dgm:t>
        <a:bodyPr/>
        <a:lstStyle/>
        <a:p>
          <a:endParaRPr lang="en-US"/>
        </a:p>
      </dgm:t>
    </dgm:pt>
    <dgm:pt modelId="{F581372B-7514-461F-B0E9-CBD6A3AA738B}" type="sibTrans" cxnId="{5753651D-9812-47A8-84BB-F78ED5C711E9}">
      <dgm:prSet/>
      <dgm:spPr/>
      <dgm:t>
        <a:bodyPr/>
        <a:lstStyle/>
        <a:p>
          <a:endParaRPr lang="en-US"/>
        </a:p>
      </dgm:t>
    </dgm:pt>
    <dgm:pt modelId="{240E57A0-4C5B-405D-83F5-77341D8DC747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Motor</a:t>
          </a:r>
          <a:endParaRPr lang="en-US"/>
        </a:p>
      </dgm:t>
    </dgm:pt>
    <dgm:pt modelId="{AEE52395-235C-4B75-83D6-F334BFF89ADE}" type="parTrans" cxnId="{DD7EC269-EEBF-418A-A152-CAE967490A08}">
      <dgm:prSet/>
      <dgm:spPr/>
      <dgm:t>
        <a:bodyPr/>
        <a:lstStyle/>
        <a:p>
          <a:endParaRPr lang="en-US"/>
        </a:p>
      </dgm:t>
    </dgm:pt>
    <dgm:pt modelId="{F8E14D47-BA05-478F-88C7-289CB8C20C50}" type="sibTrans" cxnId="{DD7EC269-EEBF-418A-A152-CAE967490A08}">
      <dgm:prSet/>
      <dgm:spPr/>
      <dgm:t>
        <a:bodyPr/>
        <a:lstStyle/>
        <a:p>
          <a:endParaRPr lang="en-US"/>
        </a:p>
      </dgm:t>
    </dgm:pt>
    <dgm:pt modelId="{6E0F334D-4B96-4459-9E4E-7D64492A3866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Power Electronics</a:t>
          </a:r>
          <a:endParaRPr lang="en-US"/>
        </a:p>
      </dgm:t>
    </dgm:pt>
    <dgm:pt modelId="{5C250D53-3D7B-4DA1-BCA3-EE1E06D3EE43}" type="parTrans" cxnId="{DB3583E2-0F70-4CFD-A6EF-F0BED6422B05}">
      <dgm:prSet/>
      <dgm:spPr/>
      <dgm:t>
        <a:bodyPr/>
        <a:lstStyle/>
        <a:p>
          <a:endParaRPr lang="en-US"/>
        </a:p>
      </dgm:t>
    </dgm:pt>
    <dgm:pt modelId="{418EFE9B-8A3B-4993-949F-2E195DF9442B}" type="sibTrans" cxnId="{DB3583E2-0F70-4CFD-A6EF-F0BED6422B05}">
      <dgm:prSet/>
      <dgm:spPr/>
      <dgm:t>
        <a:bodyPr/>
        <a:lstStyle/>
        <a:p>
          <a:endParaRPr lang="en-US"/>
        </a:p>
      </dgm:t>
    </dgm:pt>
    <dgm:pt modelId="{8DD2DC85-46AF-4DB2-B64A-AAF97DBEF03E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Control Systems</a:t>
          </a:r>
          <a:endParaRPr lang="en-US"/>
        </a:p>
      </dgm:t>
    </dgm:pt>
    <dgm:pt modelId="{89A85EA1-4A44-4F8B-AB65-C26B2F440712}" type="parTrans" cxnId="{DF45E19D-AF4C-4F05-89C7-C34438402248}">
      <dgm:prSet/>
      <dgm:spPr/>
      <dgm:t>
        <a:bodyPr/>
        <a:lstStyle/>
        <a:p>
          <a:endParaRPr lang="en-US"/>
        </a:p>
      </dgm:t>
    </dgm:pt>
    <dgm:pt modelId="{58C079C4-CF0B-4B12-9515-79EE20FCF70C}" type="sibTrans" cxnId="{DF45E19D-AF4C-4F05-89C7-C34438402248}">
      <dgm:prSet/>
      <dgm:spPr/>
      <dgm:t>
        <a:bodyPr/>
        <a:lstStyle/>
        <a:p>
          <a:endParaRPr lang="en-US"/>
        </a:p>
      </dgm:t>
    </dgm:pt>
    <dgm:pt modelId="{7DFDFD85-57DA-419C-9871-4A71BAFD65E4}" type="pres">
      <dgm:prSet presAssocID="{30919006-8D73-461D-8C3C-2E3C2A8047F3}" presName="cycle" presStyleCnt="0">
        <dgm:presLayoutVars>
          <dgm:dir/>
          <dgm:resizeHandles val="exact"/>
        </dgm:presLayoutVars>
      </dgm:prSet>
      <dgm:spPr/>
    </dgm:pt>
    <dgm:pt modelId="{4BBB52AE-BE81-45CA-A4A0-918D60A7EF16}" type="pres">
      <dgm:prSet presAssocID="{A966A85A-B990-4AC8-BB50-6B30D60DB093}" presName="node" presStyleLbl="node1" presStyleIdx="0" presStyleCnt="4">
        <dgm:presLayoutVars>
          <dgm:bulletEnabled val="1"/>
        </dgm:presLayoutVars>
      </dgm:prSet>
      <dgm:spPr/>
    </dgm:pt>
    <dgm:pt modelId="{B3BE2915-9994-4C50-8F79-DC13154E8D36}" type="pres">
      <dgm:prSet presAssocID="{A966A85A-B990-4AC8-BB50-6B30D60DB093}" presName="spNode" presStyleCnt="0"/>
      <dgm:spPr/>
    </dgm:pt>
    <dgm:pt modelId="{66E964BA-5B0C-4FCA-95E6-88F34CA13739}" type="pres">
      <dgm:prSet presAssocID="{F581372B-7514-461F-B0E9-CBD6A3AA738B}" presName="sibTrans" presStyleLbl="sibTrans1D1" presStyleIdx="0" presStyleCnt="4"/>
      <dgm:spPr/>
    </dgm:pt>
    <dgm:pt modelId="{D78968E3-4DF3-419B-B5E5-36BDC84E14C7}" type="pres">
      <dgm:prSet presAssocID="{240E57A0-4C5B-405D-83F5-77341D8DC747}" presName="node" presStyleLbl="node1" presStyleIdx="1" presStyleCnt="4">
        <dgm:presLayoutVars>
          <dgm:bulletEnabled val="1"/>
        </dgm:presLayoutVars>
      </dgm:prSet>
      <dgm:spPr/>
    </dgm:pt>
    <dgm:pt modelId="{079E995B-9CF8-49FA-BFD4-3A84B5AC3E60}" type="pres">
      <dgm:prSet presAssocID="{240E57A0-4C5B-405D-83F5-77341D8DC747}" presName="spNode" presStyleCnt="0"/>
      <dgm:spPr/>
    </dgm:pt>
    <dgm:pt modelId="{E4FDD58D-C531-4251-88D2-09E8F3832473}" type="pres">
      <dgm:prSet presAssocID="{F8E14D47-BA05-478F-88C7-289CB8C20C50}" presName="sibTrans" presStyleLbl="sibTrans1D1" presStyleIdx="1" presStyleCnt="4"/>
      <dgm:spPr/>
    </dgm:pt>
    <dgm:pt modelId="{8A500D72-F405-4756-90F2-3E43FF9316C3}" type="pres">
      <dgm:prSet presAssocID="{6E0F334D-4B96-4459-9E4E-7D64492A3866}" presName="node" presStyleLbl="node1" presStyleIdx="2" presStyleCnt="4">
        <dgm:presLayoutVars>
          <dgm:bulletEnabled val="1"/>
        </dgm:presLayoutVars>
      </dgm:prSet>
      <dgm:spPr/>
    </dgm:pt>
    <dgm:pt modelId="{81059CB3-64CA-4877-A003-C13C51BD6016}" type="pres">
      <dgm:prSet presAssocID="{6E0F334D-4B96-4459-9E4E-7D64492A3866}" presName="spNode" presStyleCnt="0"/>
      <dgm:spPr/>
    </dgm:pt>
    <dgm:pt modelId="{17FFB5A7-E469-49AB-A537-A4C90D4A2339}" type="pres">
      <dgm:prSet presAssocID="{418EFE9B-8A3B-4993-949F-2E195DF9442B}" presName="sibTrans" presStyleLbl="sibTrans1D1" presStyleIdx="2" presStyleCnt="4"/>
      <dgm:spPr/>
    </dgm:pt>
    <dgm:pt modelId="{67BD23FC-FDBE-47B1-8E54-9CE9EE4D9DB1}" type="pres">
      <dgm:prSet presAssocID="{8DD2DC85-46AF-4DB2-B64A-AAF97DBEF03E}" presName="node" presStyleLbl="node1" presStyleIdx="3" presStyleCnt="4">
        <dgm:presLayoutVars>
          <dgm:bulletEnabled val="1"/>
        </dgm:presLayoutVars>
      </dgm:prSet>
      <dgm:spPr/>
    </dgm:pt>
    <dgm:pt modelId="{D9167144-9425-4E9F-AE18-CED9EB788751}" type="pres">
      <dgm:prSet presAssocID="{8DD2DC85-46AF-4DB2-B64A-AAF97DBEF03E}" presName="spNode" presStyleCnt="0"/>
      <dgm:spPr/>
    </dgm:pt>
    <dgm:pt modelId="{98E8DA8C-833F-40B4-B375-0D57EF9232E0}" type="pres">
      <dgm:prSet presAssocID="{58C079C4-CF0B-4B12-9515-79EE20FCF70C}" presName="sibTrans" presStyleLbl="sibTrans1D1" presStyleIdx="3" presStyleCnt="4"/>
      <dgm:spPr/>
    </dgm:pt>
  </dgm:ptLst>
  <dgm:cxnLst>
    <dgm:cxn modelId="{5753651D-9812-47A8-84BB-F78ED5C711E9}" srcId="{30919006-8D73-461D-8C3C-2E3C2A8047F3}" destId="{A966A85A-B990-4AC8-BB50-6B30D60DB093}" srcOrd="0" destOrd="0" parTransId="{6FB406CF-2DAE-4CF3-9AA0-4041B3B6F58B}" sibTransId="{F581372B-7514-461F-B0E9-CBD6A3AA738B}"/>
    <dgm:cxn modelId="{DD7EC269-EEBF-418A-A152-CAE967490A08}" srcId="{30919006-8D73-461D-8C3C-2E3C2A8047F3}" destId="{240E57A0-4C5B-405D-83F5-77341D8DC747}" srcOrd="1" destOrd="0" parTransId="{AEE52395-235C-4B75-83D6-F334BFF89ADE}" sibTransId="{F8E14D47-BA05-478F-88C7-289CB8C20C50}"/>
    <dgm:cxn modelId="{C6BE8F76-D257-435F-AAC9-099260FCB6E2}" type="presOf" srcId="{F8E14D47-BA05-478F-88C7-289CB8C20C50}" destId="{E4FDD58D-C531-4251-88D2-09E8F3832473}" srcOrd="0" destOrd="0" presId="urn:microsoft.com/office/officeart/2005/8/layout/cycle6"/>
    <dgm:cxn modelId="{A7FD429D-02BC-4134-9C0D-490F08D62EFB}" type="presOf" srcId="{240E57A0-4C5B-405D-83F5-77341D8DC747}" destId="{D78968E3-4DF3-419B-B5E5-36BDC84E14C7}" srcOrd="0" destOrd="0" presId="urn:microsoft.com/office/officeart/2005/8/layout/cycle6"/>
    <dgm:cxn modelId="{DF45E19D-AF4C-4F05-89C7-C34438402248}" srcId="{30919006-8D73-461D-8C3C-2E3C2A8047F3}" destId="{8DD2DC85-46AF-4DB2-B64A-AAF97DBEF03E}" srcOrd="3" destOrd="0" parTransId="{89A85EA1-4A44-4F8B-AB65-C26B2F440712}" sibTransId="{58C079C4-CF0B-4B12-9515-79EE20FCF70C}"/>
    <dgm:cxn modelId="{8F23ADA0-FFFE-4615-9C74-FDAE37965B93}" type="presOf" srcId="{F581372B-7514-461F-B0E9-CBD6A3AA738B}" destId="{66E964BA-5B0C-4FCA-95E6-88F34CA13739}" srcOrd="0" destOrd="0" presId="urn:microsoft.com/office/officeart/2005/8/layout/cycle6"/>
    <dgm:cxn modelId="{2E623EB2-3BDA-4F7F-AAF3-AC11B0D00334}" type="presOf" srcId="{30919006-8D73-461D-8C3C-2E3C2A8047F3}" destId="{7DFDFD85-57DA-419C-9871-4A71BAFD65E4}" srcOrd="0" destOrd="0" presId="urn:microsoft.com/office/officeart/2005/8/layout/cycle6"/>
    <dgm:cxn modelId="{5BB9E1C2-2D09-4380-95FF-C8745E6EB4A7}" type="presOf" srcId="{6E0F334D-4B96-4459-9E4E-7D64492A3866}" destId="{8A500D72-F405-4756-90F2-3E43FF9316C3}" srcOrd="0" destOrd="0" presId="urn:microsoft.com/office/officeart/2005/8/layout/cycle6"/>
    <dgm:cxn modelId="{61391DCD-870E-4301-B8FA-8315C5135D42}" type="presOf" srcId="{58C079C4-CF0B-4B12-9515-79EE20FCF70C}" destId="{98E8DA8C-833F-40B4-B375-0D57EF9232E0}" srcOrd="0" destOrd="0" presId="urn:microsoft.com/office/officeart/2005/8/layout/cycle6"/>
    <dgm:cxn modelId="{DB3583E2-0F70-4CFD-A6EF-F0BED6422B05}" srcId="{30919006-8D73-461D-8C3C-2E3C2A8047F3}" destId="{6E0F334D-4B96-4459-9E4E-7D64492A3866}" srcOrd="2" destOrd="0" parTransId="{5C250D53-3D7B-4DA1-BCA3-EE1E06D3EE43}" sibTransId="{418EFE9B-8A3B-4993-949F-2E195DF9442B}"/>
    <dgm:cxn modelId="{214250E5-89DB-4AFC-89F5-ECD4087D16CF}" type="presOf" srcId="{A966A85A-B990-4AC8-BB50-6B30D60DB093}" destId="{4BBB52AE-BE81-45CA-A4A0-918D60A7EF16}" srcOrd="0" destOrd="0" presId="urn:microsoft.com/office/officeart/2005/8/layout/cycle6"/>
    <dgm:cxn modelId="{EFAB85F4-8516-4198-AEF5-747016F48054}" type="presOf" srcId="{418EFE9B-8A3B-4993-949F-2E195DF9442B}" destId="{17FFB5A7-E469-49AB-A537-A4C90D4A2339}" srcOrd="0" destOrd="0" presId="urn:microsoft.com/office/officeart/2005/8/layout/cycle6"/>
    <dgm:cxn modelId="{84E906F5-C616-4185-8BB9-4CF7FA2A7886}" type="presOf" srcId="{8DD2DC85-46AF-4DB2-B64A-AAF97DBEF03E}" destId="{67BD23FC-FDBE-47B1-8E54-9CE9EE4D9DB1}" srcOrd="0" destOrd="0" presId="urn:microsoft.com/office/officeart/2005/8/layout/cycle6"/>
    <dgm:cxn modelId="{F6716009-5F66-4EB3-A97F-867B6439D181}" type="presParOf" srcId="{7DFDFD85-57DA-419C-9871-4A71BAFD65E4}" destId="{4BBB52AE-BE81-45CA-A4A0-918D60A7EF16}" srcOrd="0" destOrd="0" presId="urn:microsoft.com/office/officeart/2005/8/layout/cycle6"/>
    <dgm:cxn modelId="{F7A5C510-727E-43AC-AFCC-107951EE31B5}" type="presParOf" srcId="{7DFDFD85-57DA-419C-9871-4A71BAFD65E4}" destId="{B3BE2915-9994-4C50-8F79-DC13154E8D36}" srcOrd="1" destOrd="0" presId="urn:microsoft.com/office/officeart/2005/8/layout/cycle6"/>
    <dgm:cxn modelId="{29AC564E-5F5C-43E3-BB49-C25E8314700C}" type="presParOf" srcId="{7DFDFD85-57DA-419C-9871-4A71BAFD65E4}" destId="{66E964BA-5B0C-4FCA-95E6-88F34CA13739}" srcOrd="2" destOrd="0" presId="urn:microsoft.com/office/officeart/2005/8/layout/cycle6"/>
    <dgm:cxn modelId="{9E5F73F5-F9E4-4C83-876E-C02C25A00C67}" type="presParOf" srcId="{7DFDFD85-57DA-419C-9871-4A71BAFD65E4}" destId="{D78968E3-4DF3-419B-B5E5-36BDC84E14C7}" srcOrd="3" destOrd="0" presId="urn:microsoft.com/office/officeart/2005/8/layout/cycle6"/>
    <dgm:cxn modelId="{246FC09A-4A16-46D7-B783-A270C4DB22C5}" type="presParOf" srcId="{7DFDFD85-57DA-419C-9871-4A71BAFD65E4}" destId="{079E995B-9CF8-49FA-BFD4-3A84B5AC3E60}" srcOrd="4" destOrd="0" presId="urn:microsoft.com/office/officeart/2005/8/layout/cycle6"/>
    <dgm:cxn modelId="{ECDA0CFA-ECD7-45D5-8AC2-D16BCEE9F835}" type="presParOf" srcId="{7DFDFD85-57DA-419C-9871-4A71BAFD65E4}" destId="{E4FDD58D-C531-4251-88D2-09E8F3832473}" srcOrd="5" destOrd="0" presId="urn:microsoft.com/office/officeart/2005/8/layout/cycle6"/>
    <dgm:cxn modelId="{0D02D42B-7637-4100-AD4F-8E7400BB88B3}" type="presParOf" srcId="{7DFDFD85-57DA-419C-9871-4A71BAFD65E4}" destId="{8A500D72-F405-4756-90F2-3E43FF9316C3}" srcOrd="6" destOrd="0" presId="urn:microsoft.com/office/officeart/2005/8/layout/cycle6"/>
    <dgm:cxn modelId="{DDE2C21E-ABE1-409E-9508-080080A28FF7}" type="presParOf" srcId="{7DFDFD85-57DA-419C-9871-4A71BAFD65E4}" destId="{81059CB3-64CA-4877-A003-C13C51BD6016}" srcOrd="7" destOrd="0" presId="urn:microsoft.com/office/officeart/2005/8/layout/cycle6"/>
    <dgm:cxn modelId="{51D4C961-0914-4341-9A58-298ECA56BF0B}" type="presParOf" srcId="{7DFDFD85-57DA-419C-9871-4A71BAFD65E4}" destId="{17FFB5A7-E469-49AB-A537-A4C90D4A2339}" srcOrd="8" destOrd="0" presId="urn:microsoft.com/office/officeart/2005/8/layout/cycle6"/>
    <dgm:cxn modelId="{454F06E4-61FA-4C60-824B-6AF5773F45DF}" type="presParOf" srcId="{7DFDFD85-57DA-419C-9871-4A71BAFD65E4}" destId="{67BD23FC-FDBE-47B1-8E54-9CE9EE4D9DB1}" srcOrd="9" destOrd="0" presId="urn:microsoft.com/office/officeart/2005/8/layout/cycle6"/>
    <dgm:cxn modelId="{DB8EEC2F-0FF8-4D0F-8BE7-53FA9BCE92B1}" type="presParOf" srcId="{7DFDFD85-57DA-419C-9871-4A71BAFD65E4}" destId="{D9167144-9425-4E9F-AE18-CED9EB788751}" srcOrd="10" destOrd="0" presId="urn:microsoft.com/office/officeart/2005/8/layout/cycle6"/>
    <dgm:cxn modelId="{BC849B11-793B-457F-82D3-2F545B69B20D}" type="presParOf" srcId="{7DFDFD85-57DA-419C-9871-4A71BAFD65E4}" destId="{98E8DA8C-833F-40B4-B375-0D57EF9232E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2FC6F-8DEB-497C-BB4B-9B1D4D1A4D9C}">
      <dsp:nvSpPr>
        <dsp:cNvPr id="0" name=""/>
        <dsp:cNvSpPr/>
      </dsp:nvSpPr>
      <dsp:spPr>
        <a:xfrm>
          <a:off x="7881" y="0"/>
          <a:ext cx="5595934" cy="1437219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412" tIns="55880" rIns="789649" bIns="5588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/>
              <a:cs typeface="Times New Roman"/>
            </a:rPr>
            <a:t>Goal 1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solidFill>
                <a:schemeClr val="tx1"/>
              </a:solidFill>
              <a:latin typeface="Times New Roman"/>
              <a:cs typeface="Calibri"/>
            </a:rPr>
            <a:t>Design an efficient model to predict the performance, efficiency, and speed of the electric vehicle under different operating conditions.</a:t>
          </a:r>
        </a:p>
      </dsp:txBody>
      <dsp:txXfrm>
        <a:off x="7881" y="0"/>
        <a:ext cx="5416282" cy="1437219"/>
      </dsp:txXfrm>
    </dsp:sp>
    <dsp:sp modelId="{6AB48E50-364D-48EF-81CE-6B76F07B0E19}">
      <dsp:nvSpPr>
        <dsp:cNvPr id="0" name=""/>
        <dsp:cNvSpPr/>
      </dsp:nvSpPr>
      <dsp:spPr>
        <a:xfrm>
          <a:off x="4484629" y="0"/>
          <a:ext cx="5595934" cy="1437219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412" tIns="55880" rIns="197412" bIns="5588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/>
              <a:cs typeface="Times New Roman"/>
            </a:rPr>
            <a:t>Goal 2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solidFill>
                <a:schemeClr val="tx1"/>
              </a:solidFill>
              <a:latin typeface="Times New Roman"/>
              <a:cs typeface="Calibri"/>
            </a:rPr>
            <a:t>Optimize the components and control systems to meet the desired specifications.</a:t>
          </a:r>
        </a:p>
      </dsp:txBody>
      <dsp:txXfrm>
        <a:off x="4843934" y="0"/>
        <a:ext cx="4877324" cy="14372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BB52AE-BE81-45CA-A4A0-918D60A7EF16}">
      <dsp:nvSpPr>
        <dsp:cNvPr id="0" name=""/>
        <dsp:cNvSpPr/>
      </dsp:nvSpPr>
      <dsp:spPr>
        <a:xfrm>
          <a:off x="1952818" y="242"/>
          <a:ext cx="977601" cy="6354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FFFFFF"/>
              </a:solidFill>
              <a:latin typeface="Calibri"/>
              <a:cs typeface="Calibri"/>
            </a:rPr>
            <a:t>Battery</a:t>
          </a:r>
          <a:endParaRPr lang="en-US" sz="1400" kern="1200"/>
        </a:p>
      </dsp:txBody>
      <dsp:txXfrm>
        <a:off x="1983838" y="31262"/>
        <a:ext cx="915561" cy="573401"/>
      </dsp:txXfrm>
    </dsp:sp>
    <dsp:sp modelId="{66E964BA-5B0C-4FCA-95E6-88F34CA13739}">
      <dsp:nvSpPr>
        <dsp:cNvPr id="0" name=""/>
        <dsp:cNvSpPr/>
      </dsp:nvSpPr>
      <dsp:spPr>
        <a:xfrm>
          <a:off x="1392275" y="317963"/>
          <a:ext cx="2098687" cy="2098687"/>
        </a:xfrm>
        <a:custGeom>
          <a:avLst/>
          <a:gdLst/>
          <a:ahLst/>
          <a:cxnLst/>
          <a:rect l="0" t="0" r="0" b="0"/>
          <a:pathLst>
            <a:path>
              <a:moveTo>
                <a:pt x="1545179" y="124535"/>
              </a:moveTo>
              <a:arcTo wR="1049343" hR="1049343" stAng="17891878" swAng="262454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968E3-4DF3-419B-B5E5-36BDC84E14C7}">
      <dsp:nvSpPr>
        <dsp:cNvPr id="0" name=""/>
        <dsp:cNvSpPr/>
      </dsp:nvSpPr>
      <dsp:spPr>
        <a:xfrm>
          <a:off x="3002162" y="1049586"/>
          <a:ext cx="977601" cy="6354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 Light" panose="020F0302020204030204"/>
            </a:rPr>
            <a:t>Motor</a:t>
          </a:r>
          <a:endParaRPr lang="en-US" sz="1400" kern="1200"/>
        </a:p>
      </dsp:txBody>
      <dsp:txXfrm>
        <a:off x="3033182" y="1080606"/>
        <a:ext cx="915561" cy="573401"/>
      </dsp:txXfrm>
    </dsp:sp>
    <dsp:sp modelId="{E4FDD58D-C531-4251-88D2-09E8F3832473}">
      <dsp:nvSpPr>
        <dsp:cNvPr id="0" name=""/>
        <dsp:cNvSpPr/>
      </dsp:nvSpPr>
      <dsp:spPr>
        <a:xfrm>
          <a:off x="1392275" y="317963"/>
          <a:ext cx="2098687" cy="2098687"/>
        </a:xfrm>
        <a:custGeom>
          <a:avLst/>
          <a:gdLst/>
          <a:ahLst/>
          <a:cxnLst/>
          <a:rect l="0" t="0" r="0" b="0"/>
          <a:pathLst>
            <a:path>
              <a:moveTo>
                <a:pt x="2046991" y="1374646"/>
              </a:moveTo>
              <a:arcTo wR="1049343" hR="1049343" stAng="1083576" swAng="262454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500D72-F405-4756-90F2-3E43FF9316C3}">
      <dsp:nvSpPr>
        <dsp:cNvPr id="0" name=""/>
        <dsp:cNvSpPr/>
      </dsp:nvSpPr>
      <dsp:spPr>
        <a:xfrm>
          <a:off x="1952818" y="2098930"/>
          <a:ext cx="977601" cy="6354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 Light" panose="020F0302020204030204"/>
            </a:rPr>
            <a:t>Power Electronics</a:t>
          </a:r>
          <a:endParaRPr lang="en-US" sz="1400" kern="1200"/>
        </a:p>
      </dsp:txBody>
      <dsp:txXfrm>
        <a:off x="1983838" y="2129950"/>
        <a:ext cx="915561" cy="573401"/>
      </dsp:txXfrm>
    </dsp:sp>
    <dsp:sp modelId="{17FFB5A7-E469-49AB-A537-A4C90D4A2339}">
      <dsp:nvSpPr>
        <dsp:cNvPr id="0" name=""/>
        <dsp:cNvSpPr/>
      </dsp:nvSpPr>
      <dsp:spPr>
        <a:xfrm>
          <a:off x="1392275" y="317963"/>
          <a:ext cx="2098687" cy="2098687"/>
        </a:xfrm>
        <a:custGeom>
          <a:avLst/>
          <a:gdLst/>
          <a:ahLst/>
          <a:cxnLst/>
          <a:rect l="0" t="0" r="0" b="0"/>
          <a:pathLst>
            <a:path>
              <a:moveTo>
                <a:pt x="553508" y="1974151"/>
              </a:moveTo>
              <a:arcTo wR="1049343" hR="1049343" stAng="7091878" swAng="262454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D23FC-FDBE-47B1-8E54-9CE9EE4D9DB1}">
      <dsp:nvSpPr>
        <dsp:cNvPr id="0" name=""/>
        <dsp:cNvSpPr/>
      </dsp:nvSpPr>
      <dsp:spPr>
        <a:xfrm>
          <a:off x="903474" y="1049586"/>
          <a:ext cx="977601" cy="6354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 Light" panose="020F0302020204030204"/>
            </a:rPr>
            <a:t>Control Systems</a:t>
          </a:r>
          <a:endParaRPr lang="en-US" sz="1400" kern="1200"/>
        </a:p>
      </dsp:txBody>
      <dsp:txXfrm>
        <a:off x="934494" y="1080606"/>
        <a:ext cx="915561" cy="573401"/>
      </dsp:txXfrm>
    </dsp:sp>
    <dsp:sp modelId="{98E8DA8C-833F-40B4-B375-0D57EF9232E0}">
      <dsp:nvSpPr>
        <dsp:cNvPr id="0" name=""/>
        <dsp:cNvSpPr/>
      </dsp:nvSpPr>
      <dsp:spPr>
        <a:xfrm>
          <a:off x="1392275" y="317963"/>
          <a:ext cx="2098687" cy="2098687"/>
        </a:xfrm>
        <a:custGeom>
          <a:avLst/>
          <a:gdLst/>
          <a:ahLst/>
          <a:cxnLst/>
          <a:rect l="0" t="0" r="0" b="0"/>
          <a:pathLst>
            <a:path>
              <a:moveTo>
                <a:pt x="51696" y="724040"/>
              </a:moveTo>
              <a:arcTo wR="1049343" hR="1049343" stAng="11883576" swAng="262454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0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9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71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May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6364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May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31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May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95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May 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99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May 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0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May 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22021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May 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86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May 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2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May 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1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May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47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May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9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0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4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1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2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7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1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1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6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May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19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charge.com/in/ev/components/" TargetMode="External"/><Relationship Id="rId2" Type="http://schemas.openxmlformats.org/officeDocument/2006/relationships/hyperlink" Target="https://doi.org/10.15282/jmes.8.2015.6.0128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mathworks.com/help/vdynblks/ref/longitudinaldriver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572F11E-3F73-453D-E8AF-CC2B7C8A9F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1779" b="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E6744B-487D-C7B1-4E60-0BBCD2A27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728906"/>
            <a:ext cx="9792471" cy="20570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>
                <a:solidFill>
                  <a:srgbClr val="FFFFFF"/>
                </a:solidFill>
              </a:rPr>
              <a:t>Dynamic Modelling of An Electric Vehicle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679F0-96FC-9D57-252C-4A05D1557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5272" y="2987353"/>
            <a:ext cx="8891926" cy="249848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rgbClr val="FFFFFF"/>
              </a:solidFill>
              <a:cs typeface="Calibri"/>
            </a:endParaRPr>
          </a:p>
          <a:p>
            <a:r>
              <a:rPr lang="en-US" sz="2000">
                <a:solidFill>
                  <a:srgbClr val="FFFFFF"/>
                </a:solidFill>
              </a:rPr>
              <a:t> Presented by:                                  CMS ID</a:t>
            </a:r>
            <a:endParaRPr lang="en-US">
              <a:cs typeface="Calibri" panose="020F0502020204030204"/>
            </a:endParaRPr>
          </a:p>
          <a:p>
            <a:pPr marL="5143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Nasrun Sithara Ramees           356480</a:t>
            </a:r>
            <a:endParaRPr lang="en-US" sz="2000">
              <a:solidFill>
                <a:srgbClr val="FFFFFF"/>
              </a:solidFill>
              <a:cs typeface="Calibri" panose="020F0502020204030204"/>
            </a:endParaRPr>
          </a:p>
          <a:p>
            <a:pPr marL="5143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Ahamad Rishard                       356482</a:t>
            </a:r>
            <a:endParaRPr lang="en-US" sz="2000">
              <a:solidFill>
                <a:srgbClr val="FFFFFF"/>
              </a:solidFill>
              <a:cs typeface="Calibri"/>
            </a:endParaRPr>
          </a:p>
          <a:p>
            <a:pPr marL="5143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Hashir Khan                               332123</a:t>
            </a:r>
          </a:p>
          <a:p>
            <a:pPr marL="285750"/>
            <a:endParaRPr lang="en-US" sz="2000">
              <a:solidFill>
                <a:srgbClr val="FFFFFF"/>
              </a:solidFill>
            </a:endParaRPr>
          </a:p>
          <a:p>
            <a:pPr marL="285750"/>
            <a:endParaRPr lang="en-US" sz="20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122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2D53FD-D14D-15B1-30AC-84925CA25041}"/>
              </a:ext>
            </a:extLst>
          </p:cNvPr>
          <p:cNvSpPr txBox="1"/>
          <p:nvPr/>
        </p:nvSpPr>
        <p:spPr>
          <a:xfrm>
            <a:off x="4704717" y="6195333"/>
            <a:ext cx="7356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/>
              <a:t>time/s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E0125D-3405-1B20-6B47-7B2CB96E9945}"/>
              </a:ext>
            </a:extLst>
          </p:cNvPr>
          <p:cNvSpPr txBox="1"/>
          <p:nvPr/>
        </p:nvSpPr>
        <p:spPr>
          <a:xfrm>
            <a:off x="10818901" y="6139516"/>
            <a:ext cx="7356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/>
              <a:t>time/s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B1030-880F-460F-9FF2-5BC96100CC26}"/>
              </a:ext>
            </a:extLst>
          </p:cNvPr>
          <p:cNvSpPr txBox="1"/>
          <p:nvPr/>
        </p:nvSpPr>
        <p:spPr>
          <a:xfrm>
            <a:off x="258292" y="885174"/>
            <a:ext cx="126760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62E59B-9437-314C-E281-968CFC10B8A6}"/>
              </a:ext>
            </a:extLst>
          </p:cNvPr>
          <p:cNvSpPr txBox="1"/>
          <p:nvPr/>
        </p:nvSpPr>
        <p:spPr>
          <a:xfrm>
            <a:off x="257746" y="3605952"/>
            <a:ext cx="17590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Current</a:t>
            </a:r>
            <a:r>
              <a:rPr lang="en-US" sz="1400">
                <a:ea typeface="+mn-lt"/>
                <a:cs typeface="+mn-lt"/>
              </a:rPr>
              <a:t>/A</a:t>
            </a:r>
            <a:endParaRPr lang="en-US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F3F998-23ED-1AC2-C322-5414F47035A1}"/>
              </a:ext>
            </a:extLst>
          </p:cNvPr>
          <p:cNvSpPr txBox="1"/>
          <p:nvPr/>
        </p:nvSpPr>
        <p:spPr>
          <a:xfrm>
            <a:off x="379794" y="478287"/>
            <a:ext cx="305950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Reference speed input</a:t>
            </a:r>
          </a:p>
        </p:txBody>
      </p:sp>
      <p:pic>
        <p:nvPicPr>
          <p:cNvPr id="31" name="Picture 31" descr="Chart, line chart&#10;&#10;Description automatically generated">
            <a:extLst>
              <a:ext uri="{FF2B5EF4-FFF2-40B4-BE49-F238E27FC236}">
                <a16:creationId xmlns:a16="http://schemas.microsoft.com/office/drawing/2014/main" id="{CD5187C1-AC41-AB33-2411-C7B7A23C1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261" y="888097"/>
            <a:ext cx="5940096" cy="21914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2C57316-2C2A-1B8D-CDC2-92692A931AE4}"/>
              </a:ext>
            </a:extLst>
          </p:cNvPr>
          <p:cNvSpPr txBox="1"/>
          <p:nvPr/>
        </p:nvSpPr>
        <p:spPr>
          <a:xfrm>
            <a:off x="6577090" y="3640985"/>
            <a:ext cx="17590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Current/A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A79AD9-6E02-B6AC-2D29-65799A4456F4}"/>
              </a:ext>
            </a:extLst>
          </p:cNvPr>
          <p:cNvSpPr txBox="1"/>
          <p:nvPr/>
        </p:nvSpPr>
        <p:spPr>
          <a:xfrm>
            <a:off x="7313448" y="3634827"/>
            <a:ext cx="1686034" cy="306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A28366-4277-3724-BDA3-9BFAB4300FB5}"/>
              </a:ext>
            </a:extLst>
          </p:cNvPr>
          <p:cNvSpPr txBox="1"/>
          <p:nvPr/>
        </p:nvSpPr>
        <p:spPr>
          <a:xfrm>
            <a:off x="216696" y="3236403"/>
            <a:ext cx="28286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Nissan Leaf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A16B22-B722-2E4C-F7DA-E356A002C162}"/>
              </a:ext>
            </a:extLst>
          </p:cNvPr>
          <p:cNvSpPr txBox="1"/>
          <p:nvPr/>
        </p:nvSpPr>
        <p:spPr>
          <a:xfrm>
            <a:off x="6579834" y="3288955"/>
            <a:ext cx="28286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Mini EV</a:t>
            </a: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B27DCD0-AF36-2307-6927-EFBBFA282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6032" y="3899114"/>
            <a:ext cx="4659405" cy="2196185"/>
          </a:xfrm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6E309E53-F892-3B46-3962-4F275A763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282" y="3913664"/>
            <a:ext cx="4872317" cy="228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2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BB10-151E-6854-5CF2-4179425F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89" y="218596"/>
            <a:ext cx="11090275" cy="984885"/>
          </a:xfrm>
        </p:spPr>
        <p:txBody>
          <a:bodyPr/>
          <a:lstStyle/>
          <a:p>
            <a:r>
              <a:rPr lang="en-US"/>
              <a:t>Battery SOC and Speeds Graphs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39AF2-851A-0AB2-9640-B50207E3CE79}"/>
              </a:ext>
            </a:extLst>
          </p:cNvPr>
          <p:cNvSpPr txBox="1"/>
          <p:nvPr/>
        </p:nvSpPr>
        <p:spPr>
          <a:xfrm>
            <a:off x="7422637" y="679547"/>
            <a:ext cx="28286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Mini EV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02658-9F64-C397-01E8-BEF72791FAAE}"/>
              </a:ext>
            </a:extLst>
          </p:cNvPr>
          <p:cNvSpPr txBox="1"/>
          <p:nvPr/>
        </p:nvSpPr>
        <p:spPr>
          <a:xfrm>
            <a:off x="1539248" y="722679"/>
            <a:ext cx="28286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Nissan Leaf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5B791-A451-2EF4-83BA-71504152B6C2}"/>
              </a:ext>
            </a:extLst>
          </p:cNvPr>
          <p:cNvSpPr txBox="1"/>
          <p:nvPr/>
        </p:nvSpPr>
        <p:spPr>
          <a:xfrm>
            <a:off x="4782884" y="3333083"/>
            <a:ext cx="7356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/>
              <a:t>time/s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D53FD-D14D-15B1-30AC-84925CA25041}"/>
              </a:ext>
            </a:extLst>
          </p:cNvPr>
          <p:cNvSpPr txBox="1"/>
          <p:nvPr/>
        </p:nvSpPr>
        <p:spPr>
          <a:xfrm>
            <a:off x="4704717" y="6195333"/>
            <a:ext cx="7356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/>
              <a:t>time/s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67ACE3-DC3D-7C7D-EA54-807F7A8149F5}"/>
              </a:ext>
            </a:extLst>
          </p:cNvPr>
          <p:cNvSpPr txBox="1"/>
          <p:nvPr/>
        </p:nvSpPr>
        <p:spPr>
          <a:xfrm>
            <a:off x="10363200" y="3330026"/>
            <a:ext cx="7487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/>
              <a:t>time/s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E0125D-3405-1B20-6B47-7B2CB96E9945}"/>
              </a:ext>
            </a:extLst>
          </p:cNvPr>
          <p:cNvSpPr txBox="1"/>
          <p:nvPr/>
        </p:nvSpPr>
        <p:spPr>
          <a:xfrm>
            <a:off x="10527548" y="6094692"/>
            <a:ext cx="7356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/>
              <a:t>time/s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B1030-880F-460F-9FF2-5BC96100CC26}"/>
              </a:ext>
            </a:extLst>
          </p:cNvPr>
          <p:cNvSpPr txBox="1"/>
          <p:nvPr/>
        </p:nvSpPr>
        <p:spPr>
          <a:xfrm>
            <a:off x="258292" y="885174"/>
            <a:ext cx="126760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ea typeface="+mn-lt"/>
                <a:cs typeface="+mn-lt"/>
              </a:rPr>
              <a:t>Speed/km/h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62E59B-9437-314C-E281-968CFC10B8A6}"/>
              </a:ext>
            </a:extLst>
          </p:cNvPr>
          <p:cNvSpPr txBox="1"/>
          <p:nvPr/>
        </p:nvSpPr>
        <p:spPr>
          <a:xfrm>
            <a:off x="257746" y="3605952"/>
            <a:ext cx="158390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Battery SOC%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2AD4BE-0B2D-F271-C8D3-59ACF1FC13B1}"/>
              </a:ext>
            </a:extLst>
          </p:cNvPr>
          <p:cNvSpPr txBox="1"/>
          <p:nvPr/>
        </p:nvSpPr>
        <p:spPr>
          <a:xfrm>
            <a:off x="5750442" y="3607408"/>
            <a:ext cx="158390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Battery SOC%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B44F32-94C7-8428-4A46-72283A3E2455}"/>
              </a:ext>
            </a:extLst>
          </p:cNvPr>
          <p:cNvSpPr txBox="1"/>
          <p:nvPr/>
        </p:nvSpPr>
        <p:spPr>
          <a:xfrm>
            <a:off x="591867" y="6352941"/>
            <a:ext cx="415031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u="sng"/>
              <a:t>Battery SOC after drive cycle = 58%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928D16-3ADF-93EC-46CD-1FF31C535B5E}"/>
              </a:ext>
            </a:extLst>
          </p:cNvPr>
          <p:cNvSpPr txBox="1"/>
          <p:nvPr/>
        </p:nvSpPr>
        <p:spPr>
          <a:xfrm>
            <a:off x="6737230" y="6291533"/>
            <a:ext cx="389338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u="sng"/>
              <a:t>Battery SOC after drive cycle = 68%</a:t>
            </a:r>
            <a:endParaRPr lang="en-US" u="sn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F3F998-23ED-1AC2-C322-5414F47035A1}"/>
              </a:ext>
            </a:extLst>
          </p:cNvPr>
          <p:cNvSpPr txBox="1"/>
          <p:nvPr/>
        </p:nvSpPr>
        <p:spPr>
          <a:xfrm>
            <a:off x="8936966" y="224287"/>
            <a:ext cx="305950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Set Reference speed=50km/</a:t>
            </a:r>
            <a:r>
              <a:rPr lang="en-US" sz="1600" err="1"/>
              <a:t>hr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38AA147F-C8D2-C495-C9E1-D5E58EB26058}"/>
              </a:ext>
            </a:extLst>
          </p:cNvPr>
          <p:cNvSpPr txBox="1"/>
          <p:nvPr/>
        </p:nvSpPr>
        <p:spPr>
          <a:xfrm>
            <a:off x="5751716" y="810193"/>
            <a:ext cx="126760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ea typeface="+mn-lt"/>
                <a:cs typeface="+mn-lt"/>
              </a:rPr>
              <a:t>Speed/km/h </a:t>
            </a:r>
            <a:endParaRPr lang="en-US"/>
          </a:p>
        </p:txBody>
      </p:sp>
      <p:pic>
        <p:nvPicPr>
          <p:cNvPr id="11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E4BF14F2-42A4-FCA3-81E7-4FBB7A405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5" y="4076595"/>
            <a:ext cx="4446494" cy="2066574"/>
          </a:xfrm>
          <a:prstGeom prst="rect">
            <a:avLst/>
          </a:prstGeom>
        </p:spPr>
      </p:pic>
      <p:pic>
        <p:nvPicPr>
          <p:cNvPr id="13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BB2B5A94-8448-631C-8B90-09B15F4E9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35" y="1344075"/>
            <a:ext cx="4446494" cy="2063142"/>
          </a:xfrm>
          <a:prstGeom prst="rect">
            <a:avLst/>
          </a:prstGeom>
        </p:spPr>
      </p:pic>
      <p:pic>
        <p:nvPicPr>
          <p:cNvPr id="15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DAFE74DC-81F5-2302-6159-F62070EE1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929" y="1335591"/>
            <a:ext cx="4793876" cy="2068904"/>
          </a:xfrm>
          <a:prstGeom prst="rect">
            <a:avLst/>
          </a:prstGeom>
        </p:spPr>
      </p:pic>
      <p:pic>
        <p:nvPicPr>
          <p:cNvPr id="17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DECAB042-DD10-F948-D2FB-5615F72AE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841" y="3906414"/>
            <a:ext cx="4726640" cy="219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87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52D1-BEBF-80AC-C391-06A7AF22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6"/>
            <a:ext cx="11077574" cy="1121190"/>
          </a:xfrm>
        </p:spPr>
        <p:txBody>
          <a:bodyPr/>
          <a:lstStyle/>
          <a:p>
            <a:r>
              <a:rPr lang="en-US"/>
              <a:t>Discussion and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572F4-2E11-EC3B-E6F1-090F68D7C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25" y="3065106"/>
            <a:ext cx="11074866" cy="2585529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342900" indent="-342900">
              <a:buChar char="•"/>
            </a:pPr>
            <a:r>
              <a:rPr lang="en-US">
                <a:solidFill>
                  <a:srgbClr val="FFFFFF">
                    <a:alpha val="80000"/>
                  </a:srgbClr>
                </a:solidFill>
              </a:rPr>
              <a:t>Mass/Speed relationship with the actual and reference speed graph. </a:t>
            </a:r>
            <a:endParaRPr lang="en-US"/>
          </a:p>
          <a:p>
            <a:pPr marL="342900" indent="-342900">
              <a:buChar char="•"/>
            </a:pPr>
            <a:r>
              <a:rPr lang="en-US">
                <a:solidFill>
                  <a:srgbClr val="FFFFFF">
                    <a:alpha val="80000"/>
                  </a:srgbClr>
                </a:solidFill>
              </a:rPr>
              <a:t>Mini EV car, the best approximation to the model.</a:t>
            </a:r>
            <a:endParaRPr lang="en-US"/>
          </a:p>
          <a:p>
            <a:pPr marL="342900" indent="-342900">
              <a:buChar char="•"/>
            </a:pPr>
            <a:r>
              <a:rPr lang="en-US">
                <a:solidFill>
                  <a:srgbClr val="FFFFFF">
                    <a:alpha val="80000"/>
                  </a:srgbClr>
                </a:solidFill>
              </a:rPr>
              <a:t>More complexity in building High mass EVs</a:t>
            </a:r>
          </a:p>
          <a:p>
            <a:pPr marL="342900" indent="-342900">
              <a:buChar char="•"/>
            </a:pPr>
            <a:endParaRPr lang="en-US">
              <a:solidFill>
                <a:srgbClr val="FFFFFF">
                  <a:alpha val="80000"/>
                </a:srgbClr>
              </a:solidFill>
            </a:endParaRPr>
          </a:p>
          <a:p>
            <a:pPr marL="342900" indent="-342900">
              <a:buChar char="•"/>
            </a:pPr>
            <a:endParaRPr lang="en-US">
              <a:solidFill>
                <a:srgbClr val="FFFFFF">
                  <a:alpha val="80000"/>
                </a:srgbClr>
              </a:solidFill>
            </a:endParaRPr>
          </a:p>
          <a:p>
            <a:pPr marL="342900" indent="-342900">
              <a:buChar char="•"/>
            </a:pPr>
            <a:endParaRPr lang="en-US">
              <a:solidFill>
                <a:srgbClr val="FFFFFF">
                  <a:alpha val="80000"/>
                </a:srgbClr>
              </a:solidFill>
            </a:endParaRPr>
          </a:p>
          <a:p>
            <a:pPr marL="342900" indent="-342900">
              <a:buChar char="•"/>
            </a:pPr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82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52D1-BEBF-80AC-C391-06A7AF22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6"/>
            <a:ext cx="11077574" cy="1121190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572F4-2E11-EC3B-E6F1-090F68D7C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8975" y="2469458"/>
            <a:ext cx="9529402" cy="3023605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>
                <a:solidFill>
                  <a:srgbClr val="FFFFFF">
                    <a:alpha val="80000"/>
                  </a:srgbClr>
                </a:solidFill>
              </a:rPr>
              <a:t>Best suitable for Low weight EVs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rgbClr val="FFFFFF">
                    <a:alpha val="80000"/>
                  </a:srgbClr>
                </a:solidFill>
              </a:rPr>
              <a:t>Higher the rated rpm speed of the motor, better is the approximation to our model.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rgbClr val="FFFFFF">
                    <a:alpha val="80000"/>
                  </a:srgbClr>
                </a:solidFill>
              </a:rPr>
              <a:t>Trade-off between both these to achieve optimal performance.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rgbClr val="FFFFFF">
                    <a:alpha val="80000"/>
                  </a:srgbClr>
                </a:solidFill>
              </a:rPr>
              <a:t>Highly efficient than internal combustion engine.</a:t>
            </a:r>
          </a:p>
          <a:p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052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52D1-BEBF-80AC-C391-06A7AF22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6"/>
            <a:ext cx="11077574" cy="1121190"/>
          </a:xfrm>
        </p:spPr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572F4-2E11-EC3B-E6F1-090F68D7C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133" y="2920589"/>
            <a:ext cx="7987453" cy="2573585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342900" indent="-342900">
              <a:buChar char="•"/>
            </a:pPr>
            <a:r>
              <a:rPr lang="en-US">
                <a:solidFill>
                  <a:srgbClr val="FFFFFF">
                    <a:alpha val="80000"/>
                  </a:srgbClr>
                </a:solidFill>
              </a:rPr>
              <a:t>Hybrid Vehicle System</a:t>
            </a:r>
          </a:p>
          <a:p>
            <a:pPr marL="342900" indent="-342900">
              <a:buChar char="•"/>
            </a:pPr>
            <a:endParaRPr lang="en-US">
              <a:solidFill>
                <a:srgbClr val="FFFFFF">
                  <a:alpha val="80000"/>
                </a:srgbClr>
              </a:solidFill>
            </a:endParaRPr>
          </a:p>
          <a:p>
            <a:pPr marL="342900" indent="-342900">
              <a:buChar char="•"/>
            </a:pPr>
            <a:r>
              <a:rPr lang="en-US">
                <a:solidFill>
                  <a:srgbClr val="FFFFFF">
                    <a:alpha val="80000"/>
                  </a:srgbClr>
                </a:solidFill>
              </a:rPr>
              <a:t>Solar Power System</a:t>
            </a:r>
          </a:p>
        </p:txBody>
      </p:sp>
    </p:spTree>
    <p:extLst>
      <p:ext uri="{BB962C8B-B14F-4D97-AF65-F5344CB8AC3E}">
        <p14:creationId xmlns:p14="http://schemas.microsoft.com/office/powerpoint/2010/main" val="3456334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52D1-BEBF-80AC-C391-06A7AF22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6"/>
            <a:ext cx="11067929" cy="735368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/>
                <a:cs typeface="Times New Roman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572F4-2E11-EC3B-E6F1-090F68D7C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1922106"/>
            <a:ext cx="11074866" cy="4386619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2000">
                <a:solidFill>
                  <a:srgbClr val="FFFFFF">
                    <a:alpha val="80000"/>
                  </a:srgbClr>
                </a:solidFill>
                <a:latin typeface="Times New Roman"/>
                <a:cs typeface="Times New Roman"/>
              </a:rPr>
              <a:t>[</a:t>
            </a:r>
            <a:r>
              <a:rPr lang="en-US">
                <a:solidFill>
                  <a:srgbClr val="FFFFFF">
                    <a:alpha val="80000"/>
                  </a:srgbClr>
                </a:solidFill>
                <a:latin typeface="Times New Roman"/>
                <a:cs typeface="Times New Roman"/>
              </a:rPr>
              <a:t>1] Mohd, T. a. T., Hassan, M. A., &amp; Aziz, W. N. a. W. A. (2015). MATHEMATICAL MODELING AND SIMULATION OF AN ELECTRIC VEHICLE. Journal of Mechanical Engineering and Sciences, 8, 1312–1321. </a:t>
            </a:r>
            <a:r>
              <a:rPr lang="en-US">
                <a:solidFill>
                  <a:srgbClr val="FFFFFF">
                    <a:alpha val="80000"/>
                  </a:srgbClr>
                </a:solidFill>
                <a:latin typeface="Times New Roman"/>
                <a:cs typeface="Times New Roman"/>
                <a:hlinkClick r:id="rId2"/>
              </a:rPr>
              <a:t>https://doi.org/10.15282/jmes.8.2015.6.0128</a:t>
            </a:r>
            <a:endParaRPr lang="en-US">
              <a:solidFill>
                <a:srgbClr val="FFFFFF">
                  <a:alpha val="80000"/>
                </a:srgbClr>
              </a:solidFill>
              <a:latin typeface="Times New Roman"/>
              <a:cs typeface="Times New Roman"/>
            </a:endParaRPr>
          </a:p>
          <a:p>
            <a:r>
              <a:rPr lang="en-US">
                <a:solidFill>
                  <a:srgbClr val="FFFFFF">
                    <a:alpha val="80000"/>
                  </a:srgbClr>
                </a:solidFill>
                <a:latin typeface="Times New Roman"/>
                <a:cs typeface="Times New Roman"/>
              </a:rPr>
              <a:t>[2] User, &amp; User. (2023b). The Main Components of Electric Vehicles | Parts of EV. </a:t>
            </a:r>
            <a:r>
              <a:rPr lang="en-US" err="1">
                <a:solidFill>
                  <a:srgbClr val="FFFFFF">
                    <a:alpha val="80000"/>
                  </a:srgbClr>
                </a:solidFill>
                <a:latin typeface="Times New Roman"/>
                <a:cs typeface="Times New Roman"/>
              </a:rPr>
              <a:t>YoCharge</a:t>
            </a:r>
            <a:r>
              <a:rPr lang="en-US">
                <a:solidFill>
                  <a:srgbClr val="FFFFFF">
                    <a:alpha val="80000"/>
                  </a:srgbClr>
                </a:solidFill>
                <a:latin typeface="Times New Roman"/>
                <a:cs typeface="Times New Roman"/>
              </a:rPr>
              <a:t> - Charging Management Software CMS. </a:t>
            </a:r>
            <a:r>
              <a:rPr lang="en-US">
                <a:solidFill>
                  <a:srgbClr val="FFFFFF">
                    <a:alpha val="80000"/>
                  </a:srgbClr>
                </a:solidFill>
                <a:latin typeface="Times New Roman"/>
                <a:cs typeface="Times New Roman"/>
                <a:hlinkClick r:id="rId3"/>
              </a:rPr>
              <a:t>https://yocharge.com/in/ev/components/</a:t>
            </a:r>
            <a:r>
              <a:rPr lang="en-US">
                <a:solidFill>
                  <a:srgbClr val="FFFFFF">
                    <a:alpha val="80000"/>
                  </a:srgbClr>
                </a:solidFill>
                <a:latin typeface="Times New Roman"/>
                <a:cs typeface="Times New Roman"/>
              </a:rPr>
              <a:t> </a:t>
            </a:r>
          </a:p>
          <a:p>
            <a:r>
              <a:rPr lang="en-US">
                <a:solidFill>
                  <a:srgbClr val="FFFFFF">
                    <a:alpha val="80000"/>
                  </a:srgbClr>
                </a:solidFill>
                <a:latin typeface="Times New Roman"/>
                <a:cs typeface="Times New Roman"/>
              </a:rPr>
              <a:t>[3] Longitudinal speed-tracking controller - Simulink. (n.d.). </a:t>
            </a:r>
            <a:r>
              <a:rPr lang="en-US">
                <a:solidFill>
                  <a:srgbClr val="FFFFFF">
                    <a:alpha val="80000"/>
                  </a:srgbClr>
                </a:solidFill>
                <a:latin typeface="Times New Roman"/>
                <a:cs typeface="Times New Roman"/>
                <a:hlinkClick r:id="rId4"/>
              </a:rPr>
              <a:t>https://www.mathworks.com/help/vdynblks/ref/longitudinaldriver.html</a:t>
            </a:r>
            <a:r>
              <a:rPr lang="en-US">
                <a:solidFill>
                  <a:srgbClr val="FFFFFF">
                    <a:alpha val="80000"/>
                  </a:srgbClr>
                </a:solidFill>
                <a:latin typeface="Times New Roman"/>
                <a:cs typeface="Times New Roman"/>
              </a:rPr>
              <a:t> </a:t>
            </a:r>
          </a:p>
          <a:p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143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lue Square Texture Background Free Stock Photo - Public Domain Pictures">
            <a:extLst>
              <a:ext uri="{FF2B5EF4-FFF2-40B4-BE49-F238E27FC236}">
                <a16:creationId xmlns:a16="http://schemas.microsoft.com/office/drawing/2014/main" id="{8C66A4F5-4022-E0F2-04CF-E7B963DD2D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724" b="10381"/>
          <a:stretch/>
        </p:blipFill>
        <p:spPr>
          <a:xfrm>
            <a:off x="180975" y="182880"/>
            <a:ext cx="11823637" cy="6499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5DB605-D025-0F50-B42B-D12F04E2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4313" y="643251"/>
            <a:ext cx="2437895" cy="810281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The End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12" name="Picture 12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6021DEC9-2F95-4835-4144-89ACDBA53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04378" y="1819850"/>
            <a:ext cx="5836775" cy="3726092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96FE35-BA6B-083B-B7DA-A274B8808243}"/>
              </a:ext>
            </a:extLst>
          </p:cNvPr>
          <p:cNvSpPr txBox="1"/>
          <p:nvPr/>
        </p:nvSpPr>
        <p:spPr>
          <a:xfrm>
            <a:off x="3302894" y="2106232"/>
            <a:ext cx="21491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Times New Roman"/>
                <a:cs typeface="Calibri"/>
              </a:rPr>
              <a:t>Any Questions???</a:t>
            </a:r>
            <a:endParaRPr lang="en-US" sz="24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B1CC05-7C56-F526-9257-C48C0FCE950C}"/>
              </a:ext>
            </a:extLst>
          </p:cNvPr>
          <p:cNvSpPr txBox="1"/>
          <p:nvPr/>
        </p:nvSpPr>
        <p:spPr>
          <a:xfrm>
            <a:off x="4378817" y="5647922"/>
            <a:ext cx="2991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cs typeface="Calibri"/>
              </a:rPr>
              <a:t>Thank you.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8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lue Square Texture Background Free Stock Photo - Public Domain Pictures">
            <a:extLst>
              <a:ext uri="{FF2B5EF4-FFF2-40B4-BE49-F238E27FC236}">
                <a16:creationId xmlns:a16="http://schemas.microsoft.com/office/drawing/2014/main" id="{8C66A4F5-4022-E0F2-04CF-E7B963DD2D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724" b="10381"/>
          <a:stretch/>
        </p:blipFill>
        <p:spPr>
          <a:xfrm>
            <a:off x="180975" y="192526"/>
            <a:ext cx="11823637" cy="6499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5DB605-D025-0F50-B42B-D12F04E2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89" y="461207"/>
            <a:ext cx="10165218" cy="626880"/>
          </a:xfrm>
        </p:spPr>
        <p:txBody>
          <a:bodyPr anchor="b">
            <a:normAutofit fontScale="90000"/>
          </a:bodyPr>
          <a:lstStyle/>
          <a:p>
            <a:r>
              <a:rPr lang="en-US" sz="4000" b="1">
                <a:solidFill>
                  <a:srgbClr val="FFFFFF"/>
                </a:solidFill>
                <a:latin typeface="Times New Roman"/>
                <a:cs typeface="Calibri Light"/>
              </a:rPr>
              <a:t>Introduction</a:t>
            </a:r>
            <a:endParaRPr lang="en-US" sz="4000" b="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AD07FD9-D508-113A-4965-620FD1EC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782" y="1001744"/>
            <a:ext cx="6809237" cy="398230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>
                <a:solidFill>
                  <a:srgbClr val="FFFFFF"/>
                </a:solidFill>
                <a:latin typeface="Times New Roman"/>
                <a:cs typeface="Calibri"/>
              </a:rPr>
              <a:t>Problem Statement:</a:t>
            </a:r>
          </a:p>
          <a:p>
            <a:pPr marL="0" indent="0"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cs typeface="Calibri"/>
              </a:rPr>
              <a:t>Conventional vehicles has low fuel economy and exhaust gas emission causing environmental pollution. To overcome this, we use electric vehicle technology.</a:t>
            </a:r>
            <a:endParaRPr lang="en-US" sz="180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cs typeface="Calibri"/>
              </a:rPr>
              <a:t>Develop a mathematical model that represent the behavior of electric vehicle and its components including:</a:t>
            </a:r>
            <a:endParaRPr lang="en-US" sz="1800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US" sz="1800" b="1">
                <a:solidFill>
                  <a:srgbClr val="FFFFFF"/>
                </a:solidFill>
                <a:latin typeface="Times New Roman"/>
                <a:cs typeface="Calibri"/>
              </a:rPr>
              <a:t>Challenge:</a:t>
            </a:r>
          </a:p>
          <a:p>
            <a:pPr marL="0" indent="0"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cs typeface="Calibri"/>
              </a:rPr>
              <a:t>The control system regulates the speed based on inputs: accelerator pedal position, brake pedal position, and vehicle speed. </a:t>
            </a:r>
          </a:p>
          <a:p>
            <a:pPr marL="0" indent="0"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cs typeface="Calibri"/>
              </a:rPr>
              <a:t>It must account for the nonlinear behavior of the components, including the effects of delay and noise.</a:t>
            </a:r>
            <a:endParaRPr lang="en-US" sz="1800">
              <a:latin typeface="Times New Roman"/>
            </a:endParaRPr>
          </a:p>
          <a:p>
            <a:pPr marL="0" indent="0">
              <a:buNone/>
            </a:pPr>
            <a:endParaRPr lang="en-US" sz="1600">
              <a:solidFill>
                <a:srgbClr val="FFFFFF"/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US" sz="2200" b="1">
                <a:solidFill>
                  <a:srgbClr val="FFFFFF"/>
                </a:solidFill>
                <a:latin typeface="Times New Roman"/>
                <a:cs typeface="Calibri"/>
              </a:rPr>
              <a:t>Goals:</a:t>
            </a:r>
          </a:p>
        </p:txBody>
      </p:sp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A51E8326-BF45-2245-C53A-A0579120FB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5861860"/>
              </p:ext>
            </p:extLst>
          </p:nvPr>
        </p:nvGraphicFramePr>
        <p:xfrm>
          <a:off x="1223494" y="4754300"/>
          <a:ext cx="10088446" cy="1437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93" name="Diagram 293">
            <a:extLst>
              <a:ext uri="{FF2B5EF4-FFF2-40B4-BE49-F238E27FC236}">
                <a16:creationId xmlns:a16="http://schemas.microsoft.com/office/drawing/2014/main" id="{088B4F27-B924-3958-5EFE-73871312D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3971637"/>
              </p:ext>
            </p:extLst>
          </p:nvPr>
        </p:nvGraphicFramePr>
        <p:xfrm>
          <a:off x="6986924" y="1359875"/>
          <a:ext cx="4883239" cy="2734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83965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Blue Square Texture Background Free Stock Photo - Public Domain Pictures">
            <a:extLst>
              <a:ext uri="{FF2B5EF4-FFF2-40B4-BE49-F238E27FC236}">
                <a16:creationId xmlns:a16="http://schemas.microsoft.com/office/drawing/2014/main" id="{8C66A4F5-4022-E0F2-04CF-E7B963DD2D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724" b="10381"/>
          <a:stretch/>
        </p:blipFill>
        <p:spPr>
          <a:xfrm>
            <a:off x="180975" y="182880"/>
            <a:ext cx="11823637" cy="6499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5DB605-D025-0F50-B42B-D12F04E2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20" y="591712"/>
            <a:ext cx="8849037" cy="684481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Mathematical Modelling of EV System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AD07FD9-D508-113A-4965-620FD1EC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6300"/>
            <a:ext cx="10165218" cy="25884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sz="1100" baseline="-25000">
              <a:solidFill>
                <a:schemeClr val="bg1"/>
              </a:solidFill>
              <a:latin typeface="Times New Roman"/>
              <a:cs typeface="Arial"/>
            </a:endParaRPr>
          </a:p>
          <a:p>
            <a:pPr>
              <a:buNone/>
            </a:pPr>
            <a:endParaRPr lang="en-US" sz="2000" baseline="-25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Picture 4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3CDEE517-32F5-FF75-3B0E-170825534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014" y="1502634"/>
            <a:ext cx="6007613" cy="921790"/>
          </a:xfrm>
          <a:prstGeom prst="rect">
            <a:avLst/>
          </a:prstGeom>
        </p:spPr>
      </p:pic>
      <p:pic>
        <p:nvPicPr>
          <p:cNvPr id="6" name="Picture 7" descr="Table&#10;&#10;Description automatically generated">
            <a:extLst>
              <a:ext uri="{FF2B5EF4-FFF2-40B4-BE49-F238E27FC236}">
                <a16:creationId xmlns:a16="http://schemas.microsoft.com/office/drawing/2014/main" id="{B616A307-C9A9-C791-7727-D71D283EC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296" y="4561396"/>
            <a:ext cx="7077692" cy="1149362"/>
          </a:xfrm>
          <a:prstGeom prst="rect">
            <a:avLst/>
          </a:prstGeom>
        </p:spPr>
      </p:pic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1171042C-F91B-6954-17AF-EC54CD052A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99" b="605"/>
          <a:stretch/>
        </p:blipFill>
        <p:spPr>
          <a:xfrm>
            <a:off x="2448296" y="2598582"/>
            <a:ext cx="7077664" cy="1965618"/>
          </a:xfrm>
          <a:prstGeom prst="rect">
            <a:avLst/>
          </a:prstGeom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1DC0E99D-95A3-492C-EEF6-E960DE3BCC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286" r="-28" b="2381"/>
          <a:stretch/>
        </p:blipFill>
        <p:spPr>
          <a:xfrm>
            <a:off x="2438401" y="5709591"/>
            <a:ext cx="7089572" cy="3388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84D599-436C-EE22-C3D8-0DB4F9C2E8C3}"/>
              </a:ext>
            </a:extLst>
          </p:cNvPr>
          <p:cNvSpPr txBox="1"/>
          <p:nvPr/>
        </p:nvSpPr>
        <p:spPr>
          <a:xfrm>
            <a:off x="3922816" y="6050477"/>
            <a:ext cx="39901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ea typeface="Roboto"/>
                <a:cs typeface="Roboto"/>
              </a:rPr>
              <a:t>Longitudinal Driver Simulink Block</a:t>
            </a:r>
          </a:p>
          <a:p>
            <a:endParaRPr lang="en-US">
              <a:solidFill>
                <a:srgbClr val="6A6A6A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8498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82D0-D71E-0C6F-5136-8BF773B81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990561"/>
          </a:xfrm>
        </p:spPr>
        <p:txBody>
          <a:bodyPr/>
          <a:lstStyle/>
          <a:p>
            <a:r>
              <a:rPr lang="en-US"/>
              <a:t>Proposed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95898-BD06-83F0-53CD-F95FFE3DF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1931438"/>
            <a:ext cx="11074866" cy="4377288"/>
          </a:xfrm>
        </p:spPr>
        <p:txBody>
          <a:bodyPr/>
          <a:lstStyle/>
          <a:p>
            <a:r>
              <a:rPr lang="en-US"/>
              <a:t>The model comprise of 4 block systems.</a:t>
            </a:r>
          </a:p>
          <a:p>
            <a:pPr marL="457200" indent="-457200">
              <a:buAutoNum type="arabicPeriod"/>
            </a:pPr>
            <a:r>
              <a:rPr lang="en-US"/>
              <a:t>Vehicle Body model                                         3.  Driver Input Model</a:t>
            </a:r>
          </a:p>
          <a:p>
            <a:pPr marL="457200" indent="-457200">
              <a:buAutoNum type="arabicPeriod"/>
            </a:pPr>
            <a:r>
              <a:rPr lang="en-US"/>
              <a:t>Motor and Controller part                               4. Battery Pack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75265-7107-BE20-5D88-D73A4B52E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48" y="3575092"/>
            <a:ext cx="8808404" cy="30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6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B52D1-BEBF-80AC-C391-06A7AF22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Complete model</a:t>
            </a:r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880996B6-F609-F696-6E2B-52C395C8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58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6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1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1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1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1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6" name="Freeform: Shape 1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1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2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2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0" name="Rectangle 2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B52D1-BEBF-80AC-C391-06A7AF22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983287" cy="698499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r>
              <a:rPr lang="en-US" sz="2800"/>
              <a:t>Design of proposed system and working of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43683-1B11-DE62-B996-55F01CFFC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436" y="3647359"/>
            <a:ext cx="3987922" cy="2733506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grpSp>
        <p:nvGrpSpPr>
          <p:cNvPr id="41" name="Group 25">
            <a:extLst>
              <a:ext uri="{FF2B5EF4-FFF2-40B4-BE49-F238E27FC236}">
                <a16:creationId xmlns:a16="http://schemas.microsoft.com/office/drawing/2014/main" id="{41F54C07-61D4-4BB1-A209-297754AD9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778C56C-3077-4234-BF38-388080D1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Oval 27">
              <a:extLst>
                <a:ext uri="{FF2B5EF4-FFF2-40B4-BE49-F238E27FC236}">
                  <a16:creationId xmlns:a16="http://schemas.microsoft.com/office/drawing/2014/main" id="{CE6009CB-E4A9-4334-904A-8BD104D59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8C6B70D-B88E-4EBD-BEA4-6FD2E5FE5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9B02BFF-E00A-48CF-A4A8-6A5C08308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12826"/>
            <a:ext cx="855255" cy="1080000"/>
          </a:xfrm>
          <a:custGeom>
            <a:avLst/>
            <a:gdLst>
              <a:gd name="connsiteX0" fmla="*/ 315255 w 855255"/>
              <a:gd name="connsiteY0" fmla="*/ 0 h 1080000"/>
              <a:gd name="connsiteX1" fmla="*/ 855255 w 855255"/>
              <a:gd name="connsiteY1" fmla="*/ 540000 h 1080000"/>
              <a:gd name="connsiteX2" fmla="*/ 315255 w 855255"/>
              <a:gd name="connsiteY2" fmla="*/ 1080000 h 1080000"/>
              <a:gd name="connsiteX3" fmla="*/ 13336 w 855255"/>
              <a:gd name="connsiteY3" fmla="*/ 987777 h 1080000"/>
              <a:gd name="connsiteX4" fmla="*/ 0 w 855255"/>
              <a:gd name="connsiteY4" fmla="*/ 976774 h 1080000"/>
              <a:gd name="connsiteX5" fmla="*/ 0 w 855255"/>
              <a:gd name="connsiteY5" fmla="*/ 103227 h 1080000"/>
              <a:gd name="connsiteX6" fmla="*/ 13336 w 855255"/>
              <a:gd name="connsiteY6" fmla="*/ 92224 h 1080000"/>
              <a:gd name="connsiteX7" fmla="*/ 315255 w 855255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5255" h="1080000">
                <a:moveTo>
                  <a:pt x="315255" y="0"/>
                </a:moveTo>
                <a:cubicBezTo>
                  <a:pt x="613489" y="0"/>
                  <a:pt x="855255" y="241766"/>
                  <a:pt x="855255" y="540000"/>
                </a:cubicBezTo>
                <a:cubicBezTo>
                  <a:pt x="855255" y="838234"/>
                  <a:pt x="613489" y="1080000"/>
                  <a:pt x="315255" y="1080000"/>
                </a:cubicBezTo>
                <a:cubicBezTo>
                  <a:pt x="203417" y="1080000"/>
                  <a:pt x="99520" y="1046002"/>
                  <a:pt x="13336" y="987777"/>
                </a:cubicBezTo>
                <a:lnTo>
                  <a:pt x="0" y="976774"/>
                </a:lnTo>
                <a:lnTo>
                  <a:pt x="0" y="103227"/>
                </a:lnTo>
                <a:lnTo>
                  <a:pt x="13336" y="92224"/>
                </a:lnTo>
                <a:cubicBezTo>
                  <a:pt x="99520" y="33999"/>
                  <a:pt x="203417" y="0"/>
                  <a:pt x="31525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572F4-2E11-EC3B-E6F1-090F68D7C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970" y="4554946"/>
            <a:ext cx="6838390" cy="2265216"/>
          </a:xfrm>
        </p:spPr>
        <p:txBody>
          <a:bodyPr vert="horz" wrap="square" lIns="0" tIns="0" rIns="0" bIns="0" rtlCol="0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200" b="1" u="sng">
                <a:solidFill>
                  <a:schemeClr val="tx1">
                    <a:alpha val="60000"/>
                  </a:schemeClr>
                </a:solidFill>
              </a:rPr>
              <a:t>2. Motor and Controller Part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1900">
                <a:solidFill>
                  <a:schemeClr val="tx1">
                    <a:alpha val="60000"/>
                  </a:schemeClr>
                </a:solidFill>
              </a:rPr>
              <a:t>Motor can be of any type-BLDC, Brushed DC, IMs 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1900">
                <a:solidFill>
                  <a:schemeClr val="tx1">
                    <a:alpha val="60000"/>
                  </a:schemeClr>
                </a:solidFill>
              </a:rPr>
              <a:t>Controller used to vary speed of motor. (H-Bridge used).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en-US" sz="2000">
              <a:solidFill>
                <a:schemeClr val="tx1">
                  <a:alpha val="6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                                              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E1F27-ADC8-83CA-FB89-1A7642D05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804" y="507070"/>
            <a:ext cx="3991466" cy="2773362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A34A3C-700C-B45C-42F9-21BD605201A5}"/>
              </a:ext>
            </a:extLst>
          </p:cNvPr>
          <p:cNvSpPr txBox="1"/>
          <p:nvPr/>
        </p:nvSpPr>
        <p:spPr>
          <a:xfrm>
            <a:off x="647549" y="1347009"/>
            <a:ext cx="54576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u="sng"/>
              <a:t>Vehicle Body System</a:t>
            </a:r>
          </a:p>
          <a:p>
            <a:r>
              <a:rPr lang="en-US"/>
              <a:t> Used to model the vehicle body chassis</a:t>
            </a:r>
          </a:p>
          <a:p>
            <a:endParaRPr lang="en-US"/>
          </a:p>
          <a:p>
            <a:r>
              <a:rPr lang="en-US"/>
              <a:t>Parameters used to vary – Vehicle Mass</a:t>
            </a:r>
          </a:p>
          <a:p>
            <a:r>
              <a:rPr lang="en-US"/>
              <a:t>                                            - Frontal Area</a:t>
            </a:r>
          </a:p>
          <a:p>
            <a:r>
              <a:rPr lang="en-US"/>
              <a:t>                                            - Drag Coefficient</a:t>
            </a:r>
          </a:p>
          <a:p>
            <a:r>
              <a:rPr lang="en-US"/>
              <a:t>Other components- Differential</a:t>
            </a:r>
          </a:p>
          <a:p>
            <a:r>
              <a:rPr lang="en-US"/>
              <a:t>                                   - Gear Box</a:t>
            </a:r>
          </a:p>
          <a:p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</p:txBody>
      </p:sp>
      <p:pic>
        <p:nvPicPr>
          <p:cNvPr id="1026" name="Picture 2" descr="Simple H Bridge Motor Driver Circuit using MOSFET">
            <a:extLst>
              <a:ext uri="{FF2B5EF4-FFF2-40B4-BE49-F238E27FC236}">
                <a16:creationId xmlns:a16="http://schemas.microsoft.com/office/drawing/2014/main" id="{F08A419A-BA05-3549-00B4-2C45110CE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011" y="3280432"/>
            <a:ext cx="3153977" cy="148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9EA315-57BB-2229-23B1-E57CF8F90DA7}"/>
              </a:ext>
            </a:extLst>
          </p:cNvPr>
          <p:cNvSpPr txBox="1"/>
          <p:nvPr/>
        </p:nvSpPr>
        <p:spPr>
          <a:xfrm>
            <a:off x="8697508" y="3244334"/>
            <a:ext cx="272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Vehicle Body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70595C-AED3-6741-B02A-03722628273E}"/>
              </a:ext>
            </a:extLst>
          </p:cNvPr>
          <p:cNvSpPr txBox="1"/>
          <p:nvPr/>
        </p:nvSpPr>
        <p:spPr>
          <a:xfrm>
            <a:off x="8310329" y="6366532"/>
            <a:ext cx="309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Controller and Motor part</a:t>
            </a: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F631D5A7-A700-E7A0-D442-D381DFC5B20A}"/>
              </a:ext>
            </a:extLst>
          </p:cNvPr>
          <p:cNvSpPr/>
          <p:nvPr/>
        </p:nvSpPr>
        <p:spPr>
          <a:xfrm>
            <a:off x="6902134" y="4780758"/>
            <a:ext cx="444025" cy="93699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1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1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1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1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6" name="Freeform: Shape 1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1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2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2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0" name="Rectangle 2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B52D1-BEBF-80AC-C391-06A7AF22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983287" cy="698499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2800"/>
              <a:t>Design of proposed system</a:t>
            </a:r>
          </a:p>
        </p:txBody>
      </p:sp>
      <p:grpSp>
        <p:nvGrpSpPr>
          <p:cNvPr id="41" name="Group 25">
            <a:extLst>
              <a:ext uri="{FF2B5EF4-FFF2-40B4-BE49-F238E27FC236}">
                <a16:creationId xmlns:a16="http://schemas.microsoft.com/office/drawing/2014/main" id="{41F54C07-61D4-4BB1-A209-297754AD9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778C56C-3077-4234-BF38-388080D1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Oval 27">
              <a:extLst>
                <a:ext uri="{FF2B5EF4-FFF2-40B4-BE49-F238E27FC236}">
                  <a16:creationId xmlns:a16="http://schemas.microsoft.com/office/drawing/2014/main" id="{CE6009CB-E4A9-4334-904A-8BD104D59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8C6B70D-B88E-4EBD-BEA4-6FD2E5FE5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9B02BFF-E00A-48CF-A4A8-6A5C08308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12826"/>
            <a:ext cx="855255" cy="1080000"/>
          </a:xfrm>
          <a:custGeom>
            <a:avLst/>
            <a:gdLst>
              <a:gd name="connsiteX0" fmla="*/ 315255 w 855255"/>
              <a:gd name="connsiteY0" fmla="*/ 0 h 1080000"/>
              <a:gd name="connsiteX1" fmla="*/ 855255 w 855255"/>
              <a:gd name="connsiteY1" fmla="*/ 540000 h 1080000"/>
              <a:gd name="connsiteX2" fmla="*/ 315255 w 855255"/>
              <a:gd name="connsiteY2" fmla="*/ 1080000 h 1080000"/>
              <a:gd name="connsiteX3" fmla="*/ 13336 w 855255"/>
              <a:gd name="connsiteY3" fmla="*/ 987777 h 1080000"/>
              <a:gd name="connsiteX4" fmla="*/ 0 w 855255"/>
              <a:gd name="connsiteY4" fmla="*/ 976774 h 1080000"/>
              <a:gd name="connsiteX5" fmla="*/ 0 w 855255"/>
              <a:gd name="connsiteY5" fmla="*/ 103227 h 1080000"/>
              <a:gd name="connsiteX6" fmla="*/ 13336 w 855255"/>
              <a:gd name="connsiteY6" fmla="*/ 92224 h 1080000"/>
              <a:gd name="connsiteX7" fmla="*/ 315255 w 855255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5255" h="1080000">
                <a:moveTo>
                  <a:pt x="315255" y="0"/>
                </a:moveTo>
                <a:cubicBezTo>
                  <a:pt x="613489" y="0"/>
                  <a:pt x="855255" y="241766"/>
                  <a:pt x="855255" y="540000"/>
                </a:cubicBezTo>
                <a:cubicBezTo>
                  <a:pt x="855255" y="838234"/>
                  <a:pt x="613489" y="1080000"/>
                  <a:pt x="315255" y="1080000"/>
                </a:cubicBezTo>
                <a:cubicBezTo>
                  <a:pt x="203417" y="1080000"/>
                  <a:pt x="99520" y="1046002"/>
                  <a:pt x="13336" y="987777"/>
                </a:cubicBezTo>
                <a:lnTo>
                  <a:pt x="0" y="976774"/>
                </a:lnTo>
                <a:lnTo>
                  <a:pt x="0" y="103227"/>
                </a:lnTo>
                <a:lnTo>
                  <a:pt x="13336" y="92224"/>
                </a:lnTo>
                <a:cubicBezTo>
                  <a:pt x="99520" y="33999"/>
                  <a:pt x="203417" y="0"/>
                  <a:pt x="31525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572F4-2E11-EC3B-E6F1-090F68D7C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219" y="4062345"/>
            <a:ext cx="6838390" cy="2265216"/>
          </a:xfrm>
        </p:spPr>
        <p:txBody>
          <a:bodyPr vert="horz" wrap="square" lIns="0" tIns="0" rIns="0" bIns="0" rtlCol="0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200" b="1" u="sng">
                <a:solidFill>
                  <a:schemeClr val="tx1">
                    <a:alpha val="60000"/>
                  </a:schemeClr>
                </a:solidFill>
              </a:rPr>
              <a:t>4. Battery Pack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Powerhouse to the motor. (Earlier just used for starting)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Acceleration uses the charges in the battery- Discharge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Deceleration charges the battery after short circuiting output of motor – Charge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A34A3C-700C-B45C-42F9-21BD605201A5}"/>
              </a:ext>
            </a:extLst>
          </p:cNvPr>
          <p:cNvSpPr txBox="1"/>
          <p:nvPr/>
        </p:nvSpPr>
        <p:spPr>
          <a:xfrm>
            <a:off x="647549" y="1347009"/>
            <a:ext cx="545766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/>
              <a:t>3. Driver Input model</a:t>
            </a:r>
          </a:p>
          <a:p>
            <a:r>
              <a:rPr lang="en-US"/>
              <a:t> Used to model the real driver</a:t>
            </a:r>
          </a:p>
          <a:p>
            <a:endParaRPr lang="en-US"/>
          </a:p>
          <a:p>
            <a:r>
              <a:rPr lang="en-US"/>
              <a:t>Parameters used to vary – Acceleration  </a:t>
            </a:r>
          </a:p>
          <a:p>
            <a:r>
              <a:rPr lang="en-US"/>
              <a:t>                                            - Deceleration</a:t>
            </a:r>
          </a:p>
          <a:p>
            <a:r>
              <a:rPr lang="en-US"/>
              <a:t>                                         </a:t>
            </a:r>
          </a:p>
          <a:p>
            <a:r>
              <a:rPr lang="en-US"/>
              <a:t>Signal builder block used to generate the signals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EA315-57BB-2229-23B1-E57CF8F90DA7}"/>
              </a:ext>
            </a:extLst>
          </p:cNvPr>
          <p:cNvSpPr txBox="1"/>
          <p:nvPr/>
        </p:nvSpPr>
        <p:spPr>
          <a:xfrm>
            <a:off x="8501565" y="3170224"/>
            <a:ext cx="272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Driver Input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70595C-AED3-6741-B02A-03722628273E}"/>
              </a:ext>
            </a:extLst>
          </p:cNvPr>
          <p:cNvSpPr txBox="1"/>
          <p:nvPr/>
        </p:nvSpPr>
        <p:spPr>
          <a:xfrm>
            <a:off x="9061090" y="6257699"/>
            <a:ext cx="170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Battery Pack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EF139C-D2DF-1C80-37C6-F492F4EAB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988" y="706690"/>
            <a:ext cx="3811680" cy="23580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4711F4-F776-9FEB-2E54-5237FF259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886" y="4346031"/>
            <a:ext cx="3981947" cy="191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3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52D1-BEBF-80AC-C391-06A7AF22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6"/>
            <a:ext cx="11077574" cy="1121190"/>
          </a:xfrm>
        </p:spPr>
        <p:txBody>
          <a:bodyPr/>
          <a:lstStyle/>
          <a:p>
            <a:r>
              <a:rPr lang="en-US"/>
              <a:t>Results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572F4-2E11-EC3B-E6F1-090F68D7C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1922106"/>
            <a:ext cx="11074866" cy="4386619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457200" indent="-457200">
              <a:buAutoNum type="alphaUcPeriod"/>
            </a:pPr>
            <a:r>
              <a:rPr lang="en-US" b="1">
                <a:solidFill>
                  <a:srgbClr val="FFFFFF">
                    <a:alpha val="80000"/>
                  </a:srgbClr>
                </a:solidFill>
              </a:rPr>
              <a:t>Results of actual speed vs reference speed.</a:t>
            </a:r>
          </a:p>
          <a:p>
            <a:r>
              <a:rPr lang="en-US" b="1">
                <a:solidFill>
                  <a:srgbClr val="FFFFFF">
                    <a:alpha val="80000"/>
                  </a:srgbClr>
                </a:solidFill>
              </a:rPr>
              <a:t>B.  Battery SOC Model.</a:t>
            </a:r>
          </a:p>
          <a:p>
            <a:r>
              <a:rPr lang="en-US">
                <a:solidFill>
                  <a:srgbClr val="FFFFFF">
                    <a:alpha val="80000"/>
                  </a:srgbClr>
                </a:solidFill>
              </a:rPr>
              <a:t>We tested the above model on two of the most common EV vehicle in the market and verified how well performed.</a:t>
            </a:r>
          </a:p>
          <a:p>
            <a:pPr marL="457200" indent="-457200">
              <a:buAutoNum type="arabicPeriod"/>
            </a:pPr>
            <a:r>
              <a:rPr lang="en-US">
                <a:solidFill>
                  <a:srgbClr val="FFFFFF">
                    <a:alpha val="80000"/>
                  </a:srgbClr>
                </a:solidFill>
              </a:rPr>
              <a:t>Nissan Leaf</a:t>
            </a:r>
          </a:p>
          <a:p>
            <a:r>
              <a:rPr lang="en-US">
                <a:solidFill>
                  <a:srgbClr val="FFFFFF">
                    <a:alpha val="80000"/>
                  </a:srgbClr>
                </a:solidFill>
              </a:rPr>
              <a:t>2.   Mini-EV</a:t>
            </a:r>
          </a:p>
          <a:p>
            <a:pPr marL="457200" indent="-457200">
              <a:buAutoNum type="arabicPeriod"/>
            </a:pPr>
            <a:endParaRPr lang="en-US">
              <a:solidFill>
                <a:srgbClr val="FFFFFF">
                  <a:alpha val="80000"/>
                </a:srgbClr>
              </a:solidFill>
            </a:endParaRPr>
          </a:p>
          <a:p>
            <a:pPr marL="457200" indent="-457200">
              <a:buAutoNum type="arabicPeriod"/>
            </a:pPr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68506C8-BD1B-CC8F-98E2-16D3A07A2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754" y="4184745"/>
            <a:ext cx="3031836" cy="1459673"/>
          </a:xfrm>
          <a:prstGeom prst="rect">
            <a:avLst/>
          </a:prstGeom>
        </p:spPr>
      </p:pic>
      <p:pic>
        <p:nvPicPr>
          <p:cNvPr id="5" name="Picture 5" descr="A picture containing car, road, transport, roof&#10;&#10;Description automatically generated">
            <a:extLst>
              <a:ext uri="{FF2B5EF4-FFF2-40B4-BE49-F238E27FC236}">
                <a16:creationId xmlns:a16="http://schemas.microsoft.com/office/drawing/2014/main" id="{D3025AF1-19B7-0F3F-4F09-EF0EED83F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193" y="3952097"/>
            <a:ext cx="2743200" cy="180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0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52D1-BEBF-80AC-C391-06A7AF22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6"/>
            <a:ext cx="11077574" cy="1121190"/>
          </a:xfrm>
        </p:spPr>
        <p:txBody>
          <a:bodyPr>
            <a:normAutofit/>
          </a:bodyPr>
          <a:lstStyle/>
          <a:p>
            <a:r>
              <a:rPr lang="en-US" sz="4800"/>
              <a:t>Vehicle parameters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B45E83-A537-4696-602F-059809E97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114205"/>
              </p:ext>
            </p:extLst>
          </p:nvPr>
        </p:nvGraphicFramePr>
        <p:xfrm>
          <a:off x="1477817" y="2505363"/>
          <a:ext cx="9344853" cy="3125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979">
                  <a:extLst>
                    <a:ext uri="{9D8B030D-6E8A-4147-A177-3AD203B41FA5}">
                      <a16:colId xmlns:a16="http://schemas.microsoft.com/office/drawing/2014/main" val="1409016162"/>
                    </a:ext>
                  </a:extLst>
                </a:gridCol>
                <a:gridCol w="1334979">
                  <a:extLst>
                    <a:ext uri="{9D8B030D-6E8A-4147-A177-3AD203B41FA5}">
                      <a16:colId xmlns:a16="http://schemas.microsoft.com/office/drawing/2014/main" val="3797890285"/>
                    </a:ext>
                  </a:extLst>
                </a:gridCol>
                <a:gridCol w="1334979">
                  <a:extLst>
                    <a:ext uri="{9D8B030D-6E8A-4147-A177-3AD203B41FA5}">
                      <a16:colId xmlns:a16="http://schemas.microsoft.com/office/drawing/2014/main" val="2145984772"/>
                    </a:ext>
                  </a:extLst>
                </a:gridCol>
                <a:gridCol w="1334979">
                  <a:extLst>
                    <a:ext uri="{9D8B030D-6E8A-4147-A177-3AD203B41FA5}">
                      <a16:colId xmlns:a16="http://schemas.microsoft.com/office/drawing/2014/main" val="3095141737"/>
                    </a:ext>
                  </a:extLst>
                </a:gridCol>
                <a:gridCol w="1334979">
                  <a:extLst>
                    <a:ext uri="{9D8B030D-6E8A-4147-A177-3AD203B41FA5}">
                      <a16:colId xmlns:a16="http://schemas.microsoft.com/office/drawing/2014/main" val="2092993806"/>
                    </a:ext>
                  </a:extLst>
                </a:gridCol>
                <a:gridCol w="1334979">
                  <a:extLst>
                    <a:ext uri="{9D8B030D-6E8A-4147-A177-3AD203B41FA5}">
                      <a16:colId xmlns:a16="http://schemas.microsoft.com/office/drawing/2014/main" val="900302497"/>
                    </a:ext>
                  </a:extLst>
                </a:gridCol>
                <a:gridCol w="1334979">
                  <a:extLst>
                    <a:ext uri="{9D8B030D-6E8A-4147-A177-3AD203B41FA5}">
                      <a16:colId xmlns:a16="http://schemas.microsoft.com/office/drawing/2014/main" val="2714823502"/>
                    </a:ext>
                  </a:extLst>
                </a:gridCol>
              </a:tblGrid>
              <a:tr h="1278484">
                <a:tc>
                  <a:txBody>
                    <a:bodyPr/>
                    <a:lstStyle/>
                    <a:p>
                      <a:r>
                        <a:rPr lang="en-US"/>
                        <a:t>Vehicle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Body weight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(Kg)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Frontal Area (ft/s^2)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Drag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Co. </a:t>
                      </a:r>
                      <a:r>
                        <a:rPr lang="en-US" err="1"/>
                        <a:t>ef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No-load 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Speed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(rpm)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Rated 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Speed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(rpm)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Nominal Battery voltage(V)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655845"/>
                  </a:ext>
                </a:extLst>
              </a:tr>
              <a:tr h="953790">
                <a:tc>
                  <a:txBody>
                    <a:bodyPr/>
                    <a:lstStyle/>
                    <a:p>
                      <a:r>
                        <a:rPr lang="en-US"/>
                        <a:t>Nissan 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10000-15000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8000-10000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180959"/>
                  </a:ext>
                </a:extLst>
              </a:tr>
              <a:tr h="892909">
                <a:tc>
                  <a:txBody>
                    <a:bodyPr/>
                    <a:lstStyle/>
                    <a:p>
                      <a:r>
                        <a:rPr lang="en-US"/>
                        <a:t>Mini-EV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10000-15000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294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98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3DFloatVTI</vt:lpstr>
      <vt:lpstr>Dynamic Modelling of An Electric Vehicle</vt:lpstr>
      <vt:lpstr>Introduction</vt:lpstr>
      <vt:lpstr>Mathematical Modelling of EV System</vt:lpstr>
      <vt:lpstr>Proposed Methodology</vt:lpstr>
      <vt:lpstr>Complete model</vt:lpstr>
      <vt:lpstr>Design of proposed system and working of model</vt:lpstr>
      <vt:lpstr>Design of proposed system</vt:lpstr>
      <vt:lpstr>Results </vt:lpstr>
      <vt:lpstr>Vehicle parameters</vt:lpstr>
      <vt:lpstr>PowerPoint Presentation</vt:lpstr>
      <vt:lpstr>Battery SOC and Speeds Graphs</vt:lpstr>
      <vt:lpstr>Discussion and Analysis</vt:lpstr>
      <vt:lpstr>Conclusion</vt:lpstr>
      <vt:lpstr>Future Work</vt:lpstr>
      <vt:lpstr>References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</cp:revision>
  <dcterms:created xsi:type="dcterms:W3CDTF">2023-05-07T08:56:11Z</dcterms:created>
  <dcterms:modified xsi:type="dcterms:W3CDTF">2023-05-09T10:18:39Z</dcterms:modified>
</cp:coreProperties>
</file>