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Tracking Weibo Influencers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Mary, Eva, Ignacio, Stephane, Jerry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Active Influencer #2</a:t>
            </a:r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 has 1954 friends, 95,270 followers ,13183 checkins, and 1580 favorites.</a:t>
            </a:r>
          </a:p>
        </p:txBody>
      </p:sp>
      <p:pic>
        <p:nvPicPr>
          <p:cNvPr id="155" name="INFLU_TOP2_HOTSP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64754" y="-1042328"/>
            <a:ext cx="15372427" cy="7907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Owner of 'Fellowship Coffee' (分享咖啡 )</a:t>
            </a:r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he has: 110,315 followers and follows 2,074 people</a:t>
            </a:r>
          </a:p>
        </p:txBody>
      </p:sp>
      <p:pic>
        <p:nvPicPr>
          <p:cNvPr id="159" name="13672306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5046" y="855336"/>
            <a:ext cx="3539828" cy="2992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72013775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4887" y="4201436"/>
            <a:ext cx="3219787" cy="2466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779295445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46692" y="549595"/>
            <a:ext cx="2816539" cy="28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103558621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7693" y="2935430"/>
            <a:ext cx="2334071" cy="3236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Closing Thoughts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Could apply to urban planning: </a:t>
            </a:r>
          </a:p>
          <a:p>
            <a:pPr lvl="2"/>
            <a:r>
              <a:t>What types of venues, and how to increase social network activity</a:t>
            </a:r>
          </a:p>
          <a:p>
            <a:pPr/>
            <a:r>
              <a:t>(Turn off geo tagging!)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Weibo Dataset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Total: </a:t>
            </a:r>
            <a:r>
              <a:rPr>
                <a:solidFill>
                  <a:srgbClr val="FAF900"/>
                </a:solidFill>
              </a:rPr>
              <a:t>547,363</a:t>
            </a:r>
            <a:r>
              <a:t> Users         </a:t>
            </a:r>
            <a:r>
              <a:rPr>
                <a:solidFill>
                  <a:srgbClr val="FAF900"/>
                </a:solidFill>
              </a:rPr>
              <a:t>64 %</a:t>
            </a:r>
            <a:r>
              <a:t> Female</a:t>
            </a:r>
          </a:p>
          <a:p>
            <a:pPr/>
            <a:r>
              <a:t># of Influencers (&gt; 10k followers)</a:t>
            </a:r>
          </a:p>
          <a:p>
            <a:pPr lvl="3"/>
            <a:r>
              <a:rPr>
                <a:solidFill>
                  <a:srgbClr val="FAF900"/>
                </a:solidFill>
              </a:rPr>
              <a:t>3825</a:t>
            </a:r>
            <a:r>
              <a:t> Users              </a:t>
            </a:r>
            <a:r>
              <a:rPr>
                <a:solidFill>
                  <a:srgbClr val="FAF900"/>
                </a:solidFill>
              </a:rPr>
              <a:t>43 %</a:t>
            </a:r>
            <a:r>
              <a:t> Female</a:t>
            </a:r>
          </a:p>
          <a:p>
            <a:pPr/>
            <a:r>
              <a:t># of Super Influencers: (&gt; 50k followers)</a:t>
            </a:r>
          </a:p>
          <a:p>
            <a:pPr lvl="3"/>
            <a:r>
              <a:rPr>
                <a:solidFill>
                  <a:srgbClr val="FAF900"/>
                </a:solidFill>
              </a:rPr>
              <a:t>587</a:t>
            </a:r>
            <a:r>
              <a:t> Users                </a:t>
            </a:r>
            <a:r>
              <a:rPr>
                <a:solidFill>
                  <a:srgbClr val="FAF900"/>
                </a:solidFill>
              </a:rPr>
              <a:t>37 %</a:t>
            </a:r>
            <a:r>
              <a:t> Female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FE4501"/>
                </a:solidFill>
              </a:defRPr>
            </a:pPr>
            <a:r>
              <a:t>Super Influencers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 location categories</a:t>
            </a:r>
          </a:p>
        </p:txBody>
      </p:sp>
      <p:pic>
        <p:nvPicPr>
          <p:cNvPr id="127" name="Influencers Ca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763" y="396213"/>
            <a:ext cx="10998092" cy="64465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FE4501"/>
                </a:solidFill>
              </a:defRPr>
            </a:pPr>
            <a:r>
              <a:t>Influencers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2592"/>
            </a:pPr>
            <a:r>
              <a:t>Some places that Influencers go that Super Influencers don’t: </a:t>
            </a:r>
          </a:p>
          <a:p>
            <a:pPr defTabSz="473201">
              <a:defRPr sz="2592"/>
            </a:pPr>
            <a:r>
              <a:t>Barbecue, Three-star hotels, Game room, Railway station, Auto Repair</a:t>
            </a:r>
          </a:p>
        </p:txBody>
      </p:sp>
      <p:pic>
        <p:nvPicPr>
          <p:cNvPr id="131" name="Super Ca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500" y="524602"/>
            <a:ext cx="11872074" cy="5594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>
              <a:defRPr>
                <a:solidFill>
                  <a:srgbClr val="FE4501"/>
                </a:solidFill>
              </a:defRPr>
            </a:pPr>
            <a:r>
              <a:t>Regular Users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781">
              <a:defRPr sz="2272"/>
            </a:pPr>
            <a:r>
              <a:t>New Location categories:</a:t>
            </a:r>
          </a:p>
          <a:p>
            <a:pPr defTabSz="414781">
              <a:defRPr sz="2272"/>
            </a:pPr>
            <a:r>
              <a:t>Gymnasium, Indoor Swimming Pool,Tobacco shops, Chess Room, Jiangsu cuisine, Pet shop</a:t>
            </a:r>
          </a:p>
        </p:txBody>
      </p:sp>
      <p:pic>
        <p:nvPicPr>
          <p:cNvPr id="135" name="pleb ca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896" y="606298"/>
            <a:ext cx="11693278" cy="6026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384300" y="7442200"/>
            <a:ext cx="10464800" cy="1422400"/>
          </a:xfrm>
          <a:prstGeom prst="rect">
            <a:avLst/>
          </a:prstGeom>
        </p:spPr>
        <p:txBody>
          <a:bodyPr/>
          <a:lstStyle>
            <a:lvl1pPr defTabSz="426466">
              <a:defRPr sz="5840">
                <a:solidFill>
                  <a:srgbClr val="FE4501"/>
                </a:solidFill>
              </a:defRPr>
            </a:lvl1pPr>
          </a:lstStyle>
          <a:p>
            <a:pPr/>
            <a:r>
              <a:t>Clustering of Super Influencers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270000" y="85725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Most frequently checked in locations in Shanghai</a:t>
            </a:r>
          </a:p>
        </p:txBody>
      </p:sp>
      <p:pic>
        <p:nvPicPr>
          <p:cNvPr id="139" name="Cluster_SuperUser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42679" y="-560190"/>
            <a:ext cx="16133665" cy="8066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Hot Spots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 Influencers</a:t>
            </a:r>
          </a:p>
        </p:txBody>
      </p:sp>
      <p:pic>
        <p:nvPicPr>
          <p:cNvPr id="143" name="SUPER_HOTSP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350" y="-21898"/>
            <a:ext cx="13004801" cy="6689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4501"/>
                </a:solidFill>
              </a:defRPr>
            </a:lvl1pPr>
          </a:lstStyle>
          <a:p>
            <a:pPr/>
            <a:r>
              <a:t>Hot Spots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Influencers</a:t>
            </a:r>
          </a:p>
        </p:txBody>
      </p:sp>
      <p:pic>
        <p:nvPicPr>
          <p:cNvPr id="147" name="INFLU_HOTSPO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11200" y="-1509656"/>
            <a:ext cx="16103600" cy="8283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E4501"/>
                </a:solidFill>
              </a:defRPr>
            </a:lvl1pPr>
          </a:lstStyle>
          <a:p>
            <a:pPr/>
            <a:r>
              <a:t>Tracking an active influencer across Shanghai</a:t>
            </a:r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2688"/>
            </a:lvl1pPr>
          </a:lstStyle>
          <a:p>
            <a:pPr/>
            <a:r>
              <a:t>He has 1,009 friends, 101,565 followers, 1438 checkins, 5 favorites. The director of a Korean cosmetic surgery hospital in Shanghai. </a:t>
            </a:r>
          </a:p>
        </p:txBody>
      </p:sp>
      <p:pic>
        <p:nvPicPr>
          <p:cNvPr id="151" name="INFLU_TOP2_PATH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2505" y="-866016"/>
            <a:ext cx="15447070" cy="7945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