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0" r:id="rId3"/>
    <p:sldId id="268" r:id="rId4"/>
    <p:sldId id="271" r:id="rId5"/>
    <p:sldId id="272" r:id="rId6"/>
    <p:sldId id="273" r:id="rId7"/>
    <p:sldId id="264" r:id="rId8"/>
    <p:sldId id="270" r:id="rId9"/>
    <p:sldId id="263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29" autoAdjust="0"/>
  </p:normalViewPr>
  <p:slideViewPr>
    <p:cSldViewPr snapToGrid="0">
      <p:cViewPr varScale="1">
        <p:scale>
          <a:sx n="81" d="100"/>
          <a:sy n="81" d="100"/>
        </p:scale>
        <p:origin x="75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77F908-BEE5-49ED-AA15-F4D8E46F5216}" type="datetime1">
              <a:rPr lang="fr-FR" smtClean="0"/>
              <a:t>07/05/2025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30D462-968B-40B1-9DF9-E50DC118B5B8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sz="1200" i="1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518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83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4BC9C-1861-17FC-6BBD-19A316C1B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016885-3459-6B4A-3FF6-0462FFCBF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891E2CA-020B-25FB-7AD0-299998636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122BF0-4897-3EB9-E0F9-DC9DD05E1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72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729E2-07A6-D44B-4B1C-50013B567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D102C60-EFDB-B537-D2F4-36CBD50DF0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898D14-FA9B-83DD-79C5-278E310A7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58EB50-763F-7415-0DC9-16656EB0D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418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49736-4E18-B010-0419-4A25CC183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A06027-B2AB-4425-AEB1-E4AB9588F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380D67-2C85-63AB-B30F-F3934B808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C6DBEB-2BB1-D4F2-AE43-9DD101809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21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7BA2-0987-20F3-9319-E5459B83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35F88F-A25D-F5CD-AA71-8096CE2F73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ED0A853-A5BD-7921-7A4A-29018FCF6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FC927A-658C-7204-23DD-249529C3F7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087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50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fr-FR" sz="1800" noProof="0"/>
          </a:p>
        </p:txBody>
      </p:sp>
      <p:sp>
        <p:nvSpPr>
          <p:cNvPr id="7" name="Forme libre 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sz="1800" noProof="0"/>
          </a:p>
        </p:txBody>
      </p:sp>
      <p:sp>
        <p:nvSpPr>
          <p:cNvPr id="8" name="Forme libre 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sz="1800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 rtl="0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0FE1D4-BAA3-4C51-9316-734A2578A75B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2" name="Rectangle 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ACE2EF-DF1B-480F-8258-1536A65FC6D5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AE3742-CAFC-4168-B6AD-B8D7D9A49F7B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0CB63E-6E22-4C04-BC63-02C02C71D9D6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3990C3-FF25-41AB-946F-0A0C7F2E70EA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sz="1800" noProof="0"/>
          </a:p>
        </p:txBody>
      </p:sp>
      <p:sp>
        <p:nvSpPr>
          <p:cNvPr id="11" name="Forme libre 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sz="1800" noProof="0"/>
          </a:p>
        </p:txBody>
      </p:sp>
      <p:sp>
        <p:nvSpPr>
          <p:cNvPr id="12" name="Forme libre 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sz="1800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 rtl="0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15" name="Espace réservé d’image 14" descr="Espace réservé vide pour ajouter une image. Cliquez sur l’espace réservé et sélectionnez l’image à ajouter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sz="1800" noProof="0"/>
          </a:p>
        </p:txBody>
      </p:sp>
      <p:sp>
        <p:nvSpPr>
          <p:cNvPr id="8" name="Forme libre 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sz="1800" noProof="0"/>
          </a:p>
        </p:txBody>
      </p:sp>
      <p:sp>
        <p:nvSpPr>
          <p:cNvPr id="9" name="Forme libre 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sz="1800" noProof="0"/>
          </a:p>
        </p:txBody>
      </p:sp>
      <p:sp>
        <p:nvSpPr>
          <p:cNvPr id="10" name="Forme libre 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fr-FR" sz="1800" noProof="0"/>
          </a:p>
        </p:txBody>
      </p: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 rtl="0"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BADD09-8160-4139-91BF-F9B7A61D0147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04430-DEF4-4671-9B8D-A76D52610D8B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FAFD83-6A28-4AE1-ADA5-746B248024C9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F953F8-D3C4-4221-AEDE-52BE6F2DD826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45F843-46AD-4534-8C69-E1C981C7F879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B3D1012D-6AF5-4519-91F9-5E5553BB3C62}" type="datetime1">
              <a:rPr lang="fr-FR" noProof="0" smtClean="0"/>
              <a:t>07/05/2025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>
                <a:latin typeface="Aptos" panose="020B0004020202020204" pitchFamily="34" charset="0"/>
              </a:rPr>
              <a:t>Minnesota Traffic Volume Project</a:t>
            </a:r>
            <a:br>
              <a:rPr lang="fr-FR" dirty="0">
                <a:latin typeface="Aptos" panose="020B0004020202020204" pitchFamily="34" charset="0"/>
              </a:rPr>
            </a:br>
            <a:br>
              <a:rPr lang="fr-FR" sz="2200" dirty="0">
                <a:latin typeface="Aptos" panose="020B0004020202020204" pitchFamily="34" charset="0"/>
              </a:rPr>
            </a:br>
            <a:r>
              <a:rPr lang="fr-FR" sz="2000" dirty="0" err="1">
                <a:latin typeface="Aptos" panose="020B0004020202020204" pitchFamily="34" charset="0"/>
              </a:rPr>
              <a:t>Analyzing</a:t>
            </a:r>
            <a:r>
              <a:rPr lang="fr-FR" sz="2000" dirty="0">
                <a:latin typeface="Aptos" panose="020B0004020202020204" pitchFamily="34" charset="0"/>
              </a:rPr>
              <a:t> Traffic Trends to support Infrastructure </a:t>
            </a:r>
            <a:r>
              <a:rPr lang="fr-FR" sz="2000" dirty="0" err="1">
                <a:latin typeface="Aptos" panose="020B0004020202020204" pitchFamily="34" charset="0"/>
              </a:rPr>
              <a:t>Decisions</a:t>
            </a:r>
            <a:endParaRPr lang="fr-FR" sz="2000" dirty="0">
              <a:latin typeface="Aptos" panose="020B0004020202020204" pitchFamily="34" charset="0"/>
            </a:endParaRPr>
          </a:p>
        </p:txBody>
      </p:sp>
      <p:pic>
        <p:nvPicPr>
          <p:cNvPr id="5" name="Espace réservé d’image 4" descr="Photo de rue avec flou de mouvement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295401" y="5044272"/>
            <a:ext cx="5120640" cy="1600200"/>
          </a:xfrm>
        </p:spPr>
        <p:txBody>
          <a:bodyPr rtlCol="0">
            <a:normAutofit/>
          </a:bodyPr>
          <a:lstStyle/>
          <a:p>
            <a:pPr rtl="0"/>
            <a:r>
              <a:rPr lang="fr-FR" sz="1400" dirty="0">
                <a:latin typeface="Aptos" panose="020B0004020202020204" pitchFamily="34" charset="0"/>
              </a:rPr>
              <a:t>May 2025</a:t>
            </a:r>
          </a:p>
          <a:p>
            <a:pPr rtl="0"/>
            <a:r>
              <a:rPr lang="fr-FR" sz="1400" dirty="0">
                <a:latin typeface="Aptos" panose="020B0004020202020204" pitchFamily="34" charset="0"/>
              </a:rPr>
              <a:t>Antoine Nassaux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>
                <a:latin typeface="Aptos" panose="020B0004020202020204" pitchFamily="34" charset="0"/>
              </a:rPr>
              <a:t>Understanding Traffic Patterns to Improve Transportation Planning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82321" y="1828800"/>
            <a:ext cx="6692202" cy="4343400"/>
          </a:xfrm>
        </p:spPr>
        <p:txBody>
          <a:bodyPr rtlCol="0">
            <a:normAutofit/>
          </a:bodyPr>
          <a:lstStyle/>
          <a:p>
            <a:pPr>
              <a:buNone/>
            </a:pPr>
            <a:r>
              <a:rPr lang="en-US" dirty="0">
                <a:latin typeface="Aptos" panose="020B0004020202020204" pitchFamily="34" charset="0"/>
              </a:rPr>
              <a:t>MnDOT need an interactive dashboard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Spot traffic peaks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Analyze weather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Highlight holiday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Help stakeholders explore data easily</a:t>
            </a:r>
          </a:p>
          <a:p>
            <a:pPr marL="0" indent="0" rtl="0">
              <a:buNone/>
            </a:pPr>
            <a:endParaRPr lang="fr-FR" dirty="0">
              <a:latin typeface="Aptos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C003C-0B26-1AB7-675B-5F596A400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889" y="1828800"/>
            <a:ext cx="3991789" cy="45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Aptos" panose="020B0004020202020204" pitchFamily="34" charset="0"/>
              </a:rPr>
              <a:t>Data </a:t>
            </a:r>
            <a:r>
              <a:rPr lang="fr-FR" dirty="0" err="1">
                <a:latin typeface="Aptos" panose="020B0004020202020204" pitchFamily="34" charset="0"/>
              </a:rPr>
              <a:t>Processing</a:t>
            </a:r>
            <a:r>
              <a:rPr lang="fr-FR" dirty="0">
                <a:latin typeface="Aptos" panose="020B0004020202020204" pitchFamily="34" charset="0"/>
              </a:rPr>
              <a:t> &amp; </a:t>
            </a:r>
            <a:r>
              <a:rPr lang="fr-FR" dirty="0" err="1">
                <a:latin typeface="Aptos" panose="020B0004020202020204" pitchFamily="34" charset="0"/>
              </a:rPr>
              <a:t>Visualization</a:t>
            </a: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2"/>
          </p:nvPr>
        </p:nvSpPr>
        <p:spPr>
          <a:xfrm>
            <a:off x="557633" y="1621411"/>
            <a:ext cx="5968720" cy="4343400"/>
          </a:xfrm>
        </p:spPr>
        <p:txBody>
          <a:bodyPr rtlCol="0">
            <a:normAutofit/>
          </a:bodyPr>
          <a:lstStyle/>
          <a:p>
            <a:pPr>
              <a:buNone/>
            </a:pPr>
            <a:r>
              <a:rPr lang="en-US" dirty="0">
                <a:latin typeface="Aptos" panose="020B0004020202020204" pitchFamily="34" charset="0"/>
              </a:rPr>
              <a:t>Data source: </a:t>
            </a:r>
            <a:r>
              <a:rPr lang="en-US" b="1" dirty="0">
                <a:latin typeface="Aptos" panose="020B0004020202020204" pitchFamily="34" charset="0"/>
              </a:rPr>
              <a:t>CSV</a:t>
            </a:r>
            <a:r>
              <a:rPr lang="en-US" dirty="0">
                <a:latin typeface="Aptos" panose="020B0004020202020204" pitchFamily="34" charset="0"/>
              </a:rPr>
              <a:t> file</a:t>
            </a:r>
          </a:p>
          <a:p>
            <a:pPr>
              <a:buNone/>
            </a:pPr>
            <a:r>
              <a:rPr lang="en-US" dirty="0">
                <a:latin typeface="Aptos" panose="020B0004020202020204" pitchFamily="34" charset="0"/>
              </a:rPr>
              <a:t>BI Platform used: </a:t>
            </a:r>
            <a:r>
              <a:rPr lang="en-US" b="1" dirty="0">
                <a:latin typeface="Aptos" panose="020B0004020202020204" pitchFamily="34" charset="0"/>
              </a:rPr>
              <a:t>Tableau</a:t>
            </a:r>
          </a:p>
          <a:p>
            <a:pPr>
              <a:buNone/>
            </a:pP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Key steps: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Imported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and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cleaned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Built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 pipeline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directly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in Tableau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Focused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on time,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weather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and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holiday</a:t>
            </a:r>
            <a:r>
              <a:rPr lang="fr-FR" altLang="fr-FR" dirty="0">
                <a:latin typeface="Aptos" panose="020B00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metrics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rtl="0"/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2C1F578D-AD0E-ED6C-A140-3B5AE29FB16B}"/>
              </a:ext>
            </a:extLst>
          </p:cNvPr>
          <p:cNvSpPr txBox="1">
            <a:spLocks/>
          </p:cNvSpPr>
          <p:nvPr/>
        </p:nvSpPr>
        <p:spPr>
          <a:xfrm>
            <a:off x="6692202" y="1828800"/>
            <a:ext cx="5021665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ptos" panose="020B0004020202020204" pitchFamily="34" charset="0"/>
              </a:rPr>
              <a:t>Visualizations included: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 </a:t>
            </a:r>
            <a:r>
              <a:rPr lang="en-US" sz="1800" b="1" dirty="0">
                <a:latin typeface="Aptos" panose="020B0004020202020204" pitchFamily="34" charset="0"/>
              </a:rPr>
              <a:t>Year filter</a:t>
            </a:r>
            <a:r>
              <a:rPr lang="en-US" sz="1800" dirty="0">
                <a:latin typeface="Aptos" panose="020B0004020202020204" pitchFamily="34" charset="0"/>
              </a:rPr>
              <a:t> for dynamic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" panose="020B0004020202020204" pitchFamily="34" charset="0"/>
              </a:rPr>
              <a:t> Line chart</a:t>
            </a:r>
            <a:r>
              <a:rPr lang="en-US" sz="1800" dirty="0">
                <a:latin typeface="Aptos" panose="020B0004020202020204" pitchFamily="34" charset="0"/>
              </a:rPr>
              <a:t>: traffic volume per hour of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" panose="020B0004020202020204" pitchFamily="34" charset="0"/>
              </a:rPr>
              <a:t> Line chart</a:t>
            </a:r>
            <a:r>
              <a:rPr lang="en-US" sz="1800" dirty="0">
                <a:latin typeface="Aptos" panose="020B0004020202020204" pitchFamily="34" charset="0"/>
              </a:rPr>
              <a:t>: traffic volume per month and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" panose="020B0004020202020204" pitchFamily="34" charset="0"/>
              </a:rPr>
              <a:t> Bar chart</a:t>
            </a:r>
            <a:r>
              <a:rPr lang="en-US" sz="1800" dirty="0">
                <a:latin typeface="Aptos" panose="020B0004020202020204" pitchFamily="34" charset="0"/>
              </a:rPr>
              <a:t>: traffic volume by weather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" panose="020B0004020202020204" pitchFamily="34" charset="0"/>
              </a:rPr>
              <a:t> Bubble chart</a:t>
            </a:r>
            <a:r>
              <a:rPr lang="en-US" sz="1800" dirty="0">
                <a:latin typeface="Aptos" panose="020B0004020202020204" pitchFamily="34" charset="0"/>
              </a:rPr>
              <a:t>: traffic volume per holiday</a:t>
            </a:r>
          </a:p>
          <a:p>
            <a:endParaRPr lang="fr-FR" dirty="0">
              <a:latin typeface="Aptos" panose="020B0004020202020204" pitchFamily="34" charset="0"/>
            </a:endParaRPr>
          </a:p>
          <a:p>
            <a:endParaRPr lang="fr-FR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5E6B35-2380-CAE3-2B93-E3F1119A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07" y="5285401"/>
            <a:ext cx="4372585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39635-BD1F-3954-19D9-F2D176E5C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ED62E04F-ECC3-6DB1-5284-48C1547E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>
                <a:latin typeface="Aptos" panose="020B0004020202020204" pitchFamily="34" charset="0"/>
              </a:rPr>
              <a:t>Monthly</a:t>
            </a:r>
            <a:r>
              <a:rPr lang="fr-FR" dirty="0">
                <a:latin typeface="Aptos" panose="020B0004020202020204" pitchFamily="34" charset="0"/>
              </a:rPr>
              <a:t> Traffic Volume per </a:t>
            </a:r>
            <a:r>
              <a:rPr lang="fr-FR" dirty="0" err="1">
                <a:latin typeface="Aptos" panose="020B0004020202020204" pitchFamily="34" charset="0"/>
              </a:rPr>
              <a:t>Year</a:t>
            </a: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659D92-D171-F4FB-667F-E77B55E90C5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797062" y="2103468"/>
            <a:ext cx="51355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August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has the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peak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monthly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traffic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indicating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seasonal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travel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trends.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February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has the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lowest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volume</a:t>
            </a:r>
            <a:r>
              <a:rPr lang="fr-FR" altLang="fr-FR" sz="1800" b="1" dirty="0">
                <a:latin typeface="Aptos" panose="020B0004020202020204" pitchFamily="34" charset="0"/>
              </a:rPr>
              <a:t>, </a:t>
            </a:r>
            <a:r>
              <a:rPr lang="fr-FR" altLang="fr-FR" sz="1800" dirty="0" err="1">
                <a:latin typeface="Aptos" panose="020B0004020202020204" pitchFamily="34" charset="0"/>
              </a:rPr>
              <a:t>ideal</a:t>
            </a:r>
            <a:r>
              <a:rPr lang="fr-FR" altLang="fr-FR" sz="1800" dirty="0">
                <a:latin typeface="Aptos" panose="020B0004020202020204" pitchFamily="34" charset="0"/>
              </a:rPr>
              <a:t> for maintenance </a:t>
            </a:r>
            <a:r>
              <a:rPr lang="fr-FR" altLang="fr-FR" sz="1800" dirty="0" err="1">
                <a:latin typeface="Aptos" panose="020B0004020202020204" pitchFamily="34" charset="0"/>
              </a:rPr>
              <a:t>work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5CE71-DEFA-5FE9-6ADD-913A53F75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3" y="1963208"/>
            <a:ext cx="6283879" cy="392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B4536-DD85-B298-2159-13C880E81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1A1A5210-CAC1-959B-6C07-8171E133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Aptos" panose="020B0004020202020204" pitchFamily="34" charset="0"/>
              </a:rPr>
              <a:t>How the </a:t>
            </a:r>
            <a:r>
              <a:rPr lang="fr-FR" dirty="0" err="1">
                <a:latin typeface="Aptos" panose="020B0004020202020204" pitchFamily="34" charset="0"/>
              </a:rPr>
              <a:t>Weatherman</a:t>
            </a:r>
            <a:r>
              <a:rPr lang="fr-FR" dirty="0">
                <a:latin typeface="Aptos" panose="020B0004020202020204" pitchFamily="34" charset="0"/>
              </a:rPr>
              <a:t> affects Traffic Volume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9747DD-9663-5B09-A96D-F90B0234291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17152" y="3371311"/>
            <a:ext cx="51355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Clear and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cloudy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days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saw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the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most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traffic</a:t>
            </a:r>
            <a:endParaRPr lang="fr-FR" altLang="fr-FR" sz="1800" dirty="0">
              <a:latin typeface="Aptos" panose="020B00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fr-FR" sz="1800" dirty="0">
              <a:latin typeface="Aptos" panose="020B0004020202020204" pitchFamily="34" charset="0"/>
              <a:ea typeface="Google Sans"/>
              <a:cs typeface="Google Sans"/>
              <a:sym typeface="Google San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Aptos" panose="020B0004020202020204" pitchFamily="34" charset="0"/>
                <a:ea typeface="Google Sans"/>
                <a:cs typeface="Google Sans"/>
                <a:sym typeface="Google Sans"/>
              </a:rPr>
              <a:t>Low-visibility</a:t>
            </a:r>
            <a:r>
              <a:rPr lang="en-US" sz="1800" dirty="0">
                <a:latin typeface="Aptos" panose="020B0004020202020204" pitchFamily="34" charset="0"/>
                <a:ea typeface="Google Sans"/>
                <a:cs typeface="Google Sans"/>
                <a:sym typeface="Google Sans"/>
              </a:rPr>
              <a:t> conditions result in the </a:t>
            </a:r>
            <a:r>
              <a:rPr lang="en-US" sz="1800" b="1" dirty="0">
                <a:latin typeface="Aptos" panose="020B0004020202020204" pitchFamily="34" charset="0"/>
                <a:ea typeface="Google Sans"/>
                <a:cs typeface="Google Sans"/>
                <a:sym typeface="Google Sans"/>
              </a:rPr>
              <a:t>lowest traffic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F5AD8-71E8-DB7D-CC5F-09DE062E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39" y="1941698"/>
            <a:ext cx="6169263" cy="43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4E3A5-F50E-8489-F0AA-2D321FF4A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C5F34AB9-C161-D3A1-4100-97622B3B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>
                <a:latin typeface="Aptos" panose="020B0004020202020204" pitchFamily="34" charset="0"/>
              </a:rPr>
              <a:t>Holiday </a:t>
            </a:r>
            <a:r>
              <a:rPr lang="fr-FR" dirty="0" err="1">
                <a:latin typeface="Aptos" panose="020B0004020202020204" pitchFamily="34" charset="0"/>
              </a:rPr>
              <a:t>Travel</a:t>
            </a:r>
            <a:endParaRPr lang="fr-FR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7E4EB-5A12-189C-9D18-FFA804418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64" y="1828800"/>
            <a:ext cx="4313236" cy="4343400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D8E3E3C-4C63-60CC-DE6B-FF0A1503AF3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04352" y="1828800"/>
            <a:ext cx="4129872" cy="434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Labor Day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and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Martin Luther King Jr. Day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recorded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the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highest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holiday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traffic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volume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fr-FR" dirty="0">
                <a:latin typeface="Aptos" panose="020B0004020202020204" pitchFamily="34" charset="0"/>
              </a:rPr>
              <a:t>Most </a:t>
            </a:r>
            <a:r>
              <a:rPr lang="fr-FR" altLang="fr-FR" dirty="0" err="1">
                <a:latin typeface="Aptos" panose="020B0004020202020204" pitchFamily="34" charset="0"/>
              </a:rPr>
              <a:t>holidays</a:t>
            </a:r>
            <a:r>
              <a:rPr lang="fr-FR" altLang="fr-FR" dirty="0">
                <a:latin typeface="Aptos" panose="020B0004020202020204" pitchFamily="34" charset="0"/>
              </a:rPr>
              <a:t> have </a:t>
            </a:r>
            <a:r>
              <a:rPr lang="fr-FR" altLang="fr-FR" dirty="0" err="1">
                <a:latin typeface="Aptos" panose="020B0004020202020204" pitchFamily="34" charset="0"/>
              </a:rPr>
              <a:t>little</a:t>
            </a:r>
            <a:r>
              <a:rPr lang="fr-FR" altLang="fr-FR" dirty="0">
                <a:latin typeface="Aptos" panose="020B0004020202020204" pitchFamily="34" charset="0"/>
              </a:rPr>
              <a:t> impact on </a:t>
            </a:r>
            <a:r>
              <a:rPr lang="fr-FR" altLang="fr-FR" dirty="0" err="1">
                <a:latin typeface="Aptos" panose="020B0004020202020204" pitchFamily="34" charset="0"/>
              </a:rPr>
              <a:t>traffic</a:t>
            </a:r>
            <a:r>
              <a:rPr lang="fr-FR" altLang="fr-FR" dirty="0">
                <a:latin typeface="Aptos" panose="020B0004020202020204" pitchFamily="34" charset="0"/>
              </a:rPr>
              <a:t> volume.</a:t>
            </a: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>
                <a:latin typeface="Aptos" panose="020B0004020202020204" pitchFamily="34" charset="0"/>
              </a:rPr>
              <a:t>Hourly</a:t>
            </a:r>
            <a:r>
              <a:rPr lang="fr-FR" dirty="0">
                <a:latin typeface="Aptos" panose="020B0004020202020204" pitchFamily="34" charset="0"/>
              </a:rPr>
              <a:t> Traffic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D5FACC-E425-C64E-AEE5-E6DB50F003D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25343" y="3866998"/>
            <a:ext cx="51355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Rush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hours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(7–9 AM and 4–6 PM) have the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highest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traffic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volume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CFD7FB-F0DF-F9FE-3221-F23C653BA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49" y="1925962"/>
            <a:ext cx="5715851" cy="42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9C691-3841-1FC1-12A9-20D5B4F2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CA594D8A-6AAB-AA53-7C9E-A749FFF8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Aptos" panose="020B0004020202020204" pitchFamily="34" charset="0"/>
              </a:rPr>
              <a:t>Dashboard Look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533C56-07BE-33A9-9BB8-F9778927348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968344" y="3290501"/>
            <a:ext cx="39891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Fully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accessible to Stakeholders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800" dirty="0">
                <a:latin typeface="Aptos" panose="020B0004020202020204" pitchFamily="34" charset="0"/>
              </a:rPr>
              <a:t>Live Monitoring</a:t>
            </a: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800" dirty="0" err="1">
                <a:latin typeface="Aptos" panose="020B0004020202020204" pitchFamily="34" charset="0"/>
              </a:rPr>
              <a:t>Filters</a:t>
            </a:r>
            <a:r>
              <a:rPr lang="fr-FR" altLang="fr-FR" sz="1800" dirty="0">
                <a:latin typeface="Aptos" panose="020B0004020202020204" pitchFamily="34" charset="0"/>
              </a:rPr>
              <a:t> by </a:t>
            </a:r>
            <a:r>
              <a:rPr lang="fr-FR" altLang="fr-FR" sz="1800" dirty="0" err="1">
                <a:latin typeface="Aptos" panose="020B0004020202020204" pitchFamily="34" charset="0"/>
              </a:rPr>
              <a:t>Year</a:t>
            </a:r>
            <a:endParaRPr kumimoji="0" lang="fr-FR" altLang="fr-F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FR" sz="1800" dirty="0" err="1">
                <a:latin typeface="Aptos" panose="020B0004020202020204" pitchFamily="34" charset="0"/>
              </a:rPr>
              <a:t>Downloadable</a:t>
            </a:r>
            <a:endParaRPr lang="fr-FR" altLang="fr-FR" sz="1800" dirty="0">
              <a:latin typeface="Aptos" panose="020B00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4" name="Picture 3" descr="A screenshot of a graph">
            <a:extLst>
              <a:ext uri="{FF2B5EF4-FFF2-40B4-BE49-F238E27FC236}">
                <a16:creationId xmlns:a16="http://schemas.microsoft.com/office/drawing/2014/main" id="{FD0EC474-A23C-2B9E-8EE6-472A1490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77" y="1632837"/>
            <a:ext cx="6270171" cy="50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>
                <a:latin typeface="Aptos" panose="020B0004020202020204" pitchFamily="34" charset="0"/>
              </a:rPr>
              <a:t>Thank</a:t>
            </a:r>
            <a:r>
              <a:rPr lang="fr-FR" dirty="0">
                <a:latin typeface="Aptos" panose="020B0004020202020204" pitchFamily="34" charset="0"/>
              </a:rPr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rection des ventes 16 X 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75_TF03431374.potx" id="{DBEC6DFD-D1B1-4E38-9927-39A7B0FD4197}" vid="{26E04FEF-B582-49DD-84AC-DEC3AD89A783}"/>
    </a:ext>
  </a:extLst>
</a:theme>
</file>

<file path=ppt/theme/theme2.xml><?xml version="1.0" encoding="utf-8"?>
<a:theme xmlns:a="http://schemas.openxmlformats.org/drawingml/2006/main" name="Thèm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direction d’entreprise (grand écran)</Template>
  <TotalTime>161</TotalTime>
  <Words>271</Words>
  <Application>Microsoft Office PowerPoint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Book Antiqua</vt:lpstr>
      <vt:lpstr>Wingdings</vt:lpstr>
      <vt:lpstr>Direction des ventes 16 X 9</vt:lpstr>
      <vt:lpstr>Minnesota Traffic Volume Project  Analyzing Traffic Trends to support Infrastructure Decisions</vt:lpstr>
      <vt:lpstr>Understanding Traffic Patterns to Improve Transportation Planning</vt:lpstr>
      <vt:lpstr>Data Processing &amp; Visualization</vt:lpstr>
      <vt:lpstr>Monthly Traffic Volume per Year</vt:lpstr>
      <vt:lpstr>How the Weatherman affects Traffic Volume</vt:lpstr>
      <vt:lpstr>Holiday Travel</vt:lpstr>
      <vt:lpstr>Hourly Traffic</vt:lpstr>
      <vt:lpstr>Dashboard Look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Nassaux</dc:creator>
  <cp:lastModifiedBy>Antoine Nassaux</cp:lastModifiedBy>
  <cp:revision>5</cp:revision>
  <dcterms:created xsi:type="dcterms:W3CDTF">2025-05-06T06:49:52Z</dcterms:created>
  <dcterms:modified xsi:type="dcterms:W3CDTF">2025-05-07T12:17:03Z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