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" ContentType="application/vnd.ms-exce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8"/>
  </p:notesMasterIdLst>
  <p:sldIdLst>
    <p:sldId id="256" r:id="rId2"/>
    <p:sldId id="289" r:id="rId3"/>
    <p:sldId id="290" r:id="rId4"/>
    <p:sldId id="291" r:id="rId5"/>
    <p:sldId id="258" r:id="rId6"/>
    <p:sldId id="259" r:id="rId7"/>
    <p:sldId id="292" r:id="rId8"/>
    <p:sldId id="261" r:id="rId9"/>
    <p:sldId id="262" r:id="rId10"/>
    <p:sldId id="260" r:id="rId11"/>
    <p:sldId id="264" r:id="rId12"/>
    <p:sldId id="265" r:id="rId13"/>
    <p:sldId id="266" r:id="rId14"/>
    <p:sldId id="267" r:id="rId15"/>
    <p:sldId id="268" r:id="rId16"/>
    <p:sldId id="263" r:id="rId17"/>
    <p:sldId id="270" r:id="rId18"/>
    <p:sldId id="269" r:id="rId19"/>
    <p:sldId id="271" r:id="rId20"/>
    <p:sldId id="272" r:id="rId21"/>
    <p:sldId id="273" r:id="rId22"/>
    <p:sldId id="274" r:id="rId23"/>
    <p:sldId id="281" r:id="rId24"/>
    <p:sldId id="285" r:id="rId25"/>
    <p:sldId id="286" r:id="rId26"/>
    <p:sldId id="287" r:id="rId27"/>
    <p:sldId id="276" r:id="rId28"/>
    <p:sldId id="280" r:id="rId29"/>
    <p:sldId id="299" r:id="rId30"/>
    <p:sldId id="293" r:id="rId31"/>
    <p:sldId id="294" r:id="rId32"/>
    <p:sldId id="295" r:id="rId33"/>
    <p:sldId id="296" r:id="rId34"/>
    <p:sldId id="297" r:id="rId35"/>
    <p:sldId id="298" r:id="rId36"/>
    <p:sldId id="27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FC429E-9941-432B-878C-703CD0A6B1A1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7D0B3BA-41E0-4061-9921-84A85EE82C34}">
      <dgm:prSet phldrT="[Text]"/>
      <dgm:spPr>
        <a:solidFill>
          <a:srgbClr val="FFCCFF"/>
        </a:solidFill>
        <a:ln>
          <a:noFill/>
        </a:ln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UNF</a:t>
          </a:r>
        </a:p>
      </dgm:t>
    </dgm:pt>
    <dgm:pt modelId="{110E5580-85BD-4C70-B33C-8ECE9D0E4337}" type="parTrans" cxnId="{C2752B0D-1F18-4A70-A9A3-06EA78A71DB2}">
      <dgm:prSet/>
      <dgm:spPr/>
      <dgm:t>
        <a:bodyPr/>
        <a:lstStyle/>
        <a:p>
          <a:endParaRPr lang="en-GB"/>
        </a:p>
      </dgm:t>
    </dgm:pt>
    <dgm:pt modelId="{21933A8E-A893-4DCF-94E4-BFA6A91DEC26}" type="sibTrans" cxnId="{C2752B0D-1F18-4A70-A9A3-06EA78A71DB2}">
      <dgm:prSet/>
      <dgm:spPr/>
      <dgm:t>
        <a:bodyPr/>
        <a:lstStyle/>
        <a:p>
          <a:endParaRPr lang="en-GB"/>
        </a:p>
      </dgm:t>
    </dgm:pt>
    <dgm:pt modelId="{63E756C0-A612-450F-84BB-560550650EEC}">
      <dgm:prSet phldrT="[Text]"/>
      <dgm:spPr>
        <a:solidFill>
          <a:srgbClr val="FFCCFF"/>
        </a:solidFill>
        <a:ln>
          <a:noFill/>
        </a:ln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1NF</a:t>
          </a:r>
        </a:p>
      </dgm:t>
    </dgm:pt>
    <dgm:pt modelId="{99278616-F4E4-4D3D-B9DC-36DF4DEDDD51}" type="parTrans" cxnId="{B696942C-705C-43C4-A6BB-20F36CC7062B}">
      <dgm:prSet/>
      <dgm:spPr/>
      <dgm:t>
        <a:bodyPr/>
        <a:lstStyle/>
        <a:p>
          <a:endParaRPr lang="en-GB"/>
        </a:p>
      </dgm:t>
    </dgm:pt>
    <dgm:pt modelId="{AEB1C5C0-198F-4A8D-9D95-57DBCF59C562}" type="sibTrans" cxnId="{B696942C-705C-43C4-A6BB-20F36CC7062B}">
      <dgm:prSet/>
      <dgm:spPr/>
      <dgm:t>
        <a:bodyPr/>
        <a:lstStyle/>
        <a:p>
          <a:endParaRPr lang="en-GB"/>
        </a:p>
      </dgm:t>
    </dgm:pt>
    <dgm:pt modelId="{1919BC90-2869-464F-AF82-19FC5806D5E9}">
      <dgm:prSet/>
      <dgm:spPr>
        <a:solidFill>
          <a:srgbClr val="FFCCFF"/>
        </a:solidFill>
        <a:ln>
          <a:noFill/>
        </a:ln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2NF</a:t>
          </a:r>
        </a:p>
      </dgm:t>
    </dgm:pt>
    <dgm:pt modelId="{AED77198-43A7-4DA0-AF18-AB41C929127C}" type="parTrans" cxnId="{3822AA20-6B27-4EA5-825C-565BA6E66941}">
      <dgm:prSet/>
      <dgm:spPr/>
      <dgm:t>
        <a:bodyPr/>
        <a:lstStyle/>
        <a:p>
          <a:endParaRPr lang="en-GB"/>
        </a:p>
      </dgm:t>
    </dgm:pt>
    <dgm:pt modelId="{9A5505BD-3280-43E5-B750-51C79B697977}" type="sibTrans" cxnId="{3822AA20-6B27-4EA5-825C-565BA6E66941}">
      <dgm:prSet/>
      <dgm:spPr/>
      <dgm:t>
        <a:bodyPr/>
        <a:lstStyle/>
        <a:p>
          <a:endParaRPr lang="en-GB"/>
        </a:p>
      </dgm:t>
    </dgm:pt>
    <dgm:pt modelId="{CA82BF95-461D-4F93-ACDB-222DC596332E}">
      <dgm:prSet/>
      <dgm:spPr>
        <a:solidFill>
          <a:srgbClr val="FFCCFF"/>
        </a:solidFill>
        <a:ln>
          <a:noFill/>
        </a:ln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3NF</a:t>
          </a:r>
        </a:p>
      </dgm:t>
    </dgm:pt>
    <dgm:pt modelId="{FB6A429C-D2DE-4A2B-A2BC-8CF5C63FA7F1}" type="parTrans" cxnId="{C3CF8453-5DB1-49FB-967A-4C018165F26C}">
      <dgm:prSet/>
      <dgm:spPr/>
      <dgm:t>
        <a:bodyPr/>
        <a:lstStyle/>
        <a:p>
          <a:endParaRPr lang="en-GB"/>
        </a:p>
      </dgm:t>
    </dgm:pt>
    <dgm:pt modelId="{B3909ABB-C8ED-4D80-B3AA-5E00186E5927}" type="sibTrans" cxnId="{C3CF8453-5DB1-49FB-967A-4C018165F26C}">
      <dgm:prSet/>
      <dgm:spPr/>
      <dgm:t>
        <a:bodyPr/>
        <a:lstStyle/>
        <a:p>
          <a:endParaRPr lang="en-GB"/>
        </a:p>
      </dgm:t>
    </dgm:pt>
    <dgm:pt modelId="{93BB1F80-540A-485D-8C6F-321CA67C9DED}" type="pres">
      <dgm:prSet presAssocID="{DEFC429E-9941-432B-878C-703CD0A6B1A1}" presName="Name0" presStyleCnt="0">
        <dgm:presLayoutVars>
          <dgm:dir/>
          <dgm:animLvl val="lvl"/>
          <dgm:resizeHandles val="exact"/>
        </dgm:presLayoutVars>
      </dgm:prSet>
      <dgm:spPr/>
    </dgm:pt>
    <dgm:pt modelId="{74990C48-E3B3-4CFE-BD6E-B49688430815}" type="pres">
      <dgm:prSet presAssocID="{CA82BF95-461D-4F93-ACDB-222DC596332E}" presName="boxAndChildren" presStyleCnt="0"/>
      <dgm:spPr/>
    </dgm:pt>
    <dgm:pt modelId="{2E8127F4-A816-48A8-9FA4-CE27B441DA7C}" type="pres">
      <dgm:prSet presAssocID="{CA82BF95-461D-4F93-ACDB-222DC596332E}" presName="parentTextBox" presStyleLbl="node1" presStyleIdx="0" presStyleCnt="4"/>
      <dgm:spPr/>
    </dgm:pt>
    <dgm:pt modelId="{4981E538-FA3A-4FC9-BC5B-D07907CE0C89}" type="pres">
      <dgm:prSet presAssocID="{9A5505BD-3280-43E5-B750-51C79B697977}" presName="sp" presStyleCnt="0"/>
      <dgm:spPr/>
    </dgm:pt>
    <dgm:pt modelId="{F6887B71-9AF8-478C-B5C5-D5DF7A00606F}" type="pres">
      <dgm:prSet presAssocID="{1919BC90-2869-464F-AF82-19FC5806D5E9}" presName="arrowAndChildren" presStyleCnt="0"/>
      <dgm:spPr/>
    </dgm:pt>
    <dgm:pt modelId="{D7E54BFE-5224-4F88-87F0-F6CB88B16079}" type="pres">
      <dgm:prSet presAssocID="{1919BC90-2869-464F-AF82-19FC5806D5E9}" presName="parentTextArrow" presStyleLbl="node1" presStyleIdx="1" presStyleCnt="4"/>
      <dgm:spPr/>
    </dgm:pt>
    <dgm:pt modelId="{25702DBE-4F04-45BD-9194-7E0702A7FC48}" type="pres">
      <dgm:prSet presAssocID="{AEB1C5C0-198F-4A8D-9D95-57DBCF59C562}" presName="sp" presStyleCnt="0"/>
      <dgm:spPr/>
    </dgm:pt>
    <dgm:pt modelId="{CFCA4680-F879-4B11-832B-C86026D71893}" type="pres">
      <dgm:prSet presAssocID="{63E756C0-A612-450F-84BB-560550650EEC}" presName="arrowAndChildren" presStyleCnt="0"/>
      <dgm:spPr/>
    </dgm:pt>
    <dgm:pt modelId="{9443C281-04E4-474C-AC93-37E3E86827C9}" type="pres">
      <dgm:prSet presAssocID="{63E756C0-A612-450F-84BB-560550650EEC}" presName="parentTextArrow" presStyleLbl="node1" presStyleIdx="2" presStyleCnt="4"/>
      <dgm:spPr/>
    </dgm:pt>
    <dgm:pt modelId="{2B414BC9-D532-451B-8194-A573F8E4E650}" type="pres">
      <dgm:prSet presAssocID="{21933A8E-A893-4DCF-94E4-BFA6A91DEC26}" presName="sp" presStyleCnt="0"/>
      <dgm:spPr/>
    </dgm:pt>
    <dgm:pt modelId="{0DFAC5A7-5CF2-4F24-A301-ABE81CACE20F}" type="pres">
      <dgm:prSet presAssocID="{97D0B3BA-41E0-4061-9921-84A85EE82C34}" presName="arrowAndChildren" presStyleCnt="0"/>
      <dgm:spPr/>
    </dgm:pt>
    <dgm:pt modelId="{511BDE91-2D44-4E81-905B-3702545DF671}" type="pres">
      <dgm:prSet presAssocID="{97D0B3BA-41E0-4061-9921-84A85EE82C34}" presName="parentTextArrow" presStyleLbl="node1" presStyleIdx="3" presStyleCnt="4"/>
      <dgm:spPr/>
    </dgm:pt>
  </dgm:ptLst>
  <dgm:cxnLst>
    <dgm:cxn modelId="{C2752B0D-1F18-4A70-A9A3-06EA78A71DB2}" srcId="{DEFC429E-9941-432B-878C-703CD0A6B1A1}" destId="{97D0B3BA-41E0-4061-9921-84A85EE82C34}" srcOrd="0" destOrd="0" parTransId="{110E5580-85BD-4C70-B33C-8ECE9D0E4337}" sibTransId="{21933A8E-A893-4DCF-94E4-BFA6A91DEC26}"/>
    <dgm:cxn modelId="{3822AA20-6B27-4EA5-825C-565BA6E66941}" srcId="{DEFC429E-9941-432B-878C-703CD0A6B1A1}" destId="{1919BC90-2869-464F-AF82-19FC5806D5E9}" srcOrd="2" destOrd="0" parTransId="{AED77198-43A7-4DA0-AF18-AB41C929127C}" sibTransId="{9A5505BD-3280-43E5-B750-51C79B697977}"/>
    <dgm:cxn modelId="{B696942C-705C-43C4-A6BB-20F36CC7062B}" srcId="{DEFC429E-9941-432B-878C-703CD0A6B1A1}" destId="{63E756C0-A612-450F-84BB-560550650EEC}" srcOrd="1" destOrd="0" parTransId="{99278616-F4E4-4D3D-B9DC-36DF4DEDDD51}" sibTransId="{AEB1C5C0-198F-4A8D-9D95-57DBCF59C562}"/>
    <dgm:cxn modelId="{C3CF8453-5DB1-49FB-967A-4C018165F26C}" srcId="{DEFC429E-9941-432B-878C-703CD0A6B1A1}" destId="{CA82BF95-461D-4F93-ACDB-222DC596332E}" srcOrd="3" destOrd="0" parTransId="{FB6A429C-D2DE-4A2B-A2BC-8CF5C63FA7F1}" sibTransId="{B3909ABB-C8ED-4D80-B3AA-5E00186E5927}"/>
    <dgm:cxn modelId="{B391AB56-F72A-4DD2-955A-487AAC95226C}" type="presOf" srcId="{CA82BF95-461D-4F93-ACDB-222DC596332E}" destId="{2E8127F4-A816-48A8-9FA4-CE27B441DA7C}" srcOrd="0" destOrd="0" presId="urn:microsoft.com/office/officeart/2005/8/layout/process4"/>
    <dgm:cxn modelId="{9273BF79-8FBE-40D2-816C-34F4BC34661D}" type="presOf" srcId="{1919BC90-2869-464F-AF82-19FC5806D5E9}" destId="{D7E54BFE-5224-4F88-87F0-F6CB88B16079}" srcOrd="0" destOrd="0" presId="urn:microsoft.com/office/officeart/2005/8/layout/process4"/>
    <dgm:cxn modelId="{1CFC6C90-F087-4320-B654-616131E1B680}" type="presOf" srcId="{97D0B3BA-41E0-4061-9921-84A85EE82C34}" destId="{511BDE91-2D44-4E81-905B-3702545DF671}" srcOrd="0" destOrd="0" presId="urn:microsoft.com/office/officeart/2005/8/layout/process4"/>
    <dgm:cxn modelId="{885D5391-3FF4-48B0-8007-A6079A48A8FB}" type="presOf" srcId="{63E756C0-A612-450F-84BB-560550650EEC}" destId="{9443C281-04E4-474C-AC93-37E3E86827C9}" srcOrd="0" destOrd="0" presId="urn:microsoft.com/office/officeart/2005/8/layout/process4"/>
    <dgm:cxn modelId="{F4F95AA4-2CC5-4236-A4E4-3D688FC5CCC6}" type="presOf" srcId="{DEFC429E-9941-432B-878C-703CD0A6B1A1}" destId="{93BB1F80-540A-485D-8C6F-321CA67C9DED}" srcOrd="0" destOrd="0" presId="urn:microsoft.com/office/officeart/2005/8/layout/process4"/>
    <dgm:cxn modelId="{5CAF539D-A87C-45F3-871A-36216A9DA648}" type="presParOf" srcId="{93BB1F80-540A-485D-8C6F-321CA67C9DED}" destId="{74990C48-E3B3-4CFE-BD6E-B49688430815}" srcOrd="0" destOrd="0" presId="urn:microsoft.com/office/officeart/2005/8/layout/process4"/>
    <dgm:cxn modelId="{8313D2F0-4C33-4CE2-A75D-F75473A375BD}" type="presParOf" srcId="{74990C48-E3B3-4CFE-BD6E-B49688430815}" destId="{2E8127F4-A816-48A8-9FA4-CE27B441DA7C}" srcOrd="0" destOrd="0" presId="urn:microsoft.com/office/officeart/2005/8/layout/process4"/>
    <dgm:cxn modelId="{4AC78E66-E28F-4EB6-AA88-0665E4D0779C}" type="presParOf" srcId="{93BB1F80-540A-485D-8C6F-321CA67C9DED}" destId="{4981E538-FA3A-4FC9-BC5B-D07907CE0C89}" srcOrd="1" destOrd="0" presId="urn:microsoft.com/office/officeart/2005/8/layout/process4"/>
    <dgm:cxn modelId="{F9D7C49D-B34D-4C0A-A36B-E0717E44FD7E}" type="presParOf" srcId="{93BB1F80-540A-485D-8C6F-321CA67C9DED}" destId="{F6887B71-9AF8-478C-B5C5-D5DF7A00606F}" srcOrd="2" destOrd="0" presId="urn:microsoft.com/office/officeart/2005/8/layout/process4"/>
    <dgm:cxn modelId="{DC46BEF5-5236-445F-B41A-FC02E4FB2365}" type="presParOf" srcId="{F6887B71-9AF8-478C-B5C5-D5DF7A00606F}" destId="{D7E54BFE-5224-4F88-87F0-F6CB88B16079}" srcOrd="0" destOrd="0" presId="urn:microsoft.com/office/officeart/2005/8/layout/process4"/>
    <dgm:cxn modelId="{9CABA61C-71C3-4E5B-A6FB-FD097A22932B}" type="presParOf" srcId="{93BB1F80-540A-485D-8C6F-321CA67C9DED}" destId="{25702DBE-4F04-45BD-9194-7E0702A7FC48}" srcOrd="3" destOrd="0" presId="urn:microsoft.com/office/officeart/2005/8/layout/process4"/>
    <dgm:cxn modelId="{01A9DC4E-D694-4238-8EE1-0CB0EAA231D9}" type="presParOf" srcId="{93BB1F80-540A-485D-8C6F-321CA67C9DED}" destId="{CFCA4680-F879-4B11-832B-C86026D71893}" srcOrd="4" destOrd="0" presId="urn:microsoft.com/office/officeart/2005/8/layout/process4"/>
    <dgm:cxn modelId="{94FAC543-55A8-4232-99CC-1097842DA30A}" type="presParOf" srcId="{CFCA4680-F879-4B11-832B-C86026D71893}" destId="{9443C281-04E4-474C-AC93-37E3E86827C9}" srcOrd="0" destOrd="0" presId="urn:microsoft.com/office/officeart/2005/8/layout/process4"/>
    <dgm:cxn modelId="{43A09F59-022D-44E2-BEC7-3E5E9963A821}" type="presParOf" srcId="{93BB1F80-540A-485D-8C6F-321CA67C9DED}" destId="{2B414BC9-D532-451B-8194-A573F8E4E650}" srcOrd="5" destOrd="0" presId="urn:microsoft.com/office/officeart/2005/8/layout/process4"/>
    <dgm:cxn modelId="{658E00C7-907C-4EC6-8F02-9F6AE1B143A2}" type="presParOf" srcId="{93BB1F80-540A-485D-8C6F-321CA67C9DED}" destId="{0DFAC5A7-5CF2-4F24-A301-ABE81CACE20F}" srcOrd="6" destOrd="0" presId="urn:microsoft.com/office/officeart/2005/8/layout/process4"/>
    <dgm:cxn modelId="{66063184-3E68-4B98-8A2D-F28BDA72FA4C}" type="presParOf" srcId="{0DFAC5A7-5CF2-4F24-A301-ABE81CACE20F}" destId="{511BDE91-2D44-4E81-905B-3702545DF67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8127F4-A816-48A8-9FA4-CE27B441DA7C}">
      <dsp:nvSpPr>
        <dsp:cNvPr id="0" name=""/>
        <dsp:cNvSpPr/>
      </dsp:nvSpPr>
      <dsp:spPr>
        <a:xfrm>
          <a:off x="0" y="3750030"/>
          <a:ext cx="7772400" cy="820415"/>
        </a:xfrm>
        <a:prstGeom prst="rect">
          <a:avLst/>
        </a:prstGeom>
        <a:solidFill>
          <a:srgbClr val="FFCCFF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>
              <a:solidFill>
                <a:schemeClr val="tx1"/>
              </a:solidFill>
            </a:rPr>
            <a:t>3NF</a:t>
          </a:r>
        </a:p>
      </dsp:txBody>
      <dsp:txXfrm>
        <a:off x="0" y="3750030"/>
        <a:ext cx="7772400" cy="820415"/>
      </dsp:txXfrm>
    </dsp:sp>
    <dsp:sp modelId="{D7E54BFE-5224-4F88-87F0-F6CB88B16079}">
      <dsp:nvSpPr>
        <dsp:cNvPr id="0" name=""/>
        <dsp:cNvSpPr/>
      </dsp:nvSpPr>
      <dsp:spPr>
        <a:xfrm rot="10800000">
          <a:off x="0" y="2500538"/>
          <a:ext cx="7772400" cy="1261798"/>
        </a:xfrm>
        <a:prstGeom prst="upArrowCallout">
          <a:avLst/>
        </a:prstGeom>
        <a:solidFill>
          <a:srgbClr val="FFCCFF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>
              <a:solidFill>
                <a:schemeClr val="tx1"/>
              </a:solidFill>
            </a:rPr>
            <a:t>2NF</a:t>
          </a:r>
        </a:p>
      </dsp:txBody>
      <dsp:txXfrm rot="10800000">
        <a:off x="0" y="2500538"/>
        <a:ext cx="7772400" cy="819878"/>
      </dsp:txXfrm>
    </dsp:sp>
    <dsp:sp modelId="{9443C281-04E4-474C-AC93-37E3E86827C9}">
      <dsp:nvSpPr>
        <dsp:cNvPr id="0" name=""/>
        <dsp:cNvSpPr/>
      </dsp:nvSpPr>
      <dsp:spPr>
        <a:xfrm rot="10800000">
          <a:off x="0" y="1251046"/>
          <a:ext cx="7772400" cy="1261798"/>
        </a:xfrm>
        <a:prstGeom prst="upArrowCallout">
          <a:avLst/>
        </a:prstGeom>
        <a:solidFill>
          <a:srgbClr val="FFCCFF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>
              <a:solidFill>
                <a:schemeClr val="tx1"/>
              </a:solidFill>
            </a:rPr>
            <a:t>1NF</a:t>
          </a:r>
        </a:p>
      </dsp:txBody>
      <dsp:txXfrm rot="10800000">
        <a:off x="0" y="1251046"/>
        <a:ext cx="7772400" cy="819878"/>
      </dsp:txXfrm>
    </dsp:sp>
    <dsp:sp modelId="{511BDE91-2D44-4E81-905B-3702545DF671}">
      <dsp:nvSpPr>
        <dsp:cNvPr id="0" name=""/>
        <dsp:cNvSpPr/>
      </dsp:nvSpPr>
      <dsp:spPr>
        <a:xfrm rot="10800000">
          <a:off x="0" y="1554"/>
          <a:ext cx="7772400" cy="1261798"/>
        </a:xfrm>
        <a:prstGeom prst="upArrowCallout">
          <a:avLst/>
        </a:prstGeom>
        <a:solidFill>
          <a:srgbClr val="FFCCFF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>
              <a:solidFill>
                <a:schemeClr val="tx1"/>
              </a:solidFill>
            </a:rPr>
            <a:t>UNF</a:t>
          </a:r>
        </a:p>
      </dsp:txBody>
      <dsp:txXfrm rot="10800000">
        <a:off x="0" y="1554"/>
        <a:ext cx="7772400" cy="819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661E3-4D3E-43FA-864A-71783A6A8C81}" type="datetimeFigureOut">
              <a:rPr lang="en-GB" smtClean="0"/>
              <a:pPr/>
              <a:t>12/01/2019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A99AD-ED98-4C89-B96D-876FD393D2B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A99AD-ED98-4C89-B96D-876FD393D2B4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A99AD-ED98-4C89-B96D-876FD393D2B4}" type="slidenum">
              <a:rPr lang="en-GB" smtClean="0"/>
              <a:pPr/>
              <a:t>14</a:t>
            </a:fld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A99AD-ED98-4C89-B96D-876FD393D2B4}" type="slidenum">
              <a:rPr lang="en-GB" smtClean="0"/>
              <a:pPr/>
              <a:t>15</a:t>
            </a:fld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A99AD-ED98-4C89-B96D-876FD393D2B4}" type="slidenum">
              <a:rPr lang="en-GB" smtClean="0"/>
              <a:pPr/>
              <a:t>16</a:t>
            </a:fld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A99AD-ED98-4C89-B96D-876FD393D2B4}" type="slidenum">
              <a:rPr lang="en-GB" smtClean="0"/>
              <a:pPr/>
              <a:t>17</a:t>
            </a:fld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A99AD-ED98-4C89-B96D-876FD393D2B4}" type="slidenum">
              <a:rPr lang="en-GB" smtClean="0"/>
              <a:pPr/>
              <a:t>18</a:t>
            </a:fld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A99AD-ED98-4C89-B96D-876FD393D2B4}" type="slidenum">
              <a:rPr lang="en-GB" smtClean="0"/>
              <a:pPr/>
              <a:t>19</a:t>
            </a:fld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A99AD-ED98-4C89-B96D-876FD393D2B4}" type="slidenum">
              <a:rPr lang="en-GB" smtClean="0"/>
              <a:pPr/>
              <a:t>20</a:t>
            </a:fld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A99AD-ED98-4C89-B96D-876FD393D2B4}" type="slidenum">
              <a:rPr lang="en-GB" smtClean="0"/>
              <a:pPr/>
              <a:t>21</a:t>
            </a:fld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A99AD-ED98-4C89-B96D-876FD393D2B4}" type="slidenum">
              <a:rPr lang="en-GB" smtClean="0"/>
              <a:pPr/>
              <a:t>22</a:t>
            </a:fld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A99AD-ED98-4C89-B96D-876FD393D2B4}" type="slidenum">
              <a:rPr lang="en-GB" smtClean="0"/>
              <a:pPr/>
              <a:t>23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A99AD-ED98-4C89-B96D-876FD393D2B4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A99AD-ED98-4C89-B96D-876FD393D2B4}" type="slidenum">
              <a:rPr lang="en-GB" smtClean="0"/>
              <a:pPr/>
              <a:t>24</a:t>
            </a:fld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A99AD-ED98-4C89-B96D-876FD393D2B4}" type="slidenum">
              <a:rPr lang="en-GB" smtClean="0"/>
              <a:pPr/>
              <a:t>26</a:t>
            </a:fld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A99AD-ED98-4C89-B96D-876FD393D2B4}" type="slidenum">
              <a:rPr lang="en-GB" smtClean="0"/>
              <a:pPr/>
              <a:t>27</a:t>
            </a:fld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A99AD-ED98-4C89-B96D-876FD393D2B4}" type="slidenum">
              <a:rPr lang="en-GB" smtClean="0"/>
              <a:pPr/>
              <a:t>28</a:t>
            </a:fld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A99AD-ED98-4C89-B96D-876FD393D2B4}" type="slidenum">
              <a:rPr lang="en-GB" smtClean="0"/>
              <a:pPr/>
              <a:t>29</a:t>
            </a:fld>
            <a:endParaRPr lang="en-GB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A99AD-ED98-4C89-B96D-876FD393D2B4}" type="slidenum">
              <a:rPr lang="en-GB" smtClean="0"/>
              <a:pPr/>
              <a:t>36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A99AD-ED98-4C89-B96D-876FD393D2B4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A99AD-ED98-4C89-B96D-876FD393D2B4}" type="slidenum">
              <a:rPr lang="en-GB" smtClean="0"/>
              <a:pPr/>
              <a:t>8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A99AD-ED98-4C89-B96D-876FD393D2B4}" type="slidenum">
              <a:rPr lang="en-GB" smtClean="0"/>
              <a:pPr/>
              <a:t>9</a:t>
            </a:fld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A99AD-ED98-4C89-B96D-876FD393D2B4}" type="slidenum">
              <a:rPr lang="en-GB" smtClean="0"/>
              <a:pPr/>
              <a:t>10</a:t>
            </a:fld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A99AD-ED98-4C89-B96D-876FD393D2B4}" type="slidenum">
              <a:rPr lang="en-GB" smtClean="0"/>
              <a:pPr/>
              <a:t>11</a:t>
            </a:fld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A99AD-ED98-4C89-B96D-876FD393D2B4}" type="slidenum">
              <a:rPr lang="en-GB" smtClean="0"/>
              <a:pPr/>
              <a:t>12</a:t>
            </a:fld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A99AD-ED98-4C89-B96D-876FD393D2B4}" type="slidenum">
              <a:rPr lang="en-GB" smtClean="0"/>
              <a:pPr/>
              <a:t>13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E7F6-1EDE-4332-9F03-2757C8084F8F}" type="datetime1">
              <a:rPr lang="en-GB" smtClean="0"/>
              <a:pPr/>
              <a:t>12/01/2019</a:t>
            </a:fld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7C3BDCA-3B09-4A7C-B280-85AFD192893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5BCC-EDEA-4360-990F-C448A0343989}" type="datetime1">
              <a:rPr lang="en-GB" smtClean="0"/>
              <a:pPr/>
              <a:t>12/01/2019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BDCA-3B09-4A7C-B280-85AFD19289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8782-503A-4C1F-82AB-2853725DE4AC}" type="datetime1">
              <a:rPr lang="en-GB" smtClean="0"/>
              <a:pPr/>
              <a:t>12/01/2019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BDCA-3B09-4A7C-B280-85AFD19289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2554-CE6D-43D8-BF85-95727F549C8E}" type="datetime1">
              <a:rPr lang="en-GB" smtClean="0"/>
              <a:pPr/>
              <a:t>12/01/2019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BDCA-3B09-4A7C-B280-85AFD192893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2959-98CA-41C3-B2D8-15C6A11C869A}" type="datetime1">
              <a:rPr lang="en-GB" smtClean="0"/>
              <a:pPr/>
              <a:t>12/01/2019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7C3BDCA-3B09-4A7C-B280-85AFD19289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6007-3B69-4BD1-BCCC-E51730FE03DB}" type="datetime1">
              <a:rPr lang="en-GB" smtClean="0"/>
              <a:pPr/>
              <a:t>12/01/2019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BDCA-3B09-4A7C-B280-85AFD192893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6D22-E0CF-44F2-9E81-5F8093E39EFC}" type="datetime1">
              <a:rPr lang="en-GB" smtClean="0"/>
              <a:pPr/>
              <a:t>12/01/2019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BDCA-3B09-4A7C-B280-85AFD192893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470D-AFFB-49C7-A262-5ACDD6981CD3}" type="datetime1">
              <a:rPr lang="en-GB" smtClean="0"/>
              <a:pPr/>
              <a:t>12/01/2019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BDCA-3B09-4A7C-B280-85AFD19289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9811-E07D-4BC2-AE34-2989EE963E11}" type="datetime1">
              <a:rPr lang="en-GB" smtClean="0"/>
              <a:pPr/>
              <a:t>12/01/2019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BDCA-3B09-4A7C-B280-85AFD19289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A665-FA34-408F-839D-3F3DED156514}" type="datetime1">
              <a:rPr lang="en-GB" smtClean="0"/>
              <a:pPr/>
              <a:t>12/01/2019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BDCA-3B09-4A7C-B280-85AFD192893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1A75-217C-40FB-898E-EC7EA8C71FE4}" type="datetime1">
              <a:rPr lang="en-GB" smtClean="0"/>
              <a:pPr/>
              <a:t>12/01/2019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7C3BDCA-3B09-4A7C-B280-85AFD192893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F3AF158-1F82-4B2A-AB18-EAF0991CAC0A}" type="datetime1">
              <a:rPr lang="en-GB" smtClean="0"/>
              <a:pPr/>
              <a:t>12/01/2019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7C3BDCA-3B09-4A7C-B280-85AFD19289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xcel_97-2003_Worksheet.xls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Database Normalisation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BDCA-3B09-4A7C-B280-85AFD192893C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Remove repeated groups</a:t>
            </a:r>
          </a:p>
          <a:p>
            <a:endParaRPr lang="en-GB" dirty="0"/>
          </a:p>
          <a:p>
            <a:r>
              <a:rPr lang="en-GB" dirty="0"/>
              <a:t>To make the UNF in 1NF:</a:t>
            </a:r>
          </a:p>
          <a:p>
            <a:pPr lvl="1"/>
            <a:r>
              <a:rPr lang="en-GB" dirty="0"/>
              <a:t>Vertically: simply fill the blanks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None/>
            </a:pPr>
            <a:endParaRPr lang="en-GB" dirty="0"/>
          </a:p>
        </p:txBody>
      </p:sp>
      <p:graphicFrame>
        <p:nvGraphicFramePr>
          <p:cNvPr id="241668" name="Object 4"/>
          <p:cNvGraphicFramePr>
            <a:graphicFrameLocks noChangeAspect="1"/>
          </p:cNvGraphicFramePr>
          <p:nvPr/>
        </p:nvGraphicFramePr>
        <p:xfrm>
          <a:off x="1976660" y="3391123"/>
          <a:ext cx="4827588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r:id="rId4" imgW="5686512" imgH="2676551" progId="Excel.Sheet.8">
                  <p:embed/>
                </p:oleObj>
              </mc:Choice>
              <mc:Fallback>
                <p:oleObj name="Worksheet" r:id="rId4" imgW="5686512" imgH="2676551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660" y="3391123"/>
                        <a:ext cx="4827588" cy="227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BDCA-3B09-4A7C-B280-85AFD192893C}" type="slidenum">
              <a:rPr lang="en-GB" smtClean="0"/>
              <a:pPr/>
              <a:t>10</a:t>
            </a:fld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1NF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To make the UNF in 1NF:</a:t>
            </a:r>
          </a:p>
          <a:p>
            <a:pPr lvl="1"/>
            <a:r>
              <a:rPr lang="en-GB" dirty="0"/>
              <a:t>Horizontally: separate into two tables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Put the repeated groups in separate table with a </a:t>
            </a:r>
            <a:r>
              <a:rPr lang="en-GB" b="1" u="sng" dirty="0"/>
              <a:t>foreign key</a:t>
            </a:r>
          </a:p>
          <a:p>
            <a:endParaRPr lang="en-GB" dirty="0"/>
          </a:p>
        </p:txBody>
      </p:sp>
      <p:graphicFrame>
        <p:nvGraphicFramePr>
          <p:cNvPr id="238596" name="Object 4"/>
          <p:cNvGraphicFramePr>
            <a:graphicFrameLocks noChangeAspect="1"/>
          </p:cNvGraphicFramePr>
          <p:nvPr/>
        </p:nvGraphicFramePr>
        <p:xfrm>
          <a:off x="1475656" y="2492896"/>
          <a:ext cx="611981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Worksheet" r:id="rId4" imgW="9582150" imgH="1152550" progId="Excel.Sheet.8">
                  <p:embed/>
                </p:oleObj>
              </mc:Choice>
              <mc:Fallback>
                <p:oleObj name="Worksheet" r:id="rId4" imgW="9582150" imgH="115255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492896"/>
                        <a:ext cx="6119813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6" name="Object 4"/>
          <p:cNvGraphicFramePr>
            <a:graphicFrameLocks noChangeAspect="1"/>
          </p:cNvGraphicFramePr>
          <p:nvPr/>
        </p:nvGraphicFramePr>
        <p:xfrm>
          <a:off x="1638300" y="4752181"/>
          <a:ext cx="29337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Worksheet" r:id="rId6" imgW="2933790" imgH="981204" progId="Excel.Sheet.8">
                  <p:embed/>
                </p:oleObj>
              </mc:Choice>
              <mc:Fallback>
                <p:oleObj name="Worksheet" r:id="rId6" imgW="2933790" imgH="981204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4752181"/>
                        <a:ext cx="2933700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767043"/>
              </p:ext>
            </p:extLst>
          </p:nvPr>
        </p:nvGraphicFramePr>
        <p:xfrm>
          <a:off x="5364088" y="4149080"/>
          <a:ext cx="2390775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Worksheet" r:id="rId8" imgW="2390799" imgH="2276385" progId="Excel.Sheet.8">
                  <p:embed/>
                </p:oleObj>
              </mc:Choice>
              <mc:Fallback>
                <p:oleObj name="Worksheet" r:id="rId8" imgW="2390799" imgH="2276385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4149080"/>
                        <a:ext cx="2390775" cy="227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eft Brace 9"/>
          <p:cNvSpPr/>
          <p:nvPr/>
        </p:nvSpPr>
        <p:spPr>
          <a:xfrm>
            <a:off x="5076056" y="5877272"/>
            <a:ext cx="144016" cy="432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Left Brace 10"/>
          <p:cNvSpPr/>
          <p:nvPr/>
        </p:nvSpPr>
        <p:spPr>
          <a:xfrm>
            <a:off x="5076056" y="4581128"/>
            <a:ext cx="144016" cy="10801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2267744" y="5589240"/>
            <a:ext cx="273630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2339752" y="4797152"/>
            <a:ext cx="266429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BDCA-3B09-4A7C-B280-85AFD192893C}" type="slidenum">
              <a:rPr lang="en-GB" smtClean="0"/>
              <a:pPr/>
              <a:t>11</a:t>
            </a:fld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far 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The relation has a </a:t>
            </a:r>
            <a:r>
              <a:rPr lang="en-GB" b="1" u="sng" dirty="0"/>
              <a:t>primary key</a:t>
            </a:r>
          </a:p>
          <a:p>
            <a:pPr lvl="1"/>
            <a:r>
              <a:rPr lang="en-GB" dirty="0"/>
              <a:t>If the key is with single-attributes, the relation now in, at least,  </a:t>
            </a:r>
            <a:r>
              <a:rPr lang="en-GB" b="1" dirty="0"/>
              <a:t>2NF</a:t>
            </a:r>
          </a:p>
          <a:p>
            <a:pPr lvl="1"/>
            <a:r>
              <a:rPr lang="en-GB" dirty="0"/>
              <a:t>If the key is composite-key, the relation now in, at least,</a:t>
            </a:r>
            <a:r>
              <a:rPr lang="en-GB" b="1" dirty="0"/>
              <a:t>1NF</a:t>
            </a:r>
          </a:p>
          <a:p>
            <a:r>
              <a:rPr lang="en-GB" dirty="0"/>
              <a:t>Functional dependency is not used so far</a:t>
            </a:r>
          </a:p>
          <a:p>
            <a:r>
              <a:rPr lang="en-GB" dirty="0"/>
              <a:t>1NF: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669705"/>
            <a:ext cx="6984776" cy="830997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 relation in which the intersection of each row and column contains one and only one 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BDCA-3B09-4A7C-B280-85AFD192893C}" type="slidenum">
              <a:rPr lang="en-GB" smtClean="0"/>
              <a:pPr/>
              <a:t>12</a:t>
            </a:fld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Remove partial dependencies </a:t>
            </a:r>
          </a:p>
          <a:p>
            <a:r>
              <a:rPr lang="en-GB" dirty="0"/>
              <a:t>That is; every non-key attribute depends on the whole of the primary key, and not just a part (subset) of it. In other words, fully functional dependency.</a:t>
            </a:r>
          </a:p>
          <a:p>
            <a:endParaRPr lang="en-GB" dirty="0"/>
          </a:p>
          <a:p>
            <a:r>
              <a:rPr lang="en-GB" dirty="0"/>
              <a:t>2NF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4228935"/>
            <a:ext cx="6984776" cy="1200329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 relation that is in 1NF and every non-primary-key attribute is fully functionally dependent on the primary key. </a:t>
            </a:r>
            <a:r>
              <a:rPr lang="en-GB" sz="2400" u="sng" dirty="0">
                <a:solidFill>
                  <a:srgbClr val="C00000"/>
                </a:solidFill>
              </a:rPr>
              <a:t>Still, transitive dependency might exist.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BDCA-3B09-4A7C-B280-85AFD192893C}" type="slidenum">
              <a:rPr lang="en-GB" smtClean="0"/>
              <a:pPr/>
              <a:t>13</a:t>
            </a:fld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of example on 2NF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1656804" y="1476375"/>
          <a:ext cx="5651500" cy="231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Worksheet" r:id="rId4" imgW="4810045" imgH="2600325" progId="Excel.Sheet.8">
                  <p:embed/>
                </p:oleObj>
              </mc:Choice>
              <mc:Fallback>
                <p:oleObj name="Worksheet" r:id="rId4" imgW="4810045" imgH="2600325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804" y="1476375"/>
                        <a:ext cx="5651500" cy="23126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4643438" y="4437112"/>
          <a:ext cx="4175125" cy="180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Worksheet" r:id="rId6" imgW="3238449" imgH="2600325" progId="Excel.Sheet.8">
                  <p:embed/>
                </p:oleObj>
              </mc:Choice>
              <mc:Fallback>
                <p:oleObj name="Worksheet" r:id="rId6" imgW="3238449" imgH="2600325" progId="Excel.Shee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437112"/>
                        <a:ext cx="4175125" cy="180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5" name="Object 7"/>
          <p:cNvGraphicFramePr>
            <a:graphicFrameLocks noChangeAspect="1"/>
          </p:cNvGraphicFramePr>
          <p:nvPr/>
        </p:nvGraphicFramePr>
        <p:xfrm>
          <a:off x="1724794" y="4509120"/>
          <a:ext cx="234315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Worksheet" r:id="rId8" imgW="2767680" imgH="1923840" progId="Excel.Sheet.8">
                  <p:embed/>
                </p:oleObj>
              </mc:Choice>
              <mc:Fallback>
                <p:oleObj name="Worksheet" r:id="rId8" imgW="2767680" imgH="1923840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794" y="4509120"/>
                        <a:ext cx="2343150" cy="162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>
          <a:xfrm rot="10800000" flipV="1">
            <a:off x="3347864" y="3861048"/>
            <a:ext cx="79208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139952" y="3861048"/>
            <a:ext cx="72008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5536" y="2276872"/>
            <a:ext cx="550151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1NF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536" y="5075892"/>
            <a:ext cx="550151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2NF</a:t>
            </a:r>
          </a:p>
        </p:txBody>
      </p:sp>
      <p:cxnSp>
        <p:nvCxnSpPr>
          <p:cNvPr id="16" name="Straight Arrow Connector 15"/>
          <p:cNvCxnSpPr>
            <a:stCxn id="13" idx="2"/>
            <a:endCxn id="14" idx="0"/>
          </p:cNvCxnSpPr>
          <p:nvPr/>
        </p:nvCxnSpPr>
        <p:spPr>
          <a:xfrm rot="5400000">
            <a:off x="-544232" y="3861048"/>
            <a:ext cx="24296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BDCA-3B09-4A7C-B280-85AFD192893C}" type="slidenum">
              <a:rPr lang="en-GB" smtClean="0"/>
              <a:pPr/>
              <a:t>14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of example on 2NF</a:t>
            </a: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1259632" y="1412777"/>
          <a:ext cx="7416824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Worksheet" r:id="rId4" imgW="7124803" imgH="2276501" progId="Excel.Sheet.8">
                  <p:embed/>
                </p:oleObj>
              </mc:Choice>
              <mc:Fallback>
                <p:oleObj name="Worksheet" r:id="rId4" imgW="7124803" imgH="2276501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412777"/>
                        <a:ext cx="7416824" cy="2088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5" name="Object 5"/>
          <p:cNvGraphicFramePr>
            <a:graphicFrameLocks noChangeAspect="1"/>
          </p:cNvGraphicFramePr>
          <p:nvPr/>
        </p:nvGraphicFramePr>
        <p:xfrm>
          <a:off x="1259632" y="5301208"/>
          <a:ext cx="3024336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Worksheet" r:id="rId6" imgW="2324203" imgH="1305028" progId="Excel.Sheet.8">
                  <p:embed/>
                </p:oleObj>
              </mc:Choice>
              <mc:Fallback>
                <p:oleObj name="Worksheet" r:id="rId6" imgW="2324203" imgH="1305028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301208"/>
                        <a:ext cx="3024336" cy="1304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7" name="Object 7"/>
          <p:cNvGraphicFramePr>
            <a:graphicFrameLocks noChangeAspect="1"/>
          </p:cNvGraphicFramePr>
          <p:nvPr/>
        </p:nvGraphicFramePr>
        <p:xfrm>
          <a:off x="1259632" y="3837903"/>
          <a:ext cx="3024336" cy="1319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Worksheet" r:id="rId8" imgW="3733890" imgH="1628852" progId="Excel.Sheet.8">
                  <p:embed/>
                </p:oleObj>
              </mc:Choice>
              <mc:Fallback>
                <p:oleObj name="Worksheet" r:id="rId8" imgW="3733890" imgH="1628852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837903"/>
                        <a:ext cx="3024336" cy="13192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9" name="Object 9"/>
          <p:cNvGraphicFramePr>
            <a:graphicFrameLocks noChangeAspect="1"/>
          </p:cNvGraphicFramePr>
          <p:nvPr/>
        </p:nvGraphicFramePr>
        <p:xfrm>
          <a:off x="5364088" y="3933056"/>
          <a:ext cx="2890664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Worksheet" r:id="rId10" imgW="4230000" imgH="2688840" progId="Excel.Sheet.8">
                  <p:embed/>
                </p:oleObj>
              </mc:Choice>
              <mc:Fallback>
                <p:oleObj name="Worksheet" r:id="rId10" imgW="4230000" imgH="2688840" progId="Excel.Shee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3933056"/>
                        <a:ext cx="2890664" cy="259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5536" y="2276872"/>
            <a:ext cx="550151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1NF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5075892"/>
            <a:ext cx="550151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2NF</a:t>
            </a:r>
          </a:p>
        </p:txBody>
      </p:sp>
      <p:cxnSp>
        <p:nvCxnSpPr>
          <p:cNvPr id="10" name="Straight Arrow Connector 9"/>
          <p:cNvCxnSpPr>
            <a:stCxn id="8" idx="2"/>
            <a:endCxn id="9" idx="0"/>
          </p:cNvCxnSpPr>
          <p:nvPr/>
        </p:nvCxnSpPr>
        <p:spPr>
          <a:xfrm rot="5400000">
            <a:off x="-544232" y="3861048"/>
            <a:ext cx="24296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BDCA-3B09-4A7C-B280-85AFD192893C}" type="slidenum">
              <a:rPr lang="en-GB" smtClean="0"/>
              <a:pPr/>
              <a:t>15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Remove transitive dependencies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</a:p>
          <a:p>
            <a:r>
              <a:rPr lang="en-GB" dirty="0"/>
              <a:t>non-key attributes are dependent on the key only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</a:p>
          <a:p>
            <a:r>
              <a:rPr lang="en-GB" dirty="0"/>
              <a:t>Remove the non-key attributes that do not depend on the key</a:t>
            </a:r>
          </a:p>
          <a:p>
            <a:endParaRPr lang="en-GB" dirty="0"/>
          </a:p>
          <a:p>
            <a:r>
              <a:rPr lang="en-GB" dirty="0"/>
              <a:t>3NF: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869160"/>
            <a:ext cx="6984776" cy="1200329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 relation that is in 1NF and 2NF and in which no non-primary-key attribute is transitively dependent on the primary key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BDCA-3B09-4A7C-B280-85AFD192893C}" type="slidenum">
              <a:rPr lang="en-GB" smtClean="0"/>
              <a:pPr/>
              <a:t>16</a:t>
            </a:fld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of example on 3NF</a:t>
            </a: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1259632" y="1412777"/>
          <a:ext cx="7416824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Worksheet" r:id="rId4" imgW="7124803" imgH="2276501" progId="Excel.Sheet.8">
                  <p:embed/>
                </p:oleObj>
              </mc:Choice>
              <mc:Fallback>
                <p:oleObj name="Worksheet" r:id="rId4" imgW="7124803" imgH="2276501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412777"/>
                        <a:ext cx="7416824" cy="2088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5" name="Object 5"/>
          <p:cNvGraphicFramePr>
            <a:graphicFrameLocks noChangeAspect="1"/>
          </p:cNvGraphicFramePr>
          <p:nvPr/>
        </p:nvGraphicFramePr>
        <p:xfrm>
          <a:off x="1259632" y="5301208"/>
          <a:ext cx="3024336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Worksheet" r:id="rId6" imgW="2324203" imgH="1305028" progId="Excel.Sheet.8">
                  <p:embed/>
                </p:oleObj>
              </mc:Choice>
              <mc:Fallback>
                <p:oleObj name="Worksheet" r:id="rId6" imgW="2324203" imgH="1305028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301208"/>
                        <a:ext cx="3024336" cy="1304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7" name="Object 7"/>
          <p:cNvGraphicFramePr>
            <a:graphicFrameLocks noChangeAspect="1"/>
          </p:cNvGraphicFramePr>
          <p:nvPr/>
        </p:nvGraphicFramePr>
        <p:xfrm>
          <a:off x="1259632" y="3837903"/>
          <a:ext cx="3024336" cy="1319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Worksheet" r:id="rId8" imgW="3733890" imgH="1628852" progId="Excel.Sheet.8">
                  <p:embed/>
                </p:oleObj>
              </mc:Choice>
              <mc:Fallback>
                <p:oleObj name="Worksheet" r:id="rId8" imgW="3733890" imgH="1628852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837903"/>
                        <a:ext cx="3024336" cy="13192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9" name="Object 9"/>
          <p:cNvGraphicFramePr>
            <a:graphicFrameLocks noChangeAspect="1"/>
          </p:cNvGraphicFramePr>
          <p:nvPr/>
        </p:nvGraphicFramePr>
        <p:xfrm>
          <a:off x="5364088" y="3933056"/>
          <a:ext cx="2890664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Worksheet" r:id="rId10" imgW="4230000" imgH="2688840" progId="Excel.Sheet.8">
                  <p:embed/>
                </p:oleObj>
              </mc:Choice>
              <mc:Fallback>
                <p:oleObj name="Worksheet" r:id="rId10" imgW="4230000" imgH="2688840" progId="Excel.Shee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3933056"/>
                        <a:ext cx="2890664" cy="259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5536" y="2276872"/>
            <a:ext cx="550151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1NF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5075892"/>
            <a:ext cx="550151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2NF</a:t>
            </a:r>
          </a:p>
        </p:txBody>
      </p:sp>
      <p:cxnSp>
        <p:nvCxnSpPr>
          <p:cNvPr id="10" name="Straight Arrow Connector 9"/>
          <p:cNvCxnSpPr>
            <a:stCxn id="8" idx="2"/>
            <a:endCxn id="9" idx="0"/>
          </p:cNvCxnSpPr>
          <p:nvPr/>
        </p:nvCxnSpPr>
        <p:spPr>
          <a:xfrm rot="5400000">
            <a:off x="-544232" y="3861048"/>
            <a:ext cx="24296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Arrow 10"/>
          <p:cNvSpPr/>
          <p:nvPr/>
        </p:nvSpPr>
        <p:spPr>
          <a:xfrm>
            <a:off x="4427984" y="4149080"/>
            <a:ext cx="576064" cy="86409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BDCA-3B09-4A7C-B280-85AFD192893C}" type="slidenum">
              <a:rPr lang="en-GB" smtClean="0"/>
              <a:pPr/>
              <a:t>17</a:t>
            </a:fld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of example on 3NF</a:t>
            </a: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2915816" y="1556792"/>
          <a:ext cx="3024336" cy="1319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Worksheet" r:id="rId4" imgW="3733890" imgH="1628852" progId="Excel.Sheet.8">
                  <p:embed/>
                </p:oleObj>
              </mc:Choice>
              <mc:Fallback>
                <p:oleObj name="Worksheet" r:id="rId4" imgW="3733890" imgH="1628852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556792"/>
                        <a:ext cx="3024336" cy="13192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eft Arrow 4"/>
          <p:cNvSpPr/>
          <p:nvPr/>
        </p:nvSpPr>
        <p:spPr>
          <a:xfrm>
            <a:off x="6084168" y="1867969"/>
            <a:ext cx="576064" cy="86409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252932" name="Object 4"/>
          <p:cNvGraphicFramePr>
            <a:graphicFrameLocks noChangeAspect="1"/>
          </p:cNvGraphicFramePr>
          <p:nvPr/>
        </p:nvGraphicFramePr>
        <p:xfrm>
          <a:off x="4716016" y="4149080"/>
          <a:ext cx="3092450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Worksheet" r:id="rId6" imgW="3086100" imgH="1628851" progId="Excel.Sheet.8">
                  <p:embed/>
                </p:oleObj>
              </mc:Choice>
              <mc:Fallback>
                <p:oleObj name="Worksheet" r:id="rId6" imgW="3086100" imgH="1628851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4149080"/>
                        <a:ext cx="3092450" cy="163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3" name="Object 5"/>
          <p:cNvGraphicFramePr>
            <a:graphicFrameLocks noChangeAspect="1"/>
          </p:cNvGraphicFramePr>
          <p:nvPr/>
        </p:nvGraphicFramePr>
        <p:xfrm>
          <a:off x="1619672" y="4293096"/>
          <a:ext cx="211931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Worksheet" r:id="rId8" imgW="2143125" imgH="1143203" progId="Excel.Sheet.8">
                  <p:embed/>
                </p:oleObj>
              </mc:Choice>
              <mc:Fallback>
                <p:oleObj name="Worksheet" r:id="rId8" imgW="2143125" imgH="1143203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293096"/>
                        <a:ext cx="2119312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>
          <a:xfrm rot="10800000" flipV="1">
            <a:off x="3059832" y="2924944"/>
            <a:ext cx="1296144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4355976" y="2924944"/>
            <a:ext cx="115212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5536" y="2276872"/>
            <a:ext cx="550151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2NF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536" y="5075892"/>
            <a:ext cx="550151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3NF</a:t>
            </a: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 rot="5400000">
            <a:off x="-544232" y="3861048"/>
            <a:ext cx="24296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BDCA-3B09-4A7C-B280-85AFD192893C}" type="slidenum">
              <a:rPr lang="en-GB" smtClean="0"/>
              <a:pPr/>
              <a:t>18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BDCA-3B09-4A7C-B280-85AFD192893C}" type="slidenum">
              <a:rPr lang="en-GB" smtClean="0"/>
              <a:pPr/>
              <a:t>19</a:t>
            </a:fld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BDCA-3B09-4A7C-B280-85AFD192893C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/>
              <a:t>Two levels of relation schemas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The logical "user view" level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The storage "base relation" level</a:t>
            </a:r>
          </a:p>
          <a:p>
            <a:pPr algn="just">
              <a:lnSpc>
                <a:spcPct val="80000"/>
              </a:lnSpc>
            </a:pPr>
            <a:r>
              <a:rPr lang="en-US" dirty="0"/>
              <a:t>General Guidelines:</a:t>
            </a:r>
          </a:p>
          <a:p>
            <a:pPr lvl="1" algn="just">
              <a:lnSpc>
                <a:spcPct val="80000"/>
              </a:lnSpc>
            </a:pPr>
            <a:r>
              <a:rPr lang="en-US" sz="2200" dirty="0"/>
              <a:t>Informally, each </a:t>
            </a:r>
            <a:r>
              <a:rPr lang="en-US" sz="2200" dirty="0" err="1"/>
              <a:t>tuple</a:t>
            </a:r>
            <a:r>
              <a:rPr lang="en-US" sz="2200" dirty="0"/>
              <a:t> in a relation should represent one entity or relationship instance.</a:t>
            </a:r>
          </a:p>
          <a:p>
            <a:pPr lvl="1" algn="just">
              <a:lnSpc>
                <a:spcPct val="80000"/>
              </a:lnSpc>
            </a:pPr>
            <a:r>
              <a:rPr lang="en-US" sz="2200" dirty="0"/>
              <a:t>Attributes of different entities (EMPLOYEEs, DEPARTMENTs, PROJECTs) should not be mixed in the same relation</a:t>
            </a:r>
          </a:p>
          <a:p>
            <a:pPr lvl="1" algn="just">
              <a:lnSpc>
                <a:spcPct val="80000"/>
              </a:lnSpc>
            </a:pPr>
            <a:r>
              <a:rPr lang="en-US" sz="2200" dirty="0"/>
              <a:t>Only foreign keys should be used to refer to other entities</a:t>
            </a:r>
          </a:p>
          <a:p>
            <a:pPr lvl="1" algn="just">
              <a:lnSpc>
                <a:spcPct val="80000"/>
              </a:lnSpc>
            </a:pPr>
            <a:r>
              <a:rPr lang="en-US" sz="2200" dirty="0"/>
              <a:t>Entity and relationship attributes should be kept apart as much as possible.</a:t>
            </a:r>
          </a:p>
          <a:p>
            <a:pPr algn="just"/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193" y="1484784"/>
            <a:ext cx="8192295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95364" y="3934544"/>
            <a:ext cx="41529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5536" y="2420888"/>
            <a:ext cx="598241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UNF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449" y="5219908"/>
            <a:ext cx="550151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1NF</a:t>
            </a:r>
          </a:p>
        </p:txBody>
      </p:sp>
      <p:cxnSp>
        <p:nvCxnSpPr>
          <p:cNvPr id="8" name="Straight Arrow Connector 7"/>
          <p:cNvCxnSpPr>
            <a:stCxn id="6" idx="2"/>
            <a:endCxn id="7" idx="0"/>
          </p:cNvCxnSpPr>
          <p:nvPr/>
        </p:nvCxnSpPr>
        <p:spPr>
          <a:xfrm rot="16200000" flipH="1">
            <a:off x="-519253" y="4004130"/>
            <a:ext cx="2429688" cy="1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BDCA-3B09-4A7C-B280-85AFD192893C}" type="slidenum">
              <a:rPr lang="en-GB" smtClean="0"/>
              <a:pPr/>
              <a:t>20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4575" y="2121371"/>
            <a:ext cx="451485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21449" y="3645024"/>
            <a:ext cx="550151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2NF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BDCA-3B09-4A7C-B280-85AFD192893C}" type="slidenum">
              <a:rPr lang="en-GB" smtClean="0"/>
              <a:pPr/>
              <a:t>21</a:t>
            </a:fld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9413" y="1628800"/>
            <a:ext cx="33051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4293096"/>
            <a:ext cx="23812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2120" y="4270598"/>
            <a:ext cx="15621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 flipV="1">
            <a:off x="3059832" y="2924944"/>
            <a:ext cx="1296144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 flipH="1">
            <a:off x="4355976" y="2924944"/>
            <a:ext cx="115212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536" y="2276872"/>
            <a:ext cx="550151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2NF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5075892"/>
            <a:ext cx="550151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3NF</a:t>
            </a:r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 rot="5400000">
            <a:off x="-544232" y="3861048"/>
            <a:ext cx="24296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BDCA-3B09-4A7C-B280-85AFD192893C}" type="slidenum">
              <a:rPr lang="en-GB" smtClean="0"/>
              <a:pPr/>
              <a:t>22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(assumption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/>
              <a:t>One action may shift the relation two levels.</a:t>
            </a:r>
          </a:p>
          <a:p>
            <a:pPr algn="just"/>
            <a:r>
              <a:rPr lang="en-GB" dirty="0"/>
              <a:t>More than one action might be taken to shift the relation one level.</a:t>
            </a:r>
          </a:p>
          <a:p>
            <a:pPr algn="just"/>
            <a:r>
              <a:rPr lang="en-GB" dirty="0"/>
              <a:t>In the following example, we assumed that the employee can work only in one department. Therefore, the PK is the </a:t>
            </a:r>
            <a:r>
              <a:rPr lang="en-GB" dirty="0" err="1"/>
              <a:t>emp</a:t>
            </a:r>
            <a:r>
              <a:rPr lang="en-GB" dirty="0"/>
              <a:t># and the relation is in the 2NF (no partial functional dependency).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BDCA-3B09-4A7C-B280-85AFD192893C}" type="slidenum">
              <a:rPr lang="en-GB" smtClean="0"/>
              <a:pPr/>
              <a:t>23</a:t>
            </a:fld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(</a:t>
            </a:r>
            <a:r>
              <a:rPr lang="en-GB" dirty="0" err="1"/>
              <a:t>emp</a:t>
            </a:r>
            <a:r>
              <a:rPr lang="en-GB" dirty="0"/>
              <a:t># is the PK)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BDCA-3B09-4A7C-B280-85AFD192893C}" type="slidenum">
              <a:rPr lang="en-GB" smtClean="0"/>
              <a:pPr/>
              <a:t>24</a:t>
            </a:fld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115614" y="1627292"/>
          <a:ext cx="72728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7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81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25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06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sng" dirty="0"/>
                        <a:t>emp#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emp_name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dept#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dept_mngr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Mngr_address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43608" y="1268760"/>
            <a:ext cx="14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Employee table</a:t>
            </a:r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/>
        </p:nvGraphicFramePr>
        <p:xfrm>
          <a:off x="2627784" y="2763172"/>
          <a:ext cx="33123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sng" dirty="0"/>
                        <a:t>emp#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emp_name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dept#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/>
        </p:nvGraphicFramePr>
        <p:xfrm>
          <a:off x="2123728" y="3555260"/>
          <a:ext cx="469910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7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06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sng" dirty="0"/>
                        <a:t>dept#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dept_mngr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Mngr_address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Down Arrow 12"/>
          <p:cNvSpPr/>
          <p:nvPr/>
        </p:nvSpPr>
        <p:spPr>
          <a:xfrm>
            <a:off x="4067944" y="2060848"/>
            <a:ext cx="576064" cy="648072"/>
          </a:xfrm>
          <a:prstGeom prst="downArrow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Down Arrow 14"/>
          <p:cNvSpPr/>
          <p:nvPr/>
        </p:nvSpPr>
        <p:spPr>
          <a:xfrm>
            <a:off x="4067944" y="4653136"/>
            <a:ext cx="576064" cy="648072"/>
          </a:xfrm>
          <a:prstGeom prst="downArrow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2554981" y="2420888"/>
            <a:ext cx="14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Employee table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51720" y="3204098"/>
            <a:ext cx="166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Department table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93505" y="4941168"/>
            <a:ext cx="14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Employee table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508104" y="6165304"/>
          <a:ext cx="28331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2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sng" dirty="0"/>
                        <a:t>dept_mngr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Mngr_address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436096" y="5805264"/>
            <a:ext cx="135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Manager table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371988" y="5085184"/>
          <a:ext cx="30884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7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sng" dirty="0"/>
                        <a:t>dept#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dept_mngr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294636" y="4761226"/>
            <a:ext cx="166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Department table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1519" y="1638092"/>
            <a:ext cx="550151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2NF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1520" y="5013176"/>
            <a:ext cx="550151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3NF</a:t>
            </a:r>
          </a:p>
        </p:txBody>
      </p:sp>
      <p:graphicFrame>
        <p:nvGraphicFramePr>
          <p:cNvPr id="34" name="Content Placeholder 3"/>
          <p:cNvGraphicFramePr>
            <a:graphicFrameLocks/>
          </p:cNvGraphicFramePr>
          <p:nvPr/>
        </p:nvGraphicFramePr>
        <p:xfrm>
          <a:off x="1187624" y="5434424"/>
          <a:ext cx="33123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sng" dirty="0"/>
                        <a:t>emp#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emp_name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dept#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9" grpId="0"/>
      <p:bldP spid="20" grpId="0"/>
      <p:bldP spid="21" grpId="0"/>
      <p:bldP spid="23" grpId="0"/>
      <p:bldP spid="25" grpId="0"/>
      <p:bldP spid="26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(assumption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Assuming that the employee can work in more than one department makes the PK(</a:t>
            </a:r>
            <a:r>
              <a:rPr lang="en-GB" dirty="0" err="1"/>
              <a:t>emp</a:t>
            </a:r>
            <a:r>
              <a:rPr lang="en-GB" dirty="0"/>
              <a:t>#, dept#) and thus, the relation is in the 1NF (there is partial functional dependency).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 2 ((</a:t>
            </a:r>
            <a:r>
              <a:rPr lang="en-GB" dirty="0" err="1"/>
              <a:t>emp</a:t>
            </a:r>
            <a:r>
              <a:rPr lang="en-GB" dirty="0"/>
              <a:t>#, dept#) is the PK)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BDCA-3B09-4A7C-B280-85AFD192893C}" type="slidenum">
              <a:rPr lang="en-GB" smtClean="0"/>
              <a:pPr/>
              <a:t>26</a:t>
            </a:fld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115614" y="1627292"/>
          <a:ext cx="72728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7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81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25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06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sng" dirty="0"/>
                        <a:t>emp#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emp_name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u="sng" dirty="0"/>
                        <a:t>dept#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dept_mngr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Mngr_address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43608" y="1268760"/>
            <a:ext cx="14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Employee table</a:t>
            </a:r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/>
        </p:nvGraphicFramePr>
        <p:xfrm>
          <a:off x="1908499" y="5139436"/>
          <a:ext cx="25979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sng" dirty="0"/>
                        <a:t>emp#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emp_name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/>
        </p:nvGraphicFramePr>
        <p:xfrm>
          <a:off x="1187624" y="3365870"/>
          <a:ext cx="469910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7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06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sng" dirty="0"/>
                        <a:t>dept#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dept_mngr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Mngr_address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835696" y="4797152"/>
            <a:ext cx="14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Employee table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15616" y="3068960"/>
            <a:ext cx="166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Department table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694236" y="6093296"/>
          <a:ext cx="28331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2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sng" dirty="0"/>
                        <a:t>dept_mngr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Mngr_address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622228" y="5733256"/>
            <a:ext cx="135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Manager table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227972" y="6154504"/>
          <a:ext cx="30884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7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sng" dirty="0"/>
                        <a:t>dept#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dept_mngr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150620" y="5830546"/>
            <a:ext cx="166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Department table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1520" y="1556792"/>
            <a:ext cx="550151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1NF</a:t>
            </a:r>
          </a:p>
        </p:txBody>
      </p:sp>
      <p:graphicFrame>
        <p:nvGraphicFramePr>
          <p:cNvPr id="32" name="Content Placeholder 3"/>
          <p:cNvGraphicFramePr>
            <a:graphicFrameLocks/>
          </p:cNvGraphicFramePr>
          <p:nvPr/>
        </p:nvGraphicFramePr>
        <p:xfrm>
          <a:off x="5357813" y="5360908"/>
          <a:ext cx="141553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7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sng" dirty="0"/>
                        <a:t>emp#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u="sng" dirty="0"/>
                        <a:t>dept#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292080" y="5013176"/>
            <a:ext cx="134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Original table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1520" y="2996952"/>
            <a:ext cx="550151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2NF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3528" y="5301208"/>
            <a:ext cx="550151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3NF</a:t>
            </a:r>
          </a:p>
        </p:txBody>
      </p:sp>
      <p:graphicFrame>
        <p:nvGraphicFramePr>
          <p:cNvPr id="43" name="Content Placeholder 3"/>
          <p:cNvGraphicFramePr>
            <a:graphicFrameLocks/>
          </p:cNvGraphicFramePr>
          <p:nvPr/>
        </p:nvGraphicFramePr>
        <p:xfrm>
          <a:off x="1188419" y="2691164"/>
          <a:ext cx="25979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sng" dirty="0"/>
                        <a:t>emp#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emp_name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115616" y="2348880"/>
            <a:ext cx="14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Employee table</a:t>
            </a:r>
          </a:p>
        </p:txBody>
      </p:sp>
      <p:graphicFrame>
        <p:nvGraphicFramePr>
          <p:cNvPr id="45" name="Content Placeholder 3"/>
          <p:cNvGraphicFramePr>
            <a:graphicFrameLocks/>
          </p:cNvGraphicFramePr>
          <p:nvPr/>
        </p:nvGraphicFramePr>
        <p:xfrm>
          <a:off x="6653957" y="3344684"/>
          <a:ext cx="141553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7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sng" dirty="0"/>
                        <a:t>emp#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u="sng" dirty="0"/>
                        <a:t>dept#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6588224" y="2996952"/>
            <a:ext cx="134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Original table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3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259632" y="2050048"/>
          <a:ext cx="662473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9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7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9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sng" dirty="0"/>
                        <a:t>car#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Engine_id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Max_speed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Petrol_type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BDCA-3B09-4A7C-B280-85AFD192893C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2071678"/>
            <a:ext cx="550151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3NF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357330"/>
            <a:ext cx="7772400" cy="4572000"/>
          </a:xfrm>
        </p:spPr>
        <p:txBody>
          <a:bodyPr>
            <a:normAutofit/>
          </a:bodyPr>
          <a:lstStyle/>
          <a:p>
            <a:r>
              <a:rPr lang="en-GB" sz="1600" dirty="0"/>
              <a:t>Assume that the Dept. # and </a:t>
            </a:r>
            <a:r>
              <a:rPr lang="en-GB" sz="1600" dirty="0" err="1"/>
              <a:t>Cust</a:t>
            </a:r>
            <a:r>
              <a:rPr lang="en-GB" sz="1600" dirty="0"/>
              <a:t>. # are all needed to uniquely identify the date and nature of the complaint about the department.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1" y="2060848"/>
          <a:ext cx="6095997" cy="833373"/>
        </p:xfrm>
        <a:graphic>
          <a:graphicData uri="http://schemas.openxmlformats.org/drawingml/2006/table">
            <a:tbl>
              <a:tblPr/>
              <a:tblGrid>
                <a:gridCol w="520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23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302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473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sng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Dept #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Dept Name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Location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Mgr Name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Mgr ID No.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Tel Extn.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sng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Cust</a:t>
                      </a:r>
                      <a:r>
                        <a:rPr lang="en-GB" sz="900" b="1" i="0" u="sng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#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Cust Name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Date of Complaint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Nature of Complaint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27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11232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Soap Division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Cincinnati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Mary Samuel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7711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P10451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Robert Drumtree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12/01/1998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Poor Service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27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P10480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Steven Parks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14/01/1998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Discourteous Attendant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43200" y="3217909"/>
          <a:ext cx="3657600" cy="1363219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595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sng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Dept #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sng" strike="noStrike">
                          <a:solidFill>
                            <a:srgbClr val="000000"/>
                          </a:solidFill>
                          <a:latin typeface="Arial"/>
                        </a:rPr>
                        <a:t>Cust #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Date of Complaint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Nature of Complaint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0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sng" strike="noStrike">
                          <a:solidFill>
                            <a:srgbClr val="000000"/>
                          </a:solidFill>
                          <a:latin typeface="Arial"/>
                        </a:rPr>
                        <a:t>Dept #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Dept Name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Location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Mgr Name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Mgr ID No.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Tel Extn.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70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sng" strike="noStrike">
                          <a:solidFill>
                            <a:srgbClr val="000000"/>
                          </a:solidFill>
                          <a:latin typeface="Arial"/>
                        </a:rPr>
                        <a:t>Cust #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Cust Name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48136" y="4920952"/>
          <a:ext cx="30480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8921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sng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Dept #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sng" strike="noStrike">
                          <a:solidFill>
                            <a:srgbClr val="000000"/>
                          </a:solidFill>
                          <a:latin typeface="Arial"/>
                        </a:rPr>
                        <a:t>Cust #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Date of Complaint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Nature of Complaint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460"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921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sng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Dept #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Dept Name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Location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Mgr ID No.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Tel Extn.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460"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921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sng" strike="noStrike">
                          <a:solidFill>
                            <a:srgbClr val="000000"/>
                          </a:solidFill>
                          <a:latin typeface="Arial"/>
                        </a:rPr>
                        <a:t>Cust #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Cust</a:t>
                      </a: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Name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460">
                <a:tc>
                  <a:txBody>
                    <a:bodyPr/>
                    <a:lstStyle/>
                    <a:p>
                      <a:pPr algn="l" fontAlgn="b"/>
                      <a:endParaRPr lang="en-GB" sz="1000" b="0" i="0" u="sng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921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sng" strike="noStrike">
                          <a:solidFill>
                            <a:srgbClr val="000000"/>
                          </a:solidFill>
                          <a:latin typeface="Arial"/>
                        </a:rPr>
                        <a:t>Mgr ID No.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Mgr Name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403648" y="1916832"/>
            <a:ext cx="6408712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403648" y="3140968"/>
            <a:ext cx="6408712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65465" y="3501008"/>
            <a:ext cx="550151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2NF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544" y="5589240"/>
            <a:ext cx="550151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3NF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9552" y="2348880"/>
            <a:ext cx="598241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UNF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03648" y="4869160"/>
            <a:ext cx="6408712" cy="1844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Callout 14"/>
          <p:cNvSpPr/>
          <p:nvPr/>
        </p:nvSpPr>
        <p:spPr>
          <a:xfrm>
            <a:off x="107504" y="2780928"/>
            <a:ext cx="1296144" cy="504056"/>
          </a:xfrm>
          <a:prstGeom prst="wedgeEllipseCallout">
            <a:avLst>
              <a:gd name="adj1" fmla="val -15901"/>
              <a:gd name="adj2" fmla="val -6254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Fill the blanks to be in 1NF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BDCA-3B09-4A7C-B280-85AFD192893C}" type="slidenum">
              <a:rPr lang="en-GB" smtClean="0"/>
              <a:pPr/>
              <a:t>28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Anomaly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BDCA-3B09-4A7C-B280-85AFD192893C}" type="slidenum">
              <a:rPr lang="en-GB" smtClean="0"/>
              <a:pPr/>
              <a:t>29</a:t>
            </a:fld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>
                <a:solidFill>
                  <a:srgbClr val="800000"/>
                </a:solidFill>
              </a:rPr>
              <a:t>A simplified COMPANY relational database schema</a:t>
            </a:r>
            <a:endParaRPr lang="en-US" sz="3800" i="1">
              <a:solidFill>
                <a:schemeClr val="tx1"/>
              </a:solidFill>
            </a:endParaRPr>
          </a:p>
        </p:txBody>
      </p:sp>
      <p:pic>
        <p:nvPicPr>
          <p:cNvPr id="88068" name="Picture 4" descr="fig10_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1528763"/>
            <a:ext cx="4724400" cy="4564062"/>
          </a:xfrm>
          <a:prstGeom prst="rect">
            <a:avLst/>
          </a:prstGeom>
          <a:noFill/>
        </p:spPr>
      </p:pic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971550" y="5389563"/>
            <a:ext cx="1871663" cy="703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dirty="0"/>
              <a:t>Redundant Information in </a:t>
            </a:r>
            <a:r>
              <a:rPr lang="en-US" sz="3800" dirty="0" err="1"/>
              <a:t>Tuples</a:t>
            </a:r>
            <a:r>
              <a:rPr lang="en-US" sz="3800" dirty="0"/>
              <a:t> and Anomalies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information is stored redundantly </a:t>
            </a:r>
          </a:p>
          <a:p>
            <a:pPr lvl="1"/>
            <a:r>
              <a:rPr lang="en-US"/>
              <a:t>Wastes storage</a:t>
            </a:r>
          </a:p>
          <a:p>
            <a:pPr lvl="1"/>
            <a:r>
              <a:rPr lang="en-US"/>
              <a:t>Causes problems with update anomalies</a:t>
            </a:r>
          </a:p>
          <a:p>
            <a:pPr lvl="2"/>
            <a:r>
              <a:rPr lang="en-US"/>
              <a:t>Insertion anomalies</a:t>
            </a:r>
          </a:p>
          <a:p>
            <a:pPr lvl="2"/>
            <a:r>
              <a:rPr lang="en-US"/>
              <a:t>Deletion anomalies</a:t>
            </a:r>
          </a:p>
          <a:p>
            <a:pPr lvl="2"/>
            <a:r>
              <a:rPr lang="en-US"/>
              <a:t>Modification anomalies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EXAMPLE OF AN UPDATE ANOMALY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Consider the relation:</a:t>
            </a:r>
          </a:p>
          <a:p>
            <a:pPr lvl="1"/>
            <a:r>
              <a:rPr lang="en-US" sz="2200" dirty="0"/>
              <a:t>Storing project name and employee name in the </a:t>
            </a:r>
            <a:r>
              <a:rPr lang="en-US" sz="2200" dirty="0" err="1"/>
              <a:t>Emp_Proj</a:t>
            </a:r>
            <a:r>
              <a:rPr lang="en-US" sz="2200" dirty="0"/>
              <a:t> table:</a:t>
            </a:r>
          </a:p>
          <a:p>
            <a:pPr lvl="1"/>
            <a:r>
              <a:rPr lang="en-US" sz="2200" dirty="0"/>
              <a:t>EMP_PROJ (</a:t>
            </a:r>
            <a:r>
              <a:rPr lang="en-US" sz="2200" dirty="0" err="1"/>
              <a:t>Emp</a:t>
            </a:r>
            <a:r>
              <a:rPr lang="en-US" sz="2200" dirty="0"/>
              <a:t>#, </a:t>
            </a:r>
            <a:r>
              <a:rPr lang="en-US" sz="2200" dirty="0" err="1"/>
              <a:t>Proj</a:t>
            </a:r>
            <a:r>
              <a:rPr lang="en-US" sz="2200" dirty="0"/>
              <a:t>#, </a:t>
            </a:r>
            <a:r>
              <a:rPr lang="en-US" sz="2200" dirty="0" err="1"/>
              <a:t>Ename</a:t>
            </a:r>
            <a:r>
              <a:rPr lang="en-US" sz="2200" dirty="0"/>
              <a:t>, </a:t>
            </a:r>
            <a:r>
              <a:rPr lang="en-US" sz="2200" dirty="0" err="1"/>
              <a:t>Pname</a:t>
            </a:r>
            <a:r>
              <a:rPr lang="en-US" sz="2200" dirty="0"/>
              <a:t>, </a:t>
            </a:r>
            <a:r>
              <a:rPr lang="en-US" sz="2200" dirty="0" err="1"/>
              <a:t>No_hours</a:t>
            </a:r>
            <a:r>
              <a:rPr lang="en-US" sz="2200" dirty="0"/>
              <a:t>)</a:t>
            </a:r>
          </a:p>
          <a:p>
            <a:endParaRPr lang="en-US" sz="2600" dirty="0"/>
          </a:p>
          <a:p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Anomaly:</a:t>
            </a:r>
          </a:p>
          <a:p>
            <a:pPr lvl="1"/>
            <a:r>
              <a:rPr lang="en-US" sz="2200" dirty="0"/>
              <a:t>Changing the name of project number P1 from “Billing” to “Customer-Accounting” may cause this update to be made for all 100 employees working on project P1. </a:t>
            </a:r>
          </a:p>
          <a:p>
            <a:pPr lvl="1"/>
            <a:r>
              <a:rPr lang="en-US" sz="2200" dirty="0"/>
              <a:t>Same goes for changing an employee name.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EXAMPLE OF AN INSERT ANOMALY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relation:</a:t>
            </a:r>
          </a:p>
          <a:p>
            <a:pPr lvl="1"/>
            <a:r>
              <a:rPr lang="en-US" dirty="0"/>
              <a:t>EMP_PROJ (</a:t>
            </a:r>
            <a:r>
              <a:rPr lang="en-US" dirty="0" err="1"/>
              <a:t>Emp</a:t>
            </a:r>
            <a:r>
              <a:rPr lang="en-US" dirty="0"/>
              <a:t>#, </a:t>
            </a:r>
            <a:r>
              <a:rPr lang="en-US" dirty="0" err="1"/>
              <a:t>Proj</a:t>
            </a:r>
            <a:r>
              <a:rPr lang="en-US" dirty="0"/>
              <a:t>#, </a:t>
            </a:r>
            <a:r>
              <a:rPr lang="en-US" dirty="0" err="1"/>
              <a:t>Ename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, </a:t>
            </a:r>
            <a:r>
              <a:rPr lang="en-US" dirty="0" err="1"/>
              <a:t>No_hours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 Anomaly:</a:t>
            </a:r>
          </a:p>
          <a:p>
            <a:pPr lvl="1"/>
            <a:r>
              <a:rPr lang="en-US" dirty="0"/>
              <a:t>Cannot insert a project unless an employee is assigned to it.</a:t>
            </a:r>
          </a:p>
          <a:p>
            <a:pPr lvl="1"/>
            <a:r>
              <a:rPr lang="en-US" dirty="0"/>
              <a:t>Cannot insert an employee unless a he/she is assigned to a project.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EXAMPLE OF AN DELETE ANOMALY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Consider the relation: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EMP_PROJ(</a:t>
            </a:r>
            <a:r>
              <a:rPr lang="en-US" dirty="0" err="1"/>
              <a:t>Emp</a:t>
            </a:r>
            <a:r>
              <a:rPr lang="en-US" dirty="0"/>
              <a:t>#, </a:t>
            </a:r>
            <a:r>
              <a:rPr lang="en-US" dirty="0" err="1"/>
              <a:t>Proj</a:t>
            </a:r>
            <a:r>
              <a:rPr lang="en-US" dirty="0"/>
              <a:t>#, </a:t>
            </a:r>
            <a:r>
              <a:rPr lang="en-US" dirty="0" err="1"/>
              <a:t>Ename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, </a:t>
            </a:r>
            <a:r>
              <a:rPr lang="en-US" dirty="0" err="1"/>
              <a:t>No_hours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Anomaly: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project is deleted, it will result in deleting all the employees who work on that project.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Alternately, if an employee is the only employee on a project, deleting that employee would result in deleting the corresponding project.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>
                <a:solidFill>
                  <a:srgbClr val="800000"/>
                </a:solidFill>
              </a:rPr>
              <a:t>Two relation schemas suffering from update anomalies</a:t>
            </a:r>
          </a:p>
        </p:txBody>
      </p:sp>
      <p:pic>
        <p:nvPicPr>
          <p:cNvPr id="94212" name="Picture 4" descr="fig10_0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85803" y="1844675"/>
            <a:ext cx="8229601" cy="3402013"/>
          </a:xfrm>
        </p:spPr>
      </p:pic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339710" y="1844675"/>
            <a:ext cx="2160588" cy="180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800000"/>
                </a:solidFill>
              </a:rPr>
              <a:t>Relations</a:t>
            </a:r>
            <a:r>
              <a:rPr lang="en-US" i="1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800000"/>
                </a:solidFill>
              </a:rPr>
              <a:t>formed after a Natural Join</a:t>
            </a:r>
          </a:p>
        </p:txBody>
      </p:sp>
      <p:pic>
        <p:nvPicPr>
          <p:cNvPr id="95236" name="Picture 4" descr="fig10_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444625"/>
            <a:ext cx="4506913" cy="4648200"/>
          </a:xfrm>
          <a:prstGeom prst="rect">
            <a:avLst/>
          </a:prstGeom>
          <a:noFill/>
        </p:spPr>
      </p:pic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2484438" y="1412875"/>
            <a:ext cx="4103687" cy="703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The End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BDCA-3B09-4A7C-B280-85AFD192893C}" type="slidenum">
              <a:rPr lang="en-GB" smtClean="0"/>
              <a:pPr/>
              <a:t>36</a:t>
            </a:fld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9092" name="Picture 4" descr="fig10_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"/>
            <a:ext cx="6500858" cy="68580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142976" y="0"/>
            <a:ext cx="7000924" cy="35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normalisation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Divide into tables</a:t>
            </a:r>
          </a:p>
          <a:p>
            <a:r>
              <a:rPr lang="en-GB" dirty="0"/>
              <a:t>Relations among tables using primary/foreign keys</a:t>
            </a:r>
          </a:p>
          <a:p>
            <a:r>
              <a:rPr lang="en-GB" dirty="0"/>
              <a:t>Minimal redundancy</a:t>
            </a:r>
          </a:p>
          <a:p>
            <a:r>
              <a:rPr lang="en-GB" dirty="0"/>
              <a:t>Grouping correlated data in one place</a:t>
            </a:r>
          </a:p>
          <a:p>
            <a:r>
              <a:rPr lang="en-GB" dirty="0"/>
              <a:t>One place for modifications</a:t>
            </a:r>
          </a:p>
          <a:p>
            <a:r>
              <a:rPr lang="en-GB" dirty="0"/>
              <a:t>Based on functional dependencies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BDCA-3B09-4A7C-B280-85AFD192893C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 </a:t>
            </a:r>
            <a:r>
              <a:rPr lang="en-GB" dirty="0">
                <a:sym typeface="Wingdings" pitchFamily="2" charset="2"/>
              </a:rPr>
              <a:t> B    </a:t>
            </a:r>
            <a:r>
              <a:rPr lang="en-GB" dirty="0"/>
              <a:t>means that each value of A is always associated with </a:t>
            </a:r>
            <a:r>
              <a:rPr lang="en-GB" b="1" u="sng" dirty="0"/>
              <a:t>one</a:t>
            </a:r>
            <a:r>
              <a:rPr lang="en-GB" dirty="0"/>
              <a:t> value of B. The opposite is false.</a:t>
            </a:r>
          </a:p>
          <a:p>
            <a:pPr algn="just"/>
            <a:r>
              <a:rPr lang="en-GB" dirty="0"/>
              <a:t>A </a:t>
            </a:r>
            <a:r>
              <a:rPr lang="en-GB" dirty="0">
                <a:sym typeface="Wingdings" pitchFamily="2" charset="2"/>
              </a:rPr>
              <a:t> B </a:t>
            </a:r>
            <a:r>
              <a:rPr lang="en-US" dirty="0"/>
              <a:t>holds if whenever two </a:t>
            </a:r>
            <a:r>
              <a:rPr lang="en-US" dirty="0" err="1"/>
              <a:t>tuples</a:t>
            </a:r>
            <a:r>
              <a:rPr lang="en-US" dirty="0"/>
              <a:t> have the same value for A, they </a:t>
            </a:r>
            <a:r>
              <a:rPr lang="en-US" i="1" dirty="0"/>
              <a:t>must have </a:t>
            </a:r>
            <a:r>
              <a:rPr lang="en-US" dirty="0"/>
              <a:t>the same value for B</a:t>
            </a:r>
            <a:endParaRPr lang="en-GB" dirty="0"/>
          </a:p>
          <a:p>
            <a:r>
              <a:rPr lang="en-GB" dirty="0"/>
              <a:t>Read as:</a:t>
            </a:r>
          </a:p>
          <a:p>
            <a:pPr>
              <a:buNone/>
            </a:pPr>
            <a:r>
              <a:rPr lang="en-GB" sz="2800" dirty="0"/>
              <a:t>	- B is </a:t>
            </a:r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functionally dependent </a:t>
            </a:r>
            <a:r>
              <a:rPr lang="en-GB" sz="2800" dirty="0"/>
              <a:t>on A</a:t>
            </a:r>
            <a:endParaRPr lang="en-GB" dirty="0"/>
          </a:p>
          <a:p>
            <a:pPr>
              <a:buNone/>
            </a:pPr>
            <a:r>
              <a:rPr lang="en-GB" dirty="0"/>
              <a:t>	- A </a:t>
            </a:r>
            <a:r>
              <a:rPr lang="en-GB" sz="2800" dirty="0">
                <a:sym typeface="Wingdings" pitchFamily="2" charset="2"/>
              </a:rPr>
              <a:t>is a </a:t>
            </a:r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determinant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</a:t>
            </a:r>
            <a:r>
              <a:rPr lang="en-GB" sz="2800" dirty="0">
                <a:sym typeface="Wingdings" pitchFamily="2" charset="2"/>
              </a:rPr>
              <a:t>of B</a:t>
            </a:r>
            <a:endParaRPr lang="en-GB" dirty="0"/>
          </a:p>
          <a:p>
            <a:r>
              <a:rPr lang="en-GB" b="1" dirty="0"/>
              <a:t>Partial functional dependency </a:t>
            </a:r>
            <a:r>
              <a:rPr lang="en-GB" dirty="0"/>
              <a:t>occur when A is composite of more than one attribute, and B is functionally dependent on one attribute of A’s attributes.</a:t>
            </a:r>
          </a:p>
          <a:p>
            <a:r>
              <a:rPr lang="en-GB" b="1" dirty="0"/>
              <a:t>Full Functional Dependency </a:t>
            </a:r>
            <a:r>
              <a:rPr lang="en-GB" dirty="0"/>
              <a:t>is when B is functionally dependent on A, and not any proper subset of A.</a:t>
            </a:r>
          </a:p>
          <a:p>
            <a:r>
              <a:rPr lang="en-GB" b="1" dirty="0"/>
              <a:t>Transitive dependence</a:t>
            </a:r>
            <a:r>
              <a:rPr lang="en-GB" dirty="0"/>
              <a:t>: A</a:t>
            </a:r>
            <a:r>
              <a:rPr lang="en-GB" dirty="0">
                <a:sym typeface="Wingdings" pitchFamily="2" charset="2"/>
              </a:rPr>
              <a:t>BC, it is between A and C via 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BDCA-3B09-4A7C-B280-85AFD192893C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dependency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BDCA-3B09-4A7C-B280-85AFD192893C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{SSN, PNUMBER} -&gt; HOURS</a:t>
            </a:r>
            <a:br>
              <a:rPr lang="en-US" sz="2200" dirty="0"/>
            </a:br>
            <a:r>
              <a:rPr lang="en-US" sz="2200" dirty="0"/>
              <a:t>is a full FD since neither SSN -&gt; HOURS nor PNUMBER -&gt; HOURS hold </a:t>
            </a:r>
          </a:p>
          <a:p>
            <a:pPr lvl="1">
              <a:lnSpc>
                <a:spcPct val="90000"/>
              </a:lnSpc>
            </a:pP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/>
              <a:t>{SSN, PNUMBER} -&gt; ENAME</a:t>
            </a:r>
            <a:br>
              <a:rPr lang="en-US" sz="2200" dirty="0"/>
            </a:br>
            <a:r>
              <a:rPr lang="en-US" sz="2200" dirty="0"/>
              <a:t>is not  a full FD (it is called a partial dependency ) since SSN -&gt; ENAME also holds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of normalisation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48738" y="2276872"/>
            <a:ext cx="366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Remove repeating groups (Multi-valued)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8738" y="352821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Remove partial dependencies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8738" y="478786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Remove transitive dependencies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BDCA-3B09-4A7C-B280-85AFD192893C}" type="slidenum">
              <a:rPr lang="en-GB" smtClean="0"/>
              <a:pPr/>
              <a:t>8</a:t>
            </a:fld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A table (relation) that contains one or more repeating groups</a:t>
            </a:r>
          </a:p>
          <a:p>
            <a:pPr lvl="1"/>
            <a:r>
              <a:rPr lang="en-GB" dirty="0"/>
              <a:t>Vertically: some blank cells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Horizontally: no blank cells</a:t>
            </a:r>
          </a:p>
          <a:p>
            <a:pPr lvl="1"/>
            <a:endParaRPr lang="en-GB" dirty="0"/>
          </a:p>
        </p:txBody>
      </p:sp>
      <p:graphicFrame>
        <p:nvGraphicFramePr>
          <p:cNvPr id="239620" name="Object 4"/>
          <p:cNvGraphicFramePr>
            <a:graphicFrameLocks noChangeAspect="1"/>
          </p:cNvGraphicFramePr>
          <p:nvPr/>
        </p:nvGraphicFramePr>
        <p:xfrm>
          <a:off x="2123728" y="2348880"/>
          <a:ext cx="4536504" cy="2105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r:id="rId4" imgW="5686425" imgH="2676550" progId="Excel.Sheet.8">
                  <p:embed/>
                </p:oleObj>
              </mc:Choice>
              <mc:Fallback>
                <p:oleObj name="Worksheet" r:id="rId4" imgW="5686425" imgH="2676550" progId="Excel.Shee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348880"/>
                        <a:ext cx="4536504" cy="21055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691680" y="5301208"/>
          <a:ext cx="611981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Worksheet" r:id="rId6" imgW="9582150" imgH="1152550" progId="Excel.Sheet.8">
                  <p:embed/>
                </p:oleObj>
              </mc:Choice>
              <mc:Fallback>
                <p:oleObj name="Worksheet" r:id="rId6" imgW="9582150" imgH="115255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301208"/>
                        <a:ext cx="6119812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BDCA-3B09-4A7C-B280-85AFD192893C}" type="slidenum">
              <a:rPr lang="en-GB" smtClean="0"/>
              <a:pPr/>
              <a:t>9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778</TotalTime>
  <Words>1201</Words>
  <Application>Microsoft Office PowerPoint</Application>
  <PresentationFormat>On-screen Show (4:3)</PresentationFormat>
  <Paragraphs>345</Paragraphs>
  <Slides>36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Franklin Gothic Book</vt:lpstr>
      <vt:lpstr>Perpetua</vt:lpstr>
      <vt:lpstr>Wingdings 2</vt:lpstr>
      <vt:lpstr>Equity</vt:lpstr>
      <vt:lpstr>Worksheet</vt:lpstr>
      <vt:lpstr>Microsoft Excel 97-2003 Worksheet</vt:lpstr>
      <vt:lpstr>Database Normalisation</vt:lpstr>
      <vt:lpstr>Introduction </vt:lpstr>
      <vt:lpstr>A simplified COMPANY relational database schema</vt:lpstr>
      <vt:lpstr>PowerPoint Presentation</vt:lpstr>
      <vt:lpstr>What is normalisation</vt:lpstr>
      <vt:lpstr>Functional dependency</vt:lpstr>
      <vt:lpstr>Functional dependency</vt:lpstr>
      <vt:lpstr>Process of normalisation </vt:lpstr>
      <vt:lpstr>UNF</vt:lpstr>
      <vt:lpstr>1NF</vt:lpstr>
      <vt:lpstr>1NF </vt:lpstr>
      <vt:lpstr>So far ...</vt:lpstr>
      <vt:lpstr>2NF</vt:lpstr>
      <vt:lpstr>Part of example on 2NF</vt:lpstr>
      <vt:lpstr>Part of example on 2NF</vt:lpstr>
      <vt:lpstr>3NF</vt:lpstr>
      <vt:lpstr>Part of example on 3NF</vt:lpstr>
      <vt:lpstr>Part of example on 3NF</vt:lpstr>
      <vt:lpstr>Examples</vt:lpstr>
      <vt:lpstr>Example 1</vt:lpstr>
      <vt:lpstr>Example 1</vt:lpstr>
      <vt:lpstr>Example 1</vt:lpstr>
      <vt:lpstr>Example 2 (assumption 1)</vt:lpstr>
      <vt:lpstr>Example 2 (emp# is the PK)</vt:lpstr>
      <vt:lpstr>Example 2 (assumption 2)</vt:lpstr>
      <vt:lpstr>Example 2 ((emp#, dept#) is the PK)</vt:lpstr>
      <vt:lpstr>Example 3</vt:lpstr>
      <vt:lpstr>Example 4</vt:lpstr>
      <vt:lpstr>Anomaly</vt:lpstr>
      <vt:lpstr>Redundant Information in Tuples and Anomalies</vt:lpstr>
      <vt:lpstr>EXAMPLE OF AN UPDATE ANOMALY</vt:lpstr>
      <vt:lpstr>EXAMPLE OF AN INSERT ANOMALY</vt:lpstr>
      <vt:lpstr>EXAMPLE OF AN DELETE ANOMALY</vt:lpstr>
      <vt:lpstr>Two relation schemas suffering from update anomalies</vt:lpstr>
      <vt:lpstr>Relations formed after a Natural Join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</dc:title>
  <dc:creator>Murad</dc:creator>
  <cp:lastModifiedBy>Raneem</cp:lastModifiedBy>
  <cp:revision>337</cp:revision>
  <dcterms:created xsi:type="dcterms:W3CDTF">2010-12-21T12:11:33Z</dcterms:created>
  <dcterms:modified xsi:type="dcterms:W3CDTF">2019-01-12T19:13:54Z</dcterms:modified>
</cp:coreProperties>
</file>