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itchFamily="34" charset="0"/>
      <p:regular r:id="rId14"/>
      <p:bold r:id="rId15"/>
      <p:italic r:id="rId16"/>
      <p:boldItalic r:id="rId17"/>
    </p:embeddedFont>
    <p:embeddedFont>
      <p:font typeface="XM Vahid Bold" charset="-78"/>
      <p:regular r:id="rId18"/>
    </p:embeddedFont>
    <p:embeddedFont>
      <p:font typeface="XM Vahid" charset="-78"/>
      <p:regular r:id="rId19"/>
    </p:embeddedFont>
    <p:embeddedFont>
      <p:font typeface="Droid Arabic Kufi Bold" charset="0"/>
      <p:regular r:id="rId20"/>
    </p:embeddedFont>
    <p:embeddedFont>
      <p:font typeface="Tajawal Bold" charset="-78"/>
      <p:regular r:id="rId21"/>
    </p:embeddedFont>
    <p:embeddedFont>
      <p:font typeface="Droid Arabic Kufi"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1" d="100"/>
          <a:sy n="51" d="100"/>
        </p:scale>
        <p:origin x="-4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2" name="AutoShape 2"/>
          <p:cNvSpPr/>
          <p:nvPr/>
        </p:nvSpPr>
        <p:spPr>
          <a:xfrm rot="5400000">
            <a:off x="11435609" y="8528367"/>
            <a:ext cx="919480" cy="0"/>
          </a:xfrm>
          <a:prstGeom prst="line">
            <a:avLst/>
          </a:prstGeom>
          <a:ln w="9525" cap="rnd">
            <a:solidFill>
              <a:srgbClr val="FFFFFF"/>
            </a:solidFill>
            <a:prstDash val="solid"/>
            <a:headEnd type="none" w="sm" len="sm"/>
            <a:tailEnd type="none" w="sm" len="sm"/>
          </a:ln>
        </p:spPr>
      </p:sp>
      <p:pic>
        <p:nvPicPr>
          <p:cNvPr id="3" name="Picture 3"/>
          <p:cNvPicPr>
            <a:picLocks noChangeAspect="1"/>
          </p:cNvPicPr>
          <p:nvPr/>
        </p:nvPicPr>
        <p:blipFill>
          <a:blip r:embed="rId2"/>
          <a:srcRect l="5545" r="5913" b="15094"/>
          <a:stretch>
            <a:fillRect/>
          </a:stretch>
        </p:blipFill>
        <p:spPr>
          <a:xfrm>
            <a:off x="457198" y="7690415"/>
            <a:ext cx="6904653" cy="1952784"/>
          </a:xfrm>
          <a:prstGeom prst="rect">
            <a:avLst/>
          </a:prstGeom>
        </p:spPr>
      </p:pic>
      <p:sp>
        <p:nvSpPr>
          <p:cNvPr id="4" name="TextBox 4"/>
          <p:cNvSpPr txBox="1"/>
          <p:nvPr/>
        </p:nvSpPr>
        <p:spPr>
          <a:xfrm>
            <a:off x="9144000" y="8305483"/>
            <a:ext cx="8115300" cy="722648"/>
          </a:xfrm>
          <a:prstGeom prst="rect">
            <a:avLst/>
          </a:prstGeom>
        </p:spPr>
        <p:txBody>
          <a:bodyPr lIns="0" tIns="0" rIns="0" bIns="0" rtlCol="0" anchor="t">
            <a:spAutoFit/>
          </a:bodyPr>
          <a:lstStyle/>
          <a:p>
            <a:pPr>
              <a:lnSpc>
                <a:spcPts val="5319"/>
              </a:lnSpc>
            </a:pPr>
            <a:r>
              <a:rPr lang="en-US" sz="3799" dirty="0">
                <a:solidFill>
                  <a:srgbClr val="FFFFFF"/>
                </a:solidFill>
                <a:latin typeface="Tajawal Bold"/>
              </a:rPr>
              <a:t>Prepared by: Nasser </a:t>
            </a:r>
            <a:r>
              <a:rPr lang="en-US" sz="3799" dirty="0" err="1">
                <a:solidFill>
                  <a:srgbClr val="FFFFFF"/>
                </a:solidFill>
                <a:latin typeface="Tajawal Bold"/>
              </a:rPr>
              <a:t>Rashed</a:t>
            </a:r>
            <a:r>
              <a:rPr lang="en-US" sz="3799" dirty="0">
                <a:solidFill>
                  <a:srgbClr val="FFFFFF"/>
                </a:solidFill>
                <a:latin typeface="Tajawal Bold"/>
              </a:rPr>
              <a:t> Al-</a:t>
            </a:r>
            <a:r>
              <a:rPr lang="en-US" sz="3799" dirty="0" err="1">
                <a:solidFill>
                  <a:srgbClr val="FFFFFF"/>
                </a:solidFill>
                <a:latin typeface="Tajawal Bold"/>
              </a:rPr>
              <a:t>Quraini</a:t>
            </a:r>
            <a:endParaRPr lang="en-US" sz="3799" dirty="0">
              <a:solidFill>
                <a:srgbClr val="FFFFFF"/>
              </a:solidFill>
              <a:latin typeface="Tajawal Bold"/>
            </a:endParaRPr>
          </a:p>
        </p:txBody>
      </p:sp>
      <p:sp>
        <p:nvSpPr>
          <p:cNvPr id="5" name="TextBox 5"/>
          <p:cNvSpPr txBox="1"/>
          <p:nvPr/>
        </p:nvSpPr>
        <p:spPr>
          <a:xfrm>
            <a:off x="2364250" y="3280379"/>
            <a:ext cx="13155405" cy="1253981"/>
          </a:xfrm>
          <a:prstGeom prst="rect">
            <a:avLst/>
          </a:prstGeom>
        </p:spPr>
        <p:txBody>
          <a:bodyPr lIns="0" tIns="0" rIns="0" bIns="0" rtlCol="0" anchor="t">
            <a:spAutoFit/>
          </a:bodyPr>
          <a:lstStyle/>
          <a:p>
            <a:pPr>
              <a:lnSpc>
                <a:spcPts val="9612"/>
              </a:lnSpc>
            </a:pPr>
            <a:r>
              <a:rPr lang="en-US" sz="8738">
                <a:solidFill>
                  <a:srgbClr val="FF914D"/>
                </a:solidFill>
                <a:latin typeface="Sondos Bold"/>
              </a:rPr>
              <a:t>information about used cars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8679420" y="1"/>
            <a:ext cx="9608580" cy="5600700"/>
          </a:xfrm>
          <a:prstGeom prst="rect">
            <a:avLst/>
          </a:prstGeom>
        </p:spPr>
      </p:pic>
      <p:sp>
        <p:nvSpPr>
          <p:cNvPr id="3" name="TextBox 3"/>
          <p:cNvSpPr txBox="1"/>
          <p:nvPr/>
        </p:nvSpPr>
        <p:spPr>
          <a:xfrm>
            <a:off x="-173184" y="1930417"/>
            <a:ext cx="8617684" cy="2734945"/>
          </a:xfrm>
          <a:prstGeom prst="rect">
            <a:avLst/>
          </a:prstGeom>
        </p:spPr>
        <p:txBody>
          <a:bodyPr lIns="0" tIns="0" rIns="0" bIns="0" rtlCol="0" anchor="t">
            <a:spAutoFit/>
          </a:bodyPr>
          <a:lstStyle/>
          <a:p>
            <a:pPr algn="ctr">
              <a:lnSpc>
                <a:spcPts val="7279"/>
              </a:lnSpc>
            </a:pPr>
            <a:r>
              <a:rPr lang="en-US" sz="5199" dirty="0">
                <a:solidFill>
                  <a:srgbClr val="FFFFFF"/>
                </a:solidFill>
                <a:latin typeface="XM Vahid"/>
              </a:rPr>
              <a:t>5-The car with the most kilometers?</a:t>
            </a:r>
          </a:p>
          <a:p>
            <a:pPr algn="ctr">
              <a:lnSpc>
                <a:spcPts val="7279"/>
              </a:lnSpc>
            </a:pPr>
            <a:endParaRPr lang="en-US" sz="5199" dirty="0">
              <a:solidFill>
                <a:srgbClr val="FFFFFF"/>
              </a:solidFill>
              <a:latin typeface="XM Vahid"/>
            </a:endParaRPr>
          </a:p>
        </p:txBody>
      </p:sp>
      <p:sp>
        <p:nvSpPr>
          <p:cNvPr id="4" name="TextBox 4"/>
          <p:cNvSpPr txBox="1"/>
          <p:nvPr/>
        </p:nvSpPr>
        <p:spPr>
          <a:xfrm>
            <a:off x="274207" y="5944429"/>
            <a:ext cx="17739585" cy="3658870"/>
          </a:xfrm>
          <a:prstGeom prst="rect">
            <a:avLst/>
          </a:prstGeom>
        </p:spPr>
        <p:txBody>
          <a:bodyPr lIns="0" tIns="0" rIns="0" bIns="0" rtlCol="0" anchor="t">
            <a:spAutoFit/>
          </a:bodyPr>
          <a:lstStyle/>
          <a:p>
            <a:pPr>
              <a:lnSpc>
                <a:spcPts val="7279"/>
              </a:lnSpc>
            </a:pPr>
            <a:r>
              <a:rPr lang="en-US" sz="5199" dirty="0">
                <a:solidFill>
                  <a:srgbClr val="FFFFFF"/>
                </a:solidFill>
                <a:latin typeface="XM Vahid"/>
              </a:rPr>
              <a:t>Customers differ in their desire for the number of seats in the car, and as in the figure, the number of 5 seats is the most desired among customers, and we can consider it the best number among all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2" name="TextBox 2"/>
          <p:cNvSpPr txBox="1"/>
          <p:nvPr/>
        </p:nvSpPr>
        <p:spPr>
          <a:xfrm>
            <a:off x="6125948" y="857250"/>
            <a:ext cx="5949511" cy="1543050"/>
          </a:xfrm>
          <a:prstGeom prst="rect">
            <a:avLst/>
          </a:prstGeom>
        </p:spPr>
        <p:txBody>
          <a:bodyPr lIns="0" tIns="0" rIns="0" bIns="0" rtlCol="0" anchor="t">
            <a:spAutoFit/>
          </a:bodyPr>
          <a:lstStyle/>
          <a:p>
            <a:pPr algn="ctr">
              <a:lnSpc>
                <a:spcPts val="12599"/>
              </a:lnSpc>
            </a:pPr>
            <a:r>
              <a:rPr lang="en-US" sz="9000">
                <a:solidFill>
                  <a:srgbClr val="FF914D"/>
                </a:solidFill>
                <a:latin typeface="Droid Arabic Kufi Bold"/>
              </a:rPr>
              <a:t>Tools</a:t>
            </a:r>
          </a:p>
        </p:txBody>
      </p:sp>
      <p:sp>
        <p:nvSpPr>
          <p:cNvPr id="3" name="TextBox 3"/>
          <p:cNvSpPr txBox="1"/>
          <p:nvPr/>
        </p:nvSpPr>
        <p:spPr>
          <a:xfrm>
            <a:off x="404294" y="3517335"/>
            <a:ext cx="12428226" cy="7354570"/>
          </a:xfrm>
          <a:prstGeom prst="rect">
            <a:avLst/>
          </a:prstGeom>
        </p:spPr>
        <p:txBody>
          <a:bodyPr lIns="0" tIns="0" rIns="0" bIns="0" rtlCol="0" anchor="t">
            <a:spAutoFit/>
          </a:bodyPr>
          <a:lstStyle/>
          <a:p>
            <a:pPr marL="1122679" lvl="1" indent="-561340" algn="just">
              <a:lnSpc>
                <a:spcPts val="7279"/>
              </a:lnSpc>
              <a:buFont typeface="Arial"/>
              <a:buChar char="•"/>
            </a:pPr>
            <a:r>
              <a:rPr lang="en-US" sz="5199" dirty="0">
                <a:solidFill>
                  <a:srgbClr val="E1956A"/>
                </a:solidFill>
                <a:latin typeface="XM Vahid"/>
              </a:rPr>
              <a:t>Pandas for data manipulation</a:t>
            </a:r>
          </a:p>
          <a:p>
            <a:pPr marL="1122679" lvl="1" indent="-561340" algn="just">
              <a:lnSpc>
                <a:spcPts val="7279"/>
              </a:lnSpc>
              <a:buFont typeface="Arial"/>
              <a:buChar char="•"/>
            </a:pPr>
            <a:r>
              <a:rPr lang="en-US" sz="5199" dirty="0" err="1">
                <a:solidFill>
                  <a:srgbClr val="E1956A"/>
                </a:solidFill>
                <a:latin typeface="XM Vahid"/>
              </a:rPr>
              <a:t>Scikit</a:t>
            </a:r>
            <a:r>
              <a:rPr lang="en-US" sz="5199" dirty="0">
                <a:solidFill>
                  <a:srgbClr val="E1956A"/>
                </a:solidFill>
                <a:latin typeface="XM Vahid"/>
              </a:rPr>
              <a:t>-learn for modeling.</a:t>
            </a:r>
          </a:p>
          <a:p>
            <a:pPr marL="1122679" lvl="1" indent="-561340" algn="just">
              <a:lnSpc>
                <a:spcPts val="7279"/>
              </a:lnSpc>
              <a:buFont typeface="Arial"/>
              <a:buChar char="•"/>
            </a:pPr>
            <a:r>
              <a:rPr lang="en-US" sz="5199" dirty="0">
                <a:solidFill>
                  <a:srgbClr val="E1956A"/>
                </a:solidFill>
                <a:latin typeface="XM Vahid"/>
              </a:rPr>
              <a:t>re for clean data.</a:t>
            </a:r>
          </a:p>
          <a:p>
            <a:pPr marL="1122679" lvl="1" indent="-561340" algn="just">
              <a:lnSpc>
                <a:spcPts val="7279"/>
              </a:lnSpc>
              <a:buFont typeface="Arial"/>
              <a:buChar char="•"/>
            </a:pPr>
            <a:r>
              <a:rPr lang="en-US" sz="5199" dirty="0" err="1">
                <a:solidFill>
                  <a:srgbClr val="E1956A"/>
                </a:solidFill>
                <a:latin typeface="XM Vahid"/>
              </a:rPr>
              <a:t>Matplotlib</a:t>
            </a:r>
            <a:r>
              <a:rPr lang="en-US" sz="5199" dirty="0">
                <a:solidFill>
                  <a:srgbClr val="E1956A"/>
                </a:solidFill>
                <a:latin typeface="XM Vahid"/>
              </a:rPr>
              <a:t> for plotting.</a:t>
            </a:r>
          </a:p>
          <a:p>
            <a:pPr marL="1122679" lvl="1" indent="-561340" algn="just">
              <a:lnSpc>
                <a:spcPts val="7279"/>
              </a:lnSpc>
              <a:buFont typeface="Arial"/>
              <a:buChar char="•"/>
            </a:pPr>
            <a:r>
              <a:rPr lang="en-US" sz="5199" dirty="0" err="1">
                <a:solidFill>
                  <a:srgbClr val="E1956A"/>
                </a:solidFill>
                <a:latin typeface="XM Vahid"/>
              </a:rPr>
              <a:t>streamlit</a:t>
            </a:r>
            <a:r>
              <a:rPr lang="en-US" sz="5199" dirty="0">
                <a:solidFill>
                  <a:srgbClr val="E1956A"/>
                </a:solidFill>
                <a:latin typeface="XM Vahid"/>
              </a:rPr>
              <a:t> for interactive visualizations.</a:t>
            </a:r>
          </a:p>
          <a:p>
            <a:pPr marL="1122679" lvl="1" indent="-561340" algn="just">
              <a:lnSpc>
                <a:spcPts val="7279"/>
              </a:lnSpc>
              <a:buFont typeface="Arial"/>
              <a:buChar char="•"/>
            </a:pPr>
            <a:r>
              <a:rPr lang="en-US" sz="5199" dirty="0" err="1">
                <a:solidFill>
                  <a:srgbClr val="E1956A"/>
                </a:solidFill>
                <a:latin typeface="XM Vahid"/>
              </a:rPr>
              <a:t>powerpoint</a:t>
            </a:r>
            <a:r>
              <a:rPr lang="en-US" sz="5199" dirty="0">
                <a:solidFill>
                  <a:srgbClr val="E1956A"/>
                </a:solidFill>
                <a:latin typeface="XM Vahid"/>
              </a:rPr>
              <a:t>.</a:t>
            </a:r>
          </a:p>
          <a:p>
            <a:pPr algn="just">
              <a:lnSpc>
                <a:spcPts val="7279"/>
              </a:lnSpc>
            </a:pPr>
            <a:endParaRPr lang="en-US" sz="5199" dirty="0">
              <a:solidFill>
                <a:srgbClr val="E1956A"/>
              </a:solidFill>
              <a:latin typeface="XM Vahid"/>
            </a:endParaRPr>
          </a:p>
          <a:p>
            <a:pPr algn="r">
              <a:lnSpc>
                <a:spcPts val="7279"/>
              </a:lnSpc>
            </a:pPr>
            <a:endParaRPr lang="en-US" sz="5199" dirty="0">
              <a:solidFill>
                <a:srgbClr val="E1956A"/>
              </a:solidFill>
              <a:latin typeface="XM Vahi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2" name="TextBox 2"/>
          <p:cNvSpPr txBox="1"/>
          <p:nvPr/>
        </p:nvSpPr>
        <p:spPr>
          <a:xfrm>
            <a:off x="2673563" y="3519145"/>
            <a:ext cx="12979671" cy="2237344"/>
          </a:xfrm>
          <a:prstGeom prst="rect">
            <a:avLst/>
          </a:prstGeom>
        </p:spPr>
        <p:txBody>
          <a:bodyPr lIns="0" tIns="0" rIns="0" bIns="0" rtlCol="0" anchor="t">
            <a:spAutoFit/>
          </a:bodyPr>
          <a:lstStyle/>
          <a:p>
            <a:pPr algn="ctr">
              <a:lnSpc>
                <a:spcPts val="18217"/>
              </a:lnSpc>
            </a:pPr>
            <a:r>
              <a:rPr lang="en-US" sz="13012">
                <a:solidFill>
                  <a:srgbClr val="E1956A"/>
                </a:solidFill>
                <a:latin typeface="Droid Arabic Kuf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2" name="TextBox 2"/>
          <p:cNvSpPr txBox="1"/>
          <p:nvPr/>
        </p:nvSpPr>
        <p:spPr>
          <a:xfrm>
            <a:off x="11660341" y="1108763"/>
            <a:ext cx="6090432" cy="1400175"/>
          </a:xfrm>
          <a:prstGeom prst="rect">
            <a:avLst/>
          </a:prstGeom>
        </p:spPr>
        <p:txBody>
          <a:bodyPr lIns="0" tIns="0" rIns="0" bIns="0" rtlCol="0" anchor="t">
            <a:spAutoFit/>
          </a:bodyPr>
          <a:lstStyle/>
          <a:p>
            <a:pPr marL="0" lvl="0" indent="0">
              <a:lnSpc>
                <a:spcPts val="11084"/>
              </a:lnSpc>
              <a:spcBef>
                <a:spcPct val="0"/>
              </a:spcBef>
            </a:pPr>
            <a:r>
              <a:rPr lang="en-US" sz="9236">
                <a:solidFill>
                  <a:srgbClr val="FF914D"/>
                </a:solidFill>
                <a:latin typeface="Sondos"/>
              </a:rPr>
              <a:t>      object</a:t>
            </a:r>
          </a:p>
        </p:txBody>
      </p:sp>
      <p:grpSp>
        <p:nvGrpSpPr>
          <p:cNvPr id="3" name="Group 3"/>
          <p:cNvGrpSpPr/>
          <p:nvPr/>
        </p:nvGrpSpPr>
        <p:grpSpPr>
          <a:xfrm>
            <a:off x="9144000" y="3783503"/>
            <a:ext cx="8953364" cy="5330477"/>
            <a:chOff x="0" y="0"/>
            <a:chExt cx="11937819" cy="7107303"/>
          </a:xfrm>
        </p:grpSpPr>
        <p:pic>
          <p:nvPicPr>
            <p:cNvPr id="4" name="Picture 4"/>
            <p:cNvPicPr>
              <a:picLocks noChangeAspect="1"/>
            </p:cNvPicPr>
            <p:nvPr/>
          </p:nvPicPr>
          <p:blipFill>
            <a:blip r:embed="rId2"/>
            <a:srcRect l="2445" r="2445"/>
            <a:stretch>
              <a:fillRect/>
            </a:stretch>
          </p:blipFill>
          <p:spPr>
            <a:xfrm>
              <a:off x="0" y="0"/>
              <a:ext cx="11937819" cy="7107303"/>
            </a:xfrm>
            <a:prstGeom prst="rect">
              <a:avLst/>
            </a:prstGeom>
          </p:spPr>
        </p:pic>
      </p:grpSp>
      <p:grpSp>
        <p:nvGrpSpPr>
          <p:cNvPr id="5" name="Group 5"/>
          <p:cNvGrpSpPr/>
          <p:nvPr/>
        </p:nvGrpSpPr>
        <p:grpSpPr>
          <a:xfrm>
            <a:off x="1277003" y="1028700"/>
            <a:ext cx="9295824" cy="2175723"/>
            <a:chOff x="0" y="0"/>
            <a:chExt cx="12394432" cy="2900965"/>
          </a:xfrm>
        </p:grpSpPr>
        <p:sp>
          <p:nvSpPr>
            <p:cNvPr id="6" name="TextBox 6"/>
            <p:cNvSpPr txBox="1"/>
            <p:nvPr/>
          </p:nvSpPr>
          <p:spPr>
            <a:xfrm>
              <a:off x="0" y="1692134"/>
              <a:ext cx="12394432" cy="1160571"/>
            </a:xfrm>
            <a:prstGeom prst="rect">
              <a:avLst/>
            </a:prstGeom>
          </p:spPr>
          <p:txBody>
            <a:bodyPr lIns="0" tIns="0" rIns="0" bIns="0" rtlCol="0" anchor="t">
              <a:spAutoFit/>
            </a:bodyPr>
            <a:lstStyle/>
            <a:p>
              <a:pPr>
                <a:lnSpc>
                  <a:spcPts val="6754"/>
                </a:lnSpc>
              </a:pPr>
              <a:r>
                <a:rPr lang="en-US" sz="4824">
                  <a:solidFill>
                    <a:srgbClr val="FFFFFF"/>
                  </a:solidFill>
                  <a:latin typeface="Tajawal Bold"/>
                </a:rPr>
                <a:t>Questions about the data</a:t>
              </a:r>
            </a:p>
          </p:txBody>
        </p:sp>
        <p:sp>
          <p:nvSpPr>
            <p:cNvPr id="7" name="TextBox 7"/>
            <p:cNvSpPr txBox="1"/>
            <p:nvPr/>
          </p:nvSpPr>
          <p:spPr>
            <a:xfrm>
              <a:off x="0" y="0"/>
              <a:ext cx="12394432" cy="1104900"/>
            </a:xfrm>
            <a:prstGeom prst="rect">
              <a:avLst/>
            </a:prstGeom>
          </p:spPr>
          <p:txBody>
            <a:bodyPr lIns="0" tIns="0" rIns="0" bIns="0" rtlCol="0" anchor="t">
              <a:spAutoFit/>
            </a:bodyPr>
            <a:lstStyle/>
            <a:p>
              <a:pPr>
                <a:lnSpc>
                  <a:spcPts val="6569"/>
                </a:lnSpc>
              </a:pPr>
              <a:r>
                <a:rPr lang="en-US" sz="5474">
                  <a:solidFill>
                    <a:srgbClr val="FFFFFF"/>
                  </a:solidFill>
                  <a:latin typeface="Sondos Bold"/>
                </a:rPr>
                <a:t>Abstract</a:t>
              </a:r>
            </a:p>
          </p:txBody>
        </p:sp>
      </p:grpSp>
      <p:sp>
        <p:nvSpPr>
          <p:cNvPr id="8" name="AutoShape 8"/>
          <p:cNvSpPr/>
          <p:nvPr/>
        </p:nvSpPr>
        <p:spPr>
          <a:xfrm>
            <a:off x="1028700" y="3537638"/>
            <a:ext cx="9295824" cy="0"/>
          </a:xfrm>
          <a:prstGeom prst="line">
            <a:avLst/>
          </a:prstGeom>
          <a:ln w="9525" cap="rnd">
            <a:solidFill>
              <a:srgbClr val="F1F1F1"/>
            </a:solidFill>
            <a:prstDash val="solid"/>
            <a:headEnd type="none" w="sm" len="sm"/>
            <a:tailEnd type="none" w="sm" len="sm"/>
          </a:ln>
        </p:spPr>
      </p:sp>
      <p:sp>
        <p:nvSpPr>
          <p:cNvPr id="9" name="AutoShape 9"/>
          <p:cNvSpPr/>
          <p:nvPr/>
        </p:nvSpPr>
        <p:spPr>
          <a:xfrm>
            <a:off x="1028700" y="6777937"/>
            <a:ext cx="9295824" cy="0"/>
          </a:xfrm>
          <a:prstGeom prst="line">
            <a:avLst/>
          </a:prstGeom>
          <a:ln w="9525" cap="rnd">
            <a:solidFill>
              <a:srgbClr val="F1F1F1"/>
            </a:solidFill>
            <a:prstDash val="solid"/>
            <a:headEnd type="none" w="sm" len="sm"/>
            <a:tailEnd type="none" w="sm" len="sm"/>
          </a:ln>
        </p:spPr>
      </p:sp>
      <p:sp>
        <p:nvSpPr>
          <p:cNvPr id="10" name="TextBox 10"/>
          <p:cNvSpPr txBox="1"/>
          <p:nvPr/>
        </p:nvSpPr>
        <p:spPr>
          <a:xfrm>
            <a:off x="1277003" y="3688253"/>
            <a:ext cx="2055614" cy="1811020"/>
          </a:xfrm>
          <a:prstGeom prst="rect">
            <a:avLst/>
          </a:prstGeom>
        </p:spPr>
        <p:txBody>
          <a:bodyPr lIns="0" tIns="0" rIns="0" bIns="0" rtlCol="0" anchor="t">
            <a:spAutoFit/>
          </a:bodyPr>
          <a:lstStyle/>
          <a:p>
            <a:pPr algn="ctr">
              <a:lnSpc>
                <a:spcPts val="7279"/>
              </a:lnSpc>
            </a:pPr>
            <a:r>
              <a:rPr lang="en-US" sz="5199">
                <a:solidFill>
                  <a:srgbClr val="FFFFFF"/>
                </a:solidFill>
                <a:latin typeface="XM Vahid"/>
              </a:rPr>
              <a:t>Design</a:t>
            </a:r>
          </a:p>
          <a:p>
            <a:pPr algn="ctr">
              <a:lnSpc>
                <a:spcPts val="7279"/>
              </a:lnSpc>
            </a:pPr>
            <a:endParaRPr lang="en-US" sz="5199">
              <a:solidFill>
                <a:srgbClr val="FFFFFF"/>
              </a:solidFill>
              <a:latin typeface="XM Vahid"/>
            </a:endParaRPr>
          </a:p>
        </p:txBody>
      </p:sp>
      <p:sp>
        <p:nvSpPr>
          <p:cNvPr id="11" name="TextBox 11"/>
          <p:cNvSpPr txBox="1"/>
          <p:nvPr/>
        </p:nvSpPr>
        <p:spPr>
          <a:xfrm>
            <a:off x="0" y="5008101"/>
            <a:ext cx="9672260" cy="854075"/>
          </a:xfrm>
          <a:prstGeom prst="rect">
            <a:avLst/>
          </a:prstGeom>
        </p:spPr>
        <p:txBody>
          <a:bodyPr lIns="0" tIns="0" rIns="0" bIns="0" rtlCol="0" anchor="t">
            <a:spAutoFit/>
          </a:bodyPr>
          <a:lstStyle/>
          <a:p>
            <a:pPr algn="ctr">
              <a:lnSpc>
                <a:spcPts val="7000"/>
              </a:lnSpc>
            </a:pPr>
            <a:r>
              <a:rPr lang="en-US" sz="5000">
                <a:solidFill>
                  <a:srgbClr val="FFFFFF"/>
                </a:solidFill>
                <a:latin typeface="XM Vahid"/>
              </a:rPr>
              <a:t>Challenges in the project</a:t>
            </a:r>
          </a:p>
        </p:txBody>
      </p:sp>
      <p:sp>
        <p:nvSpPr>
          <p:cNvPr id="12" name="TextBox 12"/>
          <p:cNvSpPr txBox="1"/>
          <p:nvPr/>
        </p:nvSpPr>
        <p:spPr>
          <a:xfrm>
            <a:off x="-977247" y="7105650"/>
            <a:ext cx="8480326" cy="2734945"/>
          </a:xfrm>
          <a:prstGeom prst="rect">
            <a:avLst/>
          </a:prstGeom>
        </p:spPr>
        <p:txBody>
          <a:bodyPr lIns="0" tIns="0" rIns="0" bIns="0" rtlCol="0" anchor="t">
            <a:spAutoFit/>
          </a:bodyPr>
          <a:lstStyle/>
          <a:p>
            <a:pPr algn="ctr">
              <a:lnSpc>
                <a:spcPts val="7279"/>
              </a:lnSpc>
            </a:pPr>
            <a:r>
              <a:rPr lang="en-US" sz="5199">
                <a:solidFill>
                  <a:srgbClr val="FFFFFF"/>
                </a:solidFill>
                <a:latin typeface="XM Vahid"/>
              </a:rPr>
              <a:t>Algorithms</a:t>
            </a:r>
          </a:p>
          <a:p>
            <a:pPr algn="ctr">
              <a:lnSpc>
                <a:spcPts val="7279"/>
              </a:lnSpc>
            </a:pPr>
            <a:endParaRPr lang="en-US" sz="5199">
              <a:solidFill>
                <a:srgbClr val="FFFFFF"/>
              </a:solidFill>
              <a:latin typeface="XM Vahid"/>
            </a:endParaRPr>
          </a:p>
          <a:p>
            <a:pPr algn="ctr">
              <a:lnSpc>
                <a:spcPts val="7279"/>
              </a:lnSpc>
            </a:pPr>
            <a:endParaRPr lang="en-US" sz="5199">
              <a:solidFill>
                <a:srgbClr val="FFFFFF"/>
              </a:solidFill>
              <a:latin typeface="XM Vahid"/>
            </a:endParaRPr>
          </a:p>
        </p:txBody>
      </p:sp>
      <p:sp>
        <p:nvSpPr>
          <p:cNvPr id="13" name="TextBox 13"/>
          <p:cNvSpPr txBox="1"/>
          <p:nvPr/>
        </p:nvSpPr>
        <p:spPr>
          <a:xfrm>
            <a:off x="0" y="8060904"/>
            <a:ext cx="5058380" cy="1819880"/>
          </a:xfrm>
          <a:prstGeom prst="rect">
            <a:avLst/>
          </a:prstGeom>
        </p:spPr>
        <p:txBody>
          <a:bodyPr lIns="0" tIns="0" rIns="0" bIns="0" rtlCol="0" anchor="t">
            <a:spAutoFit/>
          </a:bodyPr>
          <a:lstStyle/>
          <a:p>
            <a:pPr algn="ctr">
              <a:lnSpc>
                <a:spcPts val="7526"/>
              </a:lnSpc>
            </a:pPr>
            <a:r>
              <a:rPr lang="en-US" sz="5376">
                <a:solidFill>
                  <a:srgbClr val="FFFFFF"/>
                </a:solidFill>
                <a:latin typeface="XM Vahid Bold"/>
              </a:rPr>
              <a:t>Tools</a:t>
            </a:r>
          </a:p>
          <a:p>
            <a:pPr algn="ctr">
              <a:lnSpc>
                <a:spcPts val="7106"/>
              </a:lnSpc>
            </a:pPr>
            <a:endParaRPr lang="en-US" sz="5376">
              <a:solidFill>
                <a:srgbClr val="FFFFFF"/>
              </a:solidFill>
              <a:latin typeface="XM Vahid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2" name="TextBox 2"/>
          <p:cNvSpPr txBox="1"/>
          <p:nvPr/>
        </p:nvSpPr>
        <p:spPr>
          <a:xfrm>
            <a:off x="2291443" y="494393"/>
            <a:ext cx="13016309" cy="1285874"/>
          </a:xfrm>
          <a:prstGeom prst="rect">
            <a:avLst/>
          </a:prstGeom>
        </p:spPr>
        <p:txBody>
          <a:bodyPr lIns="0" tIns="0" rIns="0" bIns="0" rtlCol="0" anchor="t">
            <a:spAutoFit/>
          </a:bodyPr>
          <a:lstStyle/>
          <a:p>
            <a:pPr algn="ctr">
              <a:lnSpc>
                <a:spcPts val="10500"/>
              </a:lnSpc>
            </a:pPr>
            <a:r>
              <a:rPr lang="en-US" sz="7500">
                <a:solidFill>
                  <a:srgbClr val="FF914D"/>
                </a:solidFill>
                <a:latin typeface="Droid Arabic Kufi"/>
              </a:rPr>
              <a:t>Description</a:t>
            </a:r>
          </a:p>
        </p:txBody>
      </p:sp>
      <p:sp>
        <p:nvSpPr>
          <p:cNvPr id="3" name="TextBox 3"/>
          <p:cNvSpPr txBox="1"/>
          <p:nvPr/>
        </p:nvSpPr>
        <p:spPr>
          <a:xfrm>
            <a:off x="655592" y="2171700"/>
            <a:ext cx="15956007" cy="2954655"/>
          </a:xfrm>
          <a:prstGeom prst="rect">
            <a:avLst/>
          </a:prstGeom>
        </p:spPr>
        <p:txBody>
          <a:bodyPr wrap="square" lIns="0" tIns="0" rIns="0" bIns="0" rtlCol="0" anchor="t">
            <a:spAutoFit/>
          </a:bodyPr>
          <a:lstStyle/>
          <a:p>
            <a:r>
              <a:rPr lang="en-US" sz="4800" dirty="0">
                <a:solidFill>
                  <a:schemeClr val="bg1"/>
                </a:solidFill>
              </a:rPr>
              <a:t>This dataset contains information about used cars.</a:t>
            </a:r>
          </a:p>
          <a:p>
            <a:r>
              <a:rPr lang="en-US" sz="4800" dirty="0">
                <a:solidFill>
                  <a:schemeClr val="bg1"/>
                </a:solidFill>
              </a:rPr>
              <a:t>This data can be used for a lot of purposes such as price prediction to exemplify the use of linear regression in Machine Learning The columns in the given dataset are as </a:t>
            </a:r>
            <a:r>
              <a:rPr lang="en-US" sz="4800" dirty="0" smtClean="0">
                <a:solidFill>
                  <a:schemeClr val="bg1"/>
                </a:solidFill>
              </a:rPr>
              <a:t>follow</a:t>
            </a:r>
            <a:r>
              <a:rPr lang="en-AE" sz="4800" dirty="0" smtClean="0">
                <a:solidFill>
                  <a:schemeClr val="bg1"/>
                </a:solidFill>
              </a:rPr>
              <a:t>s :</a:t>
            </a:r>
            <a:endParaRPr lang="en-US" sz="4800" dirty="0">
              <a:solidFill>
                <a:schemeClr val="bg1"/>
              </a:solidFill>
            </a:endParaRPr>
          </a:p>
        </p:txBody>
      </p:sp>
      <p:sp>
        <p:nvSpPr>
          <p:cNvPr id="4" name="TextBox 4"/>
          <p:cNvSpPr txBox="1"/>
          <p:nvPr/>
        </p:nvSpPr>
        <p:spPr>
          <a:xfrm>
            <a:off x="0" y="5888991"/>
            <a:ext cx="4952206" cy="3088640"/>
          </a:xfrm>
          <a:prstGeom prst="rect">
            <a:avLst/>
          </a:prstGeom>
        </p:spPr>
        <p:txBody>
          <a:bodyPr lIns="0" tIns="0" rIns="0" bIns="0" rtlCol="0" anchor="t">
            <a:spAutoFit/>
          </a:bodyPr>
          <a:lstStyle/>
          <a:p>
            <a:pPr marL="949964" lvl="1" indent="-474982" algn="ctr">
              <a:lnSpc>
                <a:spcPts val="6160"/>
              </a:lnSpc>
              <a:buFont typeface="Arial"/>
              <a:buChar char="•"/>
            </a:pPr>
            <a:r>
              <a:rPr lang="en-US" sz="4400">
                <a:solidFill>
                  <a:srgbClr val="FFFFFF"/>
                </a:solidFill>
                <a:latin typeface="XM Vahid"/>
              </a:rPr>
              <a:t>name</a:t>
            </a:r>
          </a:p>
          <a:p>
            <a:pPr marL="949964" lvl="1" indent="-474982" algn="ctr">
              <a:lnSpc>
                <a:spcPts val="6160"/>
              </a:lnSpc>
              <a:buFont typeface="Arial"/>
              <a:buChar char="•"/>
            </a:pPr>
            <a:r>
              <a:rPr lang="en-US" sz="4400">
                <a:solidFill>
                  <a:srgbClr val="FFFFFF"/>
                </a:solidFill>
                <a:latin typeface="XM Vahid"/>
              </a:rPr>
              <a:t>Year</a:t>
            </a:r>
          </a:p>
          <a:p>
            <a:pPr marL="949964" lvl="1" indent="-474982" algn="ctr">
              <a:lnSpc>
                <a:spcPts val="6160"/>
              </a:lnSpc>
              <a:buFont typeface="Arial"/>
              <a:buChar char="•"/>
            </a:pPr>
            <a:r>
              <a:rPr lang="en-US" sz="4400">
                <a:solidFill>
                  <a:srgbClr val="FFFFFF"/>
                </a:solidFill>
                <a:latin typeface="XM Vahid"/>
              </a:rPr>
              <a:t>selling_price</a:t>
            </a:r>
          </a:p>
          <a:p>
            <a:pPr marL="949964" lvl="1" indent="-474982" algn="ctr">
              <a:lnSpc>
                <a:spcPts val="6160"/>
              </a:lnSpc>
              <a:buFont typeface="Arial"/>
              <a:buChar char="•"/>
            </a:pPr>
            <a:r>
              <a:rPr lang="en-US" sz="4400">
                <a:solidFill>
                  <a:srgbClr val="FFFFFF"/>
                </a:solidFill>
                <a:latin typeface="XM Vahid"/>
              </a:rPr>
              <a:t>km_driven</a:t>
            </a:r>
          </a:p>
        </p:txBody>
      </p:sp>
      <p:sp>
        <p:nvSpPr>
          <p:cNvPr id="5" name="TextBox 5"/>
          <p:cNvSpPr txBox="1"/>
          <p:nvPr/>
        </p:nvSpPr>
        <p:spPr>
          <a:xfrm>
            <a:off x="5165446" y="5879466"/>
            <a:ext cx="4859521" cy="4143242"/>
          </a:xfrm>
          <a:prstGeom prst="rect">
            <a:avLst/>
          </a:prstGeom>
        </p:spPr>
        <p:txBody>
          <a:bodyPr lIns="0" tIns="0" rIns="0" bIns="0" rtlCol="0" anchor="t">
            <a:spAutoFit/>
          </a:bodyPr>
          <a:lstStyle/>
          <a:p>
            <a:pPr marL="1019584" lvl="1" indent="-509792" algn="ctr">
              <a:lnSpc>
                <a:spcPts val="6611"/>
              </a:lnSpc>
              <a:buFont typeface="Arial"/>
              <a:buChar char="•"/>
            </a:pPr>
            <a:r>
              <a:rPr lang="en-US" sz="4722">
                <a:solidFill>
                  <a:srgbClr val="FFFFFF"/>
                </a:solidFill>
                <a:latin typeface="XM Vahid"/>
              </a:rPr>
              <a:t>Fuel</a:t>
            </a:r>
          </a:p>
          <a:p>
            <a:pPr marL="1019584" lvl="1" indent="-509792" algn="ctr">
              <a:lnSpc>
                <a:spcPts val="6611"/>
              </a:lnSpc>
              <a:buFont typeface="Arial"/>
              <a:buChar char="•"/>
            </a:pPr>
            <a:r>
              <a:rPr lang="en-US" sz="4722">
                <a:solidFill>
                  <a:srgbClr val="FFFFFF"/>
                </a:solidFill>
                <a:latin typeface="XM Vahid"/>
              </a:rPr>
              <a:t>seller_type</a:t>
            </a:r>
          </a:p>
          <a:p>
            <a:pPr marL="1019584" lvl="1" indent="-509792" algn="ctr">
              <a:lnSpc>
                <a:spcPts val="6611"/>
              </a:lnSpc>
              <a:buFont typeface="Arial"/>
              <a:buChar char="•"/>
            </a:pPr>
            <a:r>
              <a:rPr lang="en-US" sz="4722">
                <a:solidFill>
                  <a:srgbClr val="FFFFFF"/>
                </a:solidFill>
                <a:latin typeface="XM Vahid"/>
              </a:rPr>
              <a:t>Transmission</a:t>
            </a:r>
          </a:p>
          <a:p>
            <a:pPr marL="1019584" lvl="1" indent="-509792" algn="ctr">
              <a:lnSpc>
                <a:spcPts val="6611"/>
              </a:lnSpc>
              <a:buFont typeface="Arial"/>
              <a:buChar char="•"/>
            </a:pPr>
            <a:r>
              <a:rPr lang="en-US" sz="4722">
                <a:solidFill>
                  <a:srgbClr val="FFFFFF"/>
                </a:solidFill>
                <a:latin typeface="XM Vahid"/>
              </a:rPr>
              <a:t>Owner</a:t>
            </a:r>
          </a:p>
          <a:p>
            <a:pPr algn="ctr">
              <a:lnSpc>
                <a:spcPts val="6611"/>
              </a:lnSpc>
            </a:pPr>
            <a:endParaRPr lang="en-US" sz="4722">
              <a:solidFill>
                <a:srgbClr val="FFFFFF"/>
              </a:solidFill>
              <a:latin typeface="XM Vahid"/>
            </a:endParaRPr>
          </a:p>
        </p:txBody>
      </p:sp>
      <p:sp>
        <p:nvSpPr>
          <p:cNvPr id="6" name="TextBox 6"/>
          <p:cNvSpPr txBox="1"/>
          <p:nvPr/>
        </p:nvSpPr>
        <p:spPr>
          <a:xfrm>
            <a:off x="10518010" y="5537291"/>
            <a:ext cx="6471126" cy="4749709"/>
          </a:xfrm>
          <a:prstGeom prst="rect">
            <a:avLst/>
          </a:prstGeom>
        </p:spPr>
        <p:txBody>
          <a:bodyPr lIns="0" tIns="0" rIns="0" bIns="0" rtlCol="0" anchor="t">
            <a:spAutoFit/>
          </a:bodyPr>
          <a:lstStyle/>
          <a:p>
            <a:pPr marL="965628" lvl="1" indent="-482814" algn="ctr">
              <a:lnSpc>
                <a:spcPts val="6261"/>
              </a:lnSpc>
              <a:buFont typeface="Arial"/>
              <a:buChar char="•"/>
            </a:pPr>
            <a:r>
              <a:rPr lang="en-US" sz="4472">
                <a:solidFill>
                  <a:srgbClr val="FFFFFF"/>
                </a:solidFill>
                <a:latin typeface="XM Vahid"/>
              </a:rPr>
              <a:t>Mileage</a:t>
            </a:r>
          </a:p>
          <a:p>
            <a:pPr marL="965628" lvl="1" indent="-482814" algn="ctr">
              <a:lnSpc>
                <a:spcPts val="6261"/>
              </a:lnSpc>
              <a:buFont typeface="Arial"/>
              <a:buChar char="•"/>
            </a:pPr>
            <a:r>
              <a:rPr lang="en-US" sz="4472">
                <a:solidFill>
                  <a:srgbClr val="FFFFFF"/>
                </a:solidFill>
                <a:latin typeface="XM Vahid"/>
              </a:rPr>
              <a:t>Engine</a:t>
            </a:r>
          </a:p>
          <a:p>
            <a:pPr marL="965628" lvl="1" indent="-482814" algn="ctr">
              <a:lnSpc>
                <a:spcPts val="6261"/>
              </a:lnSpc>
              <a:buFont typeface="Arial"/>
              <a:buChar char="•"/>
            </a:pPr>
            <a:r>
              <a:rPr lang="en-US" sz="4472">
                <a:solidFill>
                  <a:srgbClr val="FFFFFF"/>
                </a:solidFill>
                <a:latin typeface="XM Vahid"/>
              </a:rPr>
              <a:t>max_power</a:t>
            </a:r>
          </a:p>
          <a:p>
            <a:pPr marL="965628" lvl="1" indent="-482814" algn="ctr">
              <a:lnSpc>
                <a:spcPts val="6261"/>
              </a:lnSpc>
              <a:buFont typeface="Arial"/>
              <a:buChar char="•"/>
            </a:pPr>
            <a:r>
              <a:rPr lang="en-US" sz="4472">
                <a:solidFill>
                  <a:srgbClr val="FFFFFF"/>
                </a:solidFill>
                <a:latin typeface="XM Vahid"/>
              </a:rPr>
              <a:t>torque</a:t>
            </a:r>
          </a:p>
          <a:p>
            <a:pPr marL="965628" lvl="1" indent="-482814" algn="ctr">
              <a:lnSpc>
                <a:spcPts val="6261"/>
              </a:lnSpc>
              <a:buFont typeface="Arial"/>
              <a:buChar char="•"/>
            </a:pPr>
            <a:r>
              <a:rPr lang="en-US" sz="4472">
                <a:solidFill>
                  <a:srgbClr val="FFFFFF"/>
                </a:solidFill>
                <a:latin typeface="XM Vahid"/>
              </a:rPr>
              <a:t>Seats</a:t>
            </a:r>
          </a:p>
          <a:p>
            <a:pPr marL="965628" lvl="1" indent="-482814" algn="ctr">
              <a:lnSpc>
                <a:spcPts val="6261"/>
              </a:lnSpc>
              <a:buFont typeface="Arial"/>
              <a:buChar char="•"/>
            </a:pPr>
            <a:endParaRPr lang="en-US" sz="4472">
              <a:solidFill>
                <a:srgbClr val="FFFFFF"/>
              </a:solidFill>
              <a:latin typeface="XM Vahi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2" name="AutoShape 2"/>
          <p:cNvSpPr/>
          <p:nvPr/>
        </p:nvSpPr>
        <p:spPr>
          <a:xfrm>
            <a:off x="-1742" y="9752028"/>
            <a:ext cx="18288746" cy="0"/>
          </a:xfrm>
          <a:prstGeom prst="line">
            <a:avLst/>
          </a:prstGeom>
          <a:ln w="9525" cap="flat">
            <a:solidFill>
              <a:srgbClr val="FFFFFF"/>
            </a:solidFill>
            <a:prstDash val="solid"/>
            <a:headEnd type="none" w="sm" len="sm"/>
            <a:tailEnd type="none" w="sm" len="sm"/>
          </a:ln>
        </p:spPr>
      </p:sp>
      <p:sp>
        <p:nvSpPr>
          <p:cNvPr id="3" name="AutoShape 3"/>
          <p:cNvSpPr/>
          <p:nvPr/>
        </p:nvSpPr>
        <p:spPr>
          <a:xfrm>
            <a:off x="1120" y="2082056"/>
            <a:ext cx="18479431" cy="0"/>
          </a:xfrm>
          <a:prstGeom prst="line">
            <a:avLst/>
          </a:prstGeom>
          <a:ln w="9525" cap="flat">
            <a:solidFill>
              <a:srgbClr val="FFFFFF"/>
            </a:solidFill>
            <a:prstDash val="solid"/>
            <a:headEnd type="none" w="sm" len="sm"/>
            <a:tailEnd type="none" w="sm" len="sm"/>
          </a:ln>
        </p:spPr>
      </p:sp>
      <p:sp>
        <p:nvSpPr>
          <p:cNvPr id="4" name="TextBox 4"/>
          <p:cNvSpPr txBox="1"/>
          <p:nvPr/>
        </p:nvSpPr>
        <p:spPr>
          <a:xfrm>
            <a:off x="4038600" y="533400"/>
            <a:ext cx="8501909" cy="2131061"/>
          </a:xfrm>
          <a:prstGeom prst="rect">
            <a:avLst/>
          </a:prstGeom>
        </p:spPr>
        <p:txBody>
          <a:bodyPr lIns="0" tIns="0" rIns="0" bIns="0" rtlCol="0" anchor="t">
            <a:spAutoFit/>
          </a:bodyPr>
          <a:lstStyle/>
          <a:p>
            <a:pPr algn="ctr">
              <a:lnSpc>
                <a:spcPts val="9799"/>
              </a:lnSpc>
            </a:pPr>
            <a:r>
              <a:rPr lang="en-US" sz="6999" dirty="0">
                <a:solidFill>
                  <a:srgbClr val="FF914D"/>
                </a:solidFill>
                <a:latin typeface="XM Vahid"/>
              </a:rPr>
              <a:t>Design</a:t>
            </a:r>
          </a:p>
          <a:p>
            <a:pPr algn="ctr">
              <a:lnSpc>
                <a:spcPts val="7279"/>
              </a:lnSpc>
            </a:pPr>
            <a:endParaRPr lang="en-US" sz="6999" dirty="0">
              <a:solidFill>
                <a:srgbClr val="FF914D"/>
              </a:solidFill>
              <a:latin typeface="XM Vahid"/>
            </a:endParaRPr>
          </a:p>
        </p:txBody>
      </p:sp>
      <p:sp>
        <p:nvSpPr>
          <p:cNvPr id="5" name="TextBox 5"/>
          <p:cNvSpPr txBox="1"/>
          <p:nvPr/>
        </p:nvSpPr>
        <p:spPr>
          <a:xfrm>
            <a:off x="0" y="2664461"/>
            <a:ext cx="17051640" cy="2316140"/>
          </a:xfrm>
          <a:prstGeom prst="rect">
            <a:avLst/>
          </a:prstGeom>
        </p:spPr>
        <p:txBody>
          <a:bodyPr lIns="0" tIns="0" rIns="0" bIns="0" rtlCol="0" anchor="t">
            <a:spAutoFit/>
          </a:bodyPr>
          <a:lstStyle/>
          <a:p>
            <a:pPr algn="ctr">
              <a:lnSpc>
                <a:spcPts val="6213"/>
              </a:lnSpc>
            </a:pPr>
            <a:r>
              <a:rPr lang="en-US" sz="4438" dirty="0">
                <a:solidFill>
                  <a:srgbClr val="FFFFFF"/>
                </a:solidFill>
                <a:latin typeface="XM Vahid Bold"/>
              </a:rPr>
              <a:t>1-What are the most popular cars on the market, Diesel or Petrol?</a:t>
            </a:r>
          </a:p>
          <a:p>
            <a:pPr algn="ctr">
              <a:lnSpc>
                <a:spcPts val="6213"/>
              </a:lnSpc>
            </a:pPr>
            <a:endParaRPr lang="en-US" sz="4438" dirty="0">
              <a:solidFill>
                <a:srgbClr val="FFFFFF"/>
              </a:solidFill>
              <a:latin typeface="XM Vahid Bold"/>
            </a:endParaRPr>
          </a:p>
          <a:p>
            <a:pPr algn="ctr">
              <a:lnSpc>
                <a:spcPts val="6213"/>
              </a:lnSpc>
            </a:pPr>
            <a:endParaRPr lang="en-US" sz="4438" dirty="0">
              <a:solidFill>
                <a:srgbClr val="FFFFFF"/>
              </a:solidFill>
              <a:latin typeface="XM Vahid Bold"/>
            </a:endParaRPr>
          </a:p>
        </p:txBody>
      </p:sp>
      <p:sp>
        <p:nvSpPr>
          <p:cNvPr id="6" name="TextBox 6"/>
          <p:cNvSpPr txBox="1"/>
          <p:nvPr/>
        </p:nvSpPr>
        <p:spPr>
          <a:xfrm>
            <a:off x="-2495242" y="3770143"/>
            <a:ext cx="18378962" cy="1706334"/>
          </a:xfrm>
          <a:prstGeom prst="rect">
            <a:avLst/>
          </a:prstGeom>
        </p:spPr>
        <p:txBody>
          <a:bodyPr lIns="0" tIns="0" rIns="0" bIns="0" rtlCol="0" anchor="t">
            <a:spAutoFit/>
          </a:bodyPr>
          <a:lstStyle/>
          <a:p>
            <a:pPr algn="ctr">
              <a:lnSpc>
                <a:spcPts val="6830"/>
              </a:lnSpc>
            </a:pPr>
            <a:r>
              <a:rPr lang="en-US" sz="4879" dirty="0">
                <a:solidFill>
                  <a:srgbClr val="FFFFFF"/>
                </a:solidFill>
                <a:latin typeface="XM Vahid"/>
              </a:rPr>
              <a:t>2-What kind of car is the highest offer for sale?</a:t>
            </a:r>
          </a:p>
          <a:p>
            <a:pPr algn="ctr">
              <a:lnSpc>
                <a:spcPts val="6830"/>
              </a:lnSpc>
            </a:pPr>
            <a:endParaRPr lang="en-US" sz="4879" dirty="0">
              <a:solidFill>
                <a:srgbClr val="FFFFFF"/>
              </a:solidFill>
              <a:latin typeface="XM Vahid"/>
            </a:endParaRPr>
          </a:p>
        </p:txBody>
      </p:sp>
      <p:sp>
        <p:nvSpPr>
          <p:cNvPr id="7" name="TextBox 7"/>
          <p:cNvSpPr txBox="1"/>
          <p:nvPr/>
        </p:nvSpPr>
        <p:spPr>
          <a:xfrm>
            <a:off x="-690811" y="4885351"/>
            <a:ext cx="18580100" cy="1739900"/>
          </a:xfrm>
          <a:prstGeom prst="rect">
            <a:avLst/>
          </a:prstGeom>
        </p:spPr>
        <p:txBody>
          <a:bodyPr lIns="0" tIns="0" rIns="0" bIns="0" rtlCol="0" anchor="t">
            <a:spAutoFit/>
          </a:bodyPr>
          <a:lstStyle/>
          <a:p>
            <a:pPr algn="ctr">
              <a:lnSpc>
                <a:spcPts val="7279"/>
              </a:lnSpc>
            </a:pPr>
            <a:r>
              <a:rPr lang="en-US" sz="5199" dirty="0">
                <a:solidFill>
                  <a:srgbClr val="FFFFFF"/>
                </a:solidFill>
                <a:latin typeface="XM Vahid"/>
              </a:rPr>
              <a:t>3-What are the most popular cars, Manual or Automatic?</a:t>
            </a:r>
          </a:p>
          <a:p>
            <a:pPr algn="ctr">
              <a:lnSpc>
                <a:spcPts val="6720"/>
              </a:lnSpc>
            </a:pPr>
            <a:endParaRPr lang="en-US" sz="5199" dirty="0">
              <a:solidFill>
                <a:srgbClr val="FFFFFF"/>
              </a:solidFill>
              <a:latin typeface="XM Vahid"/>
            </a:endParaRPr>
          </a:p>
        </p:txBody>
      </p:sp>
      <p:sp>
        <p:nvSpPr>
          <p:cNvPr id="8" name="TextBox 8"/>
          <p:cNvSpPr txBox="1"/>
          <p:nvPr/>
        </p:nvSpPr>
        <p:spPr>
          <a:xfrm>
            <a:off x="-1714500" y="6134078"/>
            <a:ext cx="19254539" cy="2734945"/>
          </a:xfrm>
          <a:prstGeom prst="rect">
            <a:avLst/>
          </a:prstGeom>
        </p:spPr>
        <p:txBody>
          <a:bodyPr lIns="0" tIns="0" rIns="0" bIns="0" rtlCol="0" anchor="t">
            <a:spAutoFit/>
          </a:bodyPr>
          <a:lstStyle/>
          <a:p>
            <a:pPr algn="ctr">
              <a:lnSpc>
                <a:spcPts val="7279"/>
              </a:lnSpc>
            </a:pPr>
            <a:r>
              <a:rPr lang="en-US" sz="5199">
                <a:solidFill>
                  <a:srgbClr val="FFFFFF"/>
                </a:solidFill>
                <a:latin typeface="XM Vahid"/>
              </a:rPr>
              <a:t>4-What types of cars can carry the largest number of passengers?</a:t>
            </a:r>
          </a:p>
          <a:p>
            <a:pPr algn="ctr">
              <a:lnSpc>
                <a:spcPts val="7279"/>
              </a:lnSpc>
            </a:pPr>
            <a:endParaRPr lang="en-US" sz="5199">
              <a:solidFill>
                <a:srgbClr val="FFFFFF"/>
              </a:solidFill>
              <a:latin typeface="XM Vahid"/>
            </a:endParaRPr>
          </a:p>
        </p:txBody>
      </p:sp>
      <p:sp>
        <p:nvSpPr>
          <p:cNvPr id="9" name="TextBox 9"/>
          <p:cNvSpPr txBox="1"/>
          <p:nvPr/>
        </p:nvSpPr>
        <p:spPr>
          <a:xfrm>
            <a:off x="-1742" y="7963513"/>
            <a:ext cx="11042253" cy="1811020"/>
          </a:xfrm>
          <a:prstGeom prst="rect">
            <a:avLst/>
          </a:prstGeom>
        </p:spPr>
        <p:txBody>
          <a:bodyPr lIns="0" tIns="0" rIns="0" bIns="0" rtlCol="0" anchor="t">
            <a:spAutoFit/>
          </a:bodyPr>
          <a:lstStyle/>
          <a:p>
            <a:pPr algn="ctr">
              <a:lnSpc>
                <a:spcPts val="7279"/>
              </a:lnSpc>
            </a:pPr>
            <a:r>
              <a:rPr lang="en-US" sz="5199" dirty="0">
                <a:solidFill>
                  <a:srgbClr val="FFFFFF"/>
                </a:solidFill>
                <a:latin typeface="XM Vahid"/>
              </a:rPr>
              <a:t>5-The car with the most kilometers?</a:t>
            </a:r>
          </a:p>
          <a:p>
            <a:pPr algn="ctr">
              <a:lnSpc>
                <a:spcPts val="7279"/>
              </a:lnSpc>
            </a:pPr>
            <a:endParaRPr lang="en-US" sz="5199" dirty="0">
              <a:solidFill>
                <a:srgbClr val="FFFFFF"/>
              </a:solidFill>
              <a:latin typeface="XM Vahi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2" name="TextBox 2"/>
          <p:cNvSpPr txBox="1"/>
          <p:nvPr/>
        </p:nvSpPr>
        <p:spPr>
          <a:xfrm>
            <a:off x="271533" y="2552700"/>
            <a:ext cx="17508674" cy="6155531"/>
          </a:xfrm>
          <a:prstGeom prst="rect">
            <a:avLst/>
          </a:prstGeom>
        </p:spPr>
        <p:txBody>
          <a:bodyPr lIns="0" tIns="0" rIns="0" bIns="0" rtlCol="0" anchor="t">
            <a:spAutoFit/>
          </a:bodyPr>
          <a:lstStyle/>
          <a:p>
            <a:pPr>
              <a:lnSpc>
                <a:spcPts val="6034"/>
              </a:lnSpc>
            </a:pPr>
            <a:r>
              <a:rPr lang="en-US" sz="4310" dirty="0">
                <a:solidFill>
                  <a:srgbClr val="FFFFFF"/>
                </a:solidFill>
                <a:latin typeface="XM Vahid"/>
              </a:rPr>
              <a:t>The data was selected from https://www.kaggle.com/nehalbirla/vehicle-dataset-from-cardekho? At first I reviewed the data and cleaned the data, then I found about 250 Nulls and I projected it because it would not have a significant impact on the data. Then I projected a column because I did not see it useful and there is a column with the same meaning. Then I answered the first question and made an illustration for it And on this to the last questions, I modified the title of the drawing, the type of font and the </a:t>
            </a:r>
            <a:r>
              <a:rPr lang="en-US" sz="4310" dirty="0" smtClean="0">
                <a:solidFill>
                  <a:srgbClr val="FFFFFF"/>
                </a:solidFill>
                <a:latin typeface="XM Vahid"/>
              </a:rPr>
              <a:t>color</a:t>
            </a:r>
            <a:r>
              <a:rPr lang="en-AE" sz="4310" dirty="0" smtClean="0">
                <a:solidFill>
                  <a:srgbClr val="FFFFFF"/>
                </a:solidFill>
                <a:latin typeface="XM Vahid"/>
              </a:rPr>
              <a:t>…</a:t>
            </a:r>
            <a:endParaRPr lang="en-US" sz="4310" dirty="0">
              <a:solidFill>
                <a:srgbClr val="FFFFFF"/>
              </a:solidFill>
              <a:latin typeface="XM Vahid"/>
            </a:endParaRPr>
          </a:p>
        </p:txBody>
      </p:sp>
      <p:sp>
        <p:nvSpPr>
          <p:cNvPr id="3" name="TextBox 3"/>
          <p:cNvSpPr txBox="1"/>
          <p:nvPr/>
        </p:nvSpPr>
        <p:spPr>
          <a:xfrm>
            <a:off x="4206846" y="1275130"/>
            <a:ext cx="9672260" cy="953135"/>
          </a:xfrm>
          <a:prstGeom prst="rect">
            <a:avLst/>
          </a:prstGeom>
        </p:spPr>
        <p:txBody>
          <a:bodyPr lIns="0" tIns="0" rIns="0" bIns="0" rtlCol="0" anchor="t">
            <a:spAutoFit/>
          </a:bodyPr>
          <a:lstStyle/>
          <a:p>
            <a:pPr algn="ctr">
              <a:lnSpc>
                <a:spcPts val="7839"/>
              </a:lnSpc>
            </a:pPr>
            <a:r>
              <a:rPr lang="en-US" sz="5599">
                <a:solidFill>
                  <a:srgbClr val="FF914D"/>
                </a:solidFill>
                <a:latin typeface="XM Vahid"/>
              </a:rPr>
              <a:t>Challenges in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920" b="1107"/>
          <a:stretch>
            <a:fillRect/>
          </a:stretch>
        </p:blipFill>
        <p:spPr>
          <a:xfrm>
            <a:off x="9261146" y="0"/>
            <a:ext cx="9026854" cy="6156760"/>
          </a:xfrm>
          <a:prstGeom prst="rect">
            <a:avLst/>
          </a:prstGeom>
        </p:spPr>
      </p:pic>
      <p:sp>
        <p:nvSpPr>
          <p:cNvPr id="3" name="TextBox 3"/>
          <p:cNvSpPr txBox="1"/>
          <p:nvPr/>
        </p:nvSpPr>
        <p:spPr>
          <a:xfrm>
            <a:off x="231986" y="1188900"/>
            <a:ext cx="8912014" cy="3097190"/>
          </a:xfrm>
          <a:prstGeom prst="rect">
            <a:avLst/>
          </a:prstGeom>
        </p:spPr>
        <p:txBody>
          <a:bodyPr lIns="0" tIns="0" rIns="0" bIns="0" rtlCol="0" anchor="t">
            <a:spAutoFit/>
          </a:bodyPr>
          <a:lstStyle/>
          <a:p>
            <a:pPr algn="ctr">
              <a:lnSpc>
                <a:spcPts val="6213"/>
              </a:lnSpc>
            </a:pPr>
            <a:r>
              <a:rPr lang="en-US" sz="4438" dirty="0">
                <a:solidFill>
                  <a:srgbClr val="FFFFFF"/>
                </a:solidFill>
                <a:latin typeface="XM Vahid Bold"/>
              </a:rPr>
              <a:t>1-What are the most popular cars on the market ?</a:t>
            </a:r>
          </a:p>
          <a:p>
            <a:pPr algn="ctr">
              <a:lnSpc>
                <a:spcPts val="6213"/>
              </a:lnSpc>
            </a:pPr>
            <a:endParaRPr lang="en-US" sz="4438" dirty="0">
              <a:solidFill>
                <a:srgbClr val="FFFFFF"/>
              </a:solidFill>
              <a:latin typeface="XM Vahid Bold"/>
            </a:endParaRPr>
          </a:p>
          <a:p>
            <a:pPr algn="ctr">
              <a:lnSpc>
                <a:spcPts val="6213"/>
              </a:lnSpc>
            </a:pPr>
            <a:endParaRPr lang="en-US" sz="4438" dirty="0">
              <a:solidFill>
                <a:srgbClr val="FFFFFF"/>
              </a:solidFill>
              <a:latin typeface="XM Vahid Bold"/>
            </a:endParaRPr>
          </a:p>
        </p:txBody>
      </p:sp>
      <p:sp>
        <p:nvSpPr>
          <p:cNvPr id="4" name="TextBox 4"/>
          <p:cNvSpPr txBox="1"/>
          <p:nvPr/>
        </p:nvSpPr>
        <p:spPr>
          <a:xfrm>
            <a:off x="231986" y="4267315"/>
            <a:ext cx="13542587" cy="4154984"/>
          </a:xfrm>
          <a:prstGeom prst="rect">
            <a:avLst/>
          </a:prstGeom>
        </p:spPr>
        <p:txBody>
          <a:bodyPr wrap="square" lIns="0" tIns="0" rIns="0" bIns="0" rtlCol="0" anchor="t">
            <a:spAutoFit/>
          </a:bodyPr>
          <a:lstStyle/>
          <a:p>
            <a:r>
              <a:rPr lang="en-US" sz="5400" dirty="0">
                <a:solidFill>
                  <a:schemeClr val="bg1"/>
                </a:solidFill>
              </a:rPr>
              <a:t>as in the figure</a:t>
            </a:r>
          </a:p>
          <a:p>
            <a:r>
              <a:rPr lang="en-US" sz="5400" dirty="0">
                <a:solidFill>
                  <a:schemeClr val="bg1"/>
                </a:solidFill>
              </a:rPr>
              <a:t>Diesel is the most common</a:t>
            </a:r>
          </a:p>
          <a:p>
            <a:r>
              <a:rPr lang="en-US" sz="5400" dirty="0">
                <a:solidFill>
                  <a:schemeClr val="bg1"/>
                </a:solidFill>
              </a:rPr>
              <a:t>car, I think because it is cheaper</a:t>
            </a:r>
          </a:p>
          <a:p>
            <a:r>
              <a:rPr lang="en-US" sz="5400" dirty="0">
                <a:solidFill>
                  <a:schemeClr val="bg1"/>
                </a:solidFill>
              </a:rPr>
              <a:t>than others, and this gives an </a:t>
            </a:r>
          </a:p>
          <a:p>
            <a:r>
              <a:rPr lang="en-US" sz="5400" dirty="0">
                <a:solidFill>
                  <a:schemeClr val="bg1"/>
                </a:solidFill>
              </a:rPr>
              <a:t>indication that diesel cars are better for </a:t>
            </a:r>
            <a:r>
              <a:rPr lang="en-US" sz="5400" dirty="0" err="1">
                <a:solidFill>
                  <a:schemeClr val="bg1"/>
                </a:solidFill>
              </a:rPr>
              <a:t>sal</a:t>
            </a:r>
            <a:endParaRPr lang="en-US" sz="5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16" r="1639" b="116"/>
          <a:stretch>
            <a:fillRect/>
          </a:stretch>
        </p:blipFill>
        <p:spPr>
          <a:xfrm>
            <a:off x="8347301" y="14773"/>
            <a:ext cx="9872112" cy="6781800"/>
          </a:xfrm>
          <a:prstGeom prst="rect">
            <a:avLst/>
          </a:prstGeom>
        </p:spPr>
      </p:pic>
      <p:sp>
        <p:nvSpPr>
          <p:cNvPr id="3" name="TextBox 3"/>
          <p:cNvSpPr txBox="1"/>
          <p:nvPr/>
        </p:nvSpPr>
        <p:spPr>
          <a:xfrm>
            <a:off x="191646" y="3046826"/>
            <a:ext cx="7936253" cy="5924699"/>
          </a:xfrm>
          <a:prstGeom prst="rect">
            <a:avLst/>
          </a:prstGeom>
        </p:spPr>
        <p:txBody>
          <a:bodyPr lIns="0" tIns="0" rIns="0" bIns="0" rtlCol="0" anchor="t">
            <a:spAutoFit/>
          </a:bodyPr>
          <a:lstStyle/>
          <a:p>
            <a:pPr algn="ctr">
              <a:lnSpc>
                <a:spcPts val="6575"/>
              </a:lnSpc>
            </a:pPr>
            <a:r>
              <a:rPr lang="en-US" sz="4697" dirty="0">
                <a:solidFill>
                  <a:schemeClr val="accent6"/>
                </a:solidFill>
                <a:latin typeface="XM Vahid"/>
              </a:rPr>
              <a:t>The Renault Duster 110PS Diesel </a:t>
            </a:r>
            <a:r>
              <a:rPr lang="en-US" sz="4697" dirty="0" err="1">
                <a:solidFill>
                  <a:schemeClr val="accent6"/>
                </a:solidFill>
                <a:latin typeface="XM Vahid"/>
              </a:rPr>
              <a:t>RxL</a:t>
            </a:r>
            <a:r>
              <a:rPr lang="en-US" sz="4697" dirty="0">
                <a:solidFill>
                  <a:schemeClr val="accent6"/>
                </a:solidFill>
                <a:latin typeface="XM Vahid"/>
              </a:rPr>
              <a:t> </a:t>
            </a:r>
            <a:r>
              <a:rPr lang="en-US" sz="4697" dirty="0">
                <a:solidFill>
                  <a:srgbClr val="FFFFFF"/>
                </a:solidFill>
                <a:latin typeface="XM Vahid"/>
              </a:rPr>
              <a:t>car is the most expensive offered for sale, as in the figure, at a value of </a:t>
            </a:r>
          </a:p>
          <a:p>
            <a:pPr algn="ctr">
              <a:lnSpc>
                <a:spcPts val="6575"/>
              </a:lnSpc>
            </a:pPr>
            <a:r>
              <a:rPr lang="en-US" sz="4697" dirty="0">
                <a:solidFill>
                  <a:srgbClr val="FFFFFF"/>
                </a:solidFill>
                <a:latin typeface="XM Vahid"/>
              </a:rPr>
              <a:t> $500,000 , and it is a diesel type, and this is inferred from the previous question</a:t>
            </a:r>
          </a:p>
        </p:txBody>
      </p:sp>
      <p:sp>
        <p:nvSpPr>
          <p:cNvPr id="4" name="TextBox 4"/>
          <p:cNvSpPr txBox="1"/>
          <p:nvPr/>
        </p:nvSpPr>
        <p:spPr>
          <a:xfrm>
            <a:off x="191646" y="356172"/>
            <a:ext cx="7552448" cy="2573840"/>
          </a:xfrm>
          <a:prstGeom prst="rect">
            <a:avLst/>
          </a:prstGeom>
        </p:spPr>
        <p:txBody>
          <a:bodyPr lIns="0" tIns="0" rIns="0" bIns="0" rtlCol="0" anchor="t">
            <a:spAutoFit/>
          </a:bodyPr>
          <a:lstStyle/>
          <a:p>
            <a:pPr algn="ctr">
              <a:lnSpc>
                <a:spcPts val="6830"/>
              </a:lnSpc>
            </a:pPr>
            <a:r>
              <a:rPr lang="en-US" sz="4879">
                <a:solidFill>
                  <a:srgbClr val="FFFFFF"/>
                </a:solidFill>
                <a:latin typeface="XM Vahid"/>
              </a:rPr>
              <a:t>2-What kind of car is the highest offer for sale?</a:t>
            </a:r>
          </a:p>
          <a:p>
            <a:pPr algn="ctr">
              <a:lnSpc>
                <a:spcPts val="6830"/>
              </a:lnSpc>
            </a:pPr>
            <a:endParaRPr lang="en-US" sz="4879">
              <a:solidFill>
                <a:srgbClr val="FFFFFF"/>
              </a:solidFill>
              <a:latin typeface="XM Vahi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1186"/>
          <a:stretch>
            <a:fillRect/>
          </a:stretch>
        </p:blipFill>
        <p:spPr>
          <a:xfrm>
            <a:off x="9281798" y="1"/>
            <a:ext cx="9006202" cy="4686300"/>
          </a:xfrm>
          <a:prstGeom prst="rect">
            <a:avLst/>
          </a:prstGeom>
        </p:spPr>
      </p:pic>
      <p:sp>
        <p:nvSpPr>
          <p:cNvPr id="3" name="TextBox 3"/>
          <p:cNvSpPr txBox="1"/>
          <p:nvPr/>
        </p:nvSpPr>
        <p:spPr>
          <a:xfrm>
            <a:off x="0" y="977392"/>
            <a:ext cx="9281798" cy="2731517"/>
          </a:xfrm>
          <a:prstGeom prst="rect">
            <a:avLst/>
          </a:prstGeom>
        </p:spPr>
        <p:txBody>
          <a:bodyPr wrap="square" lIns="0" tIns="0" rIns="0" bIns="0" rtlCol="0" anchor="t">
            <a:spAutoFit/>
          </a:bodyPr>
          <a:lstStyle/>
          <a:p>
            <a:pPr algn="ctr">
              <a:lnSpc>
                <a:spcPts val="7279"/>
              </a:lnSpc>
            </a:pPr>
            <a:r>
              <a:rPr lang="en-US" sz="5199" dirty="0">
                <a:solidFill>
                  <a:srgbClr val="FFFFFF"/>
                </a:solidFill>
                <a:latin typeface="XM Vahid"/>
              </a:rPr>
              <a:t>3-What are the most popular cars, Manual or Automatic?</a:t>
            </a:r>
          </a:p>
          <a:p>
            <a:pPr algn="ctr">
              <a:lnSpc>
                <a:spcPts val="6720"/>
              </a:lnSpc>
            </a:pPr>
            <a:endParaRPr lang="en-US" sz="5199" dirty="0">
              <a:solidFill>
                <a:srgbClr val="FFFFFF"/>
              </a:solidFill>
              <a:latin typeface="XM Vahid"/>
            </a:endParaRPr>
          </a:p>
        </p:txBody>
      </p:sp>
      <p:sp>
        <p:nvSpPr>
          <p:cNvPr id="4" name="TextBox 4"/>
          <p:cNvSpPr txBox="1"/>
          <p:nvPr/>
        </p:nvSpPr>
        <p:spPr>
          <a:xfrm>
            <a:off x="228600" y="4991100"/>
            <a:ext cx="17057253" cy="3658870"/>
          </a:xfrm>
          <a:prstGeom prst="rect">
            <a:avLst/>
          </a:prstGeom>
        </p:spPr>
        <p:txBody>
          <a:bodyPr lIns="0" tIns="0" rIns="0" bIns="0" rtlCol="0" anchor="t">
            <a:spAutoFit/>
          </a:bodyPr>
          <a:lstStyle/>
          <a:p>
            <a:pPr algn="ctr">
              <a:lnSpc>
                <a:spcPts val="7279"/>
              </a:lnSpc>
            </a:pPr>
            <a:r>
              <a:rPr lang="en-US" sz="5199" dirty="0">
                <a:solidFill>
                  <a:srgbClr val="FFFFFF"/>
                </a:solidFill>
                <a:latin typeface="XM Vahid"/>
              </a:rPr>
              <a:t>The data shows that people prefer the manual car, and it is possible that the reason is due to the determination of the manual car and the pleasure in driving, and this increases the customer's desire for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114" b="2553"/>
          <a:stretch>
            <a:fillRect/>
          </a:stretch>
        </p:blipFill>
        <p:spPr>
          <a:xfrm>
            <a:off x="8235820" y="219269"/>
            <a:ext cx="9903689" cy="5627884"/>
          </a:xfrm>
          <a:prstGeom prst="rect">
            <a:avLst/>
          </a:prstGeom>
        </p:spPr>
      </p:pic>
      <p:sp>
        <p:nvSpPr>
          <p:cNvPr id="3" name="TextBox 3"/>
          <p:cNvSpPr txBox="1"/>
          <p:nvPr/>
        </p:nvSpPr>
        <p:spPr>
          <a:xfrm>
            <a:off x="376975" y="1548104"/>
            <a:ext cx="7568041" cy="3372718"/>
          </a:xfrm>
          <a:prstGeom prst="rect">
            <a:avLst/>
          </a:prstGeom>
        </p:spPr>
        <p:txBody>
          <a:bodyPr wrap="square" lIns="0" tIns="0" rIns="0" bIns="0" rtlCol="0" anchor="t">
            <a:spAutoFit/>
          </a:bodyPr>
          <a:lstStyle/>
          <a:p>
            <a:pPr algn="ctr">
              <a:lnSpc>
                <a:spcPts val="6302"/>
              </a:lnSpc>
            </a:pPr>
            <a:r>
              <a:rPr lang="en-US" sz="4501" dirty="0">
                <a:solidFill>
                  <a:srgbClr val="FFFFFF"/>
                </a:solidFill>
                <a:latin typeface="XM Vahid"/>
              </a:rPr>
              <a:t>4-What types of cars can carry the largest number of passengers?</a:t>
            </a:r>
          </a:p>
          <a:p>
            <a:pPr algn="ctr">
              <a:lnSpc>
                <a:spcPts val="7422"/>
              </a:lnSpc>
            </a:pPr>
            <a:endParaRPr lang="en-US" sz="4501" dirty="0">
              <a:solidFill>
                <a:srgbClr val="FFFFFF"/>
              </a:solidFill>
              <a:latin typeface="XM Vahid"/>
            </a:endParaRPr>
          </a:p>
        </p:txBody>
      </p:sp>
      <p:sp>
        <p:nvSpPr>
          <p:cNvPr id="4" name="TextBox 4"/>
          <p:cNvSpPr txBox="1"/>
          <p:nvPr/>
        </p:nvSpPr>
        <p:spPr>
          <a:xfrm>
            <a:off x="376974" y="6286500"/>
            <a:ext cx="17045107" cy="2693045"/>
          </a:xfrm>
          <a:prstGeom prst="rect">
            <a:avLst/>
          </a:prstGeom>
        </p:spPr>
        <p:txBody>
          <a:bodyPr wrap="square" lIns="0" tIns="0" rIns="0" bIns="0" rtlCol="0" anchor="t">
            <a:spAutoFit/>
          </a:bodyPr>
          <a:lstStyle/>
          <a:p>
            <a:pPr>
              <a:lnSpc>
                <a:spcPts val="7000"/>
              </a:lnSpc>
            </a:pPr>
            <a:r>
              <a:rPr lang="en-US" sz="5000" dirty="0">
                <a:solidFill>
                  <a:srgbClr val="FFFFFF"/>
                </a:solidFill>
                <a:latin typeface="XM Vahid"/>
              </a:rPr>
              <a:t>The figure shows the number of kilometers that the car traveled, the higher the number, the lower the value of the car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501</Words>
  <Application>Microsoft Office PowerPoint</Application>
  <PresentationFormat>مخصص</PresentationFormat>
  <Paragraphs>56</Paragraphs>
  <Slides>12</Slides>
  <Notes>0</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12</vt:i4>
      </vt:variant>
    </vt:vector>
  </HeadingPairs>
  <TitlesOfParts>
    <vt:vector size="22" baseType="lpstr">
      <vt:lpstr>Arial</vt:lpstr>
      <vt:lpstr>Sondos</vt:lpstr>
      <vt:lpstr>Calibri</vt:lpstr>
      <vt:lpstr>XM Vahid Bold</vt:lpstr>
      <vt:lpstr>XM Vahid</vt:lpstr>
      <vt:lpstr>Droid Arabic Kufi Bold</vt:lpstr>
      <vt:lpstr>Tajawal Bold</vt:lpstr>
      <vt:lpstr>Droid Arabic Kufi</vt:lpstr>
      <vt:lpstr>Sondos Bold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about used cars</dc:title>
  <dc:creator>acer</dc:creator>
  <cp:lastModifiedBy>acer</cp:lastModifiedBy>
  <cp:revision>3</cp:revision>
  <dcterms:created xsi:type="dcterms:W3CDTF">2006-08-16T00:00:00Z</dcterms:created>
  <dcterms:modified xsi:type="dcterms:W3CDTF">2021-11-17T23:57:23Z</dcterms:modified>
  <dc:identifier>DAEwBZO0CJ0</dc:identifier>
</cp:coreProperties>
</file>