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4" r:id="rId1"/>
    <p:sldMasterId id="2147483926" r:id="rId2"/>
  </p:sldMasterIdLst>
  <p:notesMasterIdLst>
    <p:notesMasterId r:id="rId57"/>
  </p:notesMasterIdLst>
  <p:handoutMasterIdLst>
    <p:handoutMasterId r:id="rId58"/>
  </p:handoutMasterIdLst>
  <p:sldIdLst>
    <p:sldId id="484" r:id="rId3"/>
    <p:sldId id="468" r:id="rId4"/>
    <p:sldId id="427" r:id="rId5"/>
    <p:sldId id="476" r:id="rId6"/>
    <p:sldId id="487" r:id="rId7"/>
    <p:sldId id="493" r:id="rId8"/>
    <p:sldId id="491" r:id="rId9"/>
    <p:sldId id="492" r:id="rId10"/>
    <p:sldId id="523" r:id="rId11"/>
    <p:sldId id="524" r:id="rId12"/>
    <p:sldId id="482" r:id="rId13"/>
    <p:sldId id="485" r:id="rId14"/>
    <p:sldId id="274" r:id="rId15"/>
    <p:sldId id="286" r:id="rId16"/>
    <p:sldId id="525" r:id="rId17"/>
    <p:sldId id="513" r:id="rId18"/>
    <p:sldId id="293" r:id="rId19"/>
    <p:sldId id="464" r:id="rId20"/>
    <p:sldId id="494" r:id="rId21"/>
    <p:sldId id="514" r:id="rId22"/>
    <p:sldId id="515" r:id="rId23"/>
    <p:sldId id="517" r:id="rId24"/>
    <p:sldId id="519" r:id="rId25"/>
    <p:sldId id="520" r:id="rId26"/>
    <p:sldId id="521" r:id="rId27"/>
    <p:sldId id="504" r:id="rId28"/>
    <p:sldId id="511" r:id="rId29"/>
    <p:sldId id="526" r:id="rId30"/>
    <p:sldId id="507" r:id="rId31"/>
    <p:sldId id="471" r:id="rId32"/>
    <p:sldId id="298" r:id="rId33"/>
    <p:sldId id="527" r:id="rId34"/>
    <p:sldId id="478" r:id="rId35"/>
    <p:sldId id="479" r:id="rId36"/>
    <p:sldId id="480" r:id="rId37"/>
    <p:sldId id="528" r:id="rId38"/>
    <p:sldId id="481" r:id="rId39"/>
    <p:sldId id="529" r:id="rId40"/>
    <p:sldId id="530" r:id="rId41"/>
    <p:sldId id="539" r:id="rId42"/>
    <p:sldId id="531" r:id="rId43"/>
    <p:sldId id="532" r:id="rId44"/>
    <p:sldId id="533" r:id="rId45"/>
    <p:sldId id="534" r:id="rId46"/>
    <p:sldId id="535" r:id="rId47"/>
    <p:sldId id="536" r:id="rId48"/>
    <p:sldId id="537" r:id="rId49"/>
    <p:sldId id="538" r:id="rId50"/>
    <p:sldId id="540" r:id="rId51"/>
    <p:sldId id="541" r:id="rId52"/>
    <p:sldId id="545" r:id="rId53"/>
    <p:sldId id="543" r:id="rId54"/>
    <p:sldId id="544" r:id="rId55"/>
    <p:sldId id="542" r:id="rId56"/>
  </p:sldIdLst>
  <p:sldSz cx="14905038" cy="9051925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16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 snapToGrid="0">
      <p:cViewPr varScale="1">
        <p:scale>
          <a:sx n="37" d="100"/>
          <a:sy n="37" d="100"/>
        </p:scale>
        <p:origin x="37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75C3952-8E0C-4F2B-832A-74C4F590237A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F7A46D9-26FD-4B70-90D3-53B08E0C0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522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1BC9B43-6C86-4105-AE8A-26C6AC82A91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01925" y="876300"/>
            <a:ext cx="389255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C35B555-7100-4285-9AD5-4C99DEA7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774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185050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592525" algn="l" defTabSz="1185050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1185050" algn="l" defTabSz="1185050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777573" algn="l" defTabSz="1185050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2370098" algn="l" defTabSz="1185050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2962623" algn="l" defTabSz="1185050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3555148" algn="l" defTabSz="1185050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4147673" algn="l" defTabSz="1185050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4740196" algn="l" defTabSz="1185050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1925" y="876300"/>
            <a:ext cx="3892550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93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03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BB813-3A4D-46D7-90E9-F0DE2083DDCF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79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3130" y="1481416"/>
            <a:ext cx="11178779" cy="3151411"/>
          </a:xfrm>
        </p:spPr>
        <p:txBody>
          <a:bodyPr anchor="b"/>
          <a:lstStyle>
            <a:lvl1pPr algn="ctr">
              <a:defRPr sz="72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3130" y="4754357"/>
            <a:ext cx="11178779" cy="2185453"/>
          </a:xfrm>
        </p:spPr>
        <p:txBody>
          <a:bodyPr/>
          <a:lstStyle>
            <a:lvl1pPr marL="0" indent="0" algn="ctr">
              <a:buNone/>
              <a:defRPr sz="2898"/>
            </a:lvl1pPr>
            <a:lvl2pPr marL="552040" indent="0" algn="ctr">
              <a:buNone/>
              <a:defRPr sz="2415"/>
            </a:lvl2pPr>
            <a:lvl3pPr marL="1104080" indent="0" algn="ctr">
              <a:buNone/>
              <a:defRPr sz="2173"/>
            </a:lvl3pPr>
            <a:lvl4pPr marL="1656120" indent="0" algn="ctr">
              <a:buNone/>
              <a:defRPr sz="1932"/>
            </a:lvl4pPr>
            <a:lvl5pPr marL="2208160" indent="0" algn="ctr">
              <a:buNone/>
              <a:defRPr sz="1932"/>
            </a:lvl5pPr>
            <a:lvl6pPr marL="2760200" indent="0" algn="ctr">
              <a:buNone/>
              <a:defRPr sz="1932"/>
            </a:lvl6pPr>
            <a:lvl7pPr marL="3312240" indent="0" algn="ctr">
              <a:buNone/>
              <a:defRPr sz="1932"/>
            </a:lvl7pPr>
            <a:lvl8pPr marL="3864279" indent="0" algn="ctr">
              <a:buNone/>
              <a:defRPr sz="1932"/>
            </a:lvl8pPr>
            <a:lvl9pPr marL="4416320" indent="0" algn="ctr">
              <a:buNone/>
              <a:defRPr sz="193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A66EE9-4B85-493B-96B5-F7A376BF87A9}" type="datetime1"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6/3/2024</a:t>
            </a:fld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Artificial Intelligence in Education</a:t>
            </a:r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220BDE-EA8A-4AE3-AAC9-F42C98A609C1}" type="slidenum"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1128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16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2292BC-B00F-468D-AC79-12DA88BE1B00}" type="datetime1"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6/3/2024</a:t>
            </a:fld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Artificial Intelligence in Education</a:t>
            </a:r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220BDE-EA8A-4AE3-AAC9-F42C98A609C1}" type="slidenum"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1128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06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66418" y="481932"/>
            <a:ext cx="3213899" cy="7671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722" y="481932"/>
            <a:ext cx="9455383" cy="767108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9EB5D-3917-47DB-BBA7-D9D15FE7E0DC}" type="datetime1"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6/3/2024</a:t>
            </a:fld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Artificial Intelligence in Education</a:t>
            </a:r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220BDE-EA8A-4AE3-AAC9-F42C98A609C1}" type="slidenum"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1128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1713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3130" y="1481416"/>
            <a:ext cx="11178779" cy="3151411"/>
          </a:xfrm>
        </p:spPr>
        <p:txBody>
          <a:bodyPr anchor="b"/>
          <a:lstStyle>
            <a:lvl1pPr algn="ctr">
              <a:defRPr sz="72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3130" y="4754357"/>
            <a:ext cx="11178779" cy="2185453"/>
          </a:xfrm>
        </p:spPr>
        <p:txBody>
          <a:bodyPr/>
          <a:lstStyle>
            <a:lvl1pPr marL="0" indent="0" algn="ctr">
              <a:buNone/>
              <a:defRPr sz="2898"/>
            </a:lvl1pPr>
            <a:lvl2pPr marL="552040" indent="0" algn="ctr">
              <a:buNone/>
              <a:defRPr sz="2415"/>
            </a:lvl2pPr>
            <a:lvl3pPr marL="1104080" indent="0" algn="ctr">
              <a:buNone/>
              <a:defRPr sz="2173"/>
            </a:lvl3pPr>
            <a:lvl4pPr marL="1656120" indent="0" algn="ctr">
              <a:buNone/>
              <a:defRPr sz="1932"/>
            </a:lvl4pPr>
            <a:lvl5pPr marL="2208160" indent="0" algn="ctr">
              <a:buNone/>
              <a:defRPr sz="1932"/>
            </a:lvl5pPr>
            <a:lvl6pPr marL="2760200" indent="0" algn="ctr">
              <a:buNone/>
              <a:defRPr sz="1932"/>
            </a:lvl6pPr>
            <a:lvl7pPr marL="3312240" indent="0" algn="ctr">
              <a:buNone/>
              <a:defRPr sz="1932"/>
            </a:lvl7pPr>
            <a:lvl8pPr marL="3864279" indent="0" algn="ctr">
              <a:buNone/>
              <a:defRPr sz="1932"/>
            </a:lvl8pPr>
            <a:lvl9pPr marL="4416320" indent="0" algn="ctr">
              <a:buNone/>
              <a:defRPr sz="193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92AD14-778D-4243-917F-BEEEB6803951}" type="datetime1"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6/3/2024</a:t>
            </a:fld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Artificial Intelligence in Education</a:t>
            </a:r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220BDE-EA8A-4AE3-AAC9-F42C98A609C1}" type="slidenum"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1128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882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C5E8A4-184F-4A07-B428-7819B0AC8407}" type="datetime1"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6/3/2024</a:t>
            </a:fld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Artificial Intelligence in Education</a:t>
            </a:r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220BDE-EA8A-4AE3-AAC9-F42C98A609C1}" type="slidenum"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1128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751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959" y="2256698"/>
            <a:ext cx="12855595" cy="3765348"/>
          </a:xfrm>
        </p:spPr>
        <p:txBody>
          <a:bodyPr anchor="b"/>
          <a:lstStyle>
            <a:lvl1pPr>
              <a:defRPr sz="72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959" y="6057667"/>
            <a:ext cx="12855595" cy="1980108"/>
          </a:xfrm>
        </p:spPr>
        <p:txBody>
          <a:bodyPr/>
          <a:lstStyle>
            <a:lvl1pPr marL="0" indent="0">
              <a:buNone/>
              <a:defRPr sz="2898">
                <a:solidFill>
                  <a:schemeClr val="tx1">
                    <a:tint val="75000"/>
                  </a:schemeClr>
                </a:solidFill>
              </a:defRPr>
            </a:lvl1pPr>
            <a:lvl2pPr marL="552040" indent="0">
              <a:buNone/>
              <a:defRPr sz="2415">
                <a:solidFill>
                  <a:schemeClr val="tx1">
                    <a:tint val="75000"/>
                  </a:schemeClr>
                </a:solidFill>
              </a:defRPr>
            </a:lvl2pPr>
            <a:lvl3pPr marL="1104080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3pPr>
            <a:lvl4pPr marL="165612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4pPr>
            <a:lvl5pPr marL="220816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5pPr>
            <a:lvl6pPr marL="276020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6pPr>
            <a:lvl7pPr marL="331224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7pPr>
            <a:lvl8pPr marL="3864279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8pPr>
            <a:lvl9pPr marL="441632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8672CD-BBB4-4379-A969-02F01D7DFC16}" type="datetime1"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6/3/2024</a:t>
            </a:fld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Artificial Intelligence in Education</a:t>
            </a:r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220BDE-EA8A-4AE3-AAC9-F42C98A609C1}" type="slidenum"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1128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1953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721" y="2409656"/>
            <a:ext cx="6334641" cy="57433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5676" y="2409656"/>
            <a:ext cx="6334641" cy="57433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585127-28E4-47B9-BDC9-B9C654DE902E}" type="datetime1"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6/3/2024</a:t>
            </a:fld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Artificial Intelligence in Education</a:t>
            </a:r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220BDE-EA8A-4AE3-AAC9-F42C98A609C1}" type="slidenum"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1128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826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663" y="481932"/>
            <a:ext cx="12855595" cy="17496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664" y="2218980"/>
            <a:ext cx="6305529" cy="108748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40" indent="0">
              <a:buNone/>
              <a:defRPr sz="2415" b="1"/>
            </a:lvl2pPr>
            <a:lvl3pPr marL="1104080" indent="0">
              <a:buNone/>
              <a:defRPr sz="2173" b="1"/>
            </a:lvl3pPr>
            <a:lvl4pPr marL="1656120" indent="0">
              <a:buNone/>
              <a:defRPr sz="1932" b="1"/>
            </a:lvl4pPr>
            <a:lvl5pPr marL="2208160" indent="0">
              <a:buNone/>
              <a:defRPr sz="1932" b="1"/>
            </a:lvl5pPr>
            <a:lvl6pPr marL="2760200" indent="0">
              <a:buNone/>
              <a:defRPr sz="1932" b="1"/>
            </a:lvl6pPr>
            <a:lvl7pPr marL="3312240" indent="0">
              <a:buNone/>
              <a:defRPr sz="1932" b="1"/>
            </a:lvl7pPr>
            <a:lvl8pPr marL="3864279" indent="0">
              <a:buNone/>
              <a:defRPr sz="1932" b="1"/>
            </a:lvl8pPr>
            <a:lvl9pPr marL="4416320" indent="0">
              <a:buNone/>
              <a:defRPr sz="193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6664" y="3306467"/>
            <a:ext cx="6305529" cy="486331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5675" y="2218980"/>
            <a:ext cx="6336583" cy="108748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40" indent="0">
              <a:buNone/>
              <a:defRPr sz="2415" b="1"/>
            </a:lvl2pPr>
            <a:lvl3pPr marL="1104080" indent="0">
              <a:buNone/>
              <a:defRPr sz="2173" b="1"/>
            </a:lvl3pPr>
            <a:lvl4pPr marL="1656120" indent="0">
              <a:buNone/>
              <a:defRPr sz="1932" b="1"/>
            </a:lvl4pPr>
            <a:lvl5pPr marL="2208160" indent="0">
              <a:buNone/>
              <a:defRPr sz="1932" b="1"/>
            </a:lvl5pPr>
            <a:lvl6pPr marL="2760200" indent="0">
              <a:buNone/>
              <a:defRPr sz="1932" b="1"/>
            </a:lvl6pPr>
            <a:lvl7pPr marL="3312240" indent="0">
              <a:buNone/>
              <a:defRPr sz="1932" b="1"/>
            </a:lvl7pPr>
            <a:lvl8pPr marL="3864279" indent="0">
              <a:buNone/>
              <a:defRPr sz="1932" b="1"/>
            </a:lvl8pPr>
            <a:lvl9pPr marL="4416320" indent="0">
              <a:buNone/>
              <a:defRPr sz="193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5675" y="3306467"/>
            <a:ext cx="6336583" cy="486331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DD9624-52C6-4355-9776-12FFC5710BE6}" type="datetime1"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6/3/2024</a:t>
            </a:fld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Artificial Intelligence in Education</a:t>
            </a:r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220BDE-EA8A-4AE3-AAC9-F42C98A609C1}" type="slidenum"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1128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1919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98A92-A3E1-40DA-8D5E-92BA4D22B200}" type="datetime1"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6/3/2024</a:t>
            </a:fld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Artificial Intelligence in Education</a:t>
            </a:r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220BDE-EA8A-4AE3-AAC9-F42C98A609C1}" type="slidenum"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1128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1918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D8FDFA-62E6-4551-B4A2-99629FDD0E89}" type="datetime1"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6/3/2024</a:t>
            </a:fld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Artificial Intelligence in Education</a:t>
            </a:r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220BDE-EA8A-4AE3-AAC9-F42C98A609C1}" type="slidenum"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1128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528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663" y="603462"/>
            <a:ext cx="4807262" cy="2112116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6583" y="1303310"/>
            <a:ext cx="7545675" cy="6432734"/>
          </a:xfrm>
        </p:spPr>
        <p:txBody>
          <a:bodyPr/>
          <a:lstStyle>
            <a:lvl1pPr>
              <a:defRPr sz="3864"/>
            </a:lvl1pPr>
            <a:lvl2pPr>
              <a:defRPr sz="3381"/>
            </a:lvl2pPr>
            <a:lvl3pPr>
              <a:defRPr sz="2898"/>
            </a:lvl3pPr>
            <a:lvl4pPr>
              <a:defRPr sz="2415"/>
            </a:lvl4pPr>
            <a:lvl5pPr>
              <a:defRPr sz="2415"/>
            </a:lvl5pPr>
            <a:lvl6pPr>
              <a:defRPr sz="2415"/>
            </a:lvl6pPr>
            <a:lvl7pPr>
              <a:defRPr sz="2415"/>
            </a:lvl7pPr>
            <a:lvl8pPr>
              <a:defRPr sz="2415"/>
            </a:lvl8pPr>
            <a:lvl9pPr>
              <a:defRPr sz="241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6663" y="2715578"/>
            <a:ext cx="4807262" cy="5030943"/>
          </a:xfrm>
        </p:spPr>
        <p:txBody>
          <a:bodyPr/>
          <a:lstStyle>
            <a:lvl1pPr marL="0" indent="0">
              <a:buNone/>
              <a:defRPr sz="1932"/>
            </a:lvl1pPr>
            <a:lvl2pPr marL="552040" indent="0">
              <a:buNone/>
              <a:defRPr sz="1691"/>
            </a:lvl2pPr>
            <a:lvl3pPr marL="1104080" indent="0">
              <a:buNone/>
              <a:defRPr sz="1449"/>
            </a:lvl3pPr>
            <a:lvl4pPr marL="1656120" indent="0">
              <a:buNone/>
              <a:defRPr sz="1207"/>
            </a:lvl4pPr>
            <a:lvl5pPr marL="2208160" indent="0">
              <a:buNone/>
              <a:defRPr sz="1207"/>
            </a:lvl5pPr>
            <a:lvl6pPr marL="2760200" indent="0">
              <a:buNone/>
              <a:defRPr sz="1207"/>
            </a:lvl6pPr>
            <a:lvl7pPr marL="3312240" indent="0">
              <a:buNone/>
              <a:defRPr sz="1207"/>
            </a:lvl7pPr>
            <a:lvl8pPr marL="3864279" indent="0">
              <a:buNone/>
              <a:defRPr sz="1207"/>
            </a:lvl8pPr>
            <a:lvl9pPr marL="4416320" indent="0">
              <a:buNone/>
              <a:defRPr sz="120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B0628C-8C56-4CC4-B0F4-7A1FE999FAD8}" type="datetime1"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6/3/2024</a:t>
            </a:fld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Artificial Intelligence in Education</a:t>
            </a:r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220BDE-EA8A-4AE3-AAC9-F42C98A609C1}" type="slidenum"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1128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17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41A3B-F4D9-466A-8D14-D1617D1C735A}" type="datetime1"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6/3/2024</a:t>
            </a:fld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Artificial Intelligence in Education</a:t>
            </a:r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220BDE-EA8A-4AE3-AAC9-F42C98A609C1}" type="slidenum"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1128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7100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663" y="603462"/>
            <a:ext cx="4807262" cy="2112116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36583" y="1303310"/>
            <a:ext cx="7545675" cy="6432734"/>
          </a:xfrm>
        </p:spPr>
        <p:txBody>
          <a:bodyPr anchor="t"/>
          <a:lstStyle>
            <a:lvl1pPr marL="0" indent="0">
              <a:buNone/>
              <a:defRPr sz="3864"/>
            </a:lvl1pPr>
            <a:lvl2pPr marL="552040" indent="0">
              <a:buNone/>
              <a:defRPr sz="3381"/>
            </a:lvl2pPr>
            <a:lvl3pPr marL="1104080" indent="0">
              <a:buNone/>
              <a:defRPr sz="2898"/>
            </a:lvl3pPr>
            <a:lvl4pPr marL="1656120" indent="0">
              <a:buNone/>
              <a:defRPr sz="2415"/>
            </a:lvl4pPr>
            <a:lvl5pPr marL="2208160" indent="0">
              <a:buNone/>
              <a:defRPr sz="2415"/>
            </a:lvl5pPr>
            <a:lvl6pPr marL="2760200" indent="0">
              <a:buNone/>
              <a:defRPr sz="2415"/>
            </a:lvl6pPr>
            <a:lvl7pPr marL="3312240" indent="0">
              <a:buNone/>
              <a:defRPr sz="2415"/>
            </a:lvl7pPr>
            <a:lvl8pPr marL="3864279" indent="0">
              <a:buNone/>
              <a:defRPr sz="2415"/>
            </a:lvl8pPr>
            <a:lvl9pPr marL="4416320" indent="0">
              <a:buNone/>
              <a:defRPr sz="241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6663" y="2715578"/>
            <a:ext cx="4807262" cy="5030943"/>
          </a:xfrm>
        </p:spPr>
        <p:txBody>
          <a:bodyPr/>
          <a:lstStyle>
            <a:lvl1pPr marL="0" indent="0">
              <a:buNone/>
              <a:defRPr sz="1932"/>
            </a:lvl1pPr>
            <a:lvl2pPr marL="552040" indent="0">
              <a:buNone/>
              <a:defRPr sz="1691"/>
            </a:lvl2pPr>
            <a:lvl3pPr marL="1104080" indent="0">
              <a:buNone/>
              <a:defRPr sz="1449"/>
            </a:lvl3pPr>
            <a:lvl4pPr marL="1656120" indent="0">
              <a:buNone/>
              <a:defRPr sz="1207"/>
            </a:lvl4pPr>
            <a:lvl5pPr marL="2208160" indent="0">
              <a:buNone/>
              <a:defRPr sz="1207"/>
            </a:lvl5pPr>
            <a:lvl6pPr marL="2760200" indent="0">
              <a:buNone/>
              <a:defRPr sz="1207"/>
            </a:lvl6pPr>
            <a:lvl7pPr marL="3312240" indent="0">
              <a:buNone/>
              <a:defRPr sz="1207"/>
            </a:lvl7pPr>
            <a:lvl8pPr marL="3864279" indent="0">
              <a:buNone/>
              <a:defRPr sz="1207"/>
            </a:lvl8pPr>
            <a:lvl9pPr marL="4416320" indent="0">
              <a:buNone/>
              <a:defRPr sz="120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957B57-8434-443B-BE64-A5452B2F54E4}" type="datetime1"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6/3/2024</a:t>
            </a:fld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Artificial Intelligence in Education</a:t>
            </a:r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220BDE-EA8A-4AE3-AAC9-F42C98A609C1}" type="slidenum"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1128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54486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4492DB-E21B-4D80-B103-A9D9179FD272}" type="datetime1"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6/3/2024</a:t>
            </a:fld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Artificial Intelligence in Education</a:t>
            </a:r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220BDE-EA8A-4AE3-AAC9-F42C98A609C1}" type="slidenum"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1128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6222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66418" y="481932"/>
            <a:ext cx="3213899" cy="7671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722" y="481932"/>
            <a:ext cx="9455383" cy="767108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C1675E-0462-4BBD-817F-C673E750E464}" type="datetime1"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6/3/2024</a:t>
            </a:fld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Artificial Intelligence in Education</a:t>
            </a:r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220BDE-EA8A-4AE3-AAC9-F42C98A609C1}" type="slidenum"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1128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66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959" y="2256698"/>
            <a:ext cx="12855595" cy="3765348"/>
          </a:xfrm>
        </p:spPr>
        <p:txBody>
          <a:bodyPr anchor="b"/>
          <a:lstStyle>
            <a:lvl1pPr>
              <a:defRPr sz="72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959" y="6057667"/>
            <a:ext cx="12855595" cy="1980108"/>
          </a:xfrm>
        </p:spPr>
        <p:txBody>
          <a:bodyPr/>
          <a:lstStyle>
            <a:lvl1pPr marL="0" indent="0">
              <a:buNone/>
              <a:defRPr sz="2898">
                <a:solidFill>
                  <a:schemeClr val="tx1">
                    <a:tint val="75000"/>
                  </a:schemeClr>
                </a:solidFill>
              </a:defRPr>
            </a:lvl1pPr>
            <a:lvl2pPr marL="552040" indent="0">
              <a:buNone/>
              <a:defRPr sz="2415">
                <a:solidFill>
                  <a:schemeClr val="tx1">
                    <a:tint val="75000"/>
                  </a:schemeClr>
                </a:solidFill>
              </a:defRPr>
            </a:lvl2pPr>
            <a:lvl3pPr marL="1104080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3pPr>
            <a:lvl4pPr marL="165612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4pPr>
            <a:lvl5pPr marL="220816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5pPr>
            <a:lvl6pPr marL="276020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6pPr>
            <a:lvl7pPr marL="331224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7pPr>
            <a:lvl8pPr marL="3864279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8pPr>
            <a:lvl9pPr marL="441632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0F1A5C-D6FE-4F18-AE72-BB6F7B76B744}" type="datetime1"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6/3/2024</a:t>
            </a:fld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Artificial Intelligence in Education</a:t>
            </a:r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220BDE-EA8A-4AE3-AAC9-F42C98A609C1}" type="slidenum"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1128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839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721" y="2409656"/>
            <a:ext cx="6334641" cy="57433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5676" y="2409656"/>
            <a:ext cx="6334641" cy="57433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779BC7-8AD2-4309-A6F6-B74970D04C8F}" type="datetime1"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6/3/2024</a:t>
            </a:fld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Artificial Intelligence in Education</a:t>
            </a:r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220BDE-EA8A-4AE3-AAC9-F42C98A609C1}" type="slidenum"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1128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50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663" y="481932"/>
            <a:ext cx="12855595" cy="17496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664" y="2218980"/>
            <a:ext cx="6305529" cy="108748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40" indent="0">
              <a:buNone/>
              <a:defRPr sz="2415" b="1"/>
            </a:lvl2pPr>
            <a:lvl3pPr marL="1104080" indent="0">
              <a:buNone/>
              <a:defRPr sz="2173" b="1"/>
            </a:lvl3pPr>
            <a:lvl4pPr marL="1656120" indent="0">
              <a:buNone/>
              <a:defRPr sz="1932" b="1"/>
            </a:lvl4pPr>
            <a:lvl5pPr marL="2208160" indent="0">
              <a:buNone/>
              <a:defRPr sz="1932" b="1"/>
            </a:lvl5pPr>
            <a:lvl6pPr marL="2760200" indent="0">
              <a:buNone/>
              <a:defRPr sz="1932" b="1"/>
            </a:lvl6pPr>
            <a:lvl7pPr marL="3312240" indent="0">
              <a:buNone/>
              <a:defRPr sz="1932" b="1"/>
            </a:lvl7pPr>
            <a:lvl8pPr marL="3864279" indent="0">
              <a:buNone/>
              <a:defRPr sz="1932" b="1"/>
            </a:lvl8pPr>
            <a:lvl9pPr marL="4416320" indent="0">
              <a:buNone/>
              <a:defRPr sz="193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6664" y="3306467"/>
            <a:ext cx="6305529" cy="486331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5675" y="2218980"/>
            <a:ext cx="6336583" cy="108748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40" indent="0">
              <a:buNone/>
              <a:defRPr sz="2415" b="1"/>
            </a:lvl2pPr>
            <a:lvl3pPr marL="1104080" indent="0">
              <a:buNone/>
              <a:defRPr sz="2173" b="1"/>
            </a:lvl3pPr>
            <a:lvl4pPr marL="1656120" indent="0">
              <a:buNone/>
              <a:defRPr sz="1932" b="1"/>
            </a:lvl4pPr>
            <a:lvl5pPr marL="2208160" indent="0">
              <a:buNone/>
              <a:defRPr sz="1932" b="1"/>
            </a:lvl5pPr>
            <a:lvl6pPr marL="2760200" indent="0">
              <a:buNone/>
              <a:defRPr sz="1932" b="1"/>
            </a:lvl6pPr>
            <a:lvl7pPr marL="3312240" indent="0">
              <a:buNone/>
              <a:defRPr sz="1932" b="1"/>
            </a:lvl7pPr>
            <a:lvl8pPr marL="3864279" indent="0">
              <a:buNone/>
              <a:defRPr sz="1932" b="1"/>
            </a:lvl8pPr>
            <a:lvl9pPr marL="4416320" indent="0">
              <a:buNone/>
              <a:defRPr sz="193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5675" y="3306467"/>
            <a:ext cx="6336583" cy="486331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C62B6F-0A5A-4590-AFBF-9525182ED85A}" type="datetime1"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6/3/2024</a:t>
            </a:fld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Artificial Intelligence in Education</a:t>
            </a:r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220BDE-EA8A-4AE3-AAC9-F42C98A609C1}" type="slidenum"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1128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079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156B6-DBF8-40A5-B3B9-3AC34F4EB9AC}" type="datetime1"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6/3/2024</a:t>
            </a:fld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Artificial Intelligence in Education</a:t>
            </a:r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220BDE-EA8A-4AE3-AAC9-F42C98A609C1}" type="slidenum"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1128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801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61B211-9C23-4778-A7CD-DE4CD9461194}" type="datetime1"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6/3/2024</a:t>
            </a:fld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Artificial Intelligence in Education</a:t>
            </a:r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220BDE-EA8A-4AE3-AAC9-F42C98A609C1}" type="slidenum"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1128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944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663" y="603462"/>
            <a:ext cx="4807262" cy="2112116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6583" y="1303310"/>
            <a:ext cx="7545675" cy="6432734"/>
          </a:xfrm>
        </p:spPr>
        <p:txBody>
          <a:bodyPr/>
          <a:lstStyle>
            <a:lvl1pPr>
              <a:defRPr sz="3864"/>
            </a:lvl1pPr>
            <a:lvl2pPr>
              <a:defRPr sz="3381"/>
            </a:lvl2pPr>
            <a:lvl3pPr>
              <a:defRPr sz="2898"/>
            </a:lvl3pPr>
            <a:lvl4pPr>
              <a:defRPr sz="2415"/>
            </a:lvl4pPr>
            <a:lvl5pPr>
              <a:defRPr sz="2415"/>
            </a:lvl5pPr>
            <a:lvl6pPr>
              <a:defRPr sz="2415"/>
            </a:lvl6pPr>
            <a:lvl7pPr>
              <a:defRPr sz="2415"/>
            </a:lvl7pPr>
            <a:lvl8pPr>
              <a:defRPr sz="2415"/>
            </a:lvl8pPr>
            <a:lvl9pPr>
              <a:defRPr sz="241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6663" y="2715578"/>
            <a:ext cx="4807262" cy="5030943"/>
          </a:xfrm>
        </p:spPr>
        <p:txBody>
          <a:bodyPr/>
          <a:lstStyle>
            <a:lvl1pPr marL="0" indent="0">
              <a:buNone/>
              <a:defRPr sz="1932"/>
            </a:lvl1pPr>
            <a:lvl2pPr marL="552040" indent="0">
              <a:buNone/>
              <a:defRPr sz="1691"/>
            </a:lvl2pPr>
            <a:lvl3pPr marL="1104080" indent="0">
              <a:buNone/>
              <a:defRPr sz="1449"/>
            </a:lvl3pPr>
            <a:lvl4pPr marL="1656120" indent="0">
              <a:buNone/>
              <a:defRPr sz="1207"/>
            </a:lvl4pPr>
            <a:lvl5pPr marL="2208160" indent="0">
              <a:buNone/>
              <a:defRPr sz="1207"/>
            </a:lvl5pPr>
            <a:lvl6pPr marL="2760200" indent="0">
              <a:buNone/>
              <a:defRPr sz="1207"/>
            </a:lvl6pPr>
            <a:lvl7pPr marL="3312240" indent="0">
              <a:buNone/>
              <a:defRPr sz="1207"/>
            </a:lvl7pPr>
            <a:lvl8pPr marL="3864279" indent="0">
              <a:buNone/>
              <a:defRPr sz="1207"/>
            </a:lvl8pPr>
            <a:lvl9pPr marL="4416320" indent="0">
              <a:buNone/>
              <a:defRPr sz="120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D1DA4A-495F-44A5-9EA8-7785AF7B18EA}" type="datetime1"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6/3/2024</a:t>
            </a:fld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Artificial Intelligence in Education</a:t>
            </a:r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220BDE-EA8A-4AE3-AAC9-F42C98A609C1}" type="slidenum"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1128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320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663" y="603462"/>
            <a:ext cx="4807262" cy="2112116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36583" y="1303310"/>
            <a:ext cx="7545675" cy="6432734"/>
          </a:xfrm>
        </p:spPr>
        <p:txBody>
          <a:bodyPr anchor="t"/>
          <a:lstStyle>
            <a:lvl1pPr marL="0" indent="0">
              <a:buNone/>
              <a:defRPr sz="3864"/>
            </a:lvl1pPr>
            <a:lvl2pPr marL="552040" indent="0">
              <a:buNone/>
              <a:defRPr sz="3381"/>
            </a:lvl2pPr>
            <a:lvl3pPr marL="1104080" indent="0">
              <a:buNone/>
              <a:defRPr sz="2898"/>
            </a:lvl3pPr>
            <a:lvl4pPr marL="1656120" indent="0">
              <a:buNone/>
              <a:defRPr sz="2415"/>
            </a:lvl4pPr>
            <a:lvl5pPr marL="2208160" indent="0">
              <a:buNone/>
              <a:defRPr sz="2415"/>
            </a:lvl5pPr>
            <a:lvl6pPr marL="2760200" indent="0">
              <a:buNone/>
              <a:defRPr sz="2415"/>
            </a:lvl6pPr>
            <a:lvl7pPr marL="3312240" indent="0">
              <a:buNone/>
              <a:defRPr sz="2415"/>
            </a:lvl7pPr>
            <a:lvl8pPr marL="3864279" indent="0">
              <a:buNone/>
              <a:defRPr sz="2415"/>
            </a:lvl8pPr>
            <a:lvl9pPr marL="4416320" indent="0">
              <a:buNone/>
              <a:defRPr sz="241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6663" y="2715578"/>
            <a:ext cx="4807262" cy="5030943"/>
          </a:xfrm>
        </p:spPr>
        <p:txBody>
          <a:bodyPr/>
          <a:lstStyle>
            <a:lvl1pPr marL="0" indent="0">
              <a:buNone/>
              <a:defRPr sz="1932"/>
            </a:lvl1pPr>
            <a:lvl2pPr marL="552040" indent="0">
              <a:buNone/>
              <a:defRPr sz="1691"/>
            </a:lvl2pPr>
            <a:lvl3pPr marL="1104080" indent="0">
              <a:buNone/>
              <a:defRPr sz="1449"/>
            </a:lvl3pPr>
            <a:lvl4pPr marL="1656120" indent="0">
              <a:buNone/>
              <a:defRPr sz="1207"/>
            </a:lvl4pPr>
            <a:lvl5pPr marL="2208160" indent="0">
              <a:buNone/>
              <a:defRPr sz="1207"/>
            </a:lvl5pPr>
            <a:lvl6pPr marL="2760200" indent="0">
              <a:buNone/>
              <a:defRPr sz="1207"/>
            </a:lvl6pPr>
            <a:lvl7pPr marL="3312240" indent="0">
              <a:buNone/>
              <a:defRPr sz="1207"/>
            </a:lvl7pPr>
            <a:lvl8pPr marL="3864279" indent="0">
              <a:buNone/>
              <a:defRPr sz="1207"/>
            </a:lvl8pPr>
            <a:lvl9pPr marL="4416320" indent="0">
              <a:buNone/>
              <a:defRPr sz="120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B0A83D-CAC2-4CE0-96DA-8A4F7A4E6993}" type="datetime1"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6/3/2024</a:t>
            </a:fld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Artificial Intelligence in Education</a:t>
            </a:r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220BDE-EA8A-4AE3-AAC9-F42C98A609C1}" type="slidenum"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1128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586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6000">
              <a:srgbClr val="DBE9F6"/>
            </a:gs>
            <a:gs pos="83000">
              <a:srgbClr val="E7F0F9"/>
            </a:gs>
            <a:gs pos="80000">
              <a:schemeClr val="bg1"/>
            </a:gs>
            <a:gs pos="97000">
              <a:schemeClr val="accent1">
                <a:lumMod val="30000"/>
                <a:lumOff val="70000"/>
              </a:schemeClr>
            </a:gs>
            <a:gs pos="90000">
              <a:srgbClr val="EDF3FA"/>
            </a:gs>
            <a:gs pos="83000">
              <a:schemeClr val="bg1"/>
            </a:gs>
            <a:gs pos="100000">
              <a:srgbClr val="B9C8DD"/>
            </a:gs>
            <a:gs pos="100000">
              <a:schemeClr val="accent1">
                <a:lumMod val="20000"/>
                <a:lumOff val="80000"/>
                <a:alpha val="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722" y="481932"/>
            <a:ext cx="12855595" cy="1749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722" y="2409656"/>
            <a:ext cx="12855595" cy="5743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721" y="8389795"/>
            <a:ext cx="3353634" cy="4819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27C36E-6893-48BA-A3E4-7CD98130E9B8}" type="datetime1"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6/3/2024</a:t>
            </a:fld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7294" y="8389795"/>
            <a:ext cx="5030450" cy="4819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Artificial Intelligence in Education</a:t>
            </a:r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26683" y="8389795"/>
            <a:ext cx="3353634" cy="4819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220BDE-EA8A-4AE3-AAC9-F42C98A609C1}" type="slidenum"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1128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223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hf sldNum="0" hdr="0" ftr="0" dt="0"/>
  <p:txStyles>
    <p:titleStyle>
      <a:lvl1pPr algn="l" defTabSz="1104080" rtl="0" eaLnBrk="1" latinLnBrk="0" hangingPunct="1">
        <a:lnSpc>
          <a:spcPct val="90000"/>
        </a:lnSpc>
        <a:spcBef>
          <a:spcPct val="0"/>
        </a:spcBef>
        <a:buNone/>
        <a:defRPr sz="5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020" indent="-276020" algn="l" defTabSz="1104080" rtl="0" eaLnBrk="1" latinLnBrk="0" hangingPunct="1">
        <a:lnSpc>
          <a:spcPct val="90000"/>
        </a:lnSpc>
        <a:spcBef>
          <a:spcPts val="1207"/>
        </a:spcBef>
        <a:buFont typeface="Arial" panose="020B0604020202020204" pitchFamily="34" charset="0"/>
        <a:buChar char="•"/>
        <a:defRPr sz="3381" kern="1200">
          <a:solidFill>
            <a:schemeClr val="tx1"/>
          </a:solidFill>
          <a:latin typeface="+mn-lt"/>
          <a:ea typeface="+mn-ea"/>
          <a:cs typeface="+mn-cs"/>
        </a:defRPr>
      </a:lvl1pPr>
      <a:lvl2pPr marL="828060" indent="-276020" algn="l" defTabSz="1104080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898" kern="1200">
          <a:solidFill>
            <a:schemeClr val="tx1"/>
          </a:solidFill>
          <a:latin typeface="+mn-lt"/>
          <a:ea typeface="+mn-ea"/>
          <a:cs typeface="+mn-cs"/>
        </a:defRPr>
      </a:lvl2pPr>
      <a:lvl3pPr marL="1380100" indent="-276020" algn="l" defTabSz="1104080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415" kern="1200">
          <a:solidFill>
            <a:schemeClr val="tx1"/>
          </a:solidFill>
          <a:latin typeface="+mn-lt"/>
          <a:ea typeface="+mn-ea"/>
          <a:cs typeface="+mn-cs"/>
        </a:defRPr>
      </a:lvl3pPr>
      <a:lvl4pPr marL="1932140" indent="-276020" algn="l" defTabSz="1104080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484179" indent="-276020" algn="l" defTabSz="1104080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3036220" indent="-276020" algn="l" defTabSz="1104080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588260" indent="-276020" algn="l" defTabSz="1104080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4140300" indent="-276020" algn="l" defTabSz="1104080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692339" indent="-276020" algn="l" defTabSz="1104080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4080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1pPr>
      <a:lvl2pPr marL="552040" algn="l" defTabSz="1104080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104080" algn="l" defTabSz="1104080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3pPr>
      <a:lvl4pPr marL="1656120" algn="l" defTabSz="1104080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208160" algn="l" defTabSz="1104080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2760200" algn="l" defTabSz="1104080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312240" algn="l" defTabSz="1104080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3864279" algn="l" defTabSz="1104080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416320" algn="l" defTabSz="1104080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6000">
              <a:srgbClr val="DBE9F6"/>
            </a:gs>
            <a:gs pos="83000">
              <a:srgbClr val="E7F0F9"/>
            </a:gs>
            <a:gs pos="80000">
              <a:schemeClr val="bg1"/>
            </a:gs>
            <a:gs pos="97000">
              <a:schemeClr val="accent1">
                <a:lumMod val="30000"/>
                <a:lumOff val="70000"/>
              </a:schemeClr>
            </a:gs>
            <a:gs pos="90000">
              <a:srgbClr val="EDF3FA"/>
            </a:gs>
            <a:gs pos="83000">
              <a:schemeClr val="bg1"/>
            </a:gs>
            <a:gs pos="100000">
              <a:srgbClr val="B9C8DD"/>
            </a:gs>
            <a:gs pos="100000">
              <a:schemeClr val="accent1">
                <a:lumMod val="20000"/>
                <a:lumOff val="80000"/>
                <a:alpha val="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722" y="481932"/>
            <a:ext cx="12855595" cy="1749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722" y="2409656"/>
            <a:ext cx="12855595" cy="5743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721" y="8389795"/>
            <a:ext cx="3353634" cy="4819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5E2160-CA4B-4B62-B165-A9C499966246}" type="datetime1"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6/3/2024</a:t>
            </a:fld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7294" y="8389795"/>
            <a:ext cx="5030450" cy="4819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Artificial Intelligence in Education</a:t>
            </a:r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26683" y="8389795"/>
            <a:ext cx="3353634" cy="4819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1128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220BDE-EA8A-4AE3-AAC9-F42C98A609C1}" type="slidenum">
              <a:rPr kumimoji="0" lang="en-US" sz="1449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1128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49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76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hf sldNum="0" hdr="0" ftr="0" dt="0"/>
  <p:txStyles>
    <p:titleStyle>
      <a:lvl1pPr algn="l" defTabSz="1104080" rtl="0" eaLnBrk="1" latinLnBrk="0" hangingPunct="1">
        <a:lnSpc>
          <a:spcPct val="90000"/>
        </a:lnSpc>
        <a:spcBef>
          <a:spcPct val="0"/>
        </a:spcBef>
        <a:buNone/>
        <a:defRPr sz="5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020" indent="-276020" algn="l" defTabSz="1104080" rtl="0" eaLnBrk="1" latinLnBrk="0" hangingPunct="1">
        <a:lnSpc>
          <a:spcPct val="90000"/>
        </a:lnSpc>
        <a:spcBef>
          <a:spcPts val="1207"/>
        </a:spcBef>
        <a:buFont typeface="Arial" panose="020B0604020202020204" pitchFamily="34" charset="0"/>
        <a:buChar char="•"/>
        <a:defRPr sz="3381" kern="1200">
          <a:solidFill>
            <a:schemeClr val="tx1"/>
          </a:solidFill>
          <a:latin typeface="+mn-lt"/>
          <a:ea typeface="+mn-ea"/>
          <a:cs typeface="+mn-cs"/>
        </a:defRPr>
      </a:lvl1pPr>
      <a:lvl2pPr marL="828060" indent="-276020" algn="l" defTabSz="1104080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898" kern="1200">
          <a:solidFill>
            <a:schemeClr val="tx1"/>
          </a:solidFill>
          <a:latin typeface="+mn-lt"/>
          <a:ea typeface="+mn-ea"/>
          <a:cs typeface="+mn-cs"/>
        </a:defRPr>
      </a:lvl2pPr>
      <a:lvl3pPr marL="1380100" indent="-276020" algn="l" defTabSz="1104080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415" kern="1200">
          <a:solidFill>
            <a:schemeClr val="tx1"/>
          </a:solidFill>
          <a:latin typeface="+mn-lt"/>
          <a:ea typeface="+mn-ea"/>
          <a:cs typeface="+mn-cs"/>
        </a:defRPr>
      </a:lvl3pPr>
      <a:lvl4pPr marL="1932140" indent="-276020" algn="l" defTabSz="1104080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484179" indent="-276020" algn="l" defTabSz="1104080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3036220" indent="-276020" algn="l" defTabSz="1104080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588260" indent="-276020" algn="l" defTabSz="1104080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4140300" indent="-276020" algn="l" defTabSz="1104080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692339" indent="-276020" algn="l" defTabSz="1104080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4080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1pPr>
      <a:lvl2pPr marL="552040" algn="l" defTabSz="1104080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104080" algn="l" defTabSz="1104080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3pPr>
      <a:lvl4pPr marL="1656120" algn="l" defTabSz="1104080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208160" algn="l" defTabSz="1104080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2760200" algn="l" defTabSz="1104080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312240" algn="l" defTabSz="1104080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3864279" algn="l" defTabSz="1104080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416320" algn="l" defTabSz="1104080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pandas.pydata.org/docs/reference/api/pandas.DataFrame.quantile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761" y="596454"/>
            <a:ext cx="4267382" cy="144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43" y="160016"/>
            <a:ext cx="2650141" cy="207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964857" y="1569978"/>
            <a:ext cx="188199" cy="381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156" tIns="46578" rIns="93156" bIns="4657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34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8007" y="3389263"/>
            <a:ext cx="3394823" cy="2423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807" y="2345910"/>
            <a:ext cx="14107367" cy="1219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498" y="3004455"/>
            <a:ext cx="2143125" cy="18578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903" y="5106308"/>
            <a:ext cx="2164784" cy="1800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3734" y="6781121"/>
            <a:ext cx="1657009" cy="1905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79635" y="6708775"/>
            <a:ext cx="1952625" cy="2343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41758" y="5471887"/>
            <a:ext cx="1824484" cy="17997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13143" y="3338286"/>
            <a:ext cx="1915886" cy="18907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23052" y="7024913"/>
            <a:ext cx="2187006" cy="1567543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751922" y="394846"/>
            <a:ext cx="7277449" cy="174962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Introduction  to </a:t>
            </a:r>
            <a:br>
              <a:rPr lang="en-US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</a:br>
            <a:r>
              <a:rPr lang="en-US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Data </a:t>
            </a:r>
            <a:r>
              <a:rPr lang="en-US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Science </a:t>
            </a:r>
            <a:r>
              <a:rPr lang="en-US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Using </a:t>
            </a:r>
            <a:r>
              <a:rPr lang="en-US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Python  </a:t>
            </a:r>
          </a:p>
        </p:txBody>
      </p:sp>
    </p:spTree>
    <p:extLst>
      <p:ext uri="{BB962C8B-B14F-4D97-AF65-F5344CB8AC3E}">
        <p14:creationId xmlns:p14="http://schemas.microsoft.com/office/powerpoint/2010/main" val="209933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36" y="203198"/>
            <a:ext cx="12855595" cy="75109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2A1690"/>
                </a:solidFill>
                <a:latin typeface="Palatino Linotype" panose="02040502050505030304" pitchFamily="18" charset="0"/>
              </a:rPr>
              <a:t>DataFrames</a:t>
            </a:r>
            <a:r>
              <a:rPr lang="en-US" sz="3600" b="1" dirty="0">
                <a:solidFill>
                  <a:srgbClr val="2A1690"/>
                </a:solidFill>
                <a:latin typeface="Palatino Linotype" panose="02040502050505030304" pitchFamily="18" charset="0"/>
              </a:rPr>
              <a:t>: </a:t>
            </a:r>
            <a:r>
              <a:rPr lang="en-US" sz="3600" b="1" dirty="0" smtClean="0">
                <a:solidFill>
                  <a:srgbClr val="2A1690"/>
                </a:solidFill>
                <a:latin typeface="Palatino Linotype" panose="02040502050505030304" pitchFamily="18" charset="0"/>
              </a:rPr>
              <a:t>Method </a:t>
            </a:r>
            <a:r>
              <a:rPr lang="en-US" sz="3600" b="1" dirty="0" err="1">
                <a:solidFill>
                  <a:srgbClr val="2A1690"/>
                </a:solidFill>
                <a:latin typeface="Palatino Linotype" panose="02040502050505030304" pitchFamily="18" charset="0"/>
              </a:rPr>
              <a:t>iloc</a:t>
            </a:r>
            <a:r>
              <a:rPr lang="en-US" sz="3600" b="1" dirty="0">
                <a:solidFill>
                  <a:srgbClr val="2A1690"/>
                </a:solidFill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265" y="1393372"/>
            <a:ext cx="12855595" cy="6411305"/>
          </a:xfrm>
        </p:spPr>
        <p:txBody>
          <a:bodyPr>
            <a:normAutofit lnSpcReduction="10000"/>
          </a:bodyPr>
          <a:lstStyle/>
          <a:p>
            <a:pPr marL="0" lvl="0" indent="0" defTabSz="45720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b="1" dirty="0" err="1" smtClean="0">
                <a:solidFill>
                  <a:srgbClr val="E7E6E6">
                    <a:lumMod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1" dirty="0" smtClean="0">
                <a:solidFill>
                  <a:srgbClr val="70AD47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sz="2400" b="1" i="1" dirty="0">
                <a:solidFill>
                  <a:srgbClr val="5B9BD5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row of a data frame</a:t>
            </a:r>
          </a:p>
          <a:p>
            <a:pPr marL="0" lvl="0" indent="0" defTabSz="45720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b="1" dirty="0" err="1">
                <a:solidFill>
                  <a:srgbClr val="E7E6E6">
                    <a:lumMod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1" i="1" dirty="0" err="1">
                <a:solidFill>
                  <a:srgbClr val="70AD47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sz="2400" b="1" i="1" dirty="0">
                <a:solidFill>
                  <a:srgbClr val="5B9BD5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#(i+1)</a:t>
            </a:r>
            <a:r>
              <a:rPr lang="en-US" sz="2400" b="1" i="1" dirty="0" err="1">
                <a:solidFill>
                  <a:srgbClr val="5B9BD5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400" b="1" i="1" dirty="0">
                <a:solidFill>
                  <a:srgbClr val="5B9BD5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 </a:t>
            </a:r>
          </a:p>
          <a:p>
            <a:pPr marL="0" lvl="0" indent="0" defTabSz="45720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b="1" dirty="0" err="1">
                <a:solidFill>
                  <a:srgbClr val="E7E6E6">
                    <a:lumMod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1" dirty="0">
                <a:solidFill>
                  <a:srgbClr val="70AD47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400" b="1" i="1" dirty="0">
                <a:solidFill>
                  <a:srgbClr val="5B9BD5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row </a:t>
            </a:r>
          </a:p>
          <a:p>
            <a:pPr marL="0" lvl="0" indent="0" defTabSz="45720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b="1" dirty="0" err="1">
                <a:solidFill>
                  <a:srgbClr val="E7E6E6">
                    <a:lumMod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sz="2400" b="1" dirty="0">
                <a:solidFill>
                  <a:srgbClr val="70AD47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sz="2400" b="1" i="1" dirty="0">
                <a:solidFill>
                  <a:srgbClr val="5B9BD5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column</a:t>
            </a:r>
          </a:p>
          <a:p>
            <a:pPr marL="0" lvl="0" indent="0" defTabSz="45720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b="1" dirty="0" err="1">
                <a:solidFill>
                  <a:srgbClr val="E7E6E6">
                    <a:lumMod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sz="2400" b="1" dirty="0">
                <a:solidFill>
                  <a:srgbClr val="70AD47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400" b="1" i="1" dirty="0">
                <a:solidFill>
                  <a:srgbClr val="5B9BD5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column </a:t>
            </a:r>
          </a:p>
          <a:p>
            <a:pPr marL="0" lvl="0" indent="0" defTabSz="45720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b="1" dirty="0" err="1">
                <a:solidFill>
                  <a:srgbClr val="E7E6E6">
                    <a:lumMod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1" dirty="0">
                <a:solidFill>
                  <a:srgbClr val="70AD47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0:7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      </a:t>
            </a:r>
            <a:r>
              <a:rPr lang="en-US" sz="2400" b="1" i="1" dirty="0">
                <a:solidFill>
                  <a:srgbClr val="5B9BD5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7 rows </a:t>
            </a:r>
          </a:p>
          <a:p>
            <a:pPr marL="0" lvl="0" indent="0" defTabSz="45720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b="1" dirty="0" err="1">
                <a:solidFill>
                  <a:srgbClr val="E7E6E6">
                    <a:lumMod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1" i="1" dirty="0">
                <a:solidFill>
                  <a:srgbClr val="70AD47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0:2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   </a:t>
            </a:r>
            <a:r>
              <a:rPr lang="en-US" sz="2400" b="1" i="1" dirty="0">
                <a:solidFill>
                  <a:srgbClr val="5B9BD5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2 columns</a:t>
            </a:r>
          </a:p>
          <a:p>
            <a:pPr marL="0" lvl="0" indent="0" defTabSz="45720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b="1" dirty="0" err="1">
                <a:solidFill>
                  <a:srgbClr val="E7E6E6">
                    <a:lumMod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1" i="1" dirty="0">
                <a:solidFill>
                  <a:srgbClr val="70AD47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1:3, 0:2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sz="2400" b="1" i="1" dirty="0">
                <a:solidFill>
                  <a:srgbClr val="5B9BD5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#Second through third rows and first 2 columns</a:t>
            </a:r>
          </a:p>
          <a:p>
            <a:pPr marL="0" lvl="0" indent="0" defTabSz="45720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b="1" dirty="0" err="1">
                <a:solidFill>
                  <a:srgbClr val="E7E6E6">
                    <a:lumMod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2400" b="1" i="1" dirty="0">
                <a:solidFill>
                  <a:srgbClr val="70AD47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0,5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b="1" i="1" dirty="0">
                <a:solidFill>
                  <a:srgbClr val="70AD47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1" i="1" dirty="0">
                <a:solidFill>
                  <a:srgbClr val="70AD47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1,3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  </a:t>
            </a:r>
            <a:r>
              <a:rPr lang="en-US" sz="2400" b="1" i="1" dirty="0">
                <a:solidFill>
                  <a:srgbClr val="5B9BD5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</a:t>
            </a:r>
            <a:r>
              <a:rPr lang="en-US" sz="2400" b="1" i="1" baseline="30000" dirty="0">
                <a:solidFill>
                  <a:srgbClr val="5B9BD5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400" b="1" i="1" dirty="0">
                <a:solidFill>
                  <a:srgbClr val="5B9BD5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6</a:t>
            </a:r>
            <a:r>
              <a:rPr lang="en-US" sz="2400" b="1" i="1" baseline="30000" dirty="0">
                <a:solidFill>
                  <a:srgbClr val="5B9BD5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400" b="1" i="1" dirty="0">
                <a:solidFill>
                  <a:srgbClr val="5B9BD5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rows and 2</a:t>
            </a:r>
            <a:r>
              <a:rPr lang="en-US" sz="2400" b="1" i="1" baseline="30000" dirty="0">
                <a:solidFill>
                  <a:srgbClr val="5B9BD5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2400" b="1" i="1" dirty="0">
                <a:solidFill>
                  <a:srgbClr val="5B9BD5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4</a:t>
            </a:r>
            <a:r>
              <a:rPr lang="en-US" sz="2400" b="1" i="1" baseline="30000" dirty="0">
                <a:solidFill>
                  <a:srgbClr val="5B9BD5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400" b="1" i="1" dirty="0">
                <a:solidFill>
                  <a:srgbClr val="5B9BD5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columns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24" y="839473"/>
            <a:ext cx="13345301" cy="1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0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465" y="217715"/>
            <a:ext cx="12855595" cy="722066"/>
          </a:xfrm>
        </p:spPr>
        <p:txBody>
          <a:bodyPr/>
          <a:lstStyle/>
          <a:p>
            <a:pPr lvl="1" algn="l" defTabSz="1104080" rtl="0"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 </a:t>
            </a:r>
            <a:r>
              <a:rPr lang="en-US" sz="4000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Data Loading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09" y="879978"/>
            <a:ext cx="13346193" cy="1153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5429" y="1197113"/>
            <a:ext cx="139192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rgbClr val="002060"/>
                </a:solidFill>
                <a:latin typeface="Palatino Linotype" panose="02040502050505030304" pitchFamily="18" charset="0"/>
              </a:rPr>
              <a:t>Read csv file</a:t>
            </a:r>
          </a:p>
          <a:p>
            <a:endParaRPr lang="en-US" sz="2800" b="1" dirty="0" smtClean="0">
              <a:solidFill>
                <a:srgbClr val="002060"/>
              </a:solidFill>
              <a:latin typeface="Palatino Linotype" panose="02040502050505030304" pitchFamily="18" charset="0"/>
            </a:endParaRPr>
          </a:p>
          <a:p>
            <a:r>
              <a:rPr lang="en-US" sz="2800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import </a:t>
            </a:r>
            <a:r>
              <a:rPr lang="en-US" sz="28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pandas as pd</a:t>
            </a:r>
          </a:p>
          <a:p>
            <a:r>
              <a:rPr lang="en-US" sz="28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df </a:t>
            </a:r>
            <a:r>
              <a:rPr lang="en-US" sz="2800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=pd.read_csv(“filename.csv")</a:t>
            </a:r>
          </a:p>
          <a:p>
            <a:endParaRPr lang="en-US" sz="28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  <a:p>
            <a:endParaRPr lang="en-US" sz="2800" b="1" dirty="0" smtClean="0">
              <a:solidFill>
                <a:srgbClr val="002060"/>
              </a:solidFill>
              <a:latin typeface="Palatino Linotype" panose="02040502050505030304" pitchFamily="18" charset="0"/>
            </a:endParaRPr>
          </a:p>
          <a:p>
            <a:r>
              <a:rPr lang="en-US" sz="2800" b="1" dirty="0" smtClean="0">
                <a:solidFill>
                  <a:srgbClr val="002060"/>
                </a:solidFill>
              </a:rPr>
              <a:t>Many other  Pandas commands </a:t>
            </a:r>
            <a:r>
              <a:rPr lang="en-US" sz="2800" b="1" dirty="0">
                <a:solidFill>
                  <a:srgbClr val="002060"/>
                </a:solidFill>
              </a:rPr>
              <a:t>to read other data formats</a:t>
            </a:r>
            <a:r>
              <a:rPr lang="en-US" sz="2800" b="1" dirty="0" smtClean="0">
                <a:solidFill>
                  <a:srgbClr val="002060"/>
                </a:solidFill>
              </a:rPr>
              <a:t>:</a:t>
            </a:r>
          </a:p>
          <a:p>
            <a:endParaRPr lang="en-US" sz="2800" b="1" dirty="0" smtClean="0">
              <a:solidFill>
                <a:srgbClr val="002060"/>
              </a:solidFill>
            </a:endParaRPr>
          </a:p>
          <a:p>
            <a:r>
              <a:rPr lang="en-US" sz="2800" b="1" u="sng" dirty="0" smtClean="0">
                <a:solidFill>
                  <a:srgbClr val="002060"/>
                </a:solidFill>
              </a:rPr>
              <a:t>Read </a:t>
            </a:r>
            <a:r>
              <a:rPr lang="en-US" sz="2800" b="1" u="sng" dirty="0" err="1" smtClean="0">
                <a:solidFill>
                  <a:srgbClr val="002060"/>
                </a:solidFill>
              </a:rPr>
              <a:t>xlsx</a:t>
            </a:r>
            <a:endParaRPr lang="en-US" sz="2800" b="1" u="sng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pd.read_excel(</a:t>
            </a:r>
            <a:r>
              <a:rPr lang="en-US" sz="2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'file.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sz="28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sheet_name</a:t>
            </a:r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'Sheet1’)</a:t>
            </a:r>
            <a:endParaRPr lang="en-US" sz="2800" b="1" dirty="0">
              <a:solidFill>
                <a:srgbClr val="002060"/>
              </a:solidFill>
            </a:endParaRPr>
          </a:p>
          <a:p>
            <a:endParaRPr lang="en-US" sz="28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802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951" y="232228"/>
            <a:ext cx="12855595" cy="98332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Exploring :  DataFrames </a:t>
            </a:r>
            <a:r>
              <a:rPr lang="en-US" sz="28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methods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517625"/>
              </p:ext>
            </p:extLst>
          </p:nvPr>
        </p:nvGraphicFramePr>
        <p:xfrm>
          <a:off x="808370" y="1435381"/>
          <a:ext cx="10585344" cy="613571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220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4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3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 marL="93156" marR="93156" marT="46578" marB="4657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 marL="93156" marR="93156" marT="46578" marB="4657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824">
                <a:tc>
                  <a:txBody>
                    <a:bodyPr/>
                    <a:lstStyle/>
                    <a:p>
                      <a:r>
                        <a:rPr lang="en-US" sz="2700" dirty="0"/>
                        <a:t>head( </a:t>
                      </a:r>
                      <a:r>
                        <a:rPr lang="en-US" sz="2700" dirty="0" smtClean="0"/>
                        <a:t>n )</a:t>
                      </a:r>
                    </a:p>
                    <a:p>
                      <a:r>
                        <a:rPr lang="en-US" sz="2700" dirty="0" smtClean="0"/>
                        <a:t>tail</a:t>
                      </a:r>
                      <a:r>
                        <a:rPr lang="en-US" sz="2700" dirty="0"/>
                        <a:t>( </a:t>
                      </a:r>
                      <a:r>
                        <a:rPr lang="en-US" sz="2700" dirty="0" smtClean="0"/>
                        <a:t>n </a:t>
                      </a:r>
                      <a:r>
                        <a:rPr lang="en-US" sz="2700" dirty="0"/>
                        <a:t>)</a:t>
                      </a:r>
                    </a:p>
                  </a:txBody>
                  <a:tcPr marL="93156" marR="93156" marT="46578" marB="46578"/>
                </a:tc>
                <a:tc>
                  <a:txBody>
                    <a:bodyPr/>
                    <a:lstStyle/>
                    <a:p>
                      <a:r>
                        <a:rPr lang="en-US" sz="2700" dirty="0" smtClean="0"/>
                        <a:t>First n rows</a:t>
                      </a:r>
                    </a:p>
                    <a:p>
                      <a:r>
                        <a:rPr lang="en-US" sz="2700" dirty="0" smtClean="0"/>
                        <a:t>last</a:t>
                      </a:r>
                      <a:r>
                        <a:rPr lang="en-US" sz="2700" baseline="0" dirty="0" smtClean="0"/>
                        <a:t> </a:t>
                      </a:r>
                      <a:r>
                        <a:rPr lang="en-US" sz="2700" baseline="0" dirty="0"/>
                        <a:t>n rows</a:t>
                      </a:r>
                      <a:endParaRPr lang="en-US" sz="2700" dirty="0"/>
                    </a:p>
                  </a:txBody>
                  <a:tcPr marL="93156" marR="93156" marT="46578" marB="4657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3824">
                <a:tc>
                  <a:txBody>
                    <a:bodyPr/>
                    <a:lstStyle/>
                    <a:p>
                      <a:r>
                        <a:rPr lang="en-US" sz="2700" dirty="0"/>
                        <a:t>describe()</a:t>
                      </a:r>
                    </a:p>
                  </a:txBody>
                  <a:tcPr marL="93156" marR="93156" marT="46578" marB="46578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generate descriptive statistics (for numeric columns only)</a:t>
                      </a:r>
                    </a:p>
                  </a:txBody>
                  <a:tcPr marL="93156" marR="93156" marT="46578" marB="4657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9361">
                <a:tc>
                  <a:txBody>
                    <a:bodyPr/>
                    <a:lstStyle/>
                    <a:p>
                      <a:r>
                        <a:rPr lang="en-US" sz="2700" dirty="0"/>
                        <a:t>max(), min()</a:t>
                      </a:r>
                    </a:p>
                  </a:txBody>
                  <a:tcPr marL="93156" marR="93156" marT="46578" marB="46578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return max/min</a:t>
                      </a:r>
                      <a:r>
                        <a:rPr lang="en-US" sz="2700" baseline="0" dirty="0"/>
                        <a:t> values for all numeric columns</a:t>
                      </a:r>
                      <a:endParaRPr lang="en-US" sz="2700" dirty="0"/>
                    </a:p>
                  </a:txBody>
                  <a:tcPr marL="93156" marR="93156" marT="46578" marB="4657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3824">
                <a:tc>
                  <a:txBody>
                    <a:bodyPr/>
                    <a:lstStyle/>
                    <a:p>
                      <a:r>
                        <a:rPr lang="en-US" sz="2700" dirty="0"/>
                        <a:t>mean(), median()</a:t>
                      </a:r>
                    </a:p>
                  </a:txBody>
                  <a:tcPr marL="93156" marR="93156" marT="46578" marB="46578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return mean/median</a:t>
                      </a:r>
                      <a:r>
                        <a:rPr lang="en-US" sz="2700" baseline="0" dirty="0"/>
                        <a:t> values for all numeric columns</a:t>
                      </a:r>
                      <a:endParaRPr lang="en-US" sz="2700" dirty="0"/>
                    </a:p>
                  </a:txBody>
                  <a:tcPr marL="93156" marR="93156" marT="46578" marB="4657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319">
                <a:tc>
                  <a:txBody>
                    <a:bodyPr/>
                    <a:lstStyle/>
                    <a:p>
                      <a:r>
                        <a:rPr lang="en-US" sz="2700" dirty="0" err="1"/>
                        <a:t>std</a:t>
                      </a:r>
                      <a:r>
                        <a:rPr lang="en-US" sz="2700" dirty="0"/>
                        <a:t>()</a:t>
                      </a:r>
                    </a:p>
                  </a:txBody>
                  <a:tcPr marL="93156" marR="93156" marT="46578" marB="46578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standard deviation</a:t>
                      </a:r>
                    </a:p>
                  </a:txBody>
                  <a:tcPr marL="93156" marR="93156" marT="46578" marB="4657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2438">
                <a:tc>
                  <a:txBody>
                    <a:bodyPr/>
                    <a:lstStyle/>
                    <a:p>
                      <a:r>
                        <a:rPr lang="en-US" sz="2700" dirty="0" smtClean="0"/>
                        <a:t>sample(n)</a:t>
                      </a:r>
                      <a:endParaRPr lang="en-US" sz="2700" dirty="0"/>
                    </a:p>
                  </a:txBody>
                  <a:tcPr marL="93156" marR="93156" marT="46578" marB="46578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returns a random sample of the</a:t>
                      </a:r>
                      <a:r>
                        <a:rPr lang="en-US" sz="2700" baseline="0" dirty="0"/>
                        <a:t> data frame</a:t>
                      </a:r>
                      <a:endParaRPr lang="en-US" sz="2700" dirty="0"/>
                    </a:p>
                  </a:txBody>
                  <a:tcPr marL="93156" marR="93156" marT="46578" marB="4657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3824">
                <a:tc>
                  <a:txBody>
                    <a:bodyPr/>
                    <a:lstStyle/>
                    <a:p>
                      <a:r>
                        <a:rPr lang="en-US" sz="2700" dirty="0" err="1"/>
                        <a:t>dropna</a:t>
                      </a:r>
                      <a:r>
                        <a:rPr lang="en-US" sz="2700" dirty="0"/>
                        <a:t>()</a:t>
                      </a:r>
                    </a:p>
                  </a:txBody>
                  <a:tcPr marL="93156" marR="93156" marT="46578" marB="46578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drop all the records with missing values</a:t>
                      </a:r>
                    </a:p>
                  </a:txBody>
                  <a:tcPr marL="93156" marR="93156" marT="46578" marB="4657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68" y="1100731"/>
            <a:ext cx="13345301" cy="1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4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836" y="116115"/>
            <a:ext cx="12855595" cy="852694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2A1690"/>
                </a:solidFill>
                <a:latin typeface="Palatino Linotype" panose="02040502050505030304" pitchFamily="18" charset="0"/>
              </a:rPr>
              <a:t>Exploring</a:t>
            </a:r>
            <a:r>
              <a:rPr lang="en-US" sz="4400" dirty="0" smtClean="0">
                <a:solidFill>
                  <a:srgbClr val="2A1690"/>
                </a:solidFill>
                <a:latin typeface="Palatino Linotype" panose="02040502050505030304" pitchFamily="18" charset="0"/>
              </a:rPr>
              <a:t>  : </a:t>
            </a:r>
            <a:r>
              <a:rPr lang="en-US" sz="3600" b="1" dirty="0" smtClean="0">
                <a:solidFill>
                  <a:srgbClr val="2A1690"/>
                </a:solidFill>
                <a:latin typeface="Palatino Linotype" panose="02040502050505030304" pitchFamily="18" charset="0"/>
              </a:rPr>
              <a:t>DataFrames </a:t>
            </a:r>
            <a:r>
              <a:rPr lang="en-US" sz="3600" b="1" dirty="0">
                <a:solidFill>
                  <a:srgbClr val="2A1690"/>
                </a:solidFill>
                <a:latin typeface="Palatino Linotype" panose="02040502050505030304" pitchFamily="18" charset="0"/>
              </a:rPr>
              <a:t>attributes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884252"/>
              </p:ext>
            </p:extLst>
          </p:nvPr>
        </p:nvGraphicFramePr>
        <p:xfrm>
          <a:off x="1809856" y="1887384"/>
          <a:ext cx="9569344" cy="484724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2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9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08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df.attribute</a:t>
                      </a:r>
                      <a:endParaRPr lang="en-US" sz="2400" dirty="0"/>
                    </a:p>
                  </a:txBody>
                  <a:tcPr marL="93156" marR="93156" marT="46578" marB="4657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 marL="93156" marR="93156" marT="46578" marB="4657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615">
                <a:tc>
                  <a:txBody>
                    <a:bodyPr/>
                    <a:lstStyle/>
                    <a:p>
                      <a:r>
                        <a:rPr lang="en-US" sz="2700" dirty="0" err="1"/>
                        <a:t>dtypes</a:t>
                      </a:r>
                      <a:endParaRPr lang="en-US" sz="2700" dirty="0"/>
                    </a:p>
                  </a:txBody>
                  <a:tcPr marL="93156" marR="93156" marT="46578" marB="46578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list the types of </a:t>
                      </a:r>
                      <a:r>
                        <a:rPr lang="en-US" sz="2700" dirty="0" smtClean="0"/>
                        <a:t>all the </a:t>
                      </a:r>
                      <a:r>
                        <a:rPr lang="en-US" sz="2700" dirty="0"/>
                        <a:t>columns</a:t>
                      </a:r>
                    </a:p>
                  </a:txBody>
                  <a:tcPr marL="93156" marR="93156" marT="46578" marB="4657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615">
                <a:tc>
                  <a:txBody>
                    <a:bodyPr/>
                    <a:lstStyle/>
                    <a:p>
                      <a:r>
                        <a:rPr lang="en-US" sz="2700" dirty="0"/>
                        <a:t>columns</a:t>
                      </a:r>
                    </a:p>
                  </a:txBody>
                  <a:tcPr marL="93156" marR="93156" marT="46578" marB="46578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list the column names</a:t>
                      </a:r>
                    </a:p>
                  </a:txBody>
                  <a:tcPr marL="93156" marR="93156" marT="46578" marB="4657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615">
                <a:tc>
                  <a:txBody>
                    <a:bodyPr/>
                    <a:lstStyle/>
                    <a:p>
                      <a:r>
                        <a:rPr lang="en-US" sz="2700" dirty="0"/>
                        <a:t>axes</a:t>
                      </a:r>
                    </a:p>
                  </a:txBody>
                  <a:tcPr marL="93156" marR="93156" marT="46578" marB="46578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list the row labels</a:t>
                      </a:r>
                      <a:r>
                        <a:rPr lang="en-US" sz="2700" baseline="0" dirty="0"/>
                        <a:t> and column names</a:t>
                      </a:r>
                      <a:endParaRPr lang="en-US" sz="2700" dirty="0"/>
                    </a:p>
                  </a:txBody>
                  <a:tcPr marL="93156" marR="93156" marT="46578" marB="4657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615">
                <a:tc>
                  <a:txBody>
                    <a:bodyPr/>
                    <a:lstStyle/>
                    <a:p>
                      <a:r>
                        <a:rPr lang="en-US" sz="2700" dirty="0" err="1"/>
                        <a:t>ndim</a:t>
                      </a:r>
                      <a:endParaRPr lang="en-US" sz="2700" dirty="0"/>
                    </a:p>
                  </a:txBody>
                  <a:tcPr marL="93156" marR="93156" marT="46578" marB="46578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number of dimensions</a:t>
                      </a:r>
                    </a:p>
                  </a:txBody>
                  <a:tcPr marL="93156" marR="93156" marT="46578" marB="4657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6615">
                <a:tc>
                  <a:txBody>
                    <a:bodyPr/>
                    <a:lstStyle/>
                    <a:p>
                      <a:r>
                        <a:rPr lang="en-US" sz="2700" dirty="0"/>
                        <a:t>size</a:t>
                      </a:r>
                    </a:p>
                  </a:txBody>
                  <a:tcPr marL="93156" marR="93156" marT="46578" marB="46578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number of elements </a:t>
                      </a:r>
                    </a:p>
                  </a:txBody>
                  <a:tcPr marL="93156" marR="93156" marT="46578" marB="4657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368">
                <a:tc>
                  <a:txBody>
                    <a:bodyPr/>
                    <a:lstStyle/>
                    <a:p>
                      <a:r>
                        <a:rPr lang="en-US" sz="2700" dirty="0"/>
                        <a:t>shape</a:t>
                      </a:r>
                    </a:p>
                  </a:txBody>
                  <a:tcPr marL="93156" marR="93156" marT="46578" marB="46578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return a tuple</a:t>
                      </a:r>
                      <a:r>
                        <a:rPr lang="en-US" sz="2700" baseline="0" dirty="0"/>
                        <a:t> representing the dimensionality </a:t>
                      </a:r>
                      <a:endParaRPr lang="en-US" sz="2700" dirty="0"/>
                    </a:p>
                  </a:txBody>
                  <a:tcPr marL="93156" marR="93156" marT="46578" marB="4657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68" y="795930"/>
            <a:ext cx="13345301" cy="1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49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923" y="116113"/>
            <a:ext cx="12855595" cy="67852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DataFrame</a:t>
            </a:r>
            <a:r>
              <a:rPr lang="en-US" sz="40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: </a:t>
            </a:r>
            <a:r>
              <a:rPr lang="en-US" sz="4000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Boolean filtering</a:t>
            </a:r>
            <a:endParaRPr lang="en-US" sz="40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5168" y="1284302"/>
            <a:ext cx="12742489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For </a:t>
            </a:r>
            <a:r>
              <a:rPr lang="en-US" sz="2800" dirty="0">
                <a:solidFill>
                  <a:srgbClr val="002060"/>
                </a:solidFill>
                <a:latin typeface="Palatino Linotype" panose="02040502050505030304" pitchFamily="18" charset="0"/>
              </a:rPr>
              <a:t>example if we want to subset the rows in which the </a:t>
            </a:r>
            <a:r>
              <a:rPr lang="en-US" sz="2800" dirty="0" err="1" smtClean="0">
                <a:solidFill>
                  <a:srgbClr val="002060"/>
                </a:solidFill>
                <a:latin typeface="Palatino Linotype" panose="02040502050505030304" pitchFamily="18" charset="0"/>
              </a:rPr>
              <a:t>popl</a:t>
            </a:r>
            <a:r>
              <a:rPr lang="en-US" sz="2800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  </a:t>
            </a:r>
            <a:r>
              <a:rPr lang="en-US" sz="2800" dirty="0">
                <a:solidFill>
                  <a:srgbClr val="002060"/>
                </a:solidFill>
                <a:latin typeface="Palatino Linotype" panose="02040502050505030304" pitchFamily="18" charset="0"/>
              </a:rPr>
              <a:t>value is greater than </a:t>
            </a:r>
            <a:r>
              <a:rPr lang="en-US" sz="2800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2.5</a:t>
            </a:r>
            <a:r>
              <a:rPr lang="en-US" sz="2445" dirty="0" smtClean="0"/>
              <a:t>: </a:t>
            </a:r>
            <a:endParaRPr lang="en-US" sz="2445" dirty="0"/>
          </a:p>
          <a:p>
            <a:endParaRPr lang="en-US" sz="2800" dirty="0" smtClean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filt_df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frame1</a:t>
            </a:r>
            <a:r>
              <a:rPr lang="en-US" sz="4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frame1</a:t>
            </a:r>
            <a:r>
              <a:rPr lang="en-US" sz="3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8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28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3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2.5 </a:t>
            </a:r>
            <a:r>
              <a:rPr lang="en-US" sz="4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4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40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solidFill>
                  <a:srgbClr val="002060"/>
                </a:solidFill>
                <a:latin typeface="Palatino Linotype" panose="02040502050505030304" pitchFamily="18" charset="0"/>
                <a:cs typeface="Courier New" panose="02070309020205020404" pitchFamily="49" charset="0"/>
              </a:rPr>
              <a:t>Any </a:t>
            </a:r>
            <a:r>
              <a:rPr lang="en-US" sz="3200" dirty="0" smtClean="0">
                <a:solidFill>
                  <a:srgbClr val="002060"/>
                </a:solidFill>
                <a:latin typeface="Palatino Linotype" panose="02040502050505030304" pitchFamily="18" charset="0"/>
                <a:cs typeface="Courier New" panose="02070309020205020404" pitchFamily="49" charset="0"/>
              </a:rPr>
              <a:t>operator </a:t>
            </a:r>
            <a:r>
              <a:rPr lang="en-US" sz="3200" dirty="0">
                <a:solidFill>
                  <a:srgbClr val="002060"/>
                </a:solidFill>
                <a:latin typeface="Palatino Linotype" panose="02040502050505030304" pitchFamily="18" charset="0"/>
                <a:cs typeface="Courier New" panose="02070309020205020404" pitchFamily="49" charset="0"/>
              </a:rPr>
              <a:t>can be used to subset the data: </a:t>
            </a:r>
          </a:p>
          <a:p>
            <a:r>
              <a:rPr lang="en-US" sz="3200" dirty="0" smtClean="0">
                <a:solidFill>
                  <a:srgbClr val="002060"/>
                </a:solidFill>
                <a:latin typeface="Palatino Linotype" panose="02040502050505030304" pitchFamily="18" charset="0"/>
                <a:cs typeface="Courier New" panose="02070309020205020404" pitchFamily="49" charset="0"/>
              </a:rPr>
              <a:t>&gt; ;    </a:t>
            </a:r>
            <a:r>
              <a:rPr lang="en-US" sz="3200" dirty="0">
                <a:solidFill>
                  <a:srgbClr val="002060"/>
                </a:solidFill>
                <a:latin typeface="Palatino Linotype" panose="02040502050505030304" pitchFamily="18" charset="0"/>
                <a:cs typeface="Courier New" panose="02070309020205020404" pitchFamily="49" charset="0"/>
              </a:rPr>
              <a:t>&gt;= ;  &lt;  ;  &lt;=   ; == ;  != </a:t>
            </a:r>
            <a:endParaRPr lang="en-US" sz="3200" dirty="0" smtClean="0">
              <a:solidFill>
                <a:srgbClr val="002060"/>
              </a:solidFill>
              <a:latin typeface="Palatino Linotype" panose="02040502050505030304" pitchFamily="18" charset="0"/>
              <a:cs typeface="Courier New" panose="02070309020205020404" pitchFamily="49" charset="0"/>
            </a:endParaRPr>
          </a:p>
          <a:p>
            <a:endParaRPr lang="en-US" sz="3200" dirty="0" smtClean="0">
              <a:solidFill>
                <a:srgbClr val="002060"/>
              </a:solidFill>
              <a:latin typeface="Palatino Linotype" panose="02040502050505030304" pitchFamily="18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solidFill>
                  <a:srgbClr val="002060"/>
                </a:solidFill>
                <a:latin typeface="Palatino Linotype" panose="02040502050505030304" pitchFamily="18" charset="0"/>
                <a:cs typeface="Courier New" panose="02070309020205020404" pitchFamily="49" charset="0"/>
              </a:rPr>
              <a:t>Boolean operators are  |  ~ &amp; </a:t>
            </a:r>
            <a:endParaRPr lang="en-US" sz="3200" dirty="0">
              <a:solidFill>
                <a:srgbClr val="002060"/>
              </a:solidFill>
              <a:latin typeface="Palatino Linotype" panose="02040502050505030304" pitchFamily="18" charset="0"/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002060"/>
              </a:solidFill>
              <a:latin typeface="Palatino Linotype" panose="02040502050505030304" pitchFamily="18" charset="0"/>
              <a:cs typeface="Courier New" panose="02070309020205020404" pitchFamily="49" charset="0"/>
            </a:endParaRPr>
          </a:p>
          <a:p>
            <a:pPr>
              <a:lnSpc>
                <a:spcPct val="250000"/>
              </a:lnSpc>
            </a:pPr>
            <a:endParaRPr lang="en-US" sz="3200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96" y="708846"/>
            <a:ext cx="13345301" cy="1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6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53898" y="1902404"/>
            <a:ext cx="3651290" cy="3992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12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print(frame)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1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c1  c2  c3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1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r1   0   1   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1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r2   3   4   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1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r3   6   7   8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12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print(frame &lt;3)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c1     c2     c3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r1   True   </a:t>
            </a:r>
            <a:r>
              <a:rPr kumimoji="0" lang="en-US" sz="2112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True</a:t>
            </a:r>
            <a:r>
              <a:rPr kumimoji="0" lang="en-US" sz="21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r>
              <a:rPr kumimoji="0" lang="en-US" sz="2112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True</a:t>
            </a:r>
            <a:endParaRPr kumimoji="0" lang="en-US" sz="21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r2  False  </a:t>
            </a:r>
            <a:r>
              <a:rPr kumimoji="0" lang="en-US" sz="2112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False</a:t>
            </a:r>
            <a:r>
              <a:rPr kumimoji="0" lang="en-US" sz="21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US" sz="2112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False</a:t>
            </a:r>
            <a:endParaRPr kumimoji="0" lang="en-US" sz="21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r3  False  </a:t>
            </a:r>
            <a:r>
              <a:rPr kumimoji="0" lang="en-US" sz="2112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False</a:t>
            </a:r>
            <a:r>
              <a:rPr kumimoji="0" lang="en-US" sz="21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US" sz="2112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False</a:t>
            </a:r>
            <a:endParaRPr kumimoji="0" lang="en-US" sz="21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9488" y="1902404"/>
            <a:ext cx="3651290" cy="3667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12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print(frame[frame['c1']&gt;0])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1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c1  c2  c3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1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r2   3   4   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1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r3   6   7   8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12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print(frame['c1']&gt;0)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1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r1    False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1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r2     True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1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r3     True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1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Name: c1, dtype: bool</a:t>
            </a:r>
            <a:endParaRPr kumimoji="0" lang="en-US" sz="21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12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21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6219" y="6130740"/>
            <a:ext cx="3651290" cy="2042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12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frame[frame&lt;3] = 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12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print(frame)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1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c1  c2  c3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1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r1   3   3   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1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r2   3   4   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1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r3   6   7   8</a:t>
            </a:r>
            <a:endParaRPr kumimoji="0" lang="en-US" sz="21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40" y="824960"/>
            <a:ext cx="13345301" cy="11583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4778" y="188685"/>
            <a:ext cx="12855595" cy="64949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Filtering 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977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93" y="0"/>
            <a:ext cx="12855595" cy="69303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2A1690"/>
                </a:solidFill>
                <a:latin typeface="Palatino Linotype" panose="02040502050505030304" pitchFamily="18" charset="0"/>
              </a:rPr>
              <a:t>Removing rows/columns</a:t>
            </a:r>
          </a:p>
        </p:txBody>
      </p:sp>
      <p:sp>
        <p:nvSpPr>
          <p:cNvPr id="4" name="Rectangle 3"/>
          <p:cNvSpPr/>
          <p:nvPr/>
        </p:nvSpPr>
        <p:spPr>
          <a:xfrm>
            <a:off x="933971" y="1268734"/>
            <a:ext cx="4995493" cy="6592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112" dirty="0">
                <a:solidFill>
                  <a:srgbClr val="000080"/>
                </a:solidFill>
              </a:rPr>
              <a:t>print(frame)</a:t>
            </a:r>
          </a:p>
          <a:p>
            <a:r>
              <a:rPr lang="pt-BR" sz="2112" dirty="0"/>
              <a:t>     c1  c2  c3</a:t>
            </a:r>
          </a:p>
          <a:p>
            <a:r>
              <a:rPr lang="pt-BR" sz="2112" dirty="0"/>
              <a:t>r1   0   1   2</a:t>
            </a:r>
          </a:p>
          <a:p>
            <a:r>
              <a:rPr lang="pt-BR" sz="2112" dirty="0"/>
              <a:t>r2   3   4   5</a:t>
            </a:r>
          </a:p>
          <a:p>
            <a:r>
              <a:rPr lang="pt-BR" sz="2112" dirty="0"/>
              <a:t>r3   6   7   8</a:t>
            </a:r>
          </a:p>
          <a:p>
            <a:endParaRPr lang="pt-BR" sz="2112" dirty="0">
              <a:solidFill>
                <a:srgbClr val="000080"/>
              </a:solidFill>
            </a:endParaRPr>
          </a:p>
          <a:p>
            <a:r>
              <a:rPr lang="pt-BR" sz="2112" dirty="0">
                <a:solidFill>
                  <a:srgbClr val="000080"/>
                </a:solidFill>
              </a:rPr>
              <a:t>print(frame.drop(['r1']))</a:t>
            </a:r>
          </a:p>
          <a:p>
            <a:r>
              <a:rPr lang="pt-BR" sz="2112" dirty="0">
                <a:solidFill>
                  <a:srgbClr val="000080"/>
                </a:solidFill>
              </a:rPr>
              <a:t>     </a:t>
            </a:r>
            <a:r>
              <a:rPr lang="pt-BR" sz="2112" dirty="0"/>
              <a:t>c1  c2  c3</a:t>
            </a:r>
          </a:p>
          <a:p>
            <a:r>
              <a:rPr lang="pt-BR" sz="2112" dirty="0"/>
              <a:t>r2   3   4   5</a:t>
            </a:r>
          </a:p>
          <a:p>
            <a:r>
              <a:rPr lang="pt-BR" sz="2112" dirty="0"/>
              <a:t>r3   6   7   8</a:t>
            </a:r>
          </a:p>
          <a:p>
            <a:endParaRPr lang="pt-BR" sz="2112" dirty="0">
              <a:solidFill>
                <a:srgbClr val="000080"/>
              </a:solidFill>
            </a:endParaRPr>
          </a:p>
          <a:p>
            <a:r>
              <a:rPr lang="pt-BR" sz="2112" dirty="0">
                <a:solidFill>
                  <a:srgbClr val="000080"/>
                </a:solidFill>
              </a:rPr>
              <a:t>print(frame.drop(['r1','r3']))</a:t>
            </a:r>
          </a:p>
          <a:p>
            <a:r>
              <a:rPr lang="pt-BR" sz="2112" dirty="0">
                <a:solidFill>
                  <a:srgbClr val="000080"/>
                </a:solidFill>
              </a:rPr>
              <a:t>     </a:t>
            </a:r>
            <a:r>
              <a:rPr lang="pt-BR" sz="2112" dirty="0"/>
              <a:t>c1  c2  c3</a:t>
            </a:r>
          </a:p>
          <a:p>
            <a:r>
              <a:rPr lang="pt-BR" sz="2112" dirty="0"/>
              <a:t>r2   3   4   5</a:t>
            </a:r>
          </a:p>
          <a:p>
            <a:endParaRPr lang="pt-BR" sz="2112" dirty="0">
              <a:solidFill>
                <a:srgbClr val="000080"/>
              </a:solidFill>
            </a:endParaRPr>
          </a:p>
          <a:p>
            <a:r>
              <a:rPr lang="pt-BR" sz="2112" dirty="0">
                <a:solidFill>
                  <a:srgbClr val="000080"/>
                </a:solidFill>
              </a:rPr>
              <a:t>print(frame.drop(['c1'], axis=1))</a:t>
            </a:r>
          </a:p>
          <a:p>
            <a:r>
              <a:rPr lang="pt-BR" sz="2112" dirty="0"/>
              <a:t>     c2  c3</a:t>
            </a:r>
          </a:p>
          <a:p>
            <a:r>
              <a:rPr lang="pt-BR" sz="2112" dirty="0"/>
              <a:t>r1   1   2</a:t>
            </a:r>
          </a:p>
          <a:p>
            <a:r>
              <a:rPr lang="pt-BR" sz="2112" dirty="0"/>
              <a:t>r2   4   5</a:t>
            </a:r>
          </a:p>
          <a:p>
            <a:r>
              <a:rPr lang="pt-BR" sz="2112" dirty="0"/>
              <a:t>r3   7   8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69" y="563703"/>
            <a:ext cx="13345301" cy="1158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94629" y="6676571"/>
            <a:ext cx="650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a</a:t>
            </a:r>
            <a:r>
              <a:rPr lang="en-US" sz="2400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xis=0    for rows   # by default </a:t>
            </a:r>
          </a:p>
          <a:p>
            <a:r>
              <a:rPr lang="en-US" sz="24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a</a:t>
            </a:r>
            <a:r>
              <a:rPr lang="en-US" sz="2400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xis=1     for columns</a:t>
            </a:r>
            <a:endParaRPr lang="en-US" sz="24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916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550" y="246742"/>
            <a:ext cx="12855595" cy="60299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Missing Values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7495" y="1021809"/>
            <a:ext cx="12320562" cy="844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45" dirty="0">
                <a:solidFill>
                  <a:srgbClr val="2A1690"/>
                </a:solidFill>
                <a:latin typeface="Palatino Linotype" panose="02040502050505030304" pitchFamily="18" charset="0"/>
              </a:rPr>
              <a:t>Missing values are marked as </a:t>
            </a:r>
            <a:r>
              <a:rPr lang="en-US" sz="2445" dirty="0" err="1">
                <a:solidFill>
                  <a:srgbClr val="2A1690"/>
                </a:solidFill>
                <a:latin typeface="Palatino Linotype" panose="02040502050505030304" pitchFamily="18" charset="0"/>
              </a:rPr>
              <a:t>NaN</a:t>
            </a:r>
            <a:endParaRPr lang="en-US" sz="2445" dirty="0">
              <a:solidFill>
                <a:srgbClr val="2A1690"/>
              </a:solidFill>
              <a:latin typeface="Palatino Linotype" panose="02040502050505030304" pitchFamily="18" charset="0"/>
            </a:endParaRPr>
          </a:p>
          <a:p>
            <a:r>
              <a:rPr lang="en-US" sz="2445" dirty="0" smtClean="0">
                <a:solidFill>
                  <a:srgbClr val="2A1690"/>
                </a:solidFill>
                <a:latin typeface="Palatino Linotype" panose="02040502050505030304" pitchFamily="18" charset="0"/>
              </a:rPr>
              <a:t>There </a:t>
            </a:r>
            <a:r>
              <a:rPr lang="en-US" sz="2445" dirty="0">
                <a:solidFill>
                  <a:srgbClr val="2A1690"/>
                </a:solidFill>
                <a:latin typeface="Palatino Linotype" panose="02040502050505030304" pitchFamily="18" charset="0"/>
              </a:rPr>
              <a:t>are a number of methods to deal with missing values in the </a:t>
            </a:r>
            <a:r>
              <a:rPr lang="en-US" sz="2445" dirty="0" smtClean="0">
                <a:solidFill>
                  <a:srgbClr val="2A1690"/>
                </a:solidFill>
                <a:latin typeface="Palatino Linotype" panose="02040502050505030304" pitchFamily="18" charset="0"/>
              </a:rPr>
              <a:t>DataFrame:</a:t>
            </a:r>
            <a:endParaRPr lang="en-US" sz="2445" dirty="0">
              <a:solidFill>
                <a:srgbClr val="2A1690"/>
              </a:solidFill>
              <a:latin typeface="Palatino Linotype" panose="02040502050505030304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515831"/>
              </p:ext>
            </p:extLst>
          </p:nvPr>
        </p:nvGraphicFramePr>
        <p:xfrm>
          <a:off x="329399" y="1875264"/>
          <a:ext cx="13299516" cy="597696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858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12">
                  <a:extLst>
                    <a:ext uri="{9D8B030D-6E8A-4147-A177-3AD203B41FA5}">
                      <a16:colId xmlns:a16="http://schemas.microsoft.com/office/drawing/2014/main" val="17246754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866910582"/>
                    </a:ext>
                  </a:extLst>
                </a:gridCol>
              </a:tblGrid>
              <a:tr h="5278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 marL="93156" marR="93156" marT="46578" marB="4657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 marL="93156" marR="93156" marT="46578" marB="4657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739">
                <a:tc gridSpan="2">
                  <a:txBody>
                    <a:bodyPr/>
                    <a:lstStyle/>
                    <a:p>
                      <a:r>
                        <a:rPr lang="en-US" sz="2700" dirty="0" err="1"/>
                        <a:t>dropna</a:t>
                      </a:r>
                      <a:r>
                        <a:rPr lang="en-US" sz="2700" dirty="0"/>
                        <a:t>()</a:t>
                      </a:r>
                    </a:p>
                  </a:txBody>
                  <a:tcPr marL="93156" marR="93156" marT="46578" marB="4657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700" dirty="0"/>
                        <a:t>Drop missing </a:t>
                      </a:r>
                      <a:r>
                        <a:rPr lang="en-US" sz="2700" dirty="0" smtClean="0"/>
                        <a:t>observations </a:t>
                      </a:r>
                      <a:r>
                        <a:rPr lang="en-US" sz="2700" b="1" dirty="0" smtClean="0"/>
                        <a:t>(if at least one in row</a:t>
                      </a:r>
                      <a:r>
                        <a:rPr lang="en-US" sz="2700" dirty="0" smtClean="0"/>
                        <a:t>)</a:t>
                      </a:r>
                      <a:endParaRPr lang="en-US" sz="2700" dirty="0"/>
                    </a:p>
                  </a:txBody>
                  <a:tcPr marL="93156" marR="93156" marT="46578" marB="4657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349">
                <a:tc gridSpan="2">
                  <a:txBody>
                    <a:bodyPr/>
                    <a:lstStyle/>
                    <a:p>
                      <a:r>
                        <a:rPr lang="en-US" sz="2700" dirty="0" err="1"/>
                        <a:t>dropna</a:t>
                      </a:r>
                      <a:r>
                        <a:rPr lang="en-US" sz="2700" dirty="0"/>
                        <a:t>(how='all')</a:t>
                      </a:r>
                    </a:p>
                  </a:txBody>
                  <a:tcPr marL="93156" marR="93156" marT="46578" marB="4657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700" dirty="0"/>
                        <a:t>Drop </a:t>
                      </a:r>
                      <a:r>
                        <a:rPr lang="en-US" sz="2700" dirty="0" smtClean="0"/>
                        <a:t>observations (rows) </a:t>
                      </a:r>
                      <a:r>
                        <a:rPr lang="en-US" sz="2700" dirty="0"/>
                        <a:t>where </a:t>
                      </a:r>
                      <a:r>
                        <a:rPr lang="en-US" sz="2700" b="1" dirty="0"/>
                        <a:t>all c</a:t>
                      </a:r>
                      <a:r>
                        <a:rPr lang="en-US" sz="2700" dirty="0"/>
                        <a:t>ells is NA</a:t>
                      </a:r>
                    </a:p>
                  </a:txBody>
                  <a:tcPr marL="93156" marR="93156" marT="46578" marB="4657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207">
                <a:tc gridSpan="2">
                  <a:txBody>
                    <a:bodyPr/>
                    <a:lstStyle/>
                    <a:p>
                      <a:r>
                        <a:rPr lang="en-US" sz="2700" dirty="0" err="1"/>
                        <a:t>dropna</a:t>
                      </a:r>
                      <a:r>
                        <a:rPr lang="en-US" sz="2700" dirty="0"/>
                        <a:t>(axis=1, how='all')</a:t>
                      </a:r>
                    </a:p>
                  </a:txBody>
                  <a:tcPr marL="93156" marR="93156" marT="46578" marB="4657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700" dirty="0"/>
                        <a:t>Drop column if all the values are</a:t>
                      </a:r>
                      <a:r>
                        <a:rPr lang="en-US" sz="2700" baseline="0" dirty="0"/>
                        <a:t> missing</a:t>
                      </a:r>
                      <a:endParaRPr lang="en-US" sz="2700" dirty="0"/>
                    </a:p>
                  </a:txBody>
                  <a:tcPr marL="93156" marR="93156" marT="46578" marB="4657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758">
                <a:tc gridSpan="2">
                  <a:txBody>
                    <a:bodyPr/>
                    <a:lstStyle/>
                    <a:p>
                      <a:r>
                        <a:rPr lang="en-US" sz="2700" dirty="0" err="1"/>
                        <a:t>dropna</a:t>
                      </a:r>
                      <a:r>
                        <a:rPr lang="en-US" sz="2700" dirty="0"/>
                        <a:t>(thresh = 5)</a:t>
                      </a:r>
                    </a:p>
                  </a:txBody>
                  <a:tcPr marL="93156" marR="93156" marT="46578" marB="4657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700" dirty="0"/>
                        <a:t>Drop rows that contain less than 5 non-missing values</a:t>
                      </a:r>
                    </a:p>
                  </a:txBody>
                  <a:tcPr marL="93156" marR="93156" marT="46578" marB="4657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739">
                <a:tc gridSpan="2">
                  <a:txBody>
                    <a:bodyPr/>
                    <a:lstStyle/>
                    <a:p>
                      <a:r>
                        <a:rPr lang="en-US" sz="2700" dirty="0" err="1"/>
                        <a:t>fillna</a:t>
                      </a:r>
                      <a:r>
                        <a:rPr lang="en-US" sz="2700" dirty="0"/>
                        <a:t>(0</a:t>
                      </a:r>
                      <a:r>
                        <a:rPr lang="en-US" sz="2700" dirty="0" smtClean="0"/>
                        <a:t>) , </a:t>
                      </a:r>
                      <a:r>
                        <a:rPr lang="en-US" sz="2700" dirty="0" err="1" smtClean="0"/>
                        <a:t>fillna</a:t>
                      </a:r>
                      <a:r>
                        <a:rPr lang="en-US" sz="2700" dirty="0" smtClean="0"/>
                        <a:t>((</a:t>
                      </a:r>
                      <a:r>
                        <a:rPr lang="en-US" sz="2700" dirty="0" err="1" smtClean="0"/>
                        <a:t>val</a:t>
                      </a:r>
                      <a:r>
                        <a:rPr lang="en-US" sz="2700" dirty="0" smtClean="0"/>
                        <a:t>)</a:t>
                      </a:r>
                      <a:endParaRPr lang="en-US" sz="2700" dirty="0"/>
                    </a:p>
                  </a:txBody>
                  <a:tcPr marL="93156" marR="93156" marT="46578" marB="4657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700" dirty="0"/>
                        <a:t>Replace missing values with </a:t>
                      </a:r>
                      <a:r>
                        <a:rPr lang="en-US" sz="2700" dirty="0" smtClean="0"/>
                        <a:t>zeros, with </a:t>
                      </a:r>
                      <a:r>
                        <a:rPr lang="en-US" sz="2700" dirty="0" err="1" smtClean="0"/>
                        <a:t>val</a:t>
                      </a:r>
                      <a:endParaRPr lang="en-US" sz="2700" dirty="0"/>
                    </a:p>
                  </a:txBody>
                  <a:tcPr marL="93156" marR="93156" marT="46578" marB="4657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739">
                <a:tc gridSpan="2">
                  <a:txBody>
                    <a:bodyPr/>
                    <a:lstStyle/>
                    <a:p>
                      <a:r>
                        <a:rPr lang="en-US" sz="2700" dirty="0" err="1"/>
                        <a:t>isnull</a:t>
                      </a:r>
                      <a:r>
                        <a:rPr lang="en-US" sz="2700" dirty="0"/>
                        <a:t>()</a:t>
                      </a:r>
                    </a:p>
                  </a:txBody>
                  <a:tcPr marL="93156" marR="93156" marT="46578" marB="4657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700" dirty="0"/>
                        <a:t>returns True if the value is missing</a:t>
                      </a:r>
                    </a:p>
                  </a:txBody>
                  <a:tcPr marL="93156" marR="93156" marT="46578" marB="4657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6302">
                <a:tc>
                  <a:txBody>
                    <a:bodyPr/>
                    <a:lstStyle/>
                    <a:p>
                      <a:r>
                        <a:rPr lang="en-US" sz="2700" dirty="0" err="1"/>
                        <a:t>notnull</a:t>
                      </a:r>
                      <a:r>
                        <a:rPr lang="en-US" sz="2700" dirty="0"/>
                        <a:t>()</a:t>
                      </a:r>
                    </a:p>
                  </a:txBody>
                  <a:tcPr marL="93156" marR="93156" marT="46578" marB="46578"/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93156" marR="93156" marT="46578" marB="46578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Returns True for non-missing values</a:t>
                      </a:r>
                    </a:p>
                  </a:txBody>
                  <a:tcPr marL="93156" marR="93156" marT="46578" marB="46578"/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93156" marR="93156" marT="46578" marB="4657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23245">
                <a:tc>
                  <a:txBody>
                    <a:bodyPr/>
                    <a:lstStyle/>
                    <a:p>
                      <a:r>
                        <a:rPr lang="en-US" sz="2700" dirty="0" err="1" smtClean="0"/>
                        <a:t>skipna</a:t>
                      </a:r>
                      <a:r>
                        <a:rPr lang="en-US" sz="2700" dirty="0" smtClean="0"/>
                        <a:t>=True/False</a:t>
                      </a:r>
                      <a:endParaRPr lang="en-US" sz="2700" dirty="0"/>
                    </a:p>
                  </a:txBody>
                  <a:tcPr marL="93156" marR="93156" marT="46578" marB="46578"/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93156" marR="93156" marT="46578" marB="46578"/>
                </a:tc>
                <a:tc gridSpan="2">
                  <a:txBody>
                    <a:bodyPr/>
                    <a:lstStyle/>
                    <a:p>
                      <a:pPr marL="0" marR="0" indent="0" algn="l" defTabSz="1104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 smtClean="0"/>
                        <a:t>are </a:t>
                      </a:r>
                      <a:r>
                        <a:rPr lang="en-US" sz="2700" dirty="0" err="1" smtClean="0"/>
                        <a:t>NaN</a:t>
                      </a:r>
                      <a:r>
                        <a:rPr lang="en-US" sz="2700" baseline="0" dirty="0" smtClean="0"/>
                        <a:t> values kipped when calculating some descriptive statistics parameter </a:t>
                      </a:r>
                      <a:r>
                        <a:rPr lang="en-US" sz="27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sz="2700" baseline="0" dirty="0" err="1" smtClean="0">
                          <a:solidFill>
                            <a:schemeClr val="tx1"/>
                          </a:solidFill>
                        </a:rPr>
                        <a:t>example: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data.mean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skipna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=True</a:t>
                      </a:r>
                      <a:r>
                        <a:rPr lang="en-US" sz="2800" dirty="0" smtClean="0">
                          <a:solidFill>
                            <a:srgbClr val="000080"/>
                          </a:solidFill>
                        </a:rPr>
                        <a:t>)</a:t>
                      </a:r>
                      <a:endParaRPr lang="en-US" sz="2800" dirty="0" smtClean="0"/>
                    </a:p>
                  </a:txBody>
                  <a:tcPr marL="93156" marR="93156" marT="46578" marB="46578"/>
                </a:tc>
                <a:tc hMerge="1"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93156" marR="93156" marT="46578" marB="46578"/>
                </a:tc>
                <a:extLst>
                  <a:ext uri="{0D108BD9-81ED-4DB2-BD59-A6C34878D82A}">
                    <a16:rowId xmlns:a16="http://schemas.microsoft.com/office/drawing/2014/main" val="825474535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10" y="824960"/>
            <a:ext cx="13345301" cy="1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6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93" y="159656"/>
            <a:ext cx="12855595" cy="67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2A1690"/>
                </a:solidFill>
                <a:latin typeface="Palatino Linotype" panose="02040502050505030304" pitchFamily="18" charset="0"/>
              </a:rPr>
              <a:t>Filling in missing </a:t>
            </a:r>
            <a:r>
              <a:rPr lang="en-US" sz="3200" b="1" dirty="0" smtClean="0">
                <a:solidFill>
                  <a:srgbClr val="2A1690"/>
                </a:solidFill>
                <a:latin typeface="Palatino Linotype" panose="02040502050505030304" pitchFamily="18" charset="0"/>
              </a:rPr>
              <a:t>data - Examples</a:t>
            </a:r>
            <a:endParaRPr lang="en-US" sz="3200" b="1" dirty="0">
              <a:solidFill>
                <a:srgbClr val="2A169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89122" y="1998339"/>
            <a:ext cx="3678282" cy="4317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12" dirty="0">
                <a:solidFill>
                  <a:srgbClr val="000080"/>
                </a:solidFill>
              </a:rPr>
              <a:t>print(data)</a:t>
            </a:r>
          </a:p>
          <a:p>
            <a:r>
              <a:rPr lang="fi-FI" sz="2112" dirty="0"/>
              <a:t>        0   </a:t>
            </a:r>
            <a:r>
              <a:rPr lang="fi-FI" sz="2112" dirty="0" smtClean="0"/>
              <a:t>     </a:t>
            </a:r>
            <a:r>
              <a:rPr lang="fi-FI" sz="2112" dirty="0"/>
              <a:t>1   </a:t>
            </a:r>
            <a:r>
              <a:rPr lang="fi-FI" sz="2112" dirty="0" smtClean="0"/>
              <a:t>      2        4</a:t>
            </a:r>
            <a:endParaRPr lang="fi-FI" sz="2112" dirty="0"/>
          </a:p>
          <a:p>
            <a:r>
              <a:rPr lang="fi-FI" sz="2112" dirty="0"/>
              <a:t>0 </a:t>
            </a:r>
            <a:r>
              <a:rPr lang="fi-FI" sz="2112" dirty="0" smtClean="0"/>
              <a:t>    </a:t>
            </a:r>
            <a:r>
              <a:rPr lang="fi-FI" sz="2112" dirty="0"/>
              <a:t>1.0 </a:t>
            </a:r>
            <a:r>
              <a:rPr lang="fi-FI" sz="2112" dirty="0" smtClean="0"/>
              <a:t>    2.0      3.0    </a:t>
            </a:r>
            <a:r>
              <a:rPr lang="fi-FI" sz="2112" dirty="0"/>
              <a:t>NaN</a:t>
            </a:r>
          </a:p>
          <a:p>
            <a:r>
              <a:rPr lang="fi-FI" sz="2112" dirty="0"/>
              <a:t>1 </a:t>
            </a:r>
            <a:r>
              <a:rPr lang="fi-FI" sz="2112" dirty="0" smtClean="0"/>
              <a:t>    </a:t>
            </a:r>
            <a:r>
              <a:rPr lang="fi-FI" sz="2112" dirty="0"/>
              <a:t>1.0 </a:t>
            </a:r>
            <a:r>
              <a:rPr lang="fi-FI" sz="2112" dirty="0" smtClean="0"/>
              <a:t>    </a:t>
            </a:r>
            <a:r>
              <a:rPr lang="fi-FI" sz="2112" dirty="0"/>
              <a:t>NaN  NaN </a:t>
            </a:r>
            <a:r>
              <a:rPr lang="fi-FI" sz="2112" dirty="0" smtClean="0"/>
              <a:t>  NaN</a:t>
            </a:r>
            <a:endParaRPr lang="fi-FI" sz="2112" dirty="0"/>
          </a:p>
          <a:p>
            <a:r>
              <a:rPr lang="fi-FI" sz="2112" dirty="0"/>
              <a:t>2  </a:t>
            </a:r>
            <a:r>
              <a:rPr lang="fi-FI" sz="2112" dirty="0" smtClean="0"/>
              <a:t>   NaN  </a:t>
            </a:r>
            <a:r>
              <a:rPr lang="fi-FI" sz="2112" dirty="0"/>
              <a:t>NaN  </a:t>
            </a:r>
            <a:r>
              <a:rPr lang="fi-FI" sz="2112" dirty="0" smtClean="0"/>
              <a:t> NaN   </a:t>
            </a:r>
            <a:r>
              <a:rPr lang="fi-FI" sz="2112" dirty="0"/>
              <a:t>NaN</a:t>
            </a:r>
          </a:p>
          <a:p>
            <a:pPr marL="452594" indent="-452594">
              <a:buAutoNum type="arabicPlain" startAt="3"/>
            </a:pPr>
            <a:r>
              <a:rPr lang="fi-FI" sz="2112" dirty="0"/>
              <a:t>NaN  4.0  </a:t>
            </a:r>
            <a:r>
              <a:rPr lang="fi-FI" sz="2112" dirty="0" smtClean="0"/>
              <a:t>   5.0    </a:t>
            </a:r>
            <a:r>
              <a:rPr lang="fi-FI" sz="2112" dirty="0"/>
              <a:t>NaN</a:t>
            </a:r>
          </a:p>
          <a:p>
            <a:endParaRPr lang="en-US" sz="2112" dirty="0"/>
          </a:p>
          <a:p>
            <a:r>
              <a:rPr lang="en-US" sz="2112" dirty="0">
                <a:solidFill>
                  <a:srgbClr val="000080"/>
                </a:solidFill>
              </a:rPr>
              <a:t>print(</a:t>
            </a:r>
            <a:r>
              <a:rPr lang="en-US" sz="2112" dirty="0" err="1">
                <a:solidFill>
                  <a:srgbClr val="000080"/>
                </a:solidFill>
              </a:rPr>
              <a:t>data.fillna</a:t>
            </a:r>
            <a:r>
              <a:rPr lang="en-US" sz="2112" dirty="0">
                <a:solidFill>
                  <a:srgbClr val="000080"/>
                </a:solidFill>
              </a:rPr>
              <a:t>(0)) </a:t>
            </a:r>
            <a:endParaRPr lang="en-US" sz="2112" dirty="0"/>
          </a:p>
          <a:p>
            <a:r>
              <a:rPr lang="en-US" sz="2112" dirty="0"/>
              <a:t>       0    1    2    4</a:t>
            </a:r>
          </a:p>
          <a:p>
            <a:r>
              <a:rPr lang="en-US" sz="2112" dirty="0"/>
              <a:t>0  1.0  2.0  3.0  0.0</a:t>
            </a:r>
          </a:p>
          <a:p>
            <a:r>
              <a:rPr lang="en-US" sz="2112" dirty="0"/>
              <a:t>1  1.0  0.0  0.0  0.0</a:t>
            </a:r>
          </a:p>
          <a:p>
            <a:r>
              <a:rPr lang="en-US" sz="2112" dirty="0"/>
              <a:t>2  0.0  0.0  0.0  0.0</a:t>
            </a:r>
          </a:p>
          <a:p>
            <a:r>
              <a:rPr lang="en-US" sz="2112" dirty="0"/>
              <a:t>3  0.0  4.0  5.0  0.0</a:t>
            </a:r>
          </a:p>
        </p:txBody>
      </p:sp>
      <p:sp>
        <p:nvSpPr>
          <p:cNvPr id="5" name="Rectangle 4"/>
          <p:cNvSpPr/>
          <p:nvPr/>
        </p:nvSpPr>
        <p:spPr>
          <a:xfrm>
            <a:off x="1789122" y="6340923"/>
            <a:ext cx="4725816" cy="3017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76" dirty="0">
                <a:solidFill>
                  <a:srgbClr val="000080"/>
                </a:solidFill>
              </a:rPr>
              <a:t>print(</a:t>
            </a:r>
            <a:r>
              <a:rPr lang="en-US" sz="2376" dirty="0" err="1">
                <a:solidFill>
                  <a:srgbClr val="000080"/>
                </a:solidFill>
              </a:rPr>
              <a:t>data.fillna</a:t>
            </a:r>
            <a:r>
              <a:rPr lang="en-US" sz="2376" dirty="0">
                <a:solidFill>
                  <a:srgbClr val="000080"/>
                </a:solidFill>
              </a:rPr>
              <a:t>(0, </a:t>
            </a:r>
            <a:r>
              <a:rPr lang="en-US" sz="2376" dirty="0" err="1">
                <a:solidFill>
                  <a:srgbClr val="000080"/>
                </a:solidFill>
              </a:rPr>
              <a:t>inplace</a:t>
            </a:r>
            <a:r>
              <a:rPr lang="en-US" sz="2376" dirty="0">
                <a:solidFill>
                  <a:srgbClr val="000080"/>
                </a:solidFill>
              </a:rPr>
              <a:t>=True))</a:t>
            </a:r>
          </a:p>
          <a:p>
            <a:r>
              <a:rPr lang="en-US" sz="2376" dirty="0">
                <a:solidFill>
                  <a:srgbClr val="000080"/>
                </a:solidFill>
              </a:rPr>
              <a:t>print(data)</a:t>
            </a:r>
          </a:p>
          <a:p>
            <a:r>
              <a:rPr lang="en-US" sz="2376" dirty="0"/>
              <a:t>       0    1    2    4</a:t>
            </a:r>
          </a:p>
          <a:p>
            <a:r>
              <a:rPr lang="en-US" sz="2376" dirty="0"/>
              <a:t>0  1.0  2.0  3.0  0.0</a:t>
            </a:r>
          </a:p>
          <a:p>
            <a:r>
              <a:rPr lang="en-US" sz="2376" dirty="0"/>
              <a:t>1  1.0  0.0  0.0  0.0</a:t>
            </a:r>
          </a:p>
          <a:p>
            <a:r>
              <a:rPr lang="en-US" sz="2376" dirty="0"/>
              <a:t>2  0.0  0.0  0.0  0.0</a:t>
            </a:r>
          </a:p>
          <a:p>
            <a:r>
              <a:rPr lang="en-US" sz="2376" dirty="0"/>
              <a:t>3  0.0  4.0  5.0  0.0</a:t>
            </a:r>
          </a:p>
        </p:txBody>
      </p:sp>
      <p:sp>
        <p:nvSpPr>
          <p:cNvPr id="6" name="Rectangle 5"/>
          <p:cNvSpPr/>
          <p:nvPr/>
        </p:nvSpPr>
        <p:spPr>
          <a:xfrm>
            <a:off x="7228555" y="1998339"/>
            <a:ext cx="5665767" cy="4642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12" dirty="0">
                <a:solidFill>
                  <a:srgbClr val="000080"/>
                </a:solidFill>
              </a:rPr>
              <a:t>print(data)</a:t>
            </a:r>
          </a:p>
          <a:p>
            <a:r>
              <a:rPr lang="fi-FI" sz="2112" dirty="0"/>
              <a:t>      0    1    2</a:t>
            </a:r>
          </a:p>
          <a:p>
            <a:r>
              <a:rPr lang="fi-FI" sz="2112" dirty="0"/>
              <a:t>0  1.0  2.0  3.0</a:t>
            </a:r>
          </a:p>
          <a:p>
            <a:r>
              <a:rPr lang="fi-FI" sz="2112" dirty="0"/>
              <a:t>1  1.0  NaN  NaN</a:t>
            </a:r>
          </a:p>
          <a:p>
            <a:r>
              <a:rPr lang="fi-FI" sz="2112" dirty="0"/>
              <a:t>2  NaN  NaN  NaN</a:t>
            </a:r>
          </a:p>
          <a:p>
            <a:r>
              <a:rPr lang="fi-FI" sz="2112" dirty="0"/>
              <a:t>3  NaN  4.0  5.0</a:t>
            </a:r>
            <a:r>
              <a:rPr lang="en-US" sz="2112" dirty="0"/>
              <a:t/>
            </a:r>
            <a:br>
              <a:rPr lang="en-US" sz="2112" dirty="0"/>
            </a:br>
            <a:endParaRPr lang="en-US" sz="2112" dirty="0"/>
          </a:p>
          <a:p>
            <a:r>
              <a:rPr lang="en-US" sz="2112" dirty="0">
                <a:solidFill>
                  <a:srgbClr val="000080"/>
                </a:solidFill>
              </a:rPr>
              <a:t>print(</a:t>
            </a:r>
            <a:r>
              <a:rPr lang="en-US" sz="2112" dirty="0" err="1">
                <a:solidFill>
                  <a:srgbClr val="000080"/>
                </a:solidFill>
              </a:rPr>
              <a:t>data.fillna</a:t>
            </a:r>
            <a:r>
              <a:rPr lang="en-US" sz="2112" dirty="0">
                <a:solidFill>
                  <a:srgbClr val="000080"/>
                </a:solidFill>
              </a:rPr>
              <a:t>(</a:t>
            </a:r>
            <a:r>
              <a:rPr lang="en-US" sz="2112" dirty="0" err="1">
                <a:solidFill>
                  <a:srgbClr val="000080"/>
                </a:solidFill>
              </a:rPr>
              <a:t>data.mean</a:t>
            </a:r>
            <a:r>
              <a:rPr lang="en-US" sz="2112" dirty="0">
                <a:solidFill>
                  <a:srgbClr val="000080"/>
                </a:solidFill>
              </a:rPr>
              <a:t>(</a:t>
            </a:r>
            <a:r>
              <a:rPr lang="en-US" sz="2112" dirty="0" err="1">
                <a:solidFill>
                  <a:srgbClr val="000080"/>
                </a:solidFill>
              </a:rPr>
              <a:t>skipna</a:t>
            </a:r>
            <a:r>
              <a:rPr lang="en-US" sz="2112" dirty="0">
                <a:solidFill>
                  <a:srgbClr val="000080"/>
                </a:solidFill>
              </a:rPr>
              <a:t>=True)))</a:t>
            </a:r>
            <a:r>
              <a:rPr lang="fi-FI" sz="2112" dirty="0"/>
              <a:t> </a:t>
            </a:r>
            <a:endParaRPr lang="en-US" sz="2112" dirty="0"/>
          </a:p>
          <a:p>
            <a:r>
              <a:rPr lang="en-US" sz="2112" dirty="0"/>
              <a:t>      0    1    2</a:t>
            </a:r>
          </a:p>
          <a:p>
            <a:r>
              <a:rPr lang="en-US" sz="2112" dirty="0"/>
              <a:t>0  1.0  2.0  3.0</a:t>
            </a:r>
          </a:p>
          <a:p>
            <a:r>
              <a:rPr lang="en-US" sz="2112" dirty="0"/>
              <a:t>1  1.0  3.0  4.0</a:t>
            </a:r>
          </a:p>
          <a:p>
            <a:r>
              <a:rPr lang="en-US" sz="2112" dirty="0"/>
              <a:t>2  1.0  3.0  4.0</a:t>
            </a:r>
          </a:p>
          <a:p>
            <a:r>
              <a:rPr lang="en-US" sz="2112" dirty="0"/>
              <a:t>3  1.0  4.0  5.0</a:t>
            </a:r>
            <a:br>
              <a:rPr lang="en-US" sz="2112" dirty="0"/>
            </a:br>
            <a:endParaRPr lang="en-US" sz="2112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69" y="766902"/>
            <a:ext cx="13345301" cy="11583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977745" y="6372213"/>
            <a:ext cx="5029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3159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Cleaning </a:t>
            </a:r>
            <a:r>
              <a:rPr lang="en-US" altLang="en-US" sz="20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Data:</a:t>
            </a:r>
            <a:endParaRPr lang="en-US" altLang="en-US" sz="2000" dirty="0">
              <a:solidFill>
                <a:srgbClr val="002060"/>
              </a:solidFill>
              <a:latin typeface="Palatino Linotype" panose="02040502050505030304" pitchFamily="18" charset="0"/>
            </a:endParaRPr>
          </a:p>
          <a:p>
            <a:pPr defTabSz="93159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2060"/>
                </a:solidFill>
                <a:latin typeface="Palatino Linotype" panose="02040502050505030304" pitchFamily="18" charset="0"/>
                <a:cs typeface="Courier New" panose="02070309020205020404" pitchFamily="49" charset="0"/>
              </a:rPr>
              <a:t># Fill missing values in the 'email' column with 'NA' </a:t>
            </a:r>
            <a:endParaRPr lang="en-US" altLang="en-US" sz="2000" dirty="0" smtClean="0">
              <a:solidFill>
                <a:srgbClr val="002060"/>
              </a:solidFill>
              <a:latin typeface="Palatino Linotype" panose="02040502050505030304" pitchFamily="18" charset="0"/>
              <a:cs typeface="Courier New" panose="02070309020205020404" pitchFamily="49" charset="0"/>
            </a:endParaRPr>
          </a:p>
          <a:p>
            <a:pPr defTabSz="93159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002060"/>
              </a:solidFill>
              <a:latin typeface="Palatino Linotype" panose="02040502050505030304" pitchFamily="18" charset="0"/>
              <a:cs typeface="Courier New" panose="02070309020205020404" pitchFamily="49" charset="0"/>
            </a:endParaRPr>
          </a:p>
          <a:p>
            <a:pPr defTabSz="93159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2060"/>
                </a:solidFill>
                <a:latin typeface="Palatino Linotype" panose="02040502050505030304" pitchFamily="18" charset="0"/>
                <a:cs typeface="Courier New" panose="02070309020205020404" pitchFamily="49" charset="0"/>
              </a:rPr>
              <a:t>data["email"] = data["email"].</a:t>
            </a:r>
            <a:r>
              <a:rPr lang="en-US" altLang="en-US" sz="2000" b="1" dirty="0" err="1">
                <a:solidFill>
                  <a:srgbClr val="002060"/>
                </a:solidFill>
                <a:latin typeface="Palatino Linotype" panose="02040502050505030304" pitchFamily="18" charset="0"/>
                <a:cs typeface="Courier New" panose="02070309020205020404" pitchFamily="49" charset="0"/>
              </a:rPr>
              <a:t>fillna</a:t>
            </a:r>
            <a:r>
              <a:rPr lang="en-US" altLang="en-US" sz="2000" b="1" dirty="0">
                <a:solidFill>
                  <a:srgbClr val="002060"/>
                </a:solidFill>
                <a:latin typeface="Palatino Linotype" panose="02040502050505030304" pitchFamily="18" charset="0"/>
                <a:cs typeface="Courier New" panose="02070309020205020404" pitchFamily="49" charset="0"/>
              </a:rPr>
              <a:t>("NA") </a:t>
            </a:r>
            <a:endParaRPr lang="en-US" altLang="en-US" sz="2000" b="1" dirty="0">
              <a:solidFill>
                <a:srgbClr val="002060"/>
              </a:solidFill>
              <a:latin typeface="Palatino Linotype" panose="0204050205050503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106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465" y="145142"/>
            <a:ext cx="12855595" cy="620467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2A1690"/>
                </a:solidFill>
                <a:latin typeface="Palatino Linotype" panose="02040502050505030304" pitchFamily="18" charset="0"/>
              </a:rPr>
              <a:t>Dealing with duplicate </a:t>
            </a:r>
            <a:endParaRPr lang="en-US" sz="3600" b="1" dirty="0">
              <a:solidFill>
                <a:srgbClr val="2A169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436" y="2162629"/>
            <a:ext cx="3474707" cy="5486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/>
              <a:t>Name  </a:t>
            </a:r>
            <a:r>
              <a:rPr lang="en-US" sz="1800" b="1" dirty="0"/>
              <a:t>Age  Grade  Attendance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0   Alice   20     85          95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1     Bob   22     90          92</a:t>
            </a:r>
          </a:p>
          <a:p>
            <a:pPr marL="0" indent="0">
              <a:buNone/>
            </a:pPr>
            <a:r>
              <a:rPr lang="en-US" sz="1800" b="1" dirty="0"/>
              <a:t>2  Charlie   21     78          88</a:t>
            </a:r>
          </a:p>
          <a:p>
            <a:pPr marL="0" indent="0">
              <a:buNone/>
            </a:pPr>
            <a:r>
              <a:rPr lang="en-US" sz="1800" b="1" dirty="0"/>
              <a:t>3   David   23     92          93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4   Alice   20     85          95</a:t>
            </a:r>
          </a:p>
          <a:p>
            <a:pPr marL="0" indent="0">
              <a:buNone/>
            </a:pPr>
            <a:r>
              <a:rPr lang="en-US" sz="1800" b="1" dirty="0"/>
              <a:t>5     Eva   19     88          96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6     Bob   22     90          92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 Name  Age  Grade  Attendance</a:t>
            </a:r>
          </a:p>
          <a:p>
            <a:pPr marL="0" indent="0">
              <a:buNone/>
            </a:pPr>
            <a:r>
              <a:rPr lang="en-US" sz="1800" b="1" dirty="0"/>
              <a:t>2  Charlie   21     78          88</a:t>
            </a:r>
          </a:p>
          <a:p>
            <a:pPr marL="0" indent="0">
              <a:buNone/>
            </a:pPr>
            <a:r>
              <a:rPr lang="en-US" sz="1800" b="1" dirty="0"/>
              <a:t>3   David   23     92          93</a:t>
            </a:r>
          </a:p>
          <a:p>
            <a:pPr marL="0" indent="0">
              <a:buNone/>
            </a:pPr>
            <a:r>
              <a:rPr lang="en-US" sz="1800" b="1" dirty="0"/>
              <a:t>5     Eva   19     88          </a:t>
            </a:r>
            <a:r>
              <a:rPr lang="en-US" sz="1800" b="1" dirty="0" smtClean="0"/>
              <a:t>96</a:t>
            </a:r>
            <a:endParaRPr lang="en-US" sz="1800" b="1" dirty="0"/>
          </a:p>
        </p:txBody>
      </p:sp>
      <p:sp>
        <p:nvSpPr>
          <p:cNvPr id="7" name="Rectangle 6"/>
          <p:cNvSpPr/>
          <p:nvPr/>
        </p:nvSpPr>
        <p:spPr>
          <a:xfrm>
            <a:off x="4596718" y="2226906"/>
            <a:ext cx="877093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A1690"/>
                </a:solidFill>
                <a:latin typeface="Palatino Linotype" panose="02040502050505030304" pitchFamily="18" charset="0"/>
              </a:rPr>
              <a:t>import pandas as pd</a:t>
            </a:r>
          </a:p>
          <a:p>
            <a:r>
              <a:rPr lang="en-US" sz="2000" dirty="0" err="1" smtClean="0">
                <a:solidFill>
                  <a:srgbClr val="2A1690"/>
                </a:solidFill>
                <a:latin typeface="Palatino Linotype" panose="02040502050505030304" pitchFamily="18" charset="0"/>
              </a:rPr>
              <a:t>students_data</a:t>
            </a:r>
            <a:r>
              <a:rPr lang="en-US" sz="2000" dirty="0" smtClean="0">
                <a:solidFill>
                  <a:srgbClr val="2A1690"/>
                </a:solidFill>
                <a:latin typeface="Palatino Linotype" panose="02040502050505030304" pitchFamily="18" charset="0"/>
              </a:rPr>
              <a:t> </a:t>
            </a:r>
            <a:r>
              <a:rPr lang="en-US" sz="2000" dirty="0">
                <a:solidFill>
                  <a:srgbClr val="2A1690"/>
                </a:solidFill>
                <a:latin typeface="Palatino Linotype" panose="02040502050505030304" pitchFamily="18" charset="0"/>
              </a:rPr>
              <a:t>= {</a:t>
            </a:r>
          </a:p>
          <a:p>
            <a:r>
              <a:rPr lang="en-US" sz="2000" dirty="0">
                <a:solidFill>
                  <a:srgbClr val="2A1690"/>
                </a:solidFill>
                <a:latin typeface="Palatino Linotype" panose="02040502050505030304" pitchFamily="18" charset="0"/>
              </a:rPr>
              <a:t>    'Name': ["Alice", "Bob", "Charlie", "David", "Alice", "Eva", "Bob"],</a:t>
            </a:r>
          </a:p>
          <a:p>
            <a:r>
              <a:rPr lang="en-US" sz="2000" dirty="0">
                <a:solidFill>
                  <a:srgbClr val="2A1690"/>
                </a:solidFill>
                <a:latin typeface="Palatino Linotype" panose="02040502050505030304" pitchFamily="18" charset="0"/>
              </a:rPr>
              <a:t>    'Age': [20, 22, 21, 23, 20, 19, 22],</a:t>
            </a:r>
          </a:p>
          <a:p>
            <a:r>
              <a:rPr lang="en-US" sz="2000" dirty="0">
                <a:solidFill>
                  <a:srgbClr val="2A1690"/>
                </a:solidFill>
                <a:latin typeface="Palatino Linotype" panose="02040502050505030304" pitchFamily="18" charset="0"/>
              </a:rPr>
              <a:t>    'Grade': [85, 90, 78, 92, 85, 88, 90],</a:t>
            </a:r>
          </a:p>
          <a:p>
            <a:r>
              <a:rPr lang="en-US" sz="2000" dirty="0">
                <a:solidFill>
                  <a:srgbClr val="2A1690"/>
                </a:solidFill>
                <a:latin typeface="Palatino Linotype" panose="02040502050505030304" pitchFamily="18" charset="0"/>
              </a:rPr>
              <a:t>    'Attendance': [95, 92, 88, 93, 95, 96, 92</a:t>
            </a:r>
            <a:r>
              <a:rPr lang="en-US" sz="2000" dirty="0" smtClean="0">
                <a:solidFill>
                  <a:srgbClr val="2A1690"/>
                </a:solidFill>
                <a:latin typeface="Palatino Linotype" panose="02040502050505030304" pitchFamily="18" charset="0"/>
              </a:rPr>
              <a:t>]   }</a:t>
            </a:r>
            <a:endParaRPr lang="en-US" sz="2000" dirty="0">
              <a:solidFill>
                <a:srgbClr val="2A1690"/>
              </a:solidFill>
              <a:latin typeface="Palatino Linotype" panose="02040502050505030304" pitchFamily="18" charset="0"/>
            </a:endParaRPr>
          </a:p>
          <a:p>
            <a:endParaRPr lang="en-US" sz="2000" dirty="0">
              <a:solidFill>
                <a:srgbClr val="2A1690"/>
              </a:solidFill>
              <a:latin typeface="Palatino Linotype" panose="02040502050505030304" pitchFamily="18" charset="0"/>
            </a:endParaRPr>
          </a:p>
          <a:p>
            <a:endParaRPr lang="en-US" sz="2000" dirty="0">
              <a:solidFill>
                <a:srgbClr val="2A1690"/>
              </a:solidFill>
              <a:latin typeface="Palatino Linotype" panose="02040502050505030304" pitchFamily="18" charset="0"/>
            </a:endParaRPr>
          </a:p>
          <a:p>
            <a:r>
              <a:rPr lang="en-US" sz="2000" dirty="0" err="1">
                <a:solidFill>
                  <a:srgbClr val="2A1690"/>
                </a:solidFill>
                <a:latin typeface="Palatino Linotype" panose="02040502050505030304" pitchFamily="18" charset="0"/>
              </a:rPr>
              <a:t>students_df</a:t>
            </a:r>
            <a:r>
              <a:rPr lang="en-US" sz="2000" dirty="0">
                <a:solidFill>
                  <a:srgbClr val="2A1690"/>
                </a:solidFill>
                <a:latin typeface="Palatino Linotype" panose="02040502050505030304" pitchFamily="18" charset="0"/>
              </a:rPr>
              <a:t> = </a:t>
            </a:r>
            <a:r>
              <a:rPr lang="en-US" sz="2000" dirty="0" err="1">
                <a:solidFill>
                  <a:srgbClr val="2A1690"/>
                </a:solidFill>
                <a:latin typeface="Palatino Linotype" panose="02040502050505030304" pitchFamily="18" charset="0"/>
              </a:rPr>
              <a:t>pd.DataFrame</a:t>
            </a:r>
            <a:r>
              <a:rPr lang="en-US" sz="2000" dirty="0">
                <a:solidFill>
                  <a:srgbClr val="2A1690"/>
                </a:solidFill>
                <a:latin typeface="Palatino Linotype" panose="02040502050505030304" pitchFamily="18" charset="0"/>
              </a:rPr>
              <a:t>(</a:t>
            </a:r>
            <a:r>
              <a:rPr lang="en-US" sz="2000" dirty="0" err="1">
                <a:solidFill>
                  <a:srgbClr val="2A1690"/>
                </a:solidFill>
                <a:latin typeface="Palatino Linotype" panose="02040502050505030304" pitchFamily="18" charset="0"/>
              </a:rPr>
              <a:t>students_data</a:t>
            </a:r>
            <a:r>
              <a:rPr lang="en-US" sz="2000" dirty="0">
                <a:solidFill>
                  <a:srgbClr val="2A1690"/>
                </a:solidFill>
                <a:latin typeface="Palatino Linotype" panose="02040502050505030304" pitchFamily="18" charset="0"/>
              </a:rPr>
              <a:t>)</a:t>
            </a:r>
          </a:p>
          <a:p>
            <a:r>
              <a:rPr lang="en-US" sz="2000" dirty="0">
                <a:solidFill>
                  <a:srgbClr val="2A1690"/>
                </a:solidFill>
                <a:latin typeface="Palatino Linotype" panose="02040502050505030304" pitchFamily="18" charset="0"/>
              </a:rPr>
              <a:t>print(</a:t>
            </a:r>
            <a:r>
              <a:rPr lang="en-US" sz="2000" dirty="0" err="1">
                <a:solidFill>
                  <a:srgbClr val="2A1690"/>
                </a:solidFill>
                <a:latin typeface="Palatino Linotype" panose="02040502050505030304" pitchFamily="18" charset="0"/>
              </a:rPr>
              <a:t>students_df</a:t>
            </a:r>
            <a:r>
              <a:rPr lang="en-US" sz="2000" dirty="0">
                <a:solidFill>
                  <a:srgbClr val="2A1690"/>
                </a:solidFill>
                <a:latin typeface="Palatino Linotype" panose="02040502050505030304" pitchFamily="18" charset="0"/>
              </a:rPr>
              <a:t>)</a:t>
            </a:r>
          </a:p>
          <a:p>
            <a:endParaRPr lang="en-US" sz="2000" dirty="0">
              <a:solidFill>
                <a:srgbClr val="2A1690"/>
              </a:solidFill>
              <a:latin typeface="Palatino Linotype" panose="02040502050505030304" pitchFamily="18" charset="0"/>
            </a:endParaRPr>
          </a:p>
          <a:p>
            <a:r>
              <a:rPr lang="en-US" sz="2000" dirty="0">
                <a:solidFill>
                  <a:srgbClr val="2A1690"/>
                </a:solidFill>
                <a:latin typeface="Palatino Linotype" panose="02040502050505030304" pitchFamily="18" charset="0"/>
              </a:rPr>
              <a:t># Remove all duplicate rows</a:t>
            </a:r>
          </a:p>
          <a:p>
            <a:r>
              <a:rPr lang="en-US" sz="2000" dirty="0" err="1">
                <a:solidFill>
                  <a:srgbClr val="2A1690"/>
                </a:solidFill>
                <a:latin typeface="Palatino Linotype" panose="02040502050505030304" pitchFamily="18" charset="0"/>
              </a:rPr>
              <a:t>students_df_no_duplicates</a:t>
            </a:r>
            <a:r>
              <a:rPr lang="en-US" sz="2000" dirty="0">
                <a:solidFill>
                  <a:srgbClr val="2A1690"/>
                </a:solidFill>
                <a:latin typeface="Palatino Linotype" panose="02040502050505030304" pitchFamily="18" charset="0"/>
              </a:rPr>
              <a:t> = </a:t>
            </a:r>
            <a:r>
              <a:rPr lang="en-US" sz="2000" dirty="0" err="1">
                <a:solidFill>
                  <a:srgbClr val="2A1690"/>
                </a:solidFill>
                <a:latin typeface="Palatino Linotype" panose="02040502050505030304" pitchFamily="18" charset="0"/>
              </a:rPr>
              <a:t>students_df.drop_duplicates</a:t>
            </a:r>
            <a:r>
              <a:rPr lang="en-US" sz="2000" dirty="0">
                <a:solidFill>
                  <a:srgbClr val="2A1690"/>
                </a:solidFill>
                <a:latin typeface="Palatino Linotype" panose="02040502050505030304" pitchFamily="18" charset="0"/>
              </a:rPr>
              <a:t>(keep=False)</a:t>
            </a:r>
          </a:p>
          <a:p>
            <a:r>
              <a:rPr lang="en-US" sz="2000" dirty="0">
                <a:solidFill>
                  <a:srgbClr val="2A1690"/>
                </a:solidFill>
                <a:latin typeface="Palatino Linotype" panose="02040502050505030304" pitchFamily="18" charset="0"/>
              </a:rPr>
              <a:t>print(</a:t>
            </a:r>
            <a:r>
              <a:rPr lang="en-US" sz="2000" dirty="0" err="1">
                <a:solidFill>
                  <a:srgbClr val="2A1690"/>
                </a:solidFill>
                <a:latin typeface="Palatino Linotype" panose="02040502050505030304" pitchFamily="18" charset="0"/>
              </a:rPr>
              <a:t>students_df_no_duplicates</a:t>
            </a:r>
            <a:r>
              <a:rPr lang="en-US" sz="2000" dirty="0">
                <a:solidFill>
                  <a:srgbClr val="2A1690"/>
                </a:solidFill>
                <a:latin typeface="Palatino Linotype" panose="02040502050505030304" pitchFamily="18" charset="0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97" y="723359"/>
            <a:ext cx="13345301" cy="1158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800" y="972457"/>
            <a:ext cx="13396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2A1690"/>
                </a:solidFill>
                <a:latin typeface="Palatino Linotype" panose="02040502050505030304" pitchFamily="18" charset="0"/>
              </a:rPr>
              <a:t>Use </a:t>
            </a:r>
            <a:r>
              <a:rPr lang="en-US" sz="2800" dirty="0" err="1" smtClean="0">
                <a:solidFill>
                  <a:srgbClr val="2A1690"/>
                </a:solidFill>
                <a:latin typeface="Palatino Linotype" panose="02040502050505030304" pitchFamily="18" charset="0"/>
              </a:rPr>
              <a:t>drop_duplicates</a:t>
            </a:r>
            <a:r>
              <a:rPr lang="en-US" sz="2800" dirty="0" smtClean="0">
                <a:solidFill>
                  <a:srgbClr val="2A1690"/>
                </a:solidFill>
                <a:latin typeface="Palatino Linotype" panose="02040502050505030304" pitchFamily="18" charset="0"/>
              </a:rPr>
              <a:t> ()  to remove the duplicates ;  keep = ‘first’   , ‘last’   or False</a:t>
            </a:r>
            <a:endParaRPr lang="en-US" sz="2800" dirty="0">
              <a:solidFill>
                <a:srgbClr val="2A169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41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211922" y="1292056"/>
            <a:ext cx="1285559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29166E"/>
                </a:solidFill>
                <a:latin typeface="Palatino Linotype" panose="02040502050505030304" pitchFamily="18" charset="0"/>
              </a:rPr>
              <a:t>Data Manipulation : Pandas</a:t>
            </a:r>
            <a:endParaRPr lang="en-US" sz="3200" b="1" dirty="0">
              <a:solidFill>
                <a:srgbClr val="29166E"/>
              </a:solidFill>
              <a:latin typeface="Palatino Linotype" panose="0204050205050503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29166E"/>
                </a:solidFill>
                <a:latin typeface="Palatino Linotype" panose="02040502050505030304" pitchFamily="18" charset="0"/>
              </a:rPr>
              <a:t>Data Visualization:</a:t>
            </a:r>
            <a:endParaRPr lang="en-US" sz="1992" b="1" dirty="0">
              <a:solidFill>
                <a:srgbClr val="29166E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4836" y="159656"/>
            <a:ext cx="12855595" cy="86720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Day_2</a:t>
            </a:r>
            <a:endParaRPr lang="en-US" sz="36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51" y="923513"/>
            <a:ext cx="13346193" cy="1153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78515" y="2264229"/>
            <a:ext cx="3106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108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b="1" dirty="0" smtClean="0">
                <a:solidFill>
                  <a:srgbClr val="29166E"/>
                </a:solidFill>
                <a:latin typeface="Palatino Linotype" panose="02040502050505030304" pitchFamily="18" charset="0"/>
              </a:rPr>
              <a:t>Matplotlib</a:t>
            </a:r>
          </a:p>
          <a:p>
            <a:pPr marL="112108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b="1" dirty="0" smtClean="0">
                <a:solidFill>
                  <a:srgbClr val="29166E"/>
                </a:solidFill>
                <a:latin typeface="Palatino Linotype" panose="02040502050505030304" pitchFamily="18" charset="0"/>
              </a:rPr>
              <a:t>Seaborn</a:t>
            </a:r>
          </a:p>
          <a:p>
            <a:pPr marL="112108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b="1" dirty="0" smtClean="0">
                <a:solidFill>
                  <a:srgbClr val="29166E"/>
                </a:solidFill>
                <a:latin typeface="Palatino Linotype" panose="02040502050505030304" pitchFamily="18" charset="0"/>
              </a:rPr>
              <a:t>Plotly</a:t>
            </a:r>
            <a:endParaRPr lang="en-US" sz="2800" b="1" dirty="0">
              <a:solidFill>
                <a:srgbClr val="29166E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200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122" y="1248513"/>
            <a:ext cx="14099164" cy="57433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2A1690"/>
                </a:solidFill>
                <a:latin typeface="Palatino Linotype" panose="02040502050505030304" pitchFamily="18" charset="0"/>
              </a:rPr>
              <a:t>O</a:t>
            </a:r>
            <a:r>
              <a:rPr lang="en-US" sz="2800" dirty="0" smtClean="0">
                <a:solidFill>
                  <a:srgbClr val="2A1690"/>
                </a:solidFill>
                <a:latin typeface="Palatino Linotype" panose="02040502050505030304" pitchFamily="18" charset="0"/>
              </a:rPr>
              <a:t>utliers </a:t>
            </a:r>
            <a:r>
              <a:rPr lang="en-US" sz="2800" dirty="0">
                <a:solidFill>
                  <a:srgbClr val="2A1690"/>
                </a:solidFill>
                <a:latin typeface="Palatino Linotype" panose="02040502050505030304" pitchFamily="18" charset="0"/>
              </a:rPr>
              <a:t>are the extreme values within the dataset. </a:t>
            </a:r>
            <a:endParaRPr lang="en-US" sz="2800" dirty="0" smtClean="0">
              <a:solidFill>
                <a:srgbClr val="2A1690"/>
              </a:solidFill>
              <a:latin typeface="Palatino Linotype" panose="020405020505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2A1690"/>
                </a:solidFill>
                <a:latin typeface="Palatino Linotype" panose="02040502050505030304" pitchFamily="18" charset="0"/>
              </a:rPr>
              <a:t>That </a:t>
            </a:r>
            <a:r>
              <a:rPr lang="en-US" sz="2800" dirty="0">
                <a:solidFill>
                  <a:srgbClr val="2A1690"/>
                </a:solidFill>
                <a:latin typeface="Palatino Linotype" panose="02040502050505030304" pitchFamily="18" charset="0"/>
              </a:rPr>
              <a:t>means the outlier data points vary greatly from the expected values—either being much larger or significantly smaller. </a:t>
            </a:r>
            <a:endParaRPr lang="en-US" sz="2800" dirty="0" smtClean="0">
              <a:solidFill>
                <a:srgbClr val="2A1690"/>
              </a:solidFill>
              <a:latin typeface="Palatino Linotype" panose="020405020505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2A1690"/>
                </a:solidFill>
                <a:latin typeface="Palatino Linotype" panose="02040502050505030304" pitchFamily="18" charset="0"/>
              </a:rPr>
              <a:t>Outliers </a:t>
            </a:r>
            <a:r>
              <a:rPr lang="en-US" sz="2800" dirty="0">
                <a:solidFill>
                  <a:srgbClr val="2A1690"/>
                </a:solidFill>
                <a:latin typeface="Palatino Linotype" panose="02040502050505030304" pitchFamily="18" charset="0"/>
              </a:rPr>
              <a:t>can find their way into a dataset naturally through variability, or they can be the result of </a:t>
            </a:r>
            <a:r>
              <a:rPr lang="en-US" sz="2800" dirty="0" smtClean="0">
                <a:solidFill>
                  <a:srgbClr val="2A1690"/>
                </a:solidFill>
                <a:latin typeface="Palatino Linotype" panose="02040502050505030304" pitchFamily="18" charset="0"/>
              </a:rPr>
              <a:t>errors,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2A1690"/>
                </a:solidFill>
                <a:latin typeface="Palatino Linotype" panose="02040502050505030304" pitchFamily="18" charset="0"/>
              </a:rPr>
              <a:t>Outliers </a:t>
            </a:r>
            <a:r>
              <a:rPr lang="en-US" sz="2800" dirty="0">
                <a:solidFill>
                  <a:srgbClr val="2A1690"/>
                </a:solidFill>
                <a:latin typeface="Palatino Linotype" panose="02040502050505030304" pitchFamily="18" charset="0"/>
              </a:rPr>
              <a:t>can have a big impact on statistical analysis and machine learning because they impact calculations like mean and standard deviation, and they can skew hypothesis tests.  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solidFill>
                <a:srgbClr val="2A169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1236" y="206161"/>
            <a:ext cx="12855595" cy="780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11040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1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defTabSz="1104080">
              <a:lnSpc>
                <a:spcPct val="90000"/>
              </a:lnSpc>
              <a:spcBef>
                <a:spcPct val="0"/>
              </a:spcBef>
            </a:pPr>
            <a:r>
              <a:rPr lang="en-US" sz="2800" b="1" kern="0" dirty="0" smtClean="0">
                <a:solidFill>
                  <a:srgbClr val="2A1690"/>
                </a:solidFill>
                <a:latin typeface="Palatino Linotype" panose="02040502050505030304" pitchFamily="18" charset="0"/>
              </a:rPr>
              <a:t>Detecting and Handling outliers in the data  : </a:t>
            </a:r>
            <a:r>
              <a:rPr lang="en-US" sz="2800" b="1" dirty="0">
                <a:solidFill>
                  <a:srgbClr val="2A1690"/>
                </a:solidFill>
              </a:rPr>
              <a:t>What is an outlier?</a:t>
            </a:r>
            <a:r>
              <a:rPr lang="en-US" sz="2800" b="1" kern="0" dirty="0" smtClean="0">
                <a:solidFill>
                  <a:srgbClr val="2A1690"/>
                </a:solidFill>
                <a:latin typeface="Palatino Linotype" panose="02040502050505030304" pitchFamily="18" charset="0"/>
              </a:rPr>
              <a:t>.</a:t>
            </a:r>
            <a:br>
              <a:rPr lang="en-US" sz="2800" b="1" kern="0" dirty="0" smtClean="0">
                <a:solidFill>
                  <a:srgbClr val="2A1690"/>
                </a:solidFill>
                <a:latin typeface="Palatino Linotype" panose="02040502050505030304" pitchFamily="18" charset="0"/>
              </a:rPr>
            </a:br>
            <a:endParaRPr lang="en-US" sz="2800" kern="0" dirty="0" smtClean="0">
              <a:solidFill>
                <a:srgbClr val="2A16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54" y="694331"/>
            <a:ext cx="13345301" cy="1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80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88685" y="769257"/>
            <a:ext cx="14572343" cy="812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Using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IQR,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the outlier data points are the ones falling below Q1–1.5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*IQR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 or above Q3 + 1.5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*IQR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.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Palatino Linotype" panose="0204050205050503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Q1 is the 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25th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 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percentile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and Q3 is the 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75th percentile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 of the dataset, and IQR represents the interquartile range calculated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 by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(Q3–Q1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). 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Using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pandas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 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  <a:hlinkClick r:id="rId2"/>
              </a:rPr>
              <a:t>.quantile()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 function, we can </a:t>
            </a:r>
            <a:r>
              <a:rPr lang="en-US" sz="2400" noProof="0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identify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the outliers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:   df could be a DataFrame or one column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Palatino Linotype" panose="0204050205050503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   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Q1=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df.quantile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(0.25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   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Q3=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df.quantile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(0.75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   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IQR=Q3-Q1</a:t>
            </a:r>
          </a:p>
          <a:p>
            <a:pPr lvl="0">
              <a:lnSpc>
                <a:spcPct val="150000"/>
              </a:lnSpc>
              <a:defRPr/>
            </a:pPr>
            <a:r>
              <a:rPr lang="en-US" sz="2400" dirty="0">
                <a:solidFill>
                  <a:srgbClr val="002060"/>
                </a:solidFill>
                <a:latin typeface="Palatino Linotype" panose="02040502050505030304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  </a:t>
            </a:r>
            <a:r>
              <a:rPr lang="en-US" sz="2400" dirty="0" err="1" smtClean="0">
                <a:solidFill>
                  <a:srgbClr val="002060"/>
                </a:solidFill>
                <a:latin typeface="Palatino Linotype" panose="02040502050505030304" pitchFamily="18" charset="0"/>
              </a:rPr>
              <a:t>lowlim</a:t>
            </a:r>
            <a:r>
              <a:rPr lang="en-US" sz="2400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=</a:t>
            </a:r>
            <a:r>
              <a:rPr lang="en-US" sz="2400" dirty="0">
                <a:solidFill>
                  <a:srgbClr val="002060"/>
                </a:solidFill>
                <a:latin typeface="Palatino Linotype" panose="02040502050505030304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Q1-1.5*IQR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highlim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=</a:t>
            </a:r>
            <a:r>
              <a:rPr lang="en-US" sz="2400" dirty="0">
                <a:solidFill>
                  <a:srgbClr val="002060"/>
                </a:solidFill>
                <a:latin typeface="Palatino Linotype" panose="02040502050505030304" pitchFamily="18" charset="0"/>
              </a:rPr>
              <a:t> Q3+1.5*IQR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Palatino Linotype" panose="0204050205050503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Palatino Linotype" panose="0204050205050503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 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outliers = df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[(df&lt;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lowlim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) </a:t>
            </a:r>
            <a:r>
              <a:rPr lang="en-US" sz="2800" dirty="0">
                <a:solidFill>
                  <a:srgbClr val="002060"/>
                </a:solidFill>
                <a:latin typeface="Palatino Linotype" panose="02040502050505030304" pitchFamily="18" charset="0"/>
              </a:rPr>
              <a:t>|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(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df&gt;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highlim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)]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Palatino Linotype" panose="0204050205050503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   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Palatino Linotype" panose="02040502050505030304" pitchFamily="18" charset="0"/>
            </a:endParaRPr>
          </a:p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  <a:latin typeface="TradeGothic"/>
              </a:rPr>
              <a:t> </a:t>
            </a:r>
            <a:r>
              <a:rPr lang="en-US" sz="2800" dirty="0" err="1">
                <a:solidFill>
                  <a:srgbClr val="002060"/>
                </a:solidFill>
                <a:latin typeface="Palatino Linotype" panose="02040502050505030304" pitchFamily="18" charset="0"/>
              </a:rPr>
              <a:t>not_outliers</a:t>
            </a:r>
            <a:r>
              <a:rPr lang="en-US" sz="2800" dirty="0">
                <a:solidFill>
                  <a:srgbClr val="002060"/>
                </a:solidFill>
                <a:latin typeface="Palatino Linotype" panose="02040502050505030304" pitchFamily="18" charset="0"/>
              </a:rPr>
              <a:t> = df[~((</a:t>
            </a:r>
            <a:r>
              <a:rPr lang="en-US" sz="2800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df&lt;</a:t>
            </a:r>
            <a:r>
              <a:rPr lang="en-US" sz="2800" dirty="0" err="1" smtClean="0">
                <a:solidFill>
                  <a:srgbClr val="002060"/>
                </a:solidFill>
                <a:latin typeface="Palatino Linotype" panose="02040502050505030304" pitchFamily="18" charset="0"/>
              </a:rPr>
              <a:t>lowlim</a:t>
            </a:r>
            <a:r>
              <a:rPr lang="en-US" sz="2800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) </a:t>
            </a:r>
            <a:r>
              <a:rPr lang="en-US" sz="2800" dirty="0">
                <a:solidFill>
                  <a:srgbClr val="002060"/>
                </a:solidFill>
                <a:latin typeface="Palatino Linotype" panose="02040502050505030304" pitchFamily="18" charset="0"/>
              </a:rPr>
              <a:t>| (</a:t>
            </a:r>
            <a:r>
              <a:rPr lang="en-US" sz="2800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df&gt;</a:t>
            </a:r>
            <a:r>
              <a:rPr lang="en-US" sz="2800" dirty="0" err="1" smtClean="0">
                <a:solidFill>
                  <a:srgbClr val="002060"/>
                </a:solidFill>
                <a:latin typeface="Palatino Linotype" panose="02040502050505030304" pitchFamily="18" charset="0"/>
              </a:rPr>
              <a:t>highlim</a:t>
            </a:r>
            <a:r>
              <a:rPr lang="en-US" sz="2800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))]</a:t>
            </a:r>
            <a:endParaRPr lang="en-US" sz="2800" dirty="0">
              <a:solidFill>
                <a:srgbClr val="002060"/>
              </a:solidFill>
              <a:latin typeface="Palatino Linotype" panose="02040502050505030304" pitchFamily="18" charset="0"/>
            </a:endParaRPr>
          </a:p>
          <a:p>
            <a:pPr lvl="0">
              <a:defRPr/>
            </a:pPr>
            <a:r>
              <a:rPr lang="en-US" sz="2800" dirty="0">
                <a:solidFill>
                  <a:srgbClr val="002060"/>
                </a:solidFill>
                <a:latin typeface="Palatino Linotype" panose="02040502050505030304" pitchFamily="18" charset="0"/>
              </a:rPr>
              <a:t> </a:t>
            </a:r>
            <a:endParaRPr lang="en-US" sz="2800" dirty="0" smtClean="0">
              <a:solidFill>
                <a:srgbClr val="002060"/>
              </a:solidFill>
              <a:latin typeface="Palatino Linotype" panose="02040502050505030304" pitchFamily="18" charset="0"/>
            </a:endParaRPr>
          </a:p>
          <a:p>
            <a:pPr lvl="0">
              <a:defRPr/>
            </a:pPr>
            <a:r>
              <a:rPr lang="en-US" sz="2800" dirty="0" err="1" smtClean="0">
                <a:solidFill>
                  <a:srgbClr val="002060"/>
                </a:solidFill>
                <a:latin typeface="Palatino Linotype" panose="02040502050505030304" pitchFamily="18" charset="0"/>
              </a:rPr>
              <a:t>outliers_dropped</a:t>
            </a:r>
            <a:r>
              <a:rPr lang="en-US" sz="2800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 </a:t>
            </a:r>
            <a:r>
              <a:rPr lang="en-US" sz="2800" dirty="0">
                <a:solidFill>
                  <a:srgbClr val="002060"/>
                </a:solidFill>
                <a:latin typeface="Palatino Linotype" panose="02040502050505030304" pitchFamily="18" charset="0"/>
              </a:rPr>
              <a:t>= </a:t>
            </a:r>
            <a:r>
              <a:rPr lang="en-US" sz="2800" dirty="0" err="1">
                <a:solidFill>
                  <a:srgbClr val="002060"/>
                </a:solidFill>
                <a:latin typeface="Palatino Linotype" panose="02040502050505030304" pitchFamily="18" charset="0"/>
              </a:rPr>
              <a:t>outliers.dropna</a:t>
            </a:r>
            <a:r>
              <a:rPr lang="en-US" sz="2800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()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Palatino Linotype" panose="0204050205050503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2228" y="159657"/>
            <a:ext cx="11234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A169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Finding outliers using statistical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A169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methods : Z-scores  or IQR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2A1690"/>
              </a:solidFill>
              <a:effectLst/>
              <a:uLnTx/>
              <a:uFillTx/>
              <a:latin typeface="Palatino Linotype" panose="0204050205050503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25" y="665303"/>
            <a:ext cx="13345301" cy="1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46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13523" y="1437199"/>
            <a:ext cx="5172878" cy="1436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res1 </a:t>
            </a:r>
            <a:r>
              <a:rPr lang="en-US" dirty="0"/>
              <a:t>= </a:t>
            </a:r>
            <a:r>
              <a:rPr lang="en-US" dirty="0" err="1"/>
              <a:t>pd.concat</a:t>
            </a:r>
            <a:r>
              <a:rPr lang="en-US" dirty="0"/>
              <a:t>([df, df1</a:t>
            </a:r>
            <a:r>
              <a:rPr lang="en-US" dirty="0" smtClean="0"/>
              <a:t>])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by default axis=0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11" y="853988"/>
            <a:ext cx="13345301" cy="11583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86094" y="174172"/>
            <a:ext cx="8090250" cy="59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1040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1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l" defTabSz="1104080" rtl="0">
              <a:lnSpc>
                <a:spcPct val="90000"/>
              </a:lnSpc>
              <a:spcBef>
                <a:spcPct val="0"/>
              </a:spcBef>
            </a:pPr>
            <a:r>
              <a:rPr lang="en-US" sz="2400" b="1" kern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Data Wrangling: Merging, Joining, and Reshaping Data 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5356" y="2873829"/>
            <a:ext cx="7451725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df1 = </a:t>
            </a:r>
            <a:r>
              <a:rPr lang="en-US" sz="2800" dirty="0" err="1"/>
              <a:t>pd.DataFrame</a:t>
            </a:r>
            <a:r>
              <a:rPr lang="en-US" sz="2800" dirty="0"/>
              <a:t>({'A': [1, 2, 3], 'B': [4, 5, 6]})</a:t>
            </a:r>
          </a:p>
          <a:p>
            <a:r>
              <a:rPr lang="en-US" sz="2800" dirty="0"/>
              <a:t>df2 = </a:t>
            </a:r>
            <a:r>
              <a:rPr lang="en-US" sz="2800" dirty="0" err="1"/>
              <a:t>pd.DataFrame</a:t>
            </a:r>
            <a:r>
              <a:rPr lang="en-US" sz="2800" dirty="0"/>
              <a:t>({'A': [4, 5], 'B': [7, 8]})</a:t>
            </a:r>
          </a:p>
          <a:p>
            <a:endParaRPr lang="en-US" sz="2800" dirty="0"/>
          </a:p>
          <a:p>
            <a:r>
              <a:rPr lang="en-US" sz="2800" dirty="0"/>
              <a:t># Concatenate the </a:t>
            </a:r>
            <a:r>
              <a:rPr lang="en-US" sz="2800" dirty="0" err="1"/>
              <a:t>DataFrames</a:t>
            </a:r>
            <a:r>
              <a:rPr lang="en-US" sz="2800" dirty="0"/>
              <a:t> along the rows</a:t>
            </a:r>
          </a:p>
          <a:p>
            <a:r>
              <a:rPr lang="en-US" sz="2800" dirty="0" err="1"/>
              <a:t>df_concat</a:t>
            </a:r>
            <a:r>
              <a:rPr lang="en-US" sz="2800" dirty="0"/>
              <a:t> = </a:t>
            </a:r>
            <a:r>
              <a:rPr lang="en-US" sz="2800" dirty="0" err="1"/>
              <a:t>pd.concat</a:t>
            </a:r>
            <a:r>
              <a:rPr lang="en-US" sz="2800" dirty="0"/>
              <a:t>([df1, df2], axis=0)</a:t>
            </a:r>
          </a:p>
          <a:p>
            <a:endParaRPr lang="en-US" sz="2800" dirty="0"/>
          </a:p>
          <a:p>
            <a:r>
              <a:rPr lang="en-US" sz="2800" dirty="0"/>
              <a:t>print(</a:t>
            </a:r>
            <a:r>
              <a:rPr lang="en-US" sz="2800" dirty="0" err="1"/>
              <a:t>df_concat</a:t>
            </a:r>
            <a:r>
              <a:rPr lang="en-US" sz="2800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4823051" y="5982372"/>
            <a:ext cx="207651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/>
              <a:t>      A    </a:t>
            </a:r>
            <a:r>
              <a:rPr lang="pt-BR" sz="2800" b="1" dirty="0"/>
              <a:t>B</a:t>
            </a:r>
          </a:p>
          <a:p>
            <a:r>
              <a:rPr lang="pt-BR" sz="2800" b="1" dirty="0"/>
              <a:t>0    1    4</a:t>
            </a:r>
          </a:p>
          <a:p>
            <a:r>
              <a:rPr lang="pt-BR" sz="2800" b="1" dirty="0"/>
              <a:t>1    2    5</a:t>
            </a:r>
          </a:p>
          <a:p>
            <a:r>
              <a:rPr lang="pt-BR" sz="2800" b="1" dirty="0"/>
              <a:t>2    3    6</a:t>
            </a:r>
          </a:p>
          <a:p>
            <a:r>
              <a:rPr lang="pt-BR" sz="2800" b="1" dirty="0"/>
              <a:t>0    4    7</a:t>
            </a:r>
          </a:p>
          <a:p>
            <a:r>
              <a:rPr lang="pt-BR" sz="2800" b="1" dirty="0"/>
              <a:t>1    5    8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1456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722" y="275771"/>
            <a:ext cx="12855595" cy="37372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Concatenation  columns  </a:t>
            </a:r>
            <a:r>
              <a:rPr lang="en-US" b="1" dirty="0" err="1" smtClean="0">
                <a:solidFill>
                  <a:srgbClr val="002060"/>
                </a:solidFill>
              </a:rPr>
              <a:t>concat</a:t>
            </a:r>
            <a:r>
              <a:rPr lang="en-US" b="1" dirty="0" smtClean="0">
                <a:solidFill>
                  <a:srgbClr val="002060"/>
                </a:solidFill>
              </a:rPr>
              <a:t> axis=1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7063" y="5499985"/>
            <a:ext cx="745172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 Name    Age Gender     Department  </a:t>
            </a:r>
            <a:r>
              <a:rPr lang="en-US" sz="2400" dirty="0" smtClean="0"/>
              <a:t>           </a:t>
            </a:r>
            <a:r>
              <a:rPr lang="en-US" sz="2400" dirty="0"/>
              <a:t>Employees</a:t>
            </a:r>
          </a:p>
          <a:p>
            <a:r>
              <a:rPr lang="en-US" sz="2400" dirty="0"/>
              <a:t>0   John    24     M    </a:t>
            </a:r>
            <a:r>
              <a:rPr lang="en-US" sz="2400" dirty="0" smtClean="0"/>
              <a:t>      </a:t>
            </a:r>
            <a:r>
              <a:rPr lang="en-US" sz="2400" dirty="0"/>
              <a:t>Marketing   </a:t>
            </a:r>
            <a:r>
              <a:rPr lang="en-US" sz="2400" dirty="0" smtClean="0"/>
              <a:t>                  </a:t>
            </a:r>
            <a:r>
              <a:rPr lang="en-US" sz="2400" dirty="0"/>
              <a:t>15</a:t>
            </a:r>
          </a:p>
          <a:p>
            <a:r>
              <a:rPr lang="en-US" sz="2400" dirty="0"/>
              <a:t>1   Jack    32     M       </a:t>
            </a:r>
            <a:r>
              <a:rPr lang="en-US" sz="2400" dirty="0" smtClean="0"/>
              <a:t>     </a:t>
            </a:r>
            <a:r>
              <a:rPr lang="en-US" sz="2400" dirty="0"/>
              <a:t>Sales        </a:t>
            </a:r>
            <a:r>
              <a:rPr lang="en-US" sz="2400" dirty="0" smtClean="0"/>
              <a:t>                     </a:t>
            </a:r>
            <a:r>
              <a:rPr lang="en-US" sz="2400" dirty="0"/>
              <a:t>12</a:t>
            </a:r>
          </a:p>
          <a:p>
            <a:r>
              <a:rPr lang="en-US" sz="2400" dirty="0"/>
              <a:t>2   Steve   19     M       </a:t>
            </a:r>
            <a:r>
              <a:rPr lang="en-US" sz="2400" dirty="0" smtClean="0"/>
              <a:t>    </a:t>
            </a:r>
            <a:r>
              <a:rPr lang="en-US" sz="2400" dirty="0"/>
              <a:t>Human Resources </a:t>
            </a:r>
            <a:r>
              <a:rPr lang="en-US" sz="2400" dirty="0" smtClean="0"/>
              <a:t>     10</a:t>
            </a:r>
            <a:endParaRPr lang="en-US" sz="2400" dirty="0"/>
          </a:p>
          <a:p>
            <a:r>
              <a:rPr lang="en-US" sz="2400" dirty="0"/>
              <a:t>3   Sarah   29     F     </a:t>
            </a:r>
            <a:r>
              <a:rPr lang="en-US" sz="2400" dirty="0" smtClean="0"/>
              <a:t>       </a:t>
            </a:r>
            <a:r>
              <a:rPr lang="en-US" sz="2400" dirty="0" err="1"/>
              <a:t>NaN</a:t>
            </a:r>
            <a:r>
              <a:rPr lang="en-US" sz="2400" dirty="0"/>
              <a:t>           </a:t>
            </a:r>
            <a:r>
              <a:rPr lang="en-US" sz="2400" dirty="0" smtClean="0"/>
              <a:t>                 </a:t>
            </a:r>
            <a:r>
              <a:rPr lang="en-US" sz="2400" dirty="0" err="1"/>
              <a:t>NaN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372569" y="4057626"/>
            <a:ext cx="7451725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# Concatenating horizontally</a:t>
            </a:r>
          </a:p>
          <a:p>
            <a:r>
              <a:rPr lang="en-US" sz="2400" dirty="0"/>
              <a:t>df4 = </a:t>
            </a:r>
            <a:r>
              <a:rPr lang="en-US" sz="2400" dirty="0" err="1"/>
              <a:t>pd.concat</a:t>
            </a:r>
            <a:r>
              <a:rPr lang="en-US" sz="2400" dirty="0"/>
              <a:t>([df1, df2], axis=1)</a:t>
            </a:r>
          </a:p>
        </p:txBody>
      </p:sp>
      <p:sp>
        <p:nvSpPr>
          <p:cNvPr id="7" name="Rectangle 6"/>
          <p:cNvSpPr/>
          <p:nvPr/>
        </p:nvSpPr>
        <p:spPr>
          <a:xfrm>
            <a:off x="924606" y="1697242"/>
            <a:ext cx="27620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Name    Age Gender</a:t>
            </a:r>
          </a:p>
          <a:p>
            <a:r>
              <a:rPr lang="en-US" sz="2400" dirty="0"/>
              <a:t>0   John    24     M</a:t>
            </a:r>
          </a:p>
          <a:p>
            <a:r>
              <a:rPr lang="en-US" sz="2400" dirty="0"/>
              <a:t>1   Jack    32     M</a:t>
            </a:r>
          </a:p>
          <a:p>
            <a:r>
              <a:rPr lang="en-US" sz="2400" dirty="0"/>
              <a:t>2   Steve   19     M</a:t>
            </a:r>
          </a:p>
          <a:p>
            <a:r>
              <a:rPr lang="en-US" sz="2400" dirty="0"/>
              <a:t>3   Sarah   29     F</a:t>
            </a:r>
          </a:p>
        </p:txBody>
      </p:sp>
      <p:sp>
        <p:nvSpPr>
          <p:cNvPr id="9" name="Rectangle 8"/>
          <p:cNvSpPr/>
          <p:nvPr/>
        </p:nvSpPr>
        <p:spPr>
          <a:xfrm>
            <a:off x="5801406" y="1835741"/>
            <a:ext cx="62520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     Department                   Employees</a:t>
            </a:r>
            <a:endParaRPr lang="en-US" sz="2400" dirty="0"/>
          </a:p>
          <a:p>
            <a:r>
              <a:rPr lang="en-US" sz="2400" dirty="0"/>
              <a:t>0       Marketing  </a:t>
            </a:r>
            <a:r>
              <a:rPr lang="en-US" sz="2400" dirty="0" smtClean="0"/>
              <a:t>                      </a:t>
            </a:r>
            <a:r>
              <a:rPr lang="en-US" sz="2400" dirty="0"/>
              <a:t>15</a:t>
            </a:r>
          </a:p>
          <a:p>
            <a:r>
              <a:rPr lang="en-US" sz="2400" dirty="0"/>
              <a:t>1      </a:t>
            </a:r>
            <a:r>
              <a:rPr lang="en-US" sz="2400" dirty="0" smtClean="0"/>
              <a:t> </a:t>
            </a:r>
            <a:r>
              <a:rPr lang="en-US" sz="2400" dirty="0"/>
              <a:t>Sales      </a:t>
            </a:r>
            <a:r>
              <a:rPr lang="en-US" sz="2400" dirty="0" smtClean="0"/>
              <a:t>                           </a:t>
            </a:r>
            <a:r>
              <a:rPr lang="en-US" sz="2400" dirty="0"/>
              <a:t>12</a:t>
            </a:r>
          </a:p>
          <a:p>
            <a:r>
              <a:rPr lang="en-US" sz="2400" dirty="0"/>
              <a:t>2   </a:t>
            </a:r>
            <a:r>
              <a:rPr lang="en-US" sz="2400" dirty="0" smtClean="0"/>
              <a:t>    Human </a:t>
            </a:r>
            <a:r>
              <a:rPr lang="en-US" sz="2400" dirty="0"/>
              <a:t>Resources  </a:t>
            </a:r>
            <a:r>
              <a:rPr lang="en-US" sz="2400" dirty="0" smtClean="0"/>
              <a:t>  </a:t>
            </a:r>
            <a:r>
              <a:rPr lang="en-US" sz="2400" dirty="0" smtClean="0"/>
              <a:t>      </a:t>
            </a:r>
            <a:r>
              <a:rPr lang="en-US" sz="2400" dirty="0"/>
              <a:t>10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96" y="883016"/>
            <a:ext cx="13345301" cy="1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1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382" y="35432"/>
            <a:ext cx="12855595" cy="780811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rgbClr val="002060"/>
                </a:solidFill>
                <a:latin typeface="Palatino Linotype" panose="02040502050505030304" pitchFamily="18" charset="0"/>
              </a:rPr>
              <a:t>Dataframes</a:t>
            </a:r>
            <a:r>
              <a:rPr lang="en-US" sz="3600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 intersection</a:t>
            </a:r>
            <a:endParaRPr lang="en-US" sz="36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322" y="1263028"/>
            <a:ext cx="6798478" cy="7416515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2400" dirty="0" err="1" smtClean="0">
                <a:solidFill>
                  <a:srgbClr val="002060"/>
                </a:solidFill>
              </a:rPr>
              <a:t>pd.me</a:t>
            </a:r>
            <a:r>
              <a:rPr lang="en-US" sz="2400" dirty="0" err="1">
                <a:solidFill>
                  <a:srgbClr val="002060"/>
                </a:solidFill>
              </a:rPr>
              <a:t>rge</a:t>
            </a:r>
            <a:r>
              <a:rPr lang="en-US" sz="2400" dirty="0">
                <a:solidFill>
                  <a:srgbClr val="002060"/>
                </a:solidFill>
              </a:rPr>
              <a:t>(df1, df2, how)</a:t>
            </a:r>
          </a:p>
          <a:p>
            <a:pPr marL="0" indent="0">
              <a:lnSpc>
                <a:spcPct val="70000"/>
              </a:lnSpc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002060"/>
                </a:solidFill>
              </a:rPr>
              <a:t>import pandas as pd </a:t>
            </a:r>
          </a:p>
          <a:p>
            <a:pPr marL="0" indent="0">
              <a:lnSpc>
                <a:spcPct val="70000"/>
              </a:lnSpc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002060"/>
                </a:solidFill>
              </a:rPr>
              <a:t># Creating Data frames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002060"/>
                </a:solidFill>
              </a:rPr>
              <a:t>df1 = {'A': [1, 2, 3, 4],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           'B</a:t>
            </a:r>
            <a:r>
              <a:rPr lang="en-US" sz="2400" dirty="0">
                <a:solidFill>
                  <a:srgbClr val="002060"/>
                </a:solidFill>
              </a:rPr>
              <a:t>': ['abc', '</a:t>
            </a:r>
            <a:r>
              <a:rPr lang="en-US" sz="2400" dirty="0" err="1">
                <a:solidFill>
                  <a:srgbClr val="002060"/>
                </a:solidFill>
              </a:rPr>
              <a:t>def</a:t>
            </a:r>
            <a:r>
              <a:rPr lang="en-US" sz="2400" dirty="0">
                <a:solidFill>
                  <a:srgbClr val="002060"/>
                </a:solidFill>
              </a:rPr>
              <a:t>', '</a:t>
            </a:r>
            <a:r>
              <a:rPr lang="en-US" sz="2400" dirty="0" err="1">
                <a:solidFill>
                  <a:srgbClr val="002060"/>
                </a:solidFill>
              </a:rPr>
              <a:t>efg</a:t>
            </a:r>
            <a:r>
              <a:rPr lang="en-US" sz="2400" dirty="0">
                <a:solidFill>
                  <a:srgbClr val="002060"/>
                </a:solidFill>
              </a:rPr>
              <a:t>', '</a:t>
            </a:r>
            <a:r>
              <a:rPr lang="en-US" sz="2400" dirty="0" err="1">
                <a:solidFill>
                  <a:srgbClr val="002060"/>
                </a:solidFill>
              </a:rPr>
              <a:t>ghi</a:t>
            </a:r>
            <a:r>
              <a:rPr lang="en-US" sz="2400" dirty="0">
                <a:solidFill>
                  <a:srgbClr val="002060"/>
                </a:solidFill>
              </a:rPr>
              <a:t>']} </a:t>
            </a:r>
          </a:p>
          <a:p>
            <a:pPr marL="0" indent="0">
              <a:lnSpc>
                <a:spcPct val="70000"/>
              </a:lnSpc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df2 </a:t>
            </a:r>
            <a:r>
              <a:rPr lang="en-US" sz="2400" dirty="0">
                <a:solidFill>
                  <a:srgbClr val="002060"/>
                </a:solidFill>
              </a:rPr>
              <a:t>= {'A': [1, 2, 3, 4 ],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           'B</a:t>
            </a:r>
            <a:r>
              <a:rPr lang="en-US" sz="2400" dirty="0">
                <a:solidFill>
                  <a:srgbClr val="002060"/>
                </a:solidFill>
              </a:rPr>
              <a:t>': </a:t>
            </a:r>
            <a:r>
              <a:rPr lang="en-US" sz="2400" dirty="0" smtClean="0">
                <a:solidFill>
                  <a:srgbClr val="002060"/>
                </a:solidFill>
              </a:rPr>
              <a:t>[‘</a:t>
            </a:r>
            <a:r>
              <a:rPr lang="en-US" sz="2400" dirty="0" err="1" smtClean="0">
                <a:solidFill>
                  <a:srgbClr val="002060"/>
                </a:solidFill>
              </a:rPr>
              <a:t>ttt</a:t>
            </a:r>
            <a:r>
              <a:rPr lang="en-US" sz="2400" dirty="0" smtClean="0">
                <a:solidFill>
                  <a:srgbClr val="002060"/>
                </a:solidFill>
              </a:rPr>
              <a:t>', ‘</a:t>
            </a:r>
            <a:r>
              <a:rPr lang="en-US" sz="2400" dirty="0" err="1" smtClean="0">
                <a:solidFill>
                  <a:srgbClr val="002060"/>
                </a:solidFill>
              </a:rPr>
              <a:t>nnn</a:t>
            </a:r>
            <a:r>
              <a:rPr lang="en-US" sz="2400" dirty="0" smtClean="0">
                <a:solidFill>
                  <a:srgbClr val="002060"/>
                </a:solidFill>
              </a:rPr>
              <a:t>', </a:t>
            </a:r>
            <a:r>
              <a:rPr lang="en-US" sz="2400" dirty="0">
                <a:solidFill>
                  <a:srgbClr val="002060"/>
                </a:solidFill>
              </a:rPr>
              <a:t>'</a:t>
            </a:r>
            <a:r>
              <a:rPr lang="en-US" sz="2400" dirty="0" err="1">
                <a:solidFill>
                  <a:srgbClr val="002060"/>
                </a:solidFill>
              </a:rPr>
              <a:t>efg</a:t>
            </a:r>
            <a:r>
              <a:rPr lang="en-US" sz="2400" dirty="0">
                <a:solidFill>
                  <a:srgbClr val="002060"/>
                </a:solidFill>
              </a:rPr>
              <a:t>', '</a:t>
            </a:r>
            <a:r>
              <a:rPr lang="en-US" sz="2400" dirty="0" err="1">
                <a:solidFill>
                  <a:srgbClr val="002060"/>
                </a:solidFill>
              </a:rPr>
              <a:t>ghi</a:t>
            </a:r>
            <a:r>
              <a:rPr lang="en-US" sz="2400" dirty="0">
                <a:solidFill>
                  <a:srgbClr val="002060"/>
                </a:solidFill>
              </a:rPr>
              <a:t>'],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          'C':[‘Al</a:t>
            </a:r>
            <a:r>
              <a:rPr lang="en-US" sz="2400" dirty="0">
                <a:solidFill>
                  <a:srgbClr val="002060"/>
                </a:solidFill>
              </a:rPr>
              <a:t>', </a:t>
            </a:r>
            <a:r>
              <a:rPr lang="en-US" sz="2400" dirty="0" smtClean="0">
                <a:solidFill>
                  <a:srgbClr val="002060"/>
                </a:solidFill>
              </a:rPr>
              <a:t>‘Na', ‘H2', ‘Fe’]} </a:t>
            </a: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002060"/>
                </a:solidFill>
              </a:rPr>
              <a:t>		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002060"/>
                </a:solidFill>
              </a:rPr>
              <a:t>d1 = </a:t>
            </a:r>
            <a:r>
              <a:rPr lang="en-US" sz="2400" dirty="0" err="1">
                <a:solidFill>
                  <a:srgbClr val="002060"/>
                </a:solidFill>
              </a:rPr>
              <a:t>pd.DataFrame</a:t>
            </a:r>
            <a:r>
              <a:rPr lang="en-US" sz="2400" dirty="0">
                <a:solidFill>
                  <a:srgbClr val="002060"/>
                </a:solidFill>
              </a:rPr>
              <a:t>(df1)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002060"/>
                </a:solidFill>
              </a:rPr>
              <a:t>d2 = </a:t>
            </a:r>
            <a:r>
              <a:rPr lang="en-US" sz="2400" dirty="0" err="1">
                <a:solidFill>
                  <a:srgbClr val="002060"/>
                </a:solidFill>
              </a:rPr>
              <a:t>pd.DataFrame</a:t>
            </a:r>
            <a:r>
              <a:rPr lang="en-US" sz="2400" dirty="0">
                <a:solidFill>
                  <a:srgbClr val="002060"/>
                </a:solidFill>
              </a:rPr>
              <a:t>(df2) </a:t>
            </a:r>
          </a:p>
          <a:p>
            <a:pPr marL="0" indent="0">
              <a:lnSpc>
                <a:spcPct val="70000"/>
              </a:lnSpc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 err="1" smtClean="0">
                <a:solidFill>
                  <a:srgbClr val="002060"/>
                </a:solidFill>
              </a:rPr>
              <a:t>int_df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= </a:t>
            </a:r>
            <a:r>
              <a:rPr lang="en-US" sz="2400" dirty="0" err="1">
                <a:solidFill>
                  <a:srgbClr val="002060"/>
                </a:solidFill>
              </a:rPr>
              <a:t>pd.merge</a:t>
            </a:r>
            <a:r>
              <a:rPr lang="en-US" sz="2400" dirty="0">
                <a:solidFill>
                  <a:srgbClr val="002060"/>
                </a:solidFill>
              </a:rPr>
              <a:t>(d1, d2, how ='inner', on =['A', 'B'])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002060"/>
                </a:solidFill>
              </a:rPr>
              <a:t>print(</a:t>
            </a:r>
            <a:r>
              <a:rPr lang="en-US" sz="2400" dirty="0" err="1">
                <a:solidFill>
                  <a:srgbClr val="002060"/>
                </a:solidFill>
              </a:rPr>
              <a:t>int_df</a:t>
            </a:r>
            <a:r>
              <a:rPr lang="en-US" sz="2400" dirty="0">
                <a:solidFill>
                  <a:srgbClr val="002060"/>
                </a:solidFill>
              </a:rPr>
              <a:t>) </a:t>
            </a:r>
          </a:p>
        </p:txBody>
      </p:sp>
      <p:sp>
        <p:nvSpPr>
          <p:cNvPr id="6" name="Rectangle 5"/>
          <p:cNvSpPr/>
          <p:nvPr/>
        </p:nvSpPr>
        <p:spPr>
          <a:xfrm>
            <a:off x="7760835" y="2946698"/>
            <a:ext cx="46459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  A   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B      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0  3 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  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efg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   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H2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1  4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   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ghi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    </a:t>
            </a:r>
            <a:r>
              <a:rPr lang="en-US" sz="2800" b="1" dirty="0" smtClean="0">
                <a:solidFill>
                  <a:prstClr val="black"/>
                </a:solidFill>
                <a:latin typeface="Calibri" panose="020F0502020204030204"/>
              </a:rPr>
              <a:t>Fe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2" y="758326"/>
            <a:ext cx="13345301" cy="1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2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93" y="264217"/>
            <a:ext cx="12855595" cy="751782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DataFrames Joining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145" y="1325065"/>
            <a:ext cx="7456238" cy="1714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 </a:t>
            </a:r>
            <a:r>
              <a:rPr lang="en-US" dirty="0"/>
              <a:t>use .join() method </a:t>
            </a:r>
            <a:r>
              <a:rPr lang="en-US" dirty="0" smtClean="0"/>
              <a:t>to </a:t>
            </a:r>
            <a:r>
              <a:rPr lang="en-US" dirty="0"/>
              <a:t>join </a:t>
            </a:r>
            <a:r>
              <a:rPr lang="en-US" dirty="0" err="1" smtClean="0"/>
              <a:t>dataframes</a:t>
            </a:r>
            <a:r>
              <a:rPr lang="en-US" dirty="0" smtClean="0"/>
              <a:t>  on index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res = </a:t>
            </a:r>
            <a:r>
              <a:rPr lang="en-US" dirty="0" err="1" smtClean="0"/>
              <a:t>dfleft.join</a:t>
            </a:r>
            <a:r>
              <a:rPr lang="en-US" dirty="0" smtClean="0"/>
              <a:t>(</a:t>
            </a:r>
            <a:r>
              <a:rPr lang="en-US" dirty="0" err="1" smtClean="0"/>
              <a:t>dfright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25" y="1071702"/>
            <a:ext cx="13345301" cy="1158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9709" y="3079108"/>
            <a:ext cx="68372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df1 = </a:t>
            </a:r>
            <a:r>
              <a:rPr lang="en-US" sz="2400" dirty="0" err="1"/>
              <a:t>pd.DataFrame</a:t>
            </a:r>
            <a:r>
              <a:rPr lang="en-US" sz="2400" dirty="0"/>
              <a:t>({'A': [1, 2, 3], 'B': [4, 5, 6]}, </a:t>
            </a:r>
            <a:r>
              <a:rPr lang="en-US" sz="2400" dirty="0" smtClean="0"/>
              <a:t>    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        index</a:t>
            </a:r>
            <a:r>
              <a:rPr lang="en-US" sz="2400" dirty="0"/>
              <a:t>=['x', 'y', 'z</a:t>
            </a:r>
            <a:r>
              <a:rPr lang="en-US" sz="2400" dirty="0" smtClean="0"/>
              <a:t>'])</a:t>
            </a:r>
          </a:p>
          <a:p>
            <a:endParaRPr lang="en-US" sz="2400" dirty="0"/>
          </a:p>
          <a:p>
            <a:r>
              <a:rPr lang="en-US" sz="2400" dirty="0"/>
              <a:t>df2 = </a:t>
            </a:r>
            <a:r>
              <a:rPr lang="en-US" sz="2400" dirty="0" err="1"/>
              <a:t>pd.DataFrame</a:t>
            </a:r>
            <a:r>
              <a:rPr lang="en-US" sz="2400" dirty="0"/>
              <a:t>({'C': [7, 8, 9], 'D': [10, 11, 12]}, 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         index</a:t>
            </a:r>
            <a:r>
              <a:rPr lang="en-US" sz="2400" dirty="0"/>
              <a:t>=['y', 'z', 'w'])</a:t>
            </a:r>
          </a:p>
          <a:p>
            <a:endParaRPr lang="en-US" sz="2400" dirty="0"/>
          </a:p>
          <a:p>
            <a:r>
              <a:rPr lang="en-US" sz="2400" dirty="0" smtClean="0"/>
              <a:t>print(df1</a:t>
            </a:r>
            <a:r>
              <a:rPr lang="en-US" sz="2400" dirty="0"/>
              <a:t>)</a:t>
            </a:r>
          </a:p>
          <a:p>
            <a:r>
              <a:rPr lang="en-US" sz="2400" dirty="0" smtClean="0"/>
              <a:t>print(df2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# Join the </a:t>
            </a:r>
            <a:r>
              <a:rPr lang="en-US" sz="2400" dirty="0" err="1"/>
              <a:t>DataFrames</a:t>
            </a:r>
            <a:r>
              <a:rPr lang="en-US" sz="2400" dirty="0"/>
              <a:t> using an inner join</a:t>
            </a:r>
          </a:p>
          <a:p>
            <a:r>
              <a:rPr lang="en-US" sz="2400" dirty="0" err="1"/>
              <a:t>df_joined</a:t>
            </a:r>
            <a:r>
              <a:rPr lang="en-US" sz="2400" dirty="0"/>
              <a:t> = df1.join(df2, how='inner')</a:t>
            </a:r>
          </a:p>
          <a:p>
            <a:endParaRPr lang="en-US" sz="2400" dirty="0"/>
          </a:p>
          <a:p>
            <a:r>
              <a:rPr lang="en-US" sz="2400" dirty="0"/>
              <a:t>print(</a:t>
            </a:r>
            <a:r>
              <a:rPr lang="en-US" sz="2400" dirty="0" err="1"/>
              <a:t>df_joined</a:t>
            </a:r>
            <a:r>
              <a:rPr lang="en-US" sz="2400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9159928" y="1724891"/>
            <a:ext cx="310134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dirty="0"/>
              <a:t>df1:</a:t>
            </a:r>
          </a:p>
          <a:p>
            <a:r>
              <a:rPr lang="pl-PL" sz="2800" dirty="0"/>
              <a:t>     A  B</a:t>
            </a:r>
          </a:p>
          <a:p>
            <a:r>
              <a:rPr lang="pl-PL" sz="2800" dirty="0"/>
              <a:t>x  </a:t>
            </a:r>
            <a:r>
              <a:rPr lang="pl-PL" sz="2800" b="1" dirty="0"/>
              <a:t>1  4</a:t>
            </a:r>
          </a:p>
          <a:p>
            <a:r>
              <a:rPr lang="pl-PL" sz="2800" dirty="0"/>
              <a:t>y  </a:t>
            </a:r>
            <a:r>
              <a:rPr lang="pl-PL" sz="2800" b="1" dirty="0"/>
              <a:t>2  5</a:t>
            </a:r>
          </a:p>
          <a:p>
            <a:r>
              <a:rPr lang="pl-PL" sz="2800" dirty="0"/>
              <a:t>z  </a:t>
            </a:r>
            <a:r>
              <a:rPr lang="pl-PL" sz="2800" b="1" dirty="0"/>
              <a:t>3  6</a:t>
            </a:r>
          </a:p>
          <a:p>
            <a:endParaRPr lang="pl-PL" sz="2800" dirty="0"/>
          </a:p>
          <a:p>
            <a:r>
              <a:rPr lang="pl-PL" sz="2800" dirty="0"/>
              <a:t>df2:</a:t>
            </a:r>
          </a:p>
          <a:p>
            <a:r>
              <a:rPr lang="pl-PL" sz="2800" dirty="0"/>
              <a:t>     C   D</a:t>
            </a:r>
          </a:p>
          <a:p>
            <a:r>
              <a:rPr lang="pl-PL" sz="2800" dirty="0"/>
              <a:t>y  </a:t>
            </a:r>
            <a:r>
              <a:rPr lang="pl-PL" sz="2800" b="1" dirty="0"/>
              <a:t>7  10</a:t>
            </a:r>
          </a:p>
          <a:p>
            <a:r>
              <a:rPr lang="pl-PL" sz="2800" dirty="0"/>
              <a:t>z  </a:t>
            </a:r>
            <a:r>
              <a:rPr lang="pl-PL" sz="2800" b="1" dirty="0"/>
              <a:t>8  11</a:t>
            </a:r>
          </a:p>
          <a:p>
            <a:r>
              <a:rPr lang="pl-PL" sz="2800" dirty="0"/>
              <a:t>w  </a:t>
            </a:r>
            <a:r>
              <a:rPr lang="pl-PL" sz="2800" b="1" dirty="0"/>
              <a:t>9  12</a:t>
            </a:r>
          </a:p>
          <a:p>
            <a:endParaRPr lang="pl-PL" sz="2800" dirty="0"/>
          </a:p>
          <a:p>
            <a:r>
              <a:rPr lang="pl-PL" sz="2800" dirty="0"/>
              <a:t>df_joined:</a:t>
            </a:r>
          </a:p>
          <a:p>
            <a:r>
              <a:rPr lang="pl-PL" sz="2800" dirty="0"/>
              <a:t>     A  B  C   D</a:t>
            </a:r>
          </a:p>
          <a:p>
            <a:r>
              <a:rPr lang="pl-PL" sz="2800" dirty="0"/>
              <a:t>y  </a:t>
            </a:r>
            <a:r>
              <a:rPr lang="pl-PL" sz="2800" b="1" dirty="0"/>
              <a:t>2  5  7  10</a:t>
            </a:r>
          </a:p>
          <a:p>
            <a:r>
              <a:rPr lang="pl-PL" sz="2800" dirty="0"/>
              <a:t>z  </a:t>
            </a:r>
            <a:r>
              <a:rPr lang="pl-PL" sz="2800" b="1" dirty="0"/>
              <a:t>3  6  8  11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01771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22" y="319314"/>
            <a:ext cx="12855595" cy="70755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002060"/>
                </a:solidFill>
                <a:latin typeface="Palatino Linotype" panose="02040502050505030304" pitchFamily="18" charset="0"/>
              </a:rPr>
              <a:t>Reindexing</a:t>
            </a:r>
            <a:r>
              <a:rPr lang="en-US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 reshaping</a:t>
            </a:r>
            <a:endParaRPr lang="en-US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the order of rows/columns of a DataFrame or order of a series according to new index</a:t>
            </a:r>
          </a:p>
        </p:txBody>
      </p:sp>
      <p:sp>
        <p:nvSpPr>
          <p:cNvPr id="4" name="Rectangle 3"/>
          <p:cNvSpPr/>
          <p:nvPr/>
        </p:nvSpPr>
        <p:spPr>
          <a:xfrm>
            <a:off x="2449192" y="3492954"/>
            <a:ext cx="10483743" cy="4967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112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frame2 = frame.reindex(columns=['c2', 'c3', 'c1'])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112" b="0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112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print(frame2)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1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c2  c3  c1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1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r1   1   2  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1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r2   4   5   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1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r3   7   8   6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1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112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frame2 = frame.reindex(['r1', 'r3', 'r2', 'r4'])</a:t>
            </a:r>
            <a:r>
              <a:rPr kumimoji="0" lang="pt-BR" sz="21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1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c1 c2 c3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1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r1 0.0 1.0 2.0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1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r3 6.0 7.0 8.0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1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r2 3.0 4.0 5.0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11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r4 NaN NaN NaN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08462" y="4176488"/>
            <a:ext cx="428033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returns a new object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26" y="941073"/>
            <a:ext cx="13345301" cy="1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3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408" y="0"/>
            <a:ext cx="12855595" cy="852695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Sorting </a:t>
            </a:r>
            <a:r>
              <a:rPr lang="en-US" sz="5400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Data: On </a:t>
            </a:r>
            <a:r>
              <a:rPr lang="en-US" sz="54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a specific column</a:t>
            </a:r>
            <a:r>
              <a:rPr lang="en-US" sz="5400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00172" y="1459089"/>
            <a:ext cx="9830661" cy="78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4" dirty="0"/>
              <a:t>We can sort the data by a value in the column. By default the sorting will occur in ascending order and a new data frame is return.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11" y="766901"/>
            <a:ext cx="13345301" cy="1158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2857" y="2634028"/>
            <a:ext cx="13788573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new data frame from the original sorted by the column Salary</a:t>
            </a:r>
          </a:p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df_sorted =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‘Salary'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/>
              <a:t>We can sort the data using 2 or more columns: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df_sorted = </a:t>
            </a:r>
            <a:r>
              <a:rPr lang="en-US" sz="21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=[</a:t>
            </a:r>
            <a:r>
              <a:rPr lang="en-US" sz="2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'salary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'], ascending = [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07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122" y="101600"/>
            <a:ext cx="12855595" cy="88172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Palatino Linotype" panose="02040502050505030304" pitchFamily="18" charset="0"/>
              </a:rPr>
              <a:t>Data Frames </a:t>
            </a:r>
            <a:r>
              <a:rPr lang="en-US" i="1" dirty="0" err="1">
                <a:solidFill>
                  <a:srgbClr val="002060"/>
                </a:solidFill>
                <a:latin typeface="Palatino Linotype" panose="02040502050505030304" pitchFamily="18" charset="0"/>
              </a:rPr>
              <a:t>groupby</a:t>
            </a:r>
            <a:r>
              <a:rPr lang="en-US" dirty="0">
                <a:solidFill>
                  <a:srgbClr val="002060"/>
                </a:solidFill>
                <a:latin typeface="Palatino Linotype" panose="0204050205050503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method and aggregation</a:t>
            </a:r>
            <a:endParaRPr lang="en-US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3256" y="603762"/>
            <a:ext cx="140869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800" dirty="0">
                <a:solidFill>
                  <a:srgbClr val="002060"/>
                </a:solidFill>
              </a:rPr>
              <a:t>Using "group by" method we can:</a:t>
            </a:r>
          </a:p>
          <a:p>
            <a:pPr marL="754957" lvl="1" indent="-323553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Split the data into groups based on some criteria</a:t>
            </a:r>
          </a:p>
          <a:p>
            <a:pPr marL="754957" lvl="1" indent="-323553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Calculate statistics (or apply a function) to each </a:t>
            </a:r>
            <a:r>
              <a:rPr lang="en-US" sz="2800" dirty="0" smtClean="0">
                <a:solidFill>
                  <a:srgbClr val="002060"/>
                </a:solidFill>
              </a:rPr>
              <a:t>group  , .mean()  , .sum() , .count() .</a:t>
            </a:r>
            <a:r>
              <a:rPr lang="en-US" sz="2800" dirty="0" err="1" smtClean="0">
                <a:solidFill>
                  <a:srgbClr val="002060"/>
                </a:solidFill>
              </a:rPr>
              <a:t>agg</a:t>
            </a:r>
            <a:r>
              <a:rPr lang="en-US" sz="2800" dirty="0" smtClean="0">
                <a:solidFill>
                  <a:srgbClr val="002060"/>
                </a:solidFill>
              </a:rPr>
              <a:t>()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96" y="897531"/>
            <a:ext cx="13345301" cy="11583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95578" y="2762201"/>
            <a:ext cx="7451725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import pandas as pd</a:t>
            </a:r>
          </a:p>
          <a:p>
            <a:endParaRPr lang="en-US" dirty="0"/>
          </a:p>
          <a:p>
            <a:r>
              <a:rPr lang="en-US" dirty="0"/>
              <a:t>data = {</a:t>
            </a:r>
          </a:p>
          <a:p>
            <a:r>
              <a:rPr lang="en-US" dirty="0"/>
              <a:t>    'Animal': ['Falcon', 'Falcon', 'Parrot', 'Parrot'],</a:t>
            </a:r>
          </a:p>
          <a:p>
            <a:r>
              <a:rPr lang="en-US" dirty="0"/>
              <a:t>    'Max Speed': [380.0, 370.0, 24.0, 26.0]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df = </a:t>
            </a:r>
            <a:r>
              <a:rPr lang="en-US" dirty="0" err="1"/>
              <a:t>pd.DataFrame</a:t>
            </a:r>
            <a:r>
              <a:rPr lang="en-US" dirty="0"/>
              <a:t>(data)</a:t>
            </a:r>
          </a:p>
        </p:txBody>
      </p:sp>
      <p:sp>
        <p:nvSpPr>
          <p:cNvPr id="6" name="Rectangle 5"/>
          <p:cNvSpPr/>
          <p:nvPr/>
        </p:nvSpPr>
        <p:spPr>
          <a:xfrm>
            <a:off x="860881" y="7247967"/>
            <a:ext cx="5638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grouped_df</a:t>
            </a:r>
            <a:r>
              <a:rPr lang="en-US" sz="2400" dirty="0"/>
              <a:t> = </a:t>
            </a:r>
            <a:r>
              <a:rPr lang="en-US" sz="2400" dirty="0" err="1"/>
              <a:t>df.groupby</a:t>
            </a:r>
            <a:r>
              <a:rPr lang="en-US" sz="2400" dirty="0"/>
              <a:t>(['Animal']).mean()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8081" y="7881012"/>
            <a:ext cx="32845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Animal	Max Speed</a:t>
            </a:r>
          </a:p>
          <a:p>
            <a:r>
              <a:rPr lang="en-US" b="1" dirty="0"/>
              <a:t>Falcon	375.0</a:t>
            </a:r>
          </a:p>
          <a:p>
            <a:r>
              <a:rPr lang="en-US" b="1" dirty="0"/>
              <a:t>Parrot	25.0</a:t>
            </a:r>
          </a:p>
        </p:txBody>
      </p:sp>
      <p:sp>
        <p:nvSpPr>
          <p:cNvPr id="5" name="Rectangle 4"/>
          <p:cNvSpPr/>
          <p:nvPr/>
        </p:nvSpPr>
        <p:spPr>
          <a:xfrm>
            <a:off x="5465618" y="2845098"/>
            <a:ext cx="90486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grouped_df</a:t>
            </a:r>
            <a:r>
              <a:rPr lang="en-US" sz="2400" dirty="0"/>
              <a:t> = </a:t>
            </a:r>
            <a:r>
              <a:rPr lang="en-US" sz="2400" dirty="0" err="1"/>
              <a:t>df.groupby</a:t>
            </a:r>
            <a:r>
              <a:rPr lang="en-US" sz="2400" dirty="0"/>
              <a:t>(['Animal']).</a:t>
            </a:r>
            <a:r>
              <a:rPr lang="en-US" sz="2400" dirty="0" err="1"/>
              <a:t>agg</a:t>
            </a:r>
            <a:r>
              <a:rPr lang="en-US" sz="2400" dirty="0" smtClean="0"/>
              <a:t>({'Max </a:t>
            </a:r>
            <a:r>
              <a:rPr lang="en-US" sz="2400" dirty="0"/>
              <a:t>Speed': ['mean', 'sum</a:t>
            </a:r>
            <a:r>
              <a:rPr lang="en-US" sz="2400" dirty="0" smtClean="0"/>
              <a:t>']})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135235" y="3744983"/>
            <a:ext cx="745172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Animal	Max Speed (mean</a:t>
            </a:r>
            <a:r>
              <a:rPr lang="en-US" b="1" dirty="0" smtClean="0"/>
              <a:t>)    </a:t>
            </a:r>
            <a:r>
              <a:rPr lang="en-US" b="1" dirty="0"/>
              <a:t>	Max Speed (sum)</a:t>
            </a:r>
          </a:p>
          <a:p>
            <a:r>
              <a:rPr lang="en-US" b="1" dirty="0"/>
              <a:t>Falcon	375.0	</a:t>
            </a:r>
            <a:r>
              <a:rPr lang="en-US" b="1" dirty="0" smtClean="0"/>
              <a:t>                               750.0</a:t>
            </a:r>
            <a:endParaRPr lang="en-US" b="1" dirty="0"/>
          </a:p>
          <a:p>
            <a:r>
              <a:rPr lang="en-US" b="1" dirty="0"/>
              <a:t>Parrot	25.0	</a:t>
            </a:r>
            <a:r>
              <a:rPr lang="en-US" b="1" dirty="0" smtClean="0"/>
              <a:t>                                   </a:t>
            </a:r>
            <a:r>
              <a:rPr lang="en-US" b="1" dirty="0" smtClean="0"/>
              <a:t>      </a:t>
            </a:r>
            <a:r>
              <a:rPr lang="en-US" b="1" dirty="0" smtClean="0"/>
              <a:t>50.0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36903" y="5216236"/>
            <a:ext cx="29857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Animal     </a:t>
            </a:r>
            <a:r>
              <a:rPr lang="en-US" sz="2000" b="1" dirty="0" err="1" smtClean="0"/>
              <a:t>MaxSpeed</a:t>
            </a:r>
            <a:endParaRPr lang="en-US" sz="2000" b="1" dirty="0" smtClean="0"/>
          </a:p>
          <a:p>
            <a:r>
              <a:rPr lang="en-US" sz="2000" b="1" dirty="0" smtClean="0"/>
              <a:t>Falcon        380</a:t>
            </a:r>
          </a:p>
          <a:p>
            <a:r>
              <a:rPr lang="en-US" sz="2000" b="1" dirty="0" smtClean="0"/>
              <a:t>Falcon         370</a:t>
            </a:r>
          </a:p>
          <a:p>
            <a:r>
              <a:rPr lang="en-US" sz="2000" b="1" dirty="0" smtClean="0"/>
              <a:t>Parrot          24.0</a:t>
            </a:r>
          </a:p>
          <a:p>
            <a:r>
              <a:rPr lang="en-US" sz="2000" b="1" dirty="0" smtClean="0"/>
              <a:t>Parrot         26.0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96270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608" y="261257"/>
            <a:ext cx="12855595" cy="809152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Descriptive </a:t>
            </a:r>
            <a:r>
              <a:rPr lang="en-US" dirty="0" smtClean="0"/>
              <a:t>Statistics  aggregation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34880" y="2104573"/>
          <a:ext cx="12331178" cy="490004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395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5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3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 marL="93156" marR="93156" marT="46578" marB="4657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 marL="93156" marR="93156" marT="46578" marB="4657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460">
                <a:tc>
                  <a:txBody>
                    <a:bodyPr/>
                    <a:lstStyle/>
                    <a:p>
                      <a:r>
                        <a:rPr lang="en-US" sz="2700" dirty="0"/>
                        <a:t>describe</a:t>
                      </a:r>
                    </a:p>
                  </a:txBody>
                  <a:tcPr marL="93156" marR="93156" marT="46578" marB="46578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Basic statistics (count, mean, </a:t>
                      </a:r>
                      <a:r>
                        <a:rPr lang="en-US" sz="2700" dirty="0" err="1"/>
                        <a:t>std</a:t>
                      </a:r>
                      <a:r>
                        <a:rPr lang="en-US" sz="2700" dirty="0"/>
                        <a:t>, min, quantiles, max)</a:t>
                      </a:r>
                    </a:p>
                  </a:txBody>
                  <a:tcPr marL="93156" marR="93156" marT="46578" marB="4657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912">
                <a:tc>
                  <a:txBody>
                    <a:bodyPr/>
                    <a:lstStyle/>
                    <a:p>
                      <a:r>
                        <a:rPr lang="en-US" sz="2700" dirty="0"/>
                        <a:t>min, max</a:t>
                      </a:r>
                    </a:p>
                  </a:txBody>
                  <a:tcPr marL="93156" marR="93156" marT="46578" marB="46578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Minimum</a:t>
                      </a:r>
                      <a:r>
                        <a:rPr lang="en-US" sz="2700" baseline="0" dirty="0"/>
                        <a:t> and maximum values</a:t>
                      </a:r>
                      <a:endParaRPr lang="en-US" sz="2700" dirty="0"/>
                    </a:p>
                  </a:txBody>
                  <a:tcPr marL="93156" marR="93156" marT="46578" marB="4657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423">
                <a:tc>
                  <a:txBody>
                    <a:bodyPr/>
                    <a:lstStyle/>
                    <a:p>
                      <a:r>
                        <a:rPr lang="en-US" sz="2700" dirty="0"/>
                        <a:t>mean, median, mode</a:t>
                      </a:r>
                    </a:p>
                  </a:txBody>
                  <a:tcPr marL="93156" marR="93156" marT="46578" marB="46578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Arithmetic average, median and mode</a:t>
                      </a:r>
                    </a:p>
                  </a:txBody>
                  <a:tcPr marL="93156" marR="93156" marT="46578" marB="4657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095">
                <a:tc>
                  <a:txBody>
                    <a:bodyPr/>
                    <a:lstStyle/>
                    <a:p>
                      <a:r>
                        <a:rPr lang="en-US" sz="2700" dirty="0" err="1"/>
                        <a:t>var</a:t>
                      </a:r>
                      <a:r>
                        <a:rPr lang="en-US" sz="2700" dirty="0"/>
                        <a:t>, </a:t>
                      </a:r>
                      <a:r>
                        <a:rPr lang="en-US" sz="2700" dirty="0" err="1"/>
                        <a:t>std</a:t>
                      </a:r>
                      <a:endParaRPr lang="en-US" sz="2700" dirty="0"/>
                    </a:p>
                  </a:txBody>
                  <a:tcPr marL="93156" marR="93156" marT="46578" marB="46578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Variance and standard deviation</a:t>
                      </a:r>
                    </a:p>
                  </a:txBody>
                  <a:tcPr marL="93156" marR="93156" marT="46578" marB="4657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095">
                <a:tc>
                  <a:txBody>
                    <a:bodyPr/>
                    <a:lstStyle/>
                    <a:p>
                      <a:r>
                        <a:rPr lang="en-US" sz="2700" dirty="0" err="1"/>
                        <a:t>sem</a:t>
                      </a:r>
                      <a:endParaRPr lang="en-US" sz="2700" dirty="0"/>
                    </a:p>
                  </a:txBody>
                  <a:tcPr marL="93156" marR="93156" marT="46578" marB="46578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Standard error of mean</a:t>
                      </a:r>
                    </a:p>
                  </a:txBody>
                  <a:tcPr marL="93156" marR="93156" marT="46578" marB="4657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023">
                <a:tc>
                  <a:txBody>
                    <a:bodyPr/>
                    <a:lstStyle/>
                    <a:p>
                      <a:r>
                        <a:rPr lang="en-US" sz="2700" dirty="0"/>
                        <a:t>skew</a:t>
                      </a:r>
                    </a:p>
                  </a:txBody>
                  <a:tcPr marL="93156" marR="93156" marT="46578" marB="46578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Sample skewness</a:t>
                      </a:r>
                    </a:p>
                  </a:txBody>
                  <a:tcPr marL="93156" marR="93156" marT="46578" marB="4657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3023">
                <a:tc>
                  <a:txBody>
                    <a:bodyPr/>
                    <a:lstStyle/>
                    <a:p>
                      <a:r>
                        <a:rPr lang="en-US" sz="2700" dirty="0" err="1"/>
                        <a:t>kurt</a:t>
                      </a:r>
                      <a:endParaRPr lang="en-US" sz="2700" dirty="0"/>
                    </a:p>
                  </a:txBody>
                  <a:tcPr marL="93156" marR="93156" marT="46578" marB="46578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kurtosis</a:t>
                      </a:r>
                    </a:p>
                  </a:txBody>
                  <a:tcPr marL="93156" marR="93156" marT="46578" marB="4657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68" y="970103"/>
            <a:ext cx="13345301" cy="1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4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95" y="362856"/>
            <a:ext cx="12855595" cy="362857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Datasets </a:t>
            </a:r>
            <a:r>
              <a:rPr lang="en-US" sz="36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Manipulation</a:t>
            </a:r>
            <a:r>
              <a:rPr lang="en-US" sz="3600" dirty="0">
                <a:solidFill>
                  <a:srgbClr val="002060"/>
                </a:solidFill>
                <a:latin typeface="Palatino Linotype" panose="02040502050505030304" pitchFamily="18" charset="0"/>
              </a:rPr>
              <a:t> : </a:t>
            </a:r>
            <a:r>
              <a:rPr lang="en-US" sz="36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 Pandas </a:t>
            </a:r>
            <a:r>
              <a:rPr lang="en-US" sz="3600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 </a:t>
            </a:r>
            <a:r>
              <a:rPr lang="en-US" sz="3600" b="1" dirty="0">
                <a:latin typeface="Palatino Linotype" panose="02040502050505030304" pitchFamily="18" charset="0"/>
              </a:rPr>
              <a:t/>
            </a:r>
            <a:br>
              <a:rPr lang="en-US" sz="3600" b="1" dirty="0">
                <a:latin typeface="Palatino Linotype" panose="02040502050505030304" pitchFamily="18" charset="0"/>
              </a:rPr>
            </a:br>
            <a:endParaRPr lang="en-US" sz="36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1485"/>
            <a:ext cx="14761029" cy="8069657"/>
          </a:xfrm>
        </p:spPr>
        <p:txBody>
          <a:bodyPr>
            <a:noAutofit/>
          </a:bodyPr>
          <a:lstStyle/>
          <a:p>
            <a:pPr marL="831961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Introduction </a:t>
            </a:r>
            <a:r>
              <a:rPr lang="en-US" sz="24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to </a:t>
            </a:r>
            <a:r>
              <a:rPr lang="en-US" sz="2400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Pandas: DataFrames</a:t>
            </a:r>
          </a:p>
          <a:p>
            <a:pPr marL="831961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Data </a:t>
            </a:r>
            <a:r>
              <a:rPr lang="en-US" sz="24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Loading </a:t>
            </a:r>
            <a:r>
              <a:rPr lang="en-US" sz="2400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, and Exploring</a:t>
            </a:r>
          </a:p>
          <a:p>
            <a:pPr marL="831961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Selecting Data: Indexing, </a:t>
            </a:r>
            <a:r>
              <a:rPr lang="en-US" sz="2400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 Slicing  and Boolean </a:t>
            </a:r>
            <a:r>
              <a:rPr lang="en-US" sz="24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filtering.</a:t>
            </a:r>
          </a:p>
          <a:p>
            <a:pPr marL="831961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Data </a:t>
            </a:r>
            <a:r>
              <a:rPr lang="en-US" sz="24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Cleaning and Preprocessing Techniques </a:t>
            </a:r>
          </a:p>
          <a:p>
            <a:pPr marL="831961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Handling </a:t>
            </a:r>
            <a:r>
              <a:rPr lang="en-US" sz="24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Missing </a:t>
            </a:r>
            <a:r>
              <a:rPr lang="en-US" sz="2400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Values</a:t>
            </a:r>
          </a:p>
          <a:p>
            <a:pPr marL="831961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Dealing </a:t>
            </a:r>
            <a:r>
              <a:rPr lang="en-US" sz="24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with </a:t>
            </a:r>
            <a:r>
              <a:rPr lang="en-US" sz="2400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Duplicates</a:t>
            </a:r>
          </a:p>
          <a:p>
            <a:pPr marL="831961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Detecting and handling outliers </a:t>
            </a:r>
            <a:r>
              <a:rPr lang="en-US" sz="24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in the data.</a:t>
            </a:r>
          </a:p>
          <a:p>
            <a:pPr marL="831961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 Data </a:t>
            </a:r>
            <a:r>
              <a:rPr lang="en-US" sz="24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Wrangling: Merging, Joining, and Reshaping Data</a:t>
            </a:r>
          </a:p>
          <a:p>
            <a:pPr marL="831961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Sorting </a:t>
            </a:r>
            <a:r>
              <a:rPr lang="en-US" sz="24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Data: Arranging data in ascending or descending order based on a specific column.</a:t>
            </a:r>
          </a:p>
          <a:p>
            <a:pPr marL="831961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 Grouping </a:t>
            </a:r>
            <a:r>
              <a:rPr lang="en-US" sz="24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and Aggregation: Performing calculations (sum, mean, count) on groups of data based on </a:t>
            </a:r>
            <a:r>
              <a:rPr lang="en-US" sz="2400" b="1">
                <a:solidFill>
                  <a:srgbClr val="002060"/>
                </a:solidFill>
                <a:latin typeface="Palatino Linotype" panose="02040502050505030304" pitchFamily="18" charset="0"/>
              </a:rPr>
              <a:t>certain </a:t>
            </a:r>
            <a:r>
              <a:rPr lang="en-US" sz="2400" b="1" smtClean="0">
                <a:solidFill>
                  <a:srgbClr val="002060"/>
                </a:solidFill>
                <a:latin typeface="Palatino Linotype" panose="02040502050505030304" pitchFamily="18" charset="0"/>
              </a:rPr>
              <a:t>criteria.</a:t>
            </a:r>
            <a:endParaRPr lang="en-US" sz="24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09" y="618718"/>
            <a:ext cx="13346193" cy="11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824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838" y="290285"/>
            <a:ext cx="12855595" cy="362857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Palatino Linotype" panose="02040502050505030304" pitchFamily="18" charset="0"/>
              </a:rPr>
              <a:t>Data Visualization </a:t>
            </a:r>
            <a:r>
              <a:rPr lang="en-US" sz="3600" b="1" dirty="0">
                <a:latin typeface="Palatino Linotype" panose="02040502050505030304" pitchFamily="18" charset="0"/>
              </a:rPr>
              <a:t/>
            </a:r>
            <a:br>
              <a:rPr lang="en-US" sz="3600" b="1" dirty="0">
                <a:latin typeface="Palatino Linotype" panose="02040502050505030304" pitchFamily="18" charset="0"/>
              </a:rPr>
            </a:br>
            <a:endParaRPr lang="en-US" sz="36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2" y="667942"/>
            <a:ext cx="14477010" cy="6095715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Importance </a:t>
            </a:r>
            <a:r>
              <a:rPr lang="en-US" sz="24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of Data Visualization: Effectively communicating insights and patterns hidden within data.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Different </a:t>
            </a:r>
            <a:r>
              <a:rPr lang="en-US" sz="24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Types of Data Visualizations: Scatter plots, histograms, bar charts, line charts, boxplots, and more, each suited for different data types and purposes.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M</a:t>
            </a:r>
            <a:r>
              <a:rPr lang="en-US" sz="2400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atplotlib </a:t>
            </a:r>
            <a:r>
              <a:rPr lang="en-US" sz="24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Introduction to Matplotlib: Visualizing Data Distributions , Creating Effective Charts and Graphs, Creating Plots, Customization, and Saving Figures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Creating Basic Plots: Generating scatter plots, histograms, and bar charts using Matplotlib functions.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Customizing Plots: Adding titles, labels, legends, and adjusting plot aesthetics for better readability.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S</a:t>
            </a:r>
            <a:r>
              <a:rPr lang="en-US" sz="2400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eaborn- </a:t>
            </a:r>
            <a:r>
              <a:rPr lang="en-US" sz="24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Data Visualization with Seaborn: Exploratory Data Analysis, Statistical Visualization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Exploring Seaborn Functionalities: Creating distribution plots, heatmaps, </a:t>
            </a:r>
            <a:r>
              <a:rPr lang="en-US" sz="2400" b="1" dirty="0" err="1">
                <a:solidFill>
                  <a:srgbClr val="002060"/>
                </a:solidFill>
                <a:latin typeface="Palatino Linotype" panose="02040502050505030304" pitchFamily="18" charset="0"/>
              </a:rPr>
              <a:t>jointplots</a:t>
            </a:r>
            <a:r>
              <a:rPr lang="en-US" sz="24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, and other advanced visualizations.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P</a:t>
            </a:r>
            <a:r>
              <a:rPr lang="en-US" sz="2400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lotly : interactive visualization </a:t>
            </a:r>
            <a:endParaRPr lang="en-US" sz="24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09" y="546148"/>
            <a:ext cx="13346193" cy="11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112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78" y="133589"/>
            <a:ext cx="12855595" cy="88241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Data Visualization : </a:t>
            </a:r>
            <a:r>
              <a:rPr lang="en-US" sz="3600" b="1" dirty="0" err="1" smtClean="0">
                <a:solidFill>
                  <a:srgbClr val="002060"/>
                </a:solidFill>
                <a:latin typeface="Palatino Linotype" panose="02040502050505030304" pitchFamily="18" charset="0"/>
              </a:rPr>
              <a:t>Matplotlib</a:t>
            </a:r>
            <a:r>
              <a:rPr lang="en-US" sz="3600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 </a:t>
            </a:r>
            <a:endParaRPr lang="en-US" sz="36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0210" y="1190120"/>
            <a:ext cx="13511425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This </a:t>
            </a:r>
            <a:r>
              <a:rPr lang="en-US" sz="2800" dirty="0">
                <a:solidFill>
                  <a:srgbClr val="002060"/>
                </a:solidFill>
                <a:latin typeface="Palatino Linotype" panose="02040502050505030304" pitchFamily="18" charset="0"/>
              </a:rPr>
              <a:t>package is the Python library that is </a:t>
            </a:r>
            <a:r>
              <a:rPr lang="en-US" sz="2800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(was)</a:t>
            </a:r>
            <a:r>
              <a:rPr lang="en-US" sz="2800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 the </a:t>
            </a:r>
            <a:r>
              <a:rPr lang="en-US" sz="2800" dirty="0">
                <a:solidFill>
                  <a:srgbClr val="002060"/>
                </a:solidFill>
                <a:latin typeface="Palatino Linotype" panose="02040502050505030304" pitchFamily="18" charset="0"/>
              </a:rPr>
              <a:t>most popular for producing plots and other </a:t>
            </a:r>
            <a:r>
              <a:rPr lang="en-US" sz="2800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data visualizations </a:t>
            </a:r>
            <a:r>
              <a:rPr lang="en-US" sz="2800" dirty="0">
                <a:solidFill>
                  <a:srgbClr val="002060"/>
                </a:solidFill>
                <a:latin typeface="Palatino Linotype" panose="02040502050505030304" pitchFamily="18" charset="0"/>
              </a:rPr>
              <a:t>in 2D. </a:t>
            </a:r>
            <a:r>
              <a:rPr lang="en-US" sz="2800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 </a:t>
            </a:r>
          </a:p>
          <a:p>
            <a:endParaRPr lang="en-US" sz="2800" dirty="0">
              <a:solidFill>
                <a:srgbClr val="002060"/>
              </a:solidFill>
              <a:latin typeface="Palatino Linotype" panose="02040502050505030304" pitchFamily="18" charset="0"/>
            </a:endParaRPr>
          </a:p>
          <a:p>
            <a:r>
              <a:rPr lang="en-US" sz="2800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import </a:t>
            </a:r>
            <a:r>
              <a:rPr lang="en-US" sz="2800" dirty="0" err="1" smtClean="0">
                <a:solidFill>
                  <a:srgbClr val="002060"/>
                </a:solidFill>
                <a:latin typeface="Palatino Linotype" panose="02040502050505030304" pitchFamily="18" charset="0"/>
              </a:rPr>
              <a:t>matplotlib</a:t>
            </a:r>
            <a:endParaRPr lang="en-US" sz="2800" dirty="0" smtClean="0">
              <a:solidFill>
                <a:srgbClr val="002060"/>
              </a:solidFill>
              <a:latin typeface="Palatino Linotype" panose="02040502050505030304" pitchFamily="18" charset="0"/>
            </a:endParaRPr>
          </a:p>
          <a:p>
            <a:r>
              <a:rPr lang="en-US" sz="2800" dirty="0">
                <a:solidFill>
                  <a:srgbClr val="002060"/>
                </a:solidFill>
                <a:latin typeface="Palatino Linotype" panose="02040502050505030304" pitchFamily="18" charset="0"/>
              </a:rPr>
              <a:t>f</a:t>
            </a:r>
            <a:r>
              <a:rPr lang="en-US" sz="2800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rom </a:t>
            </a:r>
            <a:r>
              <a:rPr lang="en-US" sz="2800" dirty="0" err="1" smtClean="0">
                <a:solidFill>
                  <a:srgbClr val="002060"/>
                </a:solidFill>
                <a:latin typeface="Palatino Linotype" panose="02040502050505030304" pitchFamily="18" charset="0"/>
              </a:rPr>
              <a:t>matplotlib</a:t>
            </a:r>
            <a:r>
              <a:rPr lang="en-US" sz="2800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 import </a:t>
            </a:r>
            <a:r>
              <a:rPr lang="en-US" sz="2800" dirty="0" err="1" smtClean="0">
                <a:solidFill>
                  <a:srgbClr val="002060"/>
                </a:solidFill>
                <a:latin typeface="Palatino Linotype" panose="02040502050505030304" pitchFamily="18" charset="0"/>
              </a:rPr>
              <a:t>pyplot</a:t>
            </a:r>
            <a:r>
              <a:rPr lang="en-US" sz="2800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 as </a:t>
            </a:r>
            <a:r>
              <a:rPr lang="en-US" sz="2800" dirty="0" err="1" smtClean="0">
                <a:solidFill>
                  <a:srgbClr val="002060"/>
                </a:solidFill>
                <a:latin typeface="Palatino Linotype" panose="02040502050505030304" pitchFamily="18" charset="0"/>
              </a:rPr>
              <a:t>plt</a:t>
            </a:r>
            <a:r>
              <a:rPr lang="en-US" sz="2800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 </a:t>
            </a:r>
          </a:p>
          <a:p>
            <a:endParaRPr lang="en-US" sz="2800" dirty="0">
              <a:solidFill>
                <a:srgbClr val="002060"/>
              </a:solidFill>
              <a:latin typeface="Palatino Linotype" panose="02040502050505030304" pitchFamily="18" charset="0"/>
            </a:endParaRPr>
          </a:p>
          <a:p>
            <a:endParaRPr lang="en-US" sz="2800" dirty="0" smtClean="0">
              <a:solidFill>
                <a:srgbClr val="002060"/>
              </a:solidFill>
              <a:latin typeface="Palatino Linotype" panose="02040502050505030304" pitchFamily="18" charset="0"/>
            </a:endParaRPr>
          </a:p>
          <a:p>
            <a:r>
              <a:rPr lang="en-US" sz="2800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Or  :</a:t>
            </a:r>
          </a:p>
          <a:p>
            <a:endParaRPr lang="en-US" sz="2800" dirty="0">
              <a:solidFill>
                <a:srgbClr val="002060"/>
              </a:solidFill>
              <a:latin typeface="Palatino Linotype" panose="02040502050505030304" pitchFamily="18" charset="0"/>
            </a:endParaRPr>
          </a:p>
          <a:p>
            <a:r>
              <a:rPr lang="en-US" sz="28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matplotlib.pyplot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800" dirty="0" smtClean="0">
              <a:solidFill>
                <a:srgbClr val="002060"/>
              </a:solidFill>
              <a:latin typeface="Palatino Linotype" panose="02040502050505030304" pitchFamily="18" charset="0"/>
            </a:endParaRPr>
          </a:p>
          <a:p>
            <a:endParaRPr lang="en-US" sz="2800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11" y="926559"/>
            <a:ext cx="13345301" cy="1158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855" y="278102"/>
            <a:ext cx="2224331" cy="50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62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958" y="229483"/>
            <a:ext cx="12855595" cy="557159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002060"/>
                </a:solidFill>
                <a:latin typeface="Palatino Linotype" panose="02040502050505030304" pitchFamily="18" charset="0"/>
              </a:rPr>
              <a:t>Matplotlib</a:t>
            </a:r>
            <a:r>
              <a:rPr lang="en-US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 figures </a:t>
            </a:r>
            <a:endParaRPr lang="en-US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958" y="1517072"/>
            <a:ext cx="9247909" cy="719051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0699525" y="3000498"/>
            <a:ext cx="2682028" cy="42236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76020" indent="-276020" algn="l" defTabSz="1104080" rtl="0" eaLnBrk="1" latinLnBrk="0" hangingPunct="1">
              <a:lnSpc>
                <a:spcPct val="90000"/>
              </a:lnSpc>
              <a:spcBef>
                <a:spcPts val="1207"/>
              </a:spcBef>
              <a:buFont typeface="Arial" panose="020B0604020202020204" pitchFamily="34" charset="0"/>
              <a:buChar char="•"/>
              <a:defRPr sz="33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8060" indent="-276020" algn="l" defTabSz="1104080" rtl="0" eaLnBrk="1" latinLnBrk="0" hangingPunct="1">
              <a:lnSpc>
                <a:spcPct val="90000"/>
              </a:lnSpc>
              <a:spcBef>
                <a:spcPts val="604"/>
              </a:spcBef>
              <a:buFont typeface="Arial" panose="020B0604020202020204" pitchFamily="34" charset="0"/>
              <a:buChar char="•"/>
              <a:defRPr sz="2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80100" indent="-276020" algn="l" defTabSz="1104080" rtl="0" eaLnBrk="1" latinLnBrk="0" hangingPunct="1">
              <a:lnSpc>
                <a:spcPct val="90000"/>
              </a:lnSpc>
              <a:spcBef>
                <a:spcPts val="604"/>
              </a:spcBef>
              <a:buFont typeface="Arial" panose="020B0604020202020204" pitchFamily="34" charset="0"/>
              <a:buChar char="•"/>
              <a:defRPr sz="24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32140" indent="-276020" algn="l" defTabSz="1104080" rtl="0" eaLnBrk="1" latinLnBrk="0" hangingPunct="1">
              <a:lnSpc>
                <a:spcPct val="90000"/>
              </a:lnSpc>
              <a:spcBef>
                <a:spcPts val="604"/>
              </a:spcBef>
              <a:buFont typeface="Arial" panose="020B0604020202020204" pitchFamily="34" charset="0"/>
              <a:buChar char="•"/>
              <a:defRPr sz="21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84179" indent="-276020" algn="l" defTabSz="1104080" rtl="0" eaLnBrk="1" latinLnBrk="0" hangingPunct="1">
              <a:lnSpc>
                <a:spcPct val="90000"/>
              </a:lnSpc>
              <a:spcBef>
                <a:spcPts val="604"/>
              </a:spcBef>
              <a:buFont typeface="Arial" panose="020B0604020202020204" pitchFamily="34" charset="0"/>
              <a:buChar char="•"/>
              <a:defRPr sz="21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36220" indent="-276020" algn="l" defTabSz="1104080" rtl="0" eaLnBrk="1" latinLnBrk="0" hangingPunct="1">
              <a:lnSpc>
                <a:spcPct val="90000"/>
              </a:lnSpc>
              <a:spcBef>
                <a:spcPts val="604"/>
              </a:spcBef>
              <a:buFont typeface="Arial" panose="020B0604020202020204" pitchFamily="34" charset="0"/>
              <a:buChar char="•"/>
              <a:defRPr sz="21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88260" indent="-276020" algn="l" defTabSz="1104080" rtl="0" eaLnBrk="1" latinLnBrk="0" hangingPunct="1">
              <a:lnSpc>
                <a:spcPct val="90000"/>
              </a:lnSpc>
              <a:spcBef>
                <a:spcPts val="604"/>
              </a:spcBef>
              <a:buFont typeface="Arial" panose="020B0604020202020204" pitchFamily="34" charset="0"/>
              <a:buChar char="•"/>
              <a:defRPr sz="21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40300" indent="-276020" algn="l" defTabSz="1104080" rtl="0" eaLnBrk="1" latinLnBrk="0" hangingPunct="1">
              <a:lnSpc>
                <a:spcPct val="90000"/>
              </a:lnSpc>
              <a:spcBef>
                <a:spcPts val="604"/>
              </a:spcBef>
              <a:buFont typeface="Arial" panose="020B0604020202020204" pitchFamily="34" charset="0"/>
              <a:buChar char="•"/>
              <a:defRPr sz="21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92339" indent="-276020" algn="l" defTabSz="1104080" rtl="0" eaLnBrk="1" latinLnBrk="0" hangingPunct="1">
              <a:lnSpc>
                <a:spcPct val="90000"/>
              </a:lnSpc>
              <a:spcBef>
                <a:spcPts val="604"/>
              </a:spcBef>
              <a:buFont typeface="Arial" panose="020B0604020202020204" pitchFamily="34" charset="0"/>
              <a:buChar char="•"/>
              <a:defRPr sz="21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smtClean="0">
                <a:solidFill>
                  <a:srgbClr val="002060"/>
                </a:solidFill>
              </a:rPr>
              <a:t>Types of plots : </a:t>
            </a:r>
          </a:p>
          <a:p>
            <a:r>
              <a:rPr lang="en-US" smtClean="0">
                <a:solidFill>
                  <a:srgbClr val="002060"/>
                </a:solidFill>
              </a:rPr>
              <a:t>Line plots</a:t>
            </a:r>
          </a:p>
          <a:p>
            <a:r>
              <a:rPr lang="en-US" smtClean="0">
                <a:solidFill>
                  <a:srgbClr val="002060"/>
                </a:solidFill>
              </a:rPr>
              <a:t>Bar plots</a:t>
            </a:r>
          </a:p>
          <a:p>
            <a:r>
              <a:rPr lang="en-US" smtClean="0">
                <a:solidFill>
                  <a:srgbClr val="002060"/>
                </a:solidFill>
              </a:rPr>
              <a:t>Scatter plots</a:t>
            </a:r>
          </a:p>
          <a:p>
            <a:r>
              <a:rPr lang="en-US" smtClean="0">
                <a:solidFill>
                  <a:srgbClr val="002060"/>
                </a:solidFill>
              </a:rPr>
              <a:t>Box plots</a:t>
            </a:r>
          </a:p>
          <a:p>
            <a:r>
              <a:rPr lang="en-US" smtClean="0">
                <a:solidFill>
                  <a:srgbClr val="002060"/>
                </a:solidFill>
              </a:rPr>
              <a:t>Histograms</a:t>
            </a:r>
          </a:p>
          <a:p>
            <a:r>
              <a:rPr lang="en-US" smtClean="0">
                <a:solidFill>
                  <a:srgbClr val="002060"/>
                </a:solidFill>
              </a:rPr>
              <a:t>Heatmaps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>
                <a:solidFill>
                  <a:srgbClr val="002060"/>
                </a:solidFill>
              </a:rPr>
              <a:t>…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58" y="850348"/>
            <a:ext cx="13345301" cy="1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89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893" y="420913"/>
            <a:ext cx="12855595" cy="7656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Line plot</a:t>
            </a:r>
            <a:endParaRPr lang="en-US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54" y="1703076"/>
            <a:ext cx="12855595" cy="2989658"/>
          </a:xfrm>
        </p:spPr>
        <p:txBody>
          <a:bodyPr/>
          <a:lstStyle/>
          <a:p>
            <a:r>
              <a:rPr lang="en-US" dirty="0" smtClean="0"/>
              <a:t>Used </a:t>
            </a:r>
            <a:r>
              <a:rPr lang="en-US" dirty="0"/>
              <a:t>for numeric data</a:t>
            </a:r>
          </a:p>
          <a:p>
            <a:r>
              <a:rPr lang="en-US" dirty="0" smtClean="0"/>
              <a:t>Used </a:t>
            </a:r>
            <a:r>
              <a:rPr lang="en-US" dirty="0"/>
              <a:t>to show trends</a:t>
            </a:r>
          </a:p>
          <a:p>
            <a:r>
              <a:rPr lang="en-US" dirty="0" smtClean="0"/>
              <a:t>Compare </a:t>
            </a:r>
            <a:r>
              <a:rPr lang="en-US" dirty="0"/>
              <a:t>two or </a:t>
            </a:r>
            <a:r>
              <a:rPr lang="en-US" dirty="0" smtClean="0"/>
              <a:t>more different </a:t>
            </a:r>
            <a:r>
              <a:rPr lang="en-US" dirty="0"/>
              <a:t>variables over time</a:t>
            </a:r>
          </a:p>
          <a:p>
            <a:r>
              <a:rPr lang="en-US" dirty="0" smtClean="0"/>
              <a:t>Could </a:t>
            </a:r>
            <a:r>
              <a:rPr lang="en-US" dirty="0"/>
              <a:t>be used to </a:t>
            </a:r>
            <a:r>
              <a:rPr lang="en-US" dirty="0" smtClean="0"/>
              <a:t>make predictions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727" y="4491439"/>
            <a:ext cx="4165222" cy="27614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54" y="1187817"/>
            <a:ext cx="13345301" cy="1158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74722" y="4491439"/>
            <a:ext cx="659767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matplotlib.pyplot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= [</a:t>
            </a:r>
            <a:r>
              <a:rPr lang="en-US" sz="2400" dirty="0">
                <a:solidFill>
                  <a:srgbClr val="116644"/>
                </a:solidFill>
                <a:latin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116644"/>
                </a:solidFill>
                <a:latin typeface="Courier New" panose="020703090202050204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116644"/>
                </a:solidFill>
                <a:latin typeface="Courier New" panose="020703090202050204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y = [</a:t>
            </a:r>
            <a:r>
              <a:rPr lang="en-US" sz="2400" dirty="0">
                <a:solidFill>
                  <a:srgbClr val="116644"/>
                </a:solidFill>
                <a:latin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116644"/>
                </a:solidFill>
                <a:latin typeface="Courier New" panose="020703090202050204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116644"/>
                </a:solidFill>
                <a:latin typeface="Courier New" panose="020703090202050204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</a:p>
          <a:p>
            <a:r>
              <a:rPr lang="en-US" sz="2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(x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y)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plt.title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</a:rPr>
              <a:t>"Simple Line 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# Adding the legends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plt.legend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urier New" panose="02070309020205020404" pitchFamily="49" charset="0"/>
              </a:rPr>
              <a:t>FirstLine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plt.show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503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779" y="566058"/>
            <a:ext cx="12855595" cy="41726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Bar plots</a:t>
            </a:r>
            <a:br>
              <a:rPr lang="en-US" b="1" dirty="0">
                <a:solidFill>
                  <a:srgbClr val="002060"/>
                </a:solidFill>
                <a:latin typeface="Palatino Linotype" panose="02040502050505030304" pitchFamily="18" charset="0"/>
              </a:rPr>
            </a:br>
            <a:endParaRPr lang="en-US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22" y="1277543"/>
            <a:ext cx="12855595" cy="2597772"/>
          </a:xfrm>
        </p:spPr>
        <p:txBody>
          <a:bodyPr>
            <a:normAutofit/>
          </a:bodyPr>
          <a:lstStyle/>
          <a:p>
            <a:r>
              <a:rPr lang="en-US" dirty="0" smtClean="0"/>
              <a:t>Compare </a:t>
            </a:r>
            <a:r>
              <a:rPr lang="en-US" dirty="0"/>
              <a:t>data </a:t>
            </a:r>
            <a:r>
              <a:rPr lang="en-US" dirty="0" smtClean="0"/>
              <a:t>amongst different </a:t>
            </a:r>
            <a:r>
              <a:rPr lang="en-US" dirty="0"/>
              <a:t>categories</a:t>
            </a:r>
          </a:p>
          <a:p>
            <a:r>
              <a:rPr lang="en-US" dirty="0" smtClean="0"/>
              <a:t>Ideal </a:t>
            </a:r>
            <a:r>
              <a:rPr lang="en-US" dirty="0"/>
              <a:t>for more than </a:t>
            </a:r>
            <a:r>
              <a:rPr lang="en-US" dirty="0" smtClean="0"/>
              <a:t>3 categories</a:t>
            </a:r>
            <a:endParaRPr lang="en-US" dirty="0"/>
          </a:p>
          <a:p>
            <a:r>
              <a:rPr lang="en-US" dirty="0" smtClean="0"/>
              <a:t>Can </a:t>
            </a:r>
            <a:r>
              <a:rPr lang="en-US" dirty="0"/>
              <a:t>show large </a:t>
            </a:r>
            <a:r>
              <a:rPr lang="en-US" dirty="0" smtClean="0"/>
              <a:t>data changes </a:t>
            </a:r>
            <a:r>
              <a:rPr lang="en-US" dirty="0"/>
              <a:t>over time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115" y="4666190"/>
            <a:ext cx="5893211" cy="31269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68" y="795931"/>
            <a:ext cx="13345301" cy="1158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43309" y="4169534"/>
            <a:ext cx="5610782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matplotlib.pyplot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data to display on plots 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 = [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12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y = [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This will plot a simple bar chart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plt.bar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(x, y)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Title to the plot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plt.title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"Bar Chart"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Adding the legends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plt.legend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"bar"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plt.show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4466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8" y="334963"/>
            <a:ext cx="12855595" cy="75897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Scatter plots</a:t>
            </a:r>
            <a:br>
              <a:rPr lang="en-US" b="1" dirty="0">
                <a:solidFill>
                  <a:srgbClr val="002060"/>
                </a:solidFill>
                <a:latin typeface="Palatino Linotype" panose="02040502050505030304" pitchFamily="18" charset="0"/>
              </a:rPr>
            </a:br>
            <a:endParaRPr lang="en-US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959" y="1486970"/>
            <a:ext cx="13599210" cy="281590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Used </a:t>
            </a:r>
            <a:r>
              <a:rPr lang="en-US" dirty="0">
                <a:solidFill>
                  <a:srgbClr val="002060"/>
                </a:solidFill>
                <a:latin typeface="Palatino Linotype" panose="02040502050505030304" pitchFamily="18" charset="0"/>
              </a:rPr>
              <a:t>to visualize </a:t>
            </a:r>
            <a:r>
              <a:rPr lang="en-US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relation between </a:t>
            </a:r>
            <a:r>
              <a:rPr lang="en-US" dirty="0">
                <a:solidFill>
                  <a:srgbClr val="002060"/>
                </a:solidFill>
                <a:latin typeface="Palatino Linotype" panose="02040502050505030304" pitchFamily="18" charset="0"/>
              </a:rPr>
              <a:t>two </a:t>
            </a:r>
            <a:r>
              <a:rPr lang="en-US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numeric variables</a:t>
            </a:r>
            <a:endParaRPr lang="en-US" dirty="0">
              <a:solidFill>
                <a:srgbClr val="002060"/>
              </a:solidFill>
              <a:latin typeface="Palatino Linotype" panose="02040502050505030304" pitchFamily="18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Used </a:t>
            </a:r>
            <a:r>
              <a:rPr lang="en-US" dirty="0">
                <a:solidFill>
                  <a:srgbClr val="002060"/>
                </a:solidFill>
                <a:latin typeface="Palatino Linotype" panose="02040502050505030304" pitchFamily="18" charset="0"/>
              </a:rPr>
              <a:t>to visualize </a:t>
            </a:r>
            <a:r>
              <a:rPr lang="en-US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correlation in </a:t>
            </a:r>
            <a:r>
              <a:rPr lang="en-US" dirty="0">
                <a:solidFill>
                  <a:srgbClr val="002060"/>
                </a:solidFill>
                <a:latin typeface="Palatino Linotype" panose="02040502050505030304" pitchFamily="18" charset="0"/>
              </a:rPr>
              <a:t>a large data set</a:t>
            </a:r>
          </a:p>
          <a:p>
            <a:r>
              <a:rPr lang="en-US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Predict </a:t>
            </a:r>
            <a:r>
              <a:rPr lang="en-US" dirty="0">
                <a:solidFill>
                  <a:srgbClr val="002060"/>
                </a:solidFill>
                <a:latin typeface="Palatino Linotype" panose="02040502050505030304" pitchFamily="18" charset="0"/>
              </a:rPr>
              <a:t>behavior </a:t>
            </a:r>
            <a:r>
              <a:rPr lang="en-US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of dependent </a:t>
            </a:r>
            <a:r>
              <a:rPr lang="en-US" dirty="0">
                <a:solidFill>
                  <a:srgbClr val="002060"/>
                </a:solidFill>
                <a:latin typeface="Palatino Linotype" panose="02040502050505030304" pitchFamily="18" charset="0"/>
              </a:rPr>
              <a:t>variable </a:t>
            </a:r>
            <a:r>
              <a:rPr lang="en-US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based on </a:t>
            </a:r>
            <a:r>
              <a:rPr lang="en-US" dirty="0">
                <a:solidFill>
                  <a:srgbClr val="002060"/>
                </a:solidFill>
                <a:latin typeface="Palatino Linotype" panose="02040502050505030304" pitchFamily="18" charset="0"/>
              </a:rPr>
              <a:t>the measure of </a:t>
            </a:r>
            <a:r>
              <a:rPr lang="en-US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the independent </a:t>
            </a:r>
            <a:r>
              <a:rPr lang="en-US" dirty="0">
                <a:solidFill>
                  <a:srgbClr val="002060"/>
                </a:solidFill>
                <a:latin typeface="Palatino Linotype" panose="02040502050505030304" pitchFamily="18" charset="0"/>
              </a:rPr>
              <a:t>variable.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982" y="5183275"/>
            <a:ext cx="5016472" cy="35830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68" y="727994"/>
            <a:ext cx="13345301" cy="1158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9324" y="4302871"/>
            <a:ext cx="539931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matplotlib.pyplot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data to display on plots 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 = [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12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y = [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This will plot a simple scatter chart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plt.scatter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(x, y)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Adding legend to the plot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plt.legend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Title to the plot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plt.title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"Scatter chart"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plt.show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394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21" y="232551"/>
            <a:ext cx="12855595" cy="64028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Histogram</a:t>
            </a:r>
            <a:endParaRPr lang="en-US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671431" y="1329002"/>
            <a:ext cx="6165787" cy="595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matplotlib.pyplot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# data to display on plots 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x = [</a:t>
            </a:r>
            <a:r>
              <a:rPr lang="en-US" sz="2400" dirty="0">
                <a:solidFill>
                  <a:srgbClr val="116644"/>
                </a:solidFill>
                <a:latin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116644"/>
                </a:solidFill>
                <a:latin typeface="Courier New" panose="020703090202050204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116644"/>
                </a:solidFill>
                <a:latin typeface="Courier New" panose="020703090202050204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116644"/>
                </a:solidFill>
                <a:latin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116644"/>
                </a:solidFill>
                <a:latin typeface="Courier New" panose="020703090202050204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116644"/>
                </a:solidFill>
                <a:latin typeface="Courier New" panose="020703090202050204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116644"/>
                </a:solidFill>
                <a:latin typeface="Courier New" panose="02070309020205020404" pitchFamily="49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116644"/>
                </a:solidFill>
                <a:latin typeface="Courier New" panose="02070309020205020404" pitchFamily="49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116644"/>
                </a:solidFill>
                <a:latin typeface="Courier New" panose="020703090202050204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# This will plot a simple histogram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plt.hist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(x, bins 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=[</a:t>
            </a:r>
            <a:r>
              <a:rPr lang="en-US" sz="2400" b="1" dirty="0">
                <a:solidFill>
                  <a:srgbClr val="116644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116644"/>
                </a:solidFill>
                <a:latin typeface="Courier New" panose="02070309020205020404" pitchFamily="49" charset="0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rgbClr val="116644"/>
                </a:solidFill>
                <a:latin typeface="Courier New" panose="02070309020205020404" pitchFamily="49" charset="0"/>
              </a:rPr>
              <a:t>5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116644"/>
                </a:solidFill>
                <a:latin typeface="Courier New" panose="02070309020205020404" pitchFamily="49" charset="0"/>
              </a:rPr>
              <a:t>7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# Title to the plot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plt.title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</a:rPr>
              <a:t>"Histogram"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# Adding the legends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plt.legend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</a:rPr>
              <a:t>"bar"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plt.show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122" y="2558183"/>
            <a:ext cx="5210175" cy="4143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31" y="927168"/>
            <a:ext cx="13345301" cy="1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9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16" y="360750"/>
            <a:ext cx="12855595" cy="47403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Box </a:t>
            </a:r>
            <a:r>
              <a:rPr lang="en-US" sz="3600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plot  - Whisker plot</a:t>
            </a:r>
            <a:r>
              <a:rPr lang="en-US" sz="36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/>
            </a:r>
            <a:br>
              <a:rPr lang="en-US" sz="3600" b="1" dirty="0">
                <a:solidFill>
                  <a:srgbClr val="002060"/>
                </a:solidFill>
                <a:latin typeface="Palatino Linotype" panose="02040502050505030304" pitchFamily="18" charset="0"/>
              </a:rPr>
            </a:br>
            <a:endParaRPr lang="en-US" sz="36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312" y="1192980"/>
            <a:ext cx="13003005" cy="171647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Statistical </a:t>
            </a:r>
            <a:r>
              <a:rPr lang="en-US" dirty="0">
                <a:solidFill>
                  <a:srgbClr val="002060"/>
                </a:solidFill>
                <a:latin typeface="Palatino Linotype" panose="02040502050505030304" pitchFamily="18" charset="0"/>
              </a:rPr>
              <a:t>graph used </a:t>
            </a:r>
            <a:r>
              <a:rPr lang="en-US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on sets </a:t>
            </a:r>
            <a:r>
              <a:rPr lang="en-US" dirty="0">
                <a:solidFill>
                  <a:srgbClr val="002060"/>
                </a:solidFill>
                <a:latin typeface="Palatino Linotype" panose="02040502050505030304" pitchFamily="18" charset="0"/>
              </a:rPr>
              <a:t>of numerical data</a:t>
            </a:r>
          </a:p>
          <a:p>
            <a:r>
              <a:rPr lang="en-US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Shows </a:t>
            </a:r>
            <a:r>
              <a:rPr lang="en-US" dirty="0">
                <a:solidFill>
                  <a:srgbClr val="002060"/>
                </a:solidFill>
                <a:latin typeface="Palatino Linotype" panose="02040502050505030304" pitchFamily="18" charset="0"/>
              </a:rPr>
              <a:t>the range, </a:t>
            </a:r>
            <a:r>
              <a:rPr lang="en-US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spread , and </a:t>
            </a:r>
            <a:r>
              <a:rPr lang="en-US" dirty="0">
                <a:solidFill>
                  <a:srgbClr val="002060"/>
                </a:solidFill>
                <a:latin typeface="Palatino Linotype" panose="02040502050505030304" pitchFamily="18" charset="0"/>
              </a:rPr>
              <a:t>center</a:t>
            </a:r>
          </a:p>
          <a:p>
            <a:r>
              <a:rPr lang="en-US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Used </a:t>
            </a:r>
            <a:r>
              <a:rPr lang="en-US" dirty="0">
                <a:solidFill>
                  <a:srgbClr val="002060"/>
                </a:solidFill>
                <a:latin typeface="Palatino Linotype" panose="02040502050505030304" pitchFamily="18" charset="0"/>
              </a:rPr>
              <a:t>to compare data </a:t>
            </a:r>
            <a:r>
              <a:rPr lang="en-US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from different </a:t>
            </a:r>
            <a:r>
              <a:rPr lang="en-US" dirty="0">
                <a:solidFill>
                  <a:srgbClr val="002060"/>
                </a:solidFill>
                <a:latin typeface="Palatino Linotype" panose="02040502050505030304" pitchFamily="18" charset="0"/>
              </a:rPr>
              <a:t>categories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298" y="4257719"/>
            <a:ext cx="8058920" cy="28790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16" y="718948"/>
            <a:ext cx="13345301" cy="1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6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903" y="371326"/>
            <a:ext cx="12855595" cy="63135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002060"/>
                </a:solidFill>
                <a:latin typeface="Palatino Linotype" panose="02040502050505030304" pitchFamily="18" charset="0"/>
              </a:rPr>
              <a:t>Seaborn</a:t>
            </a:r>
            <a:r>
              <a:rPr lang="en-US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 </a:t>
            </a:r>
            <a:endParaRPr lang="en-US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03" y="1029243"/>
            <a:ext cx="13345301" cy="115834"/>
          </a:xfrm>
          <a:prstGeom prst="rect">
            <a:avLst/>
          </a:prstGeom>
        </p:spPr>
      </p:pic>
      <p:sp>
        <p:nvSpPr>
          <p:cNvPr id="9" name="Content Placeholder 8"/>
          <p:cNvSpPr txBox="1">
            <a:spLocks noGrp="1"/>
          </p:cNvSpPr>
          <p:nvPr>
            <p:ph idx="1"/>
          </p:nvPr>
        </p:nvSpPr>
        <p:spPr>
          <a:xfrm>
            <a:off x="495742" y="2246145"/>
            <a:ext cx="11017385" cy="419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Palatino Linotype" panose="02040502050505030304" pitchFamily="18" charset="0"/>
              </a:rPr>
              <a:t>Seaborn package is built on </a:t>
            </a:r>
            <a:r>
              <a:rPr lang="en-US" sz="3600" dirty="0" err="1">
                <a:solidFill>
                  <a:srgbClr val="002060"/>
                </a:solidFill>
                <a:latin typeface="Palatino Linotype" panose="02040502050505030304" pitchFamily="18" charset="0"/>
              </a:rPr>
              <a:t>matplotlib</a:t>
            </a:r>
            <a:r>
              <a:rPr lang="en-US" sz="3600" dirty="0">
                <a:solidFill>
                  <a:srgbClr val="002060"/>
                </a:solidFill>
                <a:latin typeface="Palatino Linotype" panose="02040502050505030304" pitchFamily="18" charset="0"/>
              </a:rPr>
              <a:t> but provides high level interface for drawing attractive statistical </a:t>
            </a:r>
            <a:r>
              <a:rPr lang="en-US" sz="3600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graphics</a:t>
            </a:r>
            <a:endParaRPr lang="en-US" sz="3600" dirty="0">
              <a:solidFill>
                <a:srgbClr val="002060"/>
              </a:solidFill>
              <a:latin typeface="Palatino Linotype" panose="02040502050505030304" pitchFamily="18" charset="0"/>
            </a:endParaRPr>
          </a:p>
          <a:p>
            <a:endParaRPr lang="en-US" sz="3600" dirty="0" smtClean="0">
              <a:solidFill>
                <a:srgbClr val="002060"/>
              </a:solidFill>
              <a:latin typeface="Palatino Linotype" panose="02040502050505030304" pitchFamily="18" charset="0"/>
            </a:endParaRPr>
          </a:p>
          <a:p>
            <a:r>
              <a:rPr lang="en-US" sz="3600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 </a:t>
            </a:r>
            <a:r>
              <a:rPr lang="en-US" sz="3600" dirty="0">
                <a:solidFill>
                  <a:srgbClr val="002060"/>
                </a:solidFill>
                <a:latin typeface="Palatino Linotype" panose="02040502050505030304" pitchFamily="18" charset="0"/>
              </a:rPr>
              <a:t>It specifically targets statistical data </a:t>
            </a:r>
            <a:r>
              <a:rPr lang="en-US" sz="3600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visualization</a:t>
            </a:r>
          </a:p>
          <a:p>
            <a:r>
              <a:rPr lang="en-US" sz="3600" dirty="0">
                <a:solidFill>
                  <a:srgbClr val="002060"/>
                </a:solidFill>
                <a:latin typeface="Palatino Linotype" panose="02040502050505030304" pitchFamily="18" charset="0"/>
              </a:rPr>
              <a:t>i</a:t>
            </a:r>
            <a:r>
              <a:rPr lang="en-US" sz="3600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mport </a:t>
            </a:r>
            <a:r>
              <a:rPr lang="en-US" sz="3600" dirty="0" err="1" smtClean="0">
                <a:solidFill>
                  <a:srgbClr val="002060"/>
                </a:solidFill>
                <a:latin typeface="Palatino Linotype" panose="02040502050505030304" pitchFamily="18" charset="0"/>
              </a:rPr>
              <a:t>seaborn</a:t>
            </a:r>
            <a:r>
              <a:rPr lang="en-US" sz="3600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 as </a:t>
            </a:r>
            <a:r>
              <a:rPr lang="en-US" sz="3600" dirty="0" err="1" smtClean="0">
                <a:solidFill>
                  <a:srgbClr val="002060"/>
                </a:solidFill>
                <a:latin typeface="Palatino Linotype" panose="02040502050505030304" pitchFamily="18" charset="0"/>
              </a:rPr>
              <a:t>sns</a:t>
            </a:r>
            <a:endParaRPr lang="en-US" sz="3600" dirty="0">
              <a:solidFill>
                <a:srgbClr val="002060"/>
              </a:solidFill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3600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2908" y="1405901"/>
            <a:ext cx="1956986" cy="168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646" y="166800"/>
            <a:ext cx="12855595" cy="859952"/>
          </a:xfrm>
        </p:spPr>
        <p:txBody>
          <a:bodyPr/>
          <a:lstStyle/>
          <a:p>
            <a:r>
              <a:rPr lang="en-GB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Histograms</a:t>
            </a:r>
            <a:endParaRPr lang="en-GB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645" y="1026752"/>
            <a:ext cx="12855595" cy="66187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Allow </a:t>
            </a:r>
            <a:r>
              <a:rPr lang="en-GB" dirty="0"/>
              <a:t>you to plot the distributions of numeric variables.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080" y="5573361"/>
            <a:ext cx="4823068" cy="10070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836" y="3778309"/>
            <a:ext cx="6422612" cy="45971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45" y="1726208"/>
            <a:ext cx="9730037" cy="20145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645" y="834210"/>
            <a:ext cx="13345301" cy="1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1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237" y="835673"/>
            <a:ext cx="14109865" cy="773846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rgbClr val="002060"/>
                </a:solidFill>
                <a:latin typeface="Palatino Linotype" panose="02040502050505030304" pitchFamily="18" charset="0"/>
              </a:rPr>
              <a:t>Python Library to provide data analysis features similar to: R, MATLAB, 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2060"/>
                </a:solidFill>
                <a:latin typeface="Palatino Linotype" panose="02040502050505030304" pitchFamily="18" charset="0"/>
              </a:rPr>
              <a:t>The  most important package for the data analysis with Python. </a:t>
            </a:r>
            <a:endParaRPr lang="en-US" sz="3400" dirty="0" smtClean="0">
              <a:solidFill>
                <a:srgbClr val="002060"/>
              </a:solidFill>
              <a:latin typeface="Palatino Linotype" panose="02040502050505030304" pitchFamily="18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3400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Rich </a:t>
            </a:r>
            <a:r>
              <a:rPr lang="en-US" sz="3400" dirty="0">
                <a:solidFill>
                  <a:srgbClr val="002060"/>
                </a:solidFill>
                <a:latin typeface="Palatino Linotype" panose="02040502050505030304" pitchFamily="18" charset="0"/>
              </a:rPr>
              <a:t>data structures and functions to make working with data structure fast, and easy.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rgbClr val="002060"/>
                </a:solidFill>
                <a:latin typeface="Palatino Linotype" panose="02040502050505030304" pitchFamily="18" charset="0"/>
              </a:rPr>
              <a:t>It is built on top of </a:t>
            </a:r>
            <a:r>
              <a:rPr lang="en-US" sz="3400" dirty="0" err="1">
                <a:solidFill>
                  <a:srgbClr val="002060"/>
                </a:solidFill>
                <a:latin typeface="Palatino Linotype" panose="02040502050505030304" pitchFamily="18" charset="0"/>
              </a:rPr>
              <a:t>NumPy</a:t>
            </a:r>
            <a:endParaRPr lang="en-US" sz="3400" dirty="0">
              <a:solidFill>
                <a:srgbClr val="002060"/>
              </a:solidFill>
              <a:latin typeface="Palatino Linotype" panose="02040502050505030304" pitchFamily="18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rgbClr val="002060"/>
                </a:solidFill>
                <a:latin typeface="Palatino Linotype" panose="02040502050505030304" pitchFamily="18" charset="0"/>
              </a:rPr>
              <a:t>Key components provided by Pandas:</a:t>
            </a:r>
          </a:p>
          <a:p>
            <a:pPr lvl="4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2675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Series </a:t>
            </a:r>
          </a:p>
          <a:p>
            <a:pPr lvl="4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2675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DataFrame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The </a:t>
            </a:r>
            <a:r>
              <a:rPr lang="en-US" sz="3600" dirty="0">
                <a:solidFill>
                  <a:srgbClr val="002060"/>
                </a:solidFill>
                <a:latin typeface="Palatino Linotype" panose="02040502050505030304" pitchFamily="18" charset="0"/>
              </a:rPr>
              <a:t>fundamental concept of  </a:t>
            </a:r>
            <a:r>
              <a:rPr lang="en-US" sz="3600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Pandas package </a:t>
            </a:r>
            <a:r>
              <a:rPr lang="en-US" sz="3600" dirty="0">
                <a:solidFill>
                  <a:srgbClr val="002060"/>
                </a:solidFill>
                <a:latin typeface="Palatino Linotype" panose="02040502050505030304" pitchFamily="18" charset="0"/>
              </a:rPr>
              <a:t>is the </a:t>
            </a:r>
            <a:r>
              <a:rPr lang="en-US" sz="36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DataFrame</a:t>
            </a:r>
            <a:r>
              <a:rPr lang="en-US" sz="3600" dirty="0">
                <a:solidFill>
                  <a:srgbClr val="002060"/>
                </a:solidFill>
                <a:latin typeface="Palatino Linotype" panose="02040502050505030304" pitchFamily="18" charset="0"/>
              </a:rPr>
              <a:t>, a two-dimensional tabular data </a:t>
            </a:r>
            <a:r>
              <a:rPr lang="en-US" sz="3600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structure, with </a:t>
            </a:r>
            <a:r>
              <a:rPr lang="en-US" sz="3600" dirty="0">
                <a:solidFill>
                  <a:srgbClr val="002060"/>
                </a:solidFill>
                <a:latin typeface="Palatino Linotype" panose="02040502050505030304" pitchFamily="18" charset="0"/>
              </a:rPr>
              <a:t>row and column labels.</a:t>
            </a:r>
          </a:p>
          <a:p>
            <a:pPr marL="0" indent="0">
              <a:lnSpc>
                <a:spcPct val="170000"/>
              </a:lnSpc>
              <a:buNone/>
            </a:pPr>
            <a:endParaRPr lang="en-US" sz="3600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6436" y="116113"/>
            <a:ext cx="12855595" cy="67852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Pandas </a:t>
            </a:r>
            <a:endParaRPr lang="en-US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37" y="720321"/>
            <a:ext cx="13346193" cy="11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359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194" y="283893"/>
            <a:ext cx="12855595" cy="810705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Bar plot</a:t>
            </a:r>
            <a:endParaRPr lang="en-GB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480" y="2646913"/>
            <a:ext cx="7158309" cy="574238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24722" y="2069894"/>
            <a:ext cx="12855595" cy="661873"/>
          </a:xfrm>
        </p:spPr>
        <p:txBody>
          <a:bodyPr/>
          <a:lstStyle/>
          <a:p>
            <a:r>
              <a:rPr lang="en-GB" dirty="0" smtClean="0"/>
              <a:t>Visualises the distributions </a:t>
            </a:r>
            <a:r>
              <a:rPr lang="en-GB" dirty="0"/>
              <a:t>of categorical variables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83" y="3871654"/>
            <a:ext cx="5335969" cy="11248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68" y="930007"/>
            <a:ext cx="13345301" cy="1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4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522" y="335595"/>
            <a:ext cx="12855595" cy="1127029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latin typeface="Palatino Linotype" panose="02040502050505030304" pitchFamily="18" charset="0"/>
              </a:rPr>
              <a:t>Other types of graphs: Creating a scatter plot</a:t>
            </a:r>
            <a:endParaRPr lang="en-GB" b="1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38" y="4696220"/>
            <a:ext cx="5868859" cy="3144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041" y="2722113"/>
            <a:ext cx="6837121" cy="522528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764415" y="3924681"/>
            <a:ext cx="16936" cy="6889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352948" y="5010623"/>
            <a:ext cx="0" cy="9823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10007" y="3924681"/>
            <a:ext cx="5647" cy="6737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575193" y="4978689"/>
            <a:ext cx="0" cy="9823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1138" y="5993001"/>
            <a:ext cx="2458766" cy="178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1" dirty="0" err="1"/>
              <a:t>Seaborn</a:t>
            </a:r>
            <a:r>
              <a:rPr lang="en-GB" sz="2201" dirty="0"/>
              <a:t> “linear model plot” function for creating a scatter graph</a:t>
            </a:r>
            <a:endParaRPr lang="en-GB" sz="2201" dirty="0"/>
          </a:p>
        </p:txBody>
      </p:sp>
      <p:sp>
        <p:nvSpPr>
          <p:cNvPr id="17" name="TextBox 16"/>
          <p:cNvSpPr txBox="1"/>
          <p:nvPr/>
        </p:nvSpPr>
        <p:spPr>
          <a:xfrm>
            <a:off x="3226606" y="5961067"/>
            <a:ext cx="2732590" cy="769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1" dirty="0"/>
              <a:t>Name of variable we want on the y-axis</a:t>
            </a:r>
            <a:endParaRPr lang="en-GB" sz="2201" dirty="0"/>
          </a:p>
        </p:txBody>
      </p:sp>
      <p:sp>
        <p:nvSpPr>
          <p:cNvPr id="18" name="TextBox 17"/>
          <p:cNvSpPr txBox="1"/>
          <p:nvPr/>
        </p:nvSpPr>
        <p:spPr>
          <a:xfrm>
            <a:off x="1688111" y="3134523"/>
            <a:ext cx="2732590" cy="769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1" dirty="0"/>
              <a:t>Name of variable we want on the x-axis</a:t>
            </a:r>
            <a:endParaRPr lang="en-GB" sz="2201" dirty="0"/>
          </a:p>
        </p:txBody>
      </p:sp>
      <p:sp>
        <p:nvSpPr>
          <p:cNvPr id="19" name="TextBox 18"/>
          <p:cNvSpPr txBox="1"/>
          <p:nvPr/>
        </p:nvSpPr>
        <p:spPr>
          <a:xfrm>
            <a:off x="4556202" y="2840017"/>
            <a:ext cx="2732590" cy="1108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1" dirty="0"/>
              <a:t>Name of our </a:t>
            </a:r>
            <a:r>
              <a:rPr lang="en-GB" sz="2201" dirty="0" err="1"/>
              <a:t>dataframe</a:t>
            </a:r>
            <a:r>
              <a:rPr lang="en-GB" sz="2201" dirty="0"/>
              <a:t> fed to the “data=“ command</a:t>
            </a:r>
            <a:endParaRPr lang="en-GB" sz="220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138" y="1295919"/>
            <a:ext cx="13345301" cy="1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3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527" y="1409534"/>
            <a:ext cx="12855595" cy="2544801"/>
          </a:xfrm>
        </p:spPr>
        <p:txBody>
          <a:bodyPr/>
          <a:lstStyle/>
          <a:p>
            <a:r>
              <a:rPr lang="en-GB" dirty="0" err="1"/>
              <a:t>Seaborn</a:t>
            </a:r>
            <a:r>
              <a:rPr lang="en-GB" dirty="0"/>
              <a:t> doesn't have a dedicated scatter plot </a:t>
            </a:r>
            <a:r>
              <a:rPr lang="en-GB" dirty="0" smtClean="0"/>
              <a:t>function.</a:t>
            </a:r>
          </a:p>
          <a:p>
            <a:r>
              <a:rPr lang="en-GB" dirty="0" err="1">
                <a:latin typeface="Agency FB" panose="020B0503020202020204" pitchFamily="34" charset="0"/>
              </a:rPr>
              <a:t>lmplot</a:t>
            </a:r>
            <a:r>
              <a:rPr lang="en-GB" dirty="0">
                <a:latin typeface="Agency FB" panose="020B0503020202020204" pitchFamily="34" charset="0"/>
              </a:rPr>
              <a:t>() </a:t>
            </a:r>
            <a:r>
              <a:rPr lang="en-GB" dirty="0" smtClean="0"/>
              <a:t> </a:t>
            </a:r>
            <a:r>
              <a:rPr lang="en-GB" dirty="0"/>
              <a:t>function for fitting and plotting a </a:t>
            </a:r>
            <a:r>
              <a:rPr lang="en-GB" dirty="0" smtClean="0"/>
              <a:t>regression </a:t>
            </a:r>
            <a:r>
              <a:rPr lang="en-GB" dirty="0" smtClean="0"/>
              <a:t>line</a:t>
            </a:r>
          </a:p>
          <a:p>
            <a:r>
              <a:rPr lang="en-GB" dirty="0" smtClean="0"/>
              <a:t>To </a:t>
            </a:r>
            <a:r>
              <a:rPr lang="en-GB" dirty="0" smtClean="0"/>
              <a:t>remove the regression line, </a:t>
            </a:r>
            <a:r>
              <a:rPr lang="en-GB" dirty="0" smtClean="0"/>
              <a:t>use </a:t>
            </a:r>
            <a:r>
              <a:rPr lang="en-GB" dirty="0" smtClean="0"/>
              <a:t>the </a:t>
            </a:r>
            <a:r>
              <a:rPr lang="en-GB" dirty="0" err="1" smtClean="0">
                <a:latin typeface="Agency FB" panose="020B0503020202020204" pitchFamily="34" charset="0"/>
              </a:rPr>
              <a:t>fit_reg</a:t>
            </a:r>
            <a:r>
              <a:rPr lang="en-GB" dirty="0" smtClean="0">
                <a:latin typeface="Agency FB" panose="020B0503020202020204" pitchFamily="34" charset="0"/>
              </a:rPr>
              <a:t>=False</a:t>
            </a:r>
            <a:r>
              <a:rPr lang="en-GB" dirty="0" smtClean="0"/>
              <a:t> command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356" y="3954335"/>
            <a:ext cx="5124921" cy="42488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09" y="5126033"/>
            <a:ext cx="7778566" cy="31440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10527" y="281156"/>
            <a:ext cx="8749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Scatter plot</a:t>
            </a:r>
            <a:endParaRPr lang="en-US" sz="28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673" y="851741"/>
            <a:ext cx="13345301" cy="1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97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397" y="570208"/>
            <a:ext cx="12855595" cy="740625"/>
          </a:xfrm>
        </p:spPr>
        <p:txBody>
          <a:bodyPr>
            <a:normAutofit/>
          </a:bodyPr>
          <a:lstStyle/>
          <a:p>
            <a:r>
              <a:rPr lang="en-GB" sz="3600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The hue function</a:t>
            </a:r>
            <a:endParaRPr lang="en-GB" sz="36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720" y="1861868"/>
            <a:ext cx="12855595" cy="1169840"/>
          </a:xfrm>
        </p:spPr>
        <p:txBody>
          <a:bodyPr/>
          <a:lstStyle/>
          <a:p>
            <a:r>
              <a:rPr lang="en-GB" dirty="0" smtClean="0"/>
              <a:t>Another useful function in </a:t>
            </a:r>
            <a:r>
              <a:rPr lang="en-GB" dirty="0" err="1" smtClean="0"/>
              <a:t>Seaborn</a:t>
            </a:r>
            <a:r>
              <a:rPr lang="en-GB" dirty="0" smtClean="0"/>
              <a:t> is the </a:t>
            </a:r>
            <a:r>
              <a:rPr lang="en-GB" dirty="0" smtClean="0">
                <a:latin typeface="Agency FB" panose="020B0503020202020204" pitchFamily="34" charset="0"/>
              </a:rPr>
              <a:t>hue</a:t>
            </a:r>
            <a:r>
              <a:rPr lang="en-GB" dirty="0" smtClean="0"/>
              <a:t> function, which enables us to use a variable to colour code our data points.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45" y="4810501"/>
            <a:ext cx="6792875" cy="9685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020" y="3900598"/>
            <a:ext cx="5903972" cy="44189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68" y="1252916"/>
            <a:ext cx="13345301" cy="1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2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721" y="568722"/>
            <a:ext cx="12855595" cy="726643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latin typeface="Palatino Linotype" panose="02040502050505030304" pitchFamily="18" charset="0"/>
              </a:rPr>
              <a:t>Factor plots</a:t>
            </a:r>
            <a:endParaRPr lang="en-GB" b="1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722" y="2311089"/>
            <a:ext cx="12855595" cy="888279"/>
          </a:xfrm>
        </p:spPr>
        <p:txBody>
          <a:bodyPr/>
          <a:lstStyle/>
          <a:p>
            <a:r>
              <a:rPr lang="en-GB" dirty="0" smtClean="0"/>
              <a:t>Make it easy </a:t>
            </a:r>
            <a:r>
              <a:rPr lang="en-GB" dirty="0"/>
              <a:t>to separate plots by categorical classes.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763" y="3769484"/>
            <a:ext cx="5028674" cy="23307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81549" y="4709077"/>
            <a:ext cx="3459761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1" dirty="0"/>
              <a:t>Colour by stage.</a:t>
            </a:r>
            <a:endParaRPr lang="en-GB" sz="2201" dirty="0"/>
          </a:p>
        </p:txBody>
      </p:sp>
      <p:sp>
        <p:nvSpPr>
          <p:cNvPr id="6" name="TextBox 5"/>
          <p:cNvSpPr txBox="1"/>
          <p:nvPr/>
        </p:nvSpPr>
        <p:spPr>
          <a:xfrm>
            <a:off x="9581549" y="5068251"/>
            <a:ext cx="3459761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1" dirty="0"/>
              <a:t>Separate by stage.</a:t>
            </a:r>
            <a:endParaRPr lang="en-GB" sz="2201" dirty="0"/>
          </a:p>
        </p:txBody>
      </p:sp>
      <p:sp>
        <p:nvSpPr>
          <p:cNvPr id="7" name="TextBox 6"/>
          <p:cNvSpPr txBox="1"/>
          <p:nvPr/>
        </p:nvSpPr>
        <p:spPr>
          <a:xfrm>
            <a:off x="9692090" y="5372484"/>
            <a:ext cx="4990359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1" dirty="0"/>
              <a:t>Generate using a </a:t>
            </a:r>
            <a:r>
              <a:rPr lang="en-GB" sz="2201" dirty="0" err="1"/>
              <a:t>swarmplot</a:t>
            </a:r>
            <a:r>
              <a:rPr lang="en-GB" sz="2201" dirty="0"/>
              <a:t>.</a:t>
            </a:r>
            <a:endParaRPr lang="en-GB" sz="2201" dirty="0"/>
          </a:p>
        </p:txBody>
      </p:sp>
      <p:sp>
        <p:nvSpPr>
          <p:cNvPr id="8" name="TextBox 7"/>
          <p:cNvSpPr txBox="1"/>
          <p:nvPr/>
        </p:nvSpPr>
        <p:spPr>
          <a:xfrm>
            <a:off x="9581550" y="5763694"/>
            <a:ext cx="674736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1" dirty="0"/>
              <a:t>Rotate axis on x-ticks by 45 degrees.</a:t>
            </a:r>
            <a:endParaRPr lang="en-GB" sz="220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282756" y="4935226"/>
            <a:ext cx="32121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282756" y="5294009"/>
            <a:ext cx="32121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453437" y="5598242"/>
            <a:ext cx="32121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369420" y="5952000"/>
            <a:ext cx="32121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721" y="1460816"/>
            <a:ext cx="13345301" cy="1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9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40" y="1777846"/>
            <a:ext cx="13682359" cy="549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0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8" y="549961"/>
            <a:ext cx="12855595" cy="735261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latin typeface="Palatino Linotype" panose="02040502050505030304" pitchFamily="18" charset="0"/>
              </a:rPr>
              <a:t>A box plot</a:t>
            </a:r>
            <a:endParaRPr lang="en-GB" b="1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943" y="2981743"/>
            <a:ext cx="3632186" cy="5255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498" y="2101076"/>
            <a:ext cx="8523818" cy="57873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68" y="1285222"/>
            <a:ext cx="13345301" cy="1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3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8" y="263747"/>
            <a:ext cx="12855595" cy="839170"/>
          </a:xfrm>
        </p:spPr>
        <p:txBody>
          <a:bodyPr/>
          <a:lstStyle/>
          <a:p>
            <a:r>
              <a:rPr lang="en-GB" b="1" dirty="0" err="1" smtClean="0">
                <a:solidFill>
                  <a:srgbClr val="002060"/>
                </a:solidFill>
                <a:latin typeface="Palatino Linotype" panose="02040502050505030304" pitchFamily="18" charset="0"/>
              </a:rPr>
              <a:t>Heatmaps</a:t>
            </a:r>
            <a:endParaRPr lang="en-GB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722" y="2565794"/>
            <a:ext cx="12855595" cy="1411842"/>
          </a:xfrm>
        </p:spPr>
        <p:txBody>
          <a:bodyPr/>
          <a:lstStyle/>
          <a:p>
            <a:r>
              <a:rPr lang="en-GB" dirty="0" smtClean="0"/>
              <a:t>Useful for visualising matrix-like data.</a:t>
            </a:r>
          </a:p>
          <a:p>
            <a:r>
              <a:rPr lang="en-GB" dirty="0" smtClean="0"/>
              <a:t>Here, we’ll plot the correlation of the </a:t>
            </a:r>
            <a:r>
              <a:rPr lang="en-GB" dirty="0" err="1" smtClean="0">
                <a:latin typeface="Agency FB" panose="020B0503020202020204" pitchFamily="34" charset="0"/>
              </a:rPr>
              <a:t>stats_df</a:t>
            </a:r>
            <a:r>
              <a:rPr lang="en-GB" dirty="0" smtClean="0"/>
              <a:t> variables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18" y="4874119"/>
            <a:ext cx="3682141" cy="7308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519" y="4063938"/>
            <a:ext cx="5798991" cy="4320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68" y="1177407"/>
            <a:ext cx="13345301" cy="1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9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409" y="399265"/>
            <a:ext cx="12855595" cy="58171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Joint Distribution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315" y="2282788"/>
            <a:ext cx="13620892" cy="1150060"/>
          </a:xfrm>
        </p:spPr>
        <p:txBody>
          <a:bodyPr/>
          <a:lstStyle/>
          <a:p>
            <a:r>
              <a:rPr lang="en-GB" dirty="0"/>
              <a:t>Joint distribution plots combine information from scatter plots and histograms to give you detailed information for bi-variate distributions.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986" y="3805031"/>
            <a:ext cx="4199441" cy="10570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276" y="3432848"/>
            <a:ext cx="5080728" cy="51150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409" y="1031031"/>
            <a:ext cx="13345301" cy="1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6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8" y="728290"/>
            <a:ext cx="12855595" cy="62397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Introduction to </a:t>
            </a:r>
            <a:r>
              <a:rPr lang="en-US" b="1" dirty="0" err="1">
                <a:solidFill>
                  <a:srgbClr val="002060"/>
                </a:solidFill>
                <a:latin typeface="Palatino Linotype" panose="02040502050505030304" pitchFamily="18" charset="0"/>
              </a:rPr>
              <a:t>Plotly</a:t>
            </a:r>
            <a:r>
              <a:rPr lang="en-US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/>
            </a:r>
            <a:br>
              <a:rPr lang="en-US" b="1" dirty="0">
                <a:solidFill>
                  <a:srgbClr val="002060"/>
                </a:solidFill>
                <a:latin typeface="Palatino Linotype" panose="02040502050505030304" pitchFamily="18" charset="0"/>
              </a:rPr>
            </a:br>
            <a:endParaRPr lang="en-US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867" y="3369872"/>
            <a:ext cx="12855595" cy="5743363"/>
          </a:xfrm>
        </p:spPr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Plotly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is a high-level data visualization library that provides a wide range of interactive and customizable chart types. Unlike </a:t>
            </a:r>
            <a:r>
              <a:rPr lang="en-US" dirty="0" err="1">
                <a:solidFill>
                  <a:srgbClr val="002060"/>
                </a:solidFill>
              </a:rPr>
              <a:t>Matplotlib's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pyplot</a:t>
            </a:r>
            <a:r>
              <a:rPr lang="en-US" dirty="0">
                <a:solidFill>
                  <a:srgbClr val="002060"/>
                </a:solidFill>
              </a:rPr>
              <a:t> module, which uses a MATLAB-style interface, </a:t>
            </a:r>
            <a:r>
              <a:rPr lang="en-US" dirty="0" err="1">
                <a:solidFill>
                  <a:srgbClr val="002060"/>
                </a:solidFill>
              </a:rPr>
              <a:t>Plotly</a:t>
            </a:r>
            <a:r>
              <a:rPr lang="en-US" dirty="0">
                <a:solidFill>
                  <a:srgbClr val="002060"/>
                </a:solidFill>
              </a:rPr>
              <a:t> follows an object-oriented approach, where each chart is an independent object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import </a:t>
            </a:r>
            <a:r>
              <a:rPr lang="en-US" dirty="0" err="1">
                <a:solidFill>
                  <a:srgbClr val="002060"/>
                </a:solidFill>
              </a:rPr>
              <a:t>plotly.graph_objects</a:t>
            </a:r>
            <a:r>
              <a:rPr lang="en-US" dirty="0">
                <a:solidFill>
                  <a:srgbClr val="002060"/>
                </a:solidFill>
              </a:rPr>
              <a:t> as go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import </a:t>
            </a:r>
            <a:r>
              <a:rPr lang="en-US" dirty="0" err="1">
                <a:solidFill>
                  <a:srgbClr val="002060"/>
                </a:solidFill>
              </a:rPr>
              <a:t>plotly.express</a:t>
            </a:r>
            <a:r>
              <a:rPr lang="en-US" dirty="0">
                <a:solidFill>
                  <a:srgbClr val="002060"/>
                </a:solidFill>
              </a:rPr>
              <a:t> as </a:t>
            </a:r>
            <a:r>
              <a:rPr lang="en-US" dirty="0" err="1">
                <a:solidFill>
                  <a:srgbClr val="002060"/>
                </a:solidFill>
              </a:rPr>
              <a:t>px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68" y="1294351"/>
            <a:ext cx="13345301" cy="1158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138" y="1501770"/>
            <a:ext cx="2188654" cy="157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60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86" y="0"/>
            <a:ext cx="12855595" cy="7365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Palatino Linotype" panose="02040502050505030304" pitchFamily="18" charset="0"/>
              </a:rPr>
              <a:t>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980" y="856627"/>
            <a:ext cx="12855595" cy="615377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Palatino Linotype" panose="02040502050505030304" pitchFamily="18" charset="0"/>
              </a:rPr>
              <a:t>One dimensional </a:t>
            </a:r>
            <a:r>
              <a:rPr lang="en-US" sz="2400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“array”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It </a:t>
            </a:r>
            <a:r>
              <a:rPr lang="en-US" sz="2400" dirty="0">
                <a:solidFill>
                  <a:srgbClr val="002060"/>
                </a:solidFill>
                <a:latin typeface="Palatino Linotype" panose="02040502050505030304" pitchFamily="18" charset="0"/>
              </a:rPr>
              <a:t>contains array of data </a:t>
            </a:r>
            <a:r>
              <a:rPr lang="en-US" sz="2400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Palatino Linotype" panose="02040502050505030304" pitchFamily="18" charset="0"/>
              </a:rPr>
              <a:t>with associated indexes. (Indexes can be strings or integers or other data types.)</a:t>
            </a:r>
          </a:p>
          <a:p>
            <a:r>
              <a:rPr lang="en-US" sz="2400" dirty="0">
                <a:solidFill>
                  <a:srgbClr val="002060"/>
                </a:solidFill>
                <a:latin typeface="Palatino Linotype" panose="02040502050505030304" pitchFamily="18" charset="0"/>
              </a:rPr>
              <a:t>By default , the series will </a:t>
            </a:r>
            <a:r>
              <a:rPr lang="en-US" sz="2400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be</a:t>
            </a:r>
            <a:r>
              <a:rPr lang="en-US" sz="2400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 indexed </a:t>
            </a:r>
            <a:r>
              <a:rPr lang="en-US" sz="2400" dirty="0">
                <a:solidFill>
                  <a:srgbClr val="002060"/>
                </a:solidFill>
                <a:latin typeface="Palatino Linotype" panose="02040502050505030304" pitchFamily="18" charset="0"/>
              </a:rPr>
              <a:t>from 0 to </a:t>
            </a:r>
            <a:r>
              <a:rPr lang="en-US" sz="2400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Palatino Linotype" panose="02040502050505030304" pitchFamily="18" charset="0"/>
              </a:rPr>
              <a:t>size -1</a:t>
            </a:r>
          </a:p>
          <a:p>
            <a:endParaRPr lang="en-US" sz="2400" dirty="0">
              <a:solidFill>
                <a:srgbClr val="002060"/>
              </a:solidFill>
              <a:latin typeface="Palatino Linotype" panose="02040502050505030304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Palatino Linotype" panose="02040502050505030304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3377" y="2658980"/>
            <a:ext cx="38193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80"/>
                </a:solidFill>
                <a:latin typeface="Palatino Linotype" panose="02040502050505030304" pitchFamily="18" charset="0"/>
              </a:rPr>
              <a:t>import </a:t>
            </a:r>
            <a:r>
              <a:rPr lang="en-US" sz="2400" dirty="0">
                <a:solidFill>
                  <a:srgbClr val="000080"/>
                </a:solidFill>
                <a:latin typeface="Palatino Linotype" panose="02040502050505030304" pitchFamily="18" charset="0"/>
              </a:rPr>
              <a:t>pandas as pd</a:t>
            </a:r>
          </a:p>
          <a:p>
            <a:r>
              <a:rPr lang="en-US" sz="2400" b="1" dirty="0" smtClean="0">
                <a:solidFill>
                  <a:srgbClr val="000080"/>
                </a:solidFill>
                <a:latin typeface="Palatino Linotype" panose="02040502050505030304" pitchFamily="18" charset="0"/>
              </a:rPr>
              <a:t>a </a:t>
            </a:r>
            <a:r>
              <a:rPr lang="en-US" sz="2400" b="1" dirty="0">
                <a:solidFill>
                  <a:srgbClr val="000080"/>
                </a:solidFill>
                <a:latin typeface="Palatino Linotype" panose="02040502050505030304" pitchFamily="18" charset="0"/>
              </a:rPr>
              <a:t>= </a:t>
            </a:r>
            <a:r>
              <a:rPr lang="en-US" sz="2400" b="1" dirty="0" err="1" smtClean="0">
                <a:solidFill>
                  <a:srgbClr val="000080"/>
                </a:solidFill>
                <a:latin typeface="Palatino Linotype" panose="02040502050505030304" pitchFamily="18" charset="0"/>
              </a:rPr>
              <a:t>pd.Series</a:t>
            </a:r>
            <a:r>
              <a:rPr lang="en-US" sz="2400" b="1" dirty="0">
                <a:solidFill>
                  <a:srgbClr val="000080"/>
                </a:solidFill>
                <a:latin typeface="Palatino Linotype" panose="02040502050505030304" pitchFamily="18" charset="0"/>
              </a:rPr>
              <a:t>([4, 7, -5, 3])</a:t>
            </a:r>
          </a:p>
          <a:p>
            <a:r>
              <a:rPr lang="en-US" sz="2400" dirty="0" smtClean="0">
                <a:solidFill>
                  <a:srgbClr val="000080"/>
                </a:solidFill>
                <a:latin typeface="Palatino Linotype" panose="02040502050505030304" pitchFamily="18" charset="0"/>
              </a:rPr>
              <a:t>print(a)</a:t>
            </a:r>
            <a:endParaRPr lang="en-US" sz="2400" dirty="0">
              <a:solidFill>
                <a:srgbClr val="000080"/>
              </a:solidFill>
              <a:latin typeface="Palatino Linotype" panose="02040502050505030304" pitchFamily="18" charset="0"/>
            </a:endParaRPr>
          </a:p>
          <a:p>
            <a:r>
              <a:rPr lang="en-US" sz="2400" dirty="0" smtClean="0">
                <a:solidFill>
                  <a:srgbClr val="000080"/>
                </a:solidFill>
                <a:latin typeface="Palatino Linotype" panose="02040502050505030304" pitchFamily="18" charset="0"/>
              </a:rPr>
              <a:t>print(</a:t>
            </a:r>
            <a:r>
              <a:rPr lang="en-US" sz="2400" dirty="0" err="1" smtClean="0">
                <a:solidFill>
                  <a:srgbClr val="000080"/>
                </a:solidFill>
                <a:latin typeface="Palatino Linotype" panose="02040502050505030304" pitchFamily="18" charset="0"/>
              </a:rPr>
              <a:t>a.index</a:t>
            </a:r>
            <a:r>
              <a:rPr lang="en-US" sz="2400" dirty="0">
                <a:solidFill>
                  <a:srgbClr val="000080"/>
                </a:solidFill>
                <a:latin typeface="Palatino Linotype" panose="02040502050505030304" pitchFamily="18" charset="0"/>
              </a:rPr>
              <a:t>)</a:t>
            </a:r>
          </a:p>
          <a:p>
            <a:r>
              <a:rPr lang="en-US" sz="2400" dirty="0" smtClean="0">
                <a:solidFill>
                  <a:srgbClr val="000080"/>
                </a:solidFill>
                <a:latin typeface="Palatino Linotype" panose="02040502050505030304" pitchFamily="18" charset="0"/>
              </a:rPr>
              <a:t>print(</a:t>
            </a:r>
            <a:r>
              <a:rPr lang="en-US" sz="2400" dirty="0" err="1" smtClean="0">
                <a:solidFill>
                  <a:srgbClr val="000080"/>
                </a:solidFill>
                <a:latin typeface="Palatino Linotype" panose="02040502050505030304" pitchFamily="18" charset="0"/>
              </a:rPr>
              <a:t>a.values</a:t>
            </a:r>
            <a:r>
              <a:rPr lang="en-US" sz="2400" dirty="0">
                <a:solidFill>
                  <a:srgbClr val="000080"/>
                </a:solidFill>
                <a:latin typeface="Palatino Linotype" panose="02040502050505030304" pitchFamily="18" charset="0"/>
              </a:rPr>
              <a:t>)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3377" y="5199378"/>
            <a:ext cx="4810888" cy="3017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76" dirty="0">
                <a:solidFill>
                  <a:srgbClr val="000080"/>
                </a:solidFill>
              </a:rPr>
              <a:t>#Output</a:t>
            </a:r>
          </a:p>
          <a:p>
            <a:r>
              <a:rPr lang="en-US" sz="2376" dirty="0"/>
              <a:t>0    4</a:t>
            </a:r>
          </a:p>
          <a:p>
            <a:r>
              <a:rPr lang="en-US" sz="2376" dirty="0"/>
              <a:t>1    7</a:t>
            </a:r>
          </a:p>
          <a:p>
            <a:r>
              <a:rPr lang="en-US" sz="2376" dirty="0"/>
              <a:t>2   -5</a:t>
            </a:r>
          </a:p>
          <a:p>
            <a:r>
              <a:rPr lang="en-US" sz="2376" dirty="0"/>
              <a:t>3    3</a:t>
            </a:r>
          </a:p>
          <a:p>
            <a:r>
              <a:rPr lang="en-US" sz="2376" dirty="0" err="1"/>
              <a:t>dtype</a:t>
            </a:r>
            <a:r>
              <a:rPr lang="en-US" sz="2376" dirty="0"/>
              <a:t>: int64</a:t>
            </a:r>
          </a:p>
          <a:p>
            <a:r>
              <a:rPr lang="en-US" sz="2376" dirty="0" err="1"/>
              <a:t>RangeIndex</a:t>
            </a:r>
            <a:r>
              <a:rPr lang="en-US" sz="2376" dirty="0"/>
              <a:t>(start=0, stop=4, step=1)</a:t>
            </a:r>
          </a:p>
          <a:p>
            <a:r>
              <a:rPr lang="en-US" sz="2376" dirty="0"/>
              <a:t>[ 4  7 -5  3]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5755" y="2804061"/>
            <a:ext cx="546693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80"/>
                </a:solidFill>
                <a:latin typeface="Palatino Linotype" panose="02040502050505030304" pitchFamily="18" charset="0"/>
              </a:rPr>
              <a:t>b </a:t>
            </a:r>
            <a:r>
              <a:rPr lang="en-US" sz="2000" b="1" dirty="0">
                <a:solidFill>
                  <a:srgbClr val="000080"/>
                </a:solidFill>
                <a:latin typeface="Palatino Linotype" panose="02040502050505030304" pitchFamily="18" charset="0"/>
              </a:rPr>
              <a:t>= </a:t>
            </a:r>
            <a:r>
              <a:rPr lang="en-US" sz="2000" b="1" dirty="0" err="1" smtClean="0">
                <a:solidFill>
                  <a:srgbClr val="000080"/>
                </a:solidFill>
                <a:latin typeface="Palatino Linotype" panose="02040502050505030304" pitchFamily="18" charset="0"/>
              </a:rPr>
              <a:t>pd.Series</a:t>
            </a:r>
            <a:r>
              <a:rPr lang="en-US" sz="2000" b="1" dirty="0">
                <a:solidFill>
                  <a:srgbClr val="000080"/>
                </a:solidFill>
                <a:latin typeface="Palatino Linotype" panose="02040502050505030304" pitchFamily="18" charset="0"/>
              </a:rPr>
              <a:t>([4, 7, -5, 3], index=['d', 'b', 'a', 'c'])</a:t>
            </a:r>
          </a:p>
          <a:p>
            <a:r>
              <a:rPr lang="en-US" sz="2000" dirty="0" smtClean="0">
                <a:solidFill>
                  <a:srgbClr val="000080"/>
                </a:solidFill>
                <a:latin typeface="Palatino Linotype" panose="02040502050505030304" pitchFamily="18" charset="0"/>
              </a:rPr>
              <a:t>print(b)</a:t>
            </a:r>
            <a:endParaRPr lang="en-US" sz="2000" dirty="0">
              <a:solidFill>
                <a:srgbClr val="000080"/>
              </a:solidFill>
              <a:latin typeface="Palatino Linotype" panose="02040502050505030304" pitchFamily="18" charset="0"/>
            </a:endParaRPr>
          </a:p>
          <a:p>
            <a:r>
              <a:rPr lang="en-US" sz="2000" dirty="0">
                <a:latin typeface="Palatino Linotype" panose="02040502050505030304" pitchFamily="18" charset="0"/>
              </a:rPr>
              <a:t>#Output</a:t>
            </a:r>
          </a:p>
          <a:p>
            <a:r>
              <a:rPr lang="en-US" sz="2000" dirty="0">
                <a:latin typeface="Palatino Linotype" panose="02040502050505030304" pitchFamily="18" charset="0"/>
              </a:rPr>
              <a:t>d    4</a:t>
            </a:r>
          </a:p>
          <a:p>
            <a:r>
              <a:rPr lang="en-US" sz="2000" dirty="0">
                <a:latin typeface="Palatino Linotype" panose="02040502050505030304" pitchFamily="18" charset="0"/>
              </a:rPr>
              <a:t>b    7</a:t>
            </a:r>
          </a:p>
          <a:p>
            <a:r>
              <a:rPr lang="en-US" sz="2000" dirty="0">
                <a:latin typeface="Palatino Linotype" panose="02040502050505030304" pitchFamily="18" charset="0"/>
              </a:rPr>
              <a:t>a   -5</a:t>
            </a:r>
          </a:p>
          <a:p>
            <a:r>
              <a:rPr lang="en-US" sz="2000" dirty="0">
                <a:latin typeface="Palatino Linotype" panose="02040502050505030304" pitchFamily="18" charset="0"/>
              </a:rPr>
              <a:t>c    3</a:t>
            </a:r>
          </a:p>
          <a:p>
            <a:r>
              <a:rPr lang="en-US" sz="2000" dirty="0" err="1">
                <a:latin typeface="Palatino Linotype" panose="02040502050505030304" pitchFamily="18" charset="0"/>
              </a:rPr>
              <a:t>dtype</a:t>
            </a:r>
            <a:r>
              <a:rPr lang="en-US" sz="2000" dirty="0">
                <a:latin typeface="Palatino Linotype" panose="02040502050505030304" pitchFamily="18" charset="0"/>
              </a:rPr>
              <a:t>: int64</a:t>
            </a: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r>
              <a:rPr lang="en-US" sz="2000" dirty="0" smtClean="0">
                <a:solidFill>
                  <a:srgbClr val="000080"/>
                </a:solidFill>
                <a:latin typeface="Palatino Linotype" panose="02040502050505030304" pitchFamily="18" charset="0"/>
              </a:rPr>
              <a:t>print(</a:t>
            </a:r>
            <a:r>
              <a:rPr lang="en-US" sz="2000" dirty="0" err="1" smtClean="0">
                <a:solidFill>
                  <a:srgbClr val="000080"/>
                </a:solidFill>
                <a:latin typeface="Palatino Linotype" panose="02040502050505030304" pitchFamily="18" charset="0"/>
              </a:rPr>
              <a:t>b.index</a:t>
            </a:r>
            <a:r>
              <a:rPr lang="en-US" sz="2000" dirty="0">
                <a:solidFill>
                  <a:srgbClr val="000080"/>
                </a:solidFill>
                <a:latin typeface="Palatino Linotype" panose="02040502050505030304" pitchFamily="18" charset="0"/>
              </a:rPr>
              <a:t>)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</a:p>
          <a:p>
            <a:r>
              <a:rPr lang="en-US" sz="2000" dirty="0">
                <a:latin typeface="Palatino Linotype" panose="02040502050505030304" pitchFamily="18" charset="0"/>
              </a:rPr>
              <a:t>#Output</a:t>
            </a:r>
            <a:endParaRPr lang="en-US" sz="2000" dirty="0">
              <a:solidFill>
                <a:srgbClr val="000080"/>
              </a:solidFill>
              <a:latin typeface="Palatino Linotype" panose="02040502050505030304" pitchFamily="18" charset="0"/>
            </a:endParaRPr>
          </a:p>
          <a:p>
            <a:r>
              <a:rPr lang="en-US" sz="2000" dirty="0">
                <a:latin typeface="Palatino Linotype" panose="02040502050505030304" pitchFamily="18" charset="0"/>
              </a:rPr>
              <a:t>Index(['d', 'b', 'a', 'c'], </a:t>
            </a:r>
            <a:r>
              <a:rPr lang="en-US" sz="2000" dirty="0" err="1">
                <a:latin typeface="Palatino Linotype" panose="02040502050505030304" pitchFamily="18" charset="0"/>
              </a:rPr>
              <a:t>dtype</a:t>
            </a:r>
            <a:r>
              <a:rPr lang="en-US" sz="2000" dirty="0">
                <a:latin typeface="Palatino Linotype" panose="02040502050505030304" pitchFamily="18" charset="0"/>
              </a:rPr>
              <a:t>='object')</a:t>
            </a: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r>
              <a:rPr lang="en-US" sz="2000" dirty="0" smtClean="0">
                <a:solidFill>
                  <a:srgbClr val="000080"/>
                </a:solidFill>
                <a:latin typeface="Palatino Linotype" panose="02040502050505030304" pitchFamily="18" charset="0"/>
              </a:rPr>
              <a:t>print(</a:t>
            </a:r>
            <a:r>
              <a:rPr lang="en-US" sz="2000" dirty="0" err="1" smtClean="0">
                <a:solidFill>
                  <a:srgbClr val="000080"/>
                </a:solidFill>
                <a:latin typeface="Palatino Linotype" panose="02040502050505030304" pitchFamily="18" charset="0"/>
              </a:rPr>
              <a:t>b.values</a:t>
            </a:r>
            <a:r>
              <a:rPr lang="en-US" sz="2000" dirty="0">
                <a:solidFill>
                  <a:srgbClr val="000080"/>
                </a:solidFill>
                <a:latin typeface="Palatino Linotype" panose="02040502050505030304" pitchFamily="18" charset="0"/>
              </a:rPr>
              <a:t>)</a:t>
            </a:r>
          </a:p>
          <a:p>
            <a:r>
              <a:rPr lang="en-US" sz="2000" dirty="0">
                <a:latin typeface="Palatino Linotype" panose="02040502050505030304" pitchFamily="18" charset="0"/>
              </a:rPr>
              <a:t>#Output</a:t>
            </a:r>
            <a:endParaRPr lang="en-US" sz="2000" dirty="0">
              <a:solidFill>
                <a:srgbClr val="000080"/>
              </a:solidFill>
              <a:latin typeface="Palatino Linotype" panose="02040502050505030304" pitchFamily="18" charset="0"/>
            </a:endParaRPr>
          </a:p>
          <a:p>
            <a:r>
              <a:rPr lang="en-US" sz="2000" dirty="0">
                <a:latin typeface="Palatino Linotype" panose="02040502050505030304" pitchFamily="18" charset="0"/>
              </a:rPr>
              <a:t>[ 4  7 -5  3]</a:t>
            </a: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r>
              <a:rPr lang="en-US" sz="2000" dirty="0" smtClean="0">
                <a:solidFill>
                  <a:srgbClr val="000080"/>
                </a:solidFill>
                <a:latin typeface="Palatino Linotype" panose="02040502050505030304" pitchFamily="18" charset="0"/>
              </a:rPr>
              <a:t>print(b[</a:t>
            </a:r>
            <a:r>
              <a:rPr lang="en-US" sz="2000" dirty="0">
                <a:solidFill>
                  <a:srgbClr val="000080"/>
                </a:solidFill>
                <a:latin typeface="Palatino Linotype" panose="02040502050505030304" pitchFamily="18" charset="0"/>
              </a:rPr>
              <a:t>'a'])</a:t>
            </a:r>
          </a:p>
          <a:p>
            <a:r>
              <a:rPr lang="en-US" sz="2000" dirty="0">
                <a:latin typeface="Palatino Linotype" panose="02040502050505030304" pitchFamily="18" charset="0"/>
              </a:rPr>
              <a:t>#Output</a:t>
            </a:r>
            <a:endParaRPr lang="en-US" sz="2000" dirty="0">
              <a:solidFill>
                <a:srgbClr val="000080"/>
              </a:solidFill>
              <a:latin typeface="Palatino Linotype" panose="02040502050505030304" pitchFamily="18" charset="0"/>
            </a:endParaRPr>
          </a:p>
          <a:p>
            <a:r>
              <a:rPr lang="en-US" sz="2000" dirty="0">
                <a:latin typeface="Palatino Linotype" panose="02040502050505030304" pitchFamily="18" charset="0"/>
              </a:rPr>
              <a:t>-5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53" y="708845"/>
            <a:ext cx="13345301" cy="1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56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903" y="371326"/>
            <a:ext cx="12855595" cy="63135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002060"/>
                </a:solidFill>
                <a:latin typeface="Palatino Linotype" panose="02040502050505030304" pitchFamily="18" charset="0"/>
              </a:rPr>
              <a:t>plotly</a:t>
            </a:r>
            <a:r>
              <a:rPr lang="en-US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 </a:t>
            </a:r>
            <a:endParaRPr lang="en-US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03" y="1029243"/>
            <a:ext cx="13345301" cy="1158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03445" y="2166594"/>
            <a:ext cx="63117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plotly.graph_objects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go</a:t>
            </a:r>
          </a:p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plotly.express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px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np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Generate sample data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np.linspace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y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np.sin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(x)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Create the line plot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fig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go.Figure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(data=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go.Scatter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(x=x, y=y))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fig.show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Or: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Create the line plot using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plotly.express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fig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px.line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(x=x, y=y)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fig.show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endParaRPr lang="en-US" b="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03" y="2166594"/>
            <a:ext cx="6755895" cy="436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903" y="371326"/>
            <a:ext cx="12855595" cy="63135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002060"/>
                </a:solidFill>
                <a:latin typeface="Palatino Linotype" panose="02040502050505030304" pitchFamily="18" charset="0"/>
              </a:rPr>
              <a:t>plotly</a:t>
            </a:r>
            <a:r>
              <a:rPr lang="en-US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 </a:t>
            </a:r>
            <a:endParaRPr lang="en-US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03" y="1029243"/>
            <a:ext cx="13345301" cy="115834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4723" y="2409656"/>
            <a:ext cx="5583896" cy="574336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#Bar Plots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# Generate sample data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categories = [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'A'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'B'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'C'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'D'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'E'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values = [</a:t>
            </a:r>
            <a:r>
              <a:rPr lang="en-US" sz="2000" dirty="0">
                <a:solidFill>
                  <a:srgbClr val="116644"/>
                </a:solidFill>
                <a:latin typeface="Courier New" panose="020703090202050204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116644"/>
                </a:solidFill>
                <a:latin typeface="Courier New" panose="02070309020205020404" pitchFamily="49" charset="0"/>
              </a:rPr>
              <a:t>15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116644"/>
                </a:solidFill>
                <a:latin typeface="Courier New" panose="02070309020205020404" pitchFamily="49" charset="0"/>
              </a:rPr>
              <a:t>12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116644"/>
                </a:solidFill>
                <a:latin typeface="Courier New" panose="02070309020205020404" pitchFamily="49" charset="0"/>
              </a:rPr>
              <a:t>8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116644"/>
                </a:solidFill>
                <a:latin typeface="Courier New" panose="02070309020205020404" pitchFamily="49" charset="0"/>
              </a:rPr>
              <a:t>14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# Create the bar plot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fig 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go.Figure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(data=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go.Bar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(x=categories, y=values))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fig.show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#You can also use the </a:t>
            </a:r>
            <a:r>
              <a:rPr lang="en-US" sz="2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px.bar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() function: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918" y="2004868"/>
            <a:ext cx="6766286" cy="48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903" y="371326"/>
            <a:ext cx="12855595" cy="63135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002060"/>
                </a:solidFill>
                <a:latin typeface="Palatino Linotype" panose="02040502050505030304" pitchFamily="18" charset="0"/>
              </a:rPr>
              <a:t>plotly</a:t>
            </a:r>
            <a:r>
              <a:rPr lang="en-US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 </a:t>
            </a:r>
            <a:endParaRPr lang="en-US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03" y="1029243"/>
            <a:ext cx="13345301" cy="11583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02209" y="2304955"/>
            <a:ext cx="46284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Generate sample data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data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np.random.normal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Create the histogram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fig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go.Figure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(data=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go.Histogram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(x=data))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fig.show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#Or use the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px.histogram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() function: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019" y="1942523"/>
            <a:ext cx="6184394" cy="48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6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903" y="371326"/>
            <a:ext cx="12855595" cy="63135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002060"/>
                </a:solidFill>
                <a:latin typeface="Palatino Linotype" panose="02040502050505030304" pitchFamily="18" charset="0"/>
              </a:rPr>
              <a:t>plotly</a:t>
            </a:r>
            <a:r>
              <a:rPr lang="en-US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 </a:t>
            </a:r>
            <a:endParaRPr lang="en-US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03" y="1029243"/>
            <a:ext cx="13345301" cy="11583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558" y="1806984"/>
            <a:ext cx="6103442" cy="5743363"/>
          </a:xfrm>
        </p:spPr>
        <p:txBody>
          <a:bodyPr>
            <a:normAutofit/>
          </a:bodyPr>
          <a:lstStyle/>
          <a:p>
            <a:r>
              <a:rPr lang="en-US" sz="2400" dirty="0"/>
              <a:t>#Scatter Plots</a:t>
            </a:r>
          </a:p>
          <a:p>
            <a:r>
              <a:rPr lang="en-US" sz="2400" dirty="0"/>
              <a:t>#To create a scatter plot, you can use the </a:t>
            </a:r>
            <a:r>
              <a:rPr lang="en-US" sz="2400" dirty="0" err="1"/>
              <a:t>go.Scatter</a:t>
            </a:r>
            <a:r>
              <a:rPr lang="en-US" sz="2400" dirty="0"/>
              <a:t>() function with mode='markers':</a:t>
            </a:r>
          </a:p>
          <a:p>
            <a:r>
              <a:rPr lang="en-US" sz="2400" dirty="0"/>
              <a:t># Generate sample data</a:t>
            </a:r>
          </a:p>
          <a:p>
            <a:r>
              <a:rPr lang="en-US" sz="2400" dirty="0"/>
              <a:t>x = </a:t>
            </a:r>
            <a:r>
              <a:rPr lang="en-US" sz="2400" dirty="0" err="1"/>
              <a:t>np.random.rand</a:t>
            </a:r>
            <a:r>
              <a:rPr lang="en-US" sz="2400" dirty="0"/>
              <a:t>(50)</a:t>
            </a:r>
          </a:p>
          <a:p>
            <a:r>
              <a:rPr lang="en-US" sz="2400" dirty="0"/>
              <a:t>y = </a:t>
            </a:r>
            <a:r>
              <a:rPr lang="en-US" sz="2400" dirty="0" err="1"/>
              <a:t>np.random.rand</a:t>
            </a:r>
            <a:r>
              <a:rPr lang="en-US" sz="2400" dirty="0"/>
              <a:t>(50)</a:t>
            </a:r>
          </a:p>
          <a:p>
            <a:endParaRPr lang="en-US" sz="2400" dirty="0"/>
          </a:p>
          <a:p>
            <a:r>
              <a:rPr lang="en-US" sz="2400" dirty="0"/>
              <a:t># Create the scatter plot</a:t>
            </a:r>
          </a:p>
          <a:p>
            <a:r>
              <a:rPr lang="en-US" sz="2400" dirty="0"/>
              <a:t>fig = </a:t>
            </a:r>
            <a:r>
              <a:rPr lang="en-US" sz="2400" dirty="0" err="1"/>
              <a:t>go.Figure</a:t>
            </a:r>
            <a:r>
              <a:rPr lang="en-US" sz="2400" dirty="0"/>
              <a:t>(data=</a:t>
            </a:r>
            <a:r>
              <a:rPr lang="en-US" sz="2400" dirty="0" err="1"/>
              <a:t>go.Scatter</a:t>
            </a:r>
            <a:r>
              <a:rPr lang="en-US" sz="2400" dirty="0"/>
              <a:t>(x=x, y=y, mode='markers'))</a:t>
            </a:r>
          </a:p>
          <a:p>
            <a:r>
              <a:rPr lang="en-US" sz="2400" dirty="0" err="1"/>
              <a:t>fig.show</a:t>
            </a:r>
            <a:r>
              <a:rPr lang="en-US" sz="2400" dirty="0"/>
              <a:t>()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988400"/>
            <a:ext cx="7597558" cy="48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6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903" y="371326"/>
            <a:ext cx="12855595" cy="63135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002060"/>
                </a:solidFill>
                <a:latin typeface="Palatino Linotype" panose="02040502050505030304" pitchFamily="18" charset="0"/>
              </a:rPr>
              <a:t>plotly</a:t>
            </a:r>
            <a:r>
              <a:rPr lang="en-US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 </a:t>
            </a:r>
            <a:endParaRPr lang="en-US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03" y="1029243"/>
            <a:ext cx="13345301" cy="1158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7027" y="1875648"/>
            <a:ext cx="633253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#Pie Charts</a:t>
            </a:r>
          </a:p>
          <a:p>
            <a:r>
              <a:rPr lang="en-US" sz="2400" dirty="0"/>
              <a:t>#To create a pie chart, you can use the </a:t>
            </a:r>
            <a:r>
              <a:rPr lang="en-US" sz="2400" dirty="0" err="1"/>
              <a:t>go.Pie</a:t>
            </a:r>
            <a:r>
              <a:rPr lang="en-US" sz="2400" dirty="0"/>
              <a:t>() function: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# Generate sample data</a:t>
            </a:r>
          </a:p>
          <a:p>
            <a:r>
              <a:rPr lang="en-US" sz="2400" dirty="0"/>
              <a:t>labels = ['A', 'B', 'C', 'D']</a:t>
            </a:r>
          </a:p>
          <a:p>
            <a:r>
              <a:rPr lang="en-US" sz="2400" dirty="0"/>
              <a:t>values = [20, 30, 20, 25]</a:t>
            </a:r>
          </a:p>
          <a:p>
            <a:endParaRPr lang="en-US" sz="2400" dirty="0"/>
          </a:p>
          <a:p>
            <a:r>
              <a:rPr lang="en-US" sz="2400" dirty="0"/>
              <a:t># Create the pie chart</a:t>
            </a:r>
          </a:p>
          <a:p>
            <a:r>
              <a:rPr lang="en-US" sz="2400" dirty="0"/>
              <a:t>fig = </a:t>
            </a:r>
            <a:r>
              <a:rPr lang="en-US" sz="2400" dirty="0" err="1"/>
              <a:t>go.Figure</a:t>
            </a:r>
            <a:r>
              <a:rPr lang="en-US" sz="2400" dirty="0"/>
              <a:t>(data=[</a:t>
            </a:r>
            <a:r>
              <a:rPr lang="en-US" sz="2400" dirty="0" err="1"/>
              <a:t>go.Pie</a:t>
            </a:r>
            <a:r>
              <a:rPr lang="en-US" sz="2400" dirty="0"/>
              <a:t>(labels=labels, values=values)])</a:t>
            </a:r>
          </a:p>
          <a:p>
            <a:r>
              <a:rPr lang="en-US" sz="2400" dirty="0" err="1"/>
              <a:t>fig.show</a:t>
            </a:r>
            <a:r>
              <a:rPr lang="en-US" sz="2400" dirty="0"/>
              <a:t>()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710" y="1875648"/>
            <a:ext cx="6772934" cy="48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0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836" y="145143"/>
            <a:ext cx="12855595" cy="820706"/>
          </a:xfrm>
        </p:spPr>
        <p:txBody>
          <a:bodyPr/>
          <a:lstStyle/>
          <a:p>
            <a:r>
              <a:rPr lang="en-US" b="1" dirty="0">
                <a:solidFill>
                  <a:srgbClr val="2A1690"/>
                </a:solidFill>
                <a:latin typeface="Palatino Linotype" panose="02040502050505030304" pitchFamily="18" charset="0"/>
              </a:rPr>
              <a:t>DataFrame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122" y="1074342"/>
            <a:ext cx="12855595" cy="797758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Palatino Linotype" panose="02040502050505030304" pitchFamily="18" charset="0"/>
              </a:rPr>
              <a:t>A DataFrame is a tabular data structure comprised of rows and columns, </a:t>
            </a:r>
            <a:r>
              <a:rPr lang="en-US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similar </a:t>
            </a:r>
            <a:r>
              <a:rPr lang="en-US" dirty="0">
                <a:solidFill>
                  <a:srgbClr val="002060"/>
                </a:solidFill>
                <a:latin typeface="Palatino Linotype" panose="02040502050505030304" pitchFamily="18" charset="0"/>
              </a:rPr>
              <a:t>to a spreadsheet or database table.</a:t>
            </a:r>
          </a:p>
          <a:p>
            <a:r>
              <a:rPr lang="en-US" dirty="0">
                <a:solidFill>
                  <a:srgbClr val="002060"/>
                </a:solidFill>
                <a:latin typeface="Palatino Linotype" panose="02040502050505030304" pitchFamily="18" charset="0"/>
              </a:rPr>
              <a:t>It can be treated as an </a:t>
            </a:r>
            <a:r>
              <a:rPr lang="en-US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ordered </a:t>
            </a:r>
            <a:r>
              <a:rPr lang="en-US" dirty="0">
                <a:solidFill>
                  <a:srgbClr val="002060"/>
                </a:solidFill>
                <a:latin typeface="Palatino Linotype" panose="02040502050505030304" pitchFamily="18" charset="0"/>
              </a:rPr>
              <a:t>collection of  columns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Palatino Linotype" panose="02040502050505030304" pitchFamily="18" charset="0"/>
              </a:rPr>
              <a:t>Each column can be a different data type</a:t>
            </a:r>
          </a:p>
          <a:p>
            <a:pPr marL="552040" lvl="1" indent="0">
              <a:buNone/>
            </a:pPr>
            <a:endParaRPr lang="en-US" dirty="0">
              <a:solidFill>
                <a:srgbClr val="002060"/>
              </a:solidFill>
              <a:latin typeface="Palatino Linotype" panose="02040502050505030304" pitchFamily="18" charset="0"/>
            </a:endParaRPr>
          </a:p>
          <a:p>
            <a:pPr lvl="1"/>
            <a:endParaRPr lang="en-US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4977" y="3390072"/>
            <a:ext cx="807199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  <a:latin typeface="Palatino Linotype" panose="02040502050505030304" pitchFamily="18" charset="0"/>
              </a:rPr>
              <a:t>data = </a:t>
            </a:r>
            <a:r>
              <a:rPr lang="en-US" sz="2400" dirty="0" smtClean="0">
                <a:solidFill>
                  <a:srgbClr val="000080"/>
                </a:solidFill>
                <a:latin typeface="Palatino Linotype" panose="02040502050505030304" pitchFamily="18" charset="0"/>
              </a:rPr>
              <a:t>{  'state</a:t>
            </a:r>
            <a:r>
              <a:rPr lang="en-US" sz="2400" dirty="0">
                <a:solidFill>
                  <a:srgbClr val="000080"/>
                </a:solidFill>
                <a:latin typeface="Palatino Linotype" panose="02040502050505030304" pitchFamily="18" charset="0"/>
              </a:rPr>
              <a:t>': </a:t>
            </a:r>
            <a:r>
              <a:rPr lang="en-US" sz="2400" dirty="0" smtClean="0">
                <a:solidFill>
                  <a:srgbClr val="000080"/>
                </a:solidFill>
                <a:latin typeface="Palatino Linotype" panose="02040502050505030304" pitchFamily="18" charset="0"/>
              </a:rPr>
              <a:t>  [</a:t>
            </a:r>
            <a:r>
              <a:rPr lang="en-US" sz="2400" dirty="0">
                <a:solidFill>
                  <a:srgbClr val="000080"/>
                </a:solidFill>
                <a:latin typeface="Palatino Linotype" panose="02040502050505030304" pitchFamily="18" charset="0"/>
              </a:rPr>
              <a:t>'Ohio', 'Ohio', 'Ohio', 'Nevada', 'Nevada'],</a:t>
            </a:r>
          </a:p>
          <a:p>
            <a:r>
              <a:rPr lang="en-US" sz="2400" dirty="0" smtClean="0">
                <a:solidFill>
                  <a:srgbClr val="000080"/>
                </a:solidFill>
                <a:latin typeface="Palatino Linotype" panose="02040502050505030304" pitchFamily="18" charset="0"/>
              </a:rPr>
              <a:t>               'year</a:t>
            </a:r>
            <a:r>
              <a:rPr lang="en-US" sz="2400" dirty="0">
                <a:solidFill>
                  <a:srgbClr val="000080"/>
                </a:solidFill>
                <a:latin typeface="Palatino Linotype" panose="02040502050505030304" pitchFamily="18" charset="0"/>
              </a:rPr>
              <a:t>': </a:t>
            </a:r>
            <a:r>
              <a:rPr lang="en-US" sz="2400" dirty="0" smtClean="0">
                <a:solidFill>
                  <a:srgbClr val="000080"/>
                </a:solidFill>
                <a:latin typeface="Palatino Linotype" panose="02040502050505030304" pitchFamily="18" charset="0"/>
              </a:rPr>
              <a:t>   [</a:t>
            </a:r>
            <a:r>
              <a:rPr lang="en-US" sz="2400" dirty="0">
                <a:solidFill>
                  <a:srgbClr val="000080"/>
                </a:solidFill>
                <a:latin typeface="Palatino Linotype" panose="02040502050505030304" pitchFamily="18" charset="0"/>
              </a:rPr>
              <a:t>2000, 2001, 2002, 2001, 2002],</a:t>
            </a:r>
          </a:p>
          <a:p>
            <a:r>
              <a:rPr lang="en-US" sz="2400" dirty="0" smtClean="0">
                <a:solidFill>
                  <a:srgbClr val="000080"/>
                </a:solidFill>
                <a:latin typeface="Palatino Linotype" panose="02040502050505030304" pitchFamily="18" charset="0"/>
              </a:rPr>
              <a:t>               '</a:t>
            </a:r>
            <a:r>
              <a:rPr lang="en-US" sz="2400" dirty="0" err="1" smtClean="0">
                <a:solidFill>
                  <a:srgbClr val="000080"/>
                </a:solidFill>
                <a:latin typeface="Palatino Linotype" panose="02040502050505030304" pitchFamily="18" charset="0"/>
              </a:rPr>
              <a:t>popl</a:t>
            </a:r>
            <a:r>
              <a:rPr lang="en-US" sz="2400" dirty="0" smtClean="0">
                <a:solidFill>
                  <a:srgbClr val="000080"/>
                </a:solidFill>
                <a:latin typeface="Palatino Linotype" panose="02040502050505030304" pitchFamily="18" charset="0"/>
              </a:rPr>
              <a:t>': </a:t>
            </a:r>
            <a:r>
              <a:rPr lang="en-US" sz="2400" dirty="0">
                <a:solidFill>
                  <a:srgbClr val="000080"/>
                </a:solidFill>
                <a:latin typeface="Palatino Linotype" panose="02040502050505030304" pitchFamily="18" charset="0"/>
              </a:rPr>
              <a:t>[1.5, 1.7, 3.6, 2.4, 2.9</a:t>
            </a:r>
            <a:r>
              <a:rPr lang="en-US" sz="2400" dirty="0" smtClean="0">
                <a:solidFill>
                  <a:srgbClr val="000080"/>
                </a:solidFill>
                <a:latin typeface="Palatino Linotype" panose="02040502050505030304" pitchFamily="18" charset="0"/>
              </a:rPr>
              <a:t>]  }</a:t>
            </a:r>
            <a:endParaRPr lang="en-US" sz="2400" dirty="0">
              <a:solidFill>
                <a:srgbClr val="000080"/>
              </a:solidFill>
              <a:latin typeface="Palatino Linotype" panose="02040502050505030304" pitchFamily="18" charset="0"/>
            </a:endParaRPr>
          </a:p>
          <a:p>
            <a:endParaRPr lang="en-US" sz="2400" dirty="0" smtClean="0">
              <a:solidFill>
                <a:srgbClr val="000080"/>
              </a:solidFill>
              <a:latin typeface="Palatino Linotype" panose="02040502050505030304" pitchFamily="18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latin typeface="Palatino Linotype" panose="02040502050505030304" pitchFamily="18" charset="0"/>
              </a:rPr>
              <a:t>frame </a:t>
            </a:r>
            <a:r>
              <a:rPr lang="en-US" sz="2400" b="1" dirty="0">
                <a:solidFill>
                  <a:srgbClr val="000080"/>
                </a:solidFill>
                <a:latin typeface="Palatino Linotype" panose="02040502050505030304" pitchFamily="18" charset="0"/>
              </a:rPr>
              <a:t>= </a:t>
            </a:r>
            <a:r>
              <a:rPr lang="en-US" sz="2400" b="1" dirty="0" err="1" smtClean="0">
                <a:solidFill>
                  <a:srgbClr val="000080"/>
                </a:solidFill>
                <a:latin typeface="Palatino Linotype" panose="02040502050505030304" pitchFamily="18" charset="0"/>
              </a:rPr>
              <a:t>pd.DataFrame</a:t>
            </a:r>
            <a:r>
              <a:rPr lang="en-US" sz="2400" b="1" dirty="0" smtClean="0">
                <a:solidFill>
                  <a:srgbClr val="000080"/>
                </a:solidFill>
                <a:latin typeface="Palatino Linotype" panose="02040502050505030304" pitchFamily="18" charset="0"/>
              </a:rPr>
              <a:t>(data</a:t>
            </a:r>
            <a:r>
              <a:rPr lang="en-US" sz="2400" b="1" dirty="0">
                <a:solidFill>
                  <a:srgbClr val="000080"/>
                </a:solidFill>
                <a:latin typeface="Palatino Linotype" panose="02040502050505030304" pitchFamily="18" charset="0"/>
              </a:rPr>
              <a:t>)</a:t>
            </a:r>
          </a:p>
          <a:p>
            <a:r>
              <a:rPr lang="en-US" sz="2400" dirty="0">
                <a:solidFill>
                  <a:srgbClr val="000080"/>
                </a:solidFill>
                <a:latin typeface="Palatino Linotype" panose="02040502050505030304" pitchFamily="18" charset="0"/>
              </a:rPr>
              <a:t>print(frame)</a:t>
            </a:r>
          </a:p>
          <a:p>
            <a:r>
              <a:rPr lang="en-US" sz="2400" dirty="0">
                <a:solidFill>
                  <a:srgbClr val="000080"/>
                </a:solidFill>
                <a:latin typeface="Palatino Linotype" panose="02040502050505030304" pitchFamily="18" charset="0"/>
              </a:rPr>
              <a:t>#output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      state </a:t>
            </a:r>
            <a:r>
              <a:rPr lang="en-US" sz="2400" dirty="0" smtClean="0">
                <a:latin typeface="Palatino Linotype" panose="02040502050505030304" pitchFamily="18" charset="0"/>
              </a:rPr>
              <a:t>      </a:t>
            </a:r>
            <a:r>
              <a:rPr lang="en-US" sz="2400" dirty="0">
                <a:latin typeface="Palatino Linotype" panose="02040502050505030304" pitchFamily="18" charset="0"/>
              </a:rPr>
              <a:t>year </a:t>
            </a:r>
            <a:r>
              <a:rPr lang="en-US" sz="2400" dirty="0" smtClean="0">
                <a:latin typeface="Palatino Linotype" panose="02040502050505030304" pitchFamily="18" charset="0"/>
              </a:rPr>
              <a:t>     </a:t>
            </a:r>
            <a:r>
              <a:rPr lang="en-US" sz="2400" dirty="0" err="1" smtClean="0">
                <a:latin typeface="Palatino Linotype" panose="02040502050505030304" pitchFamily="18" charset="0"/>
              </a:rPr>
              <a:t>popl</a:t>
            </a:r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0    </a:t>
            </a:r>
            <a:r>
              <a:rPr lang="en-US" sz="2400" dirty="0" smtClean="0">
                <a:latin typeface="Palatino Linotype" panose="02040502050505030304" pitchFamily="18" charset="0"/>
              </a:rPr>
              <a:t>Ohio       2000     </a:t>
            </a:r>
            <a:r>
              <a:rPr lang="en-US" sz="2400" dirty="0">
                <a:latin typeface="Palatino Linotype" panose="02040502050505030304" pitchFamily="18" charset="0"/>
              </a:rPr>
              <a:t>1.5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1    Ohio </a:t>
            </a:r>
            <a:r>
              <a:rPr lang="en-US" sz="2400" dirty="0" smtClean="0">
                <a:latin typeface="Palatino Linotype" panose="02040502050505030304" pitchFamily="18" charset="0"/>
              </a:rPr>
              <a:t>      2001     </a:t>
            </a:r>
            <a:r>
              <a:rPr lang="en-US" sz="2400" dirty="0">
                <a:latin typeface="Palatino Linotype" panose="02040502050505030304" pitchFamily="18" charset="0"/>
              </a:rPr>
              <a:t>1.7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2    Ohio </a:t>
            </a:r>
            <a:r>
              <a:rPr lang="en-US" sz="2400" dirty="0" smtClean="0">
                <a:latin typeface="Palatino Linotype" panose="02040502050505030304" pitchFamily="18" charset="0"/>
              </a:rPr>
              <a:t>      </a:t>
            </a:r>
            <a:r>
              <a:rPr lang="en-US" sz="2400" dirty="0">
                <a:latin typeface="Palatino Linotype" panose="02040502050505030304" pitchFamily="18" charset="0"/>
              </a:rPr>
              <a:t>2002 </a:t>
            </a:r>
            <a:r>
              <a:rPr lang="en-US" sz="2400" dirty="0" smtClean="0">
                <a:latin typeface="Palatino Linotype" panose="02040502050505030304" pitchFamily="18" charset="0"/>
              </a:rPr>
              <a:t>    </a:t>
            </a:r>
            <a:r>
              <a:rPr lang="en-US" sz="2400" dirty="0">
                <a:latin typeface="Palatino Linotype" panose="02040502050505030304" pitchFamily="18" charset="0"/>
              </a:rPr>
              <a:t>3.6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3 </a:t>
            </a:r>
            <a:r>
              <a:rPr lang="en-US" sz="2400" dirty="0" smtClean="0">
                <a:latin typeface="Palatino Linotype" panose="02040502050505030304" pitchFamily="18" charset="0"/>
              </a:rPr>
              <a:t>   </a:t>
            </a:r>
            <a:r>
              <a:rPr lang="en-US" sz="2400" dirty="0">
                <a:latin typeface="Palatino Linotype" panose="02040502050505030304" pitchFamily="18" charset="0"/>
              </a:rPr>
              <a:t>Nevada  2001  </a:t>
            </a:r>
            <a:r>
              <a:rPr lang="en-US" sz="2400" dirty="0" smtClean="0">
                <a:latin typeface="Palatino Linotype" panose="02040502050505030304" pitchFamily="18" charset="0"/>
              </a:rPr>
              <a:t>   2.4</a:t>
            </a:r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4 </a:t>
            </a:r>
            <a:r>
              <a:rPr lang="en-US" sz="2400" dirty="0" smtClean="0">
                <a:latin typeface="Palatino Linotype" panose="02040502050505030304" pitchFamily="18" charset="0"/>
              </a:rPr>
              <a:t>   </a:t>
            </a:r>
            <a:r>
              <a:rPr lang="en-US" sz="2400" dirty="0">
                <a:latin typeface="Palatino Linotype" panose="02040502050505030304" pitchFamily="18" charset="0"/>
              </a:rPr>
              <a:t>Nevada  2002 </a:t>
            </a:r>
            <a:r>
              <a:rPr lang="en-US" sz="2400" dirty="0" smtClean="0">
                <a:latin typeface="Palatino Linotype" panose="02040502050505030304" pitchFamily="18" charset="0"/>
              </a:rPr>
              <a:t>    </a:t>
            </a:r>
            <a:r>
              <a:rPr lang="en-US" sz="2400" dirty="0">
                <a:latin typeface="Palatino Linotype" panose="02040502050505030304" pitchFamily="18" charset="0"/>
              </a:rPr>
              <a:t>2.9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2" y="824960"/>
            <a:ext cx="13345301" cy="1158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44458" y="4765831"/>
            <a:ext cx="8505372" cy="3667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12" b="1" i="0" u="none" strike="noStrike" kern="1200" cap="none" spc="0" normalizeH="0" baseline="0" noProof="0" dirty="0">
                <a:ln>
                  <a:noFill/>
                </a:ln>
                <a:solidFill>
                  <a:srgbClr val="2A169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frame2 = </a:t>
            </a:r>
            <a:r>
              <a:rPr kumimoji="0" lang="en-US" sz="2112" b="1" i="0" u="none" strike="noStrike" kern="1200" cap="none" spc="0" normalizeH="0" baseline="0" noProof="0" dirty="0" smtClean="0">
                <a:ln>
                  <a:noFill/>
                </a:ln>
                <a:solidFill>
                  <a:srgbClr val="2A169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pd. </a:t>
            </a:r>
            <a:r>
              <a:rPr kumimoji="0" lang="en-US" sz="2112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A169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DataFrame</a:t>
            </a:r>
            <a:r>
              <a:rPr kumimoji="0" lang="en-US" sz="2112" b="1" i="0" u="none" strike="noStrike" kern="1200" cap="none" spc="0" normalizeH="0" baseline="0" noProof="0" dirty="0" smtClean="0">
                <a:ln>
                  <a:noFill/>
                </a:ln>
                <a:solidFill>
                  <a:srgbClr val="2A169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(data</a:t>
            </a:r>
            <a:r>
              <a:rPr kumimoji="0" lang="en-US" sz="2112" b="1" i="0" u="none" strike="noStrike" kern="1200" cap="none" spc="0" normalizeH="0" baseline="0" noProof="0" dirty="0">
                <a:ln>
                  <a:noFill/>
                </a:ln>
                <a:solidFill>
                  <a:srgbClr val="2A169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, columns=['year', 'state', </a:t>
            </a:r>
            <a:r>
              <a:rPr kumimoji="0" lang="en-US" sz="2112" b="1" i="0" u="none" strike="noStrike" kern="1200" cap="none" spc="0" normalizeH="0" baseline="0" noProof="0" dirty="0" smtClean="0">
                <a:ln>
                  <a:noFill/>
                </a:ln>
                <a:solidFill>
                  <a:srgbClr val="2A169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'</a:t>
            </a:r>
            <a:r>
              <a:rPr kumimoji="0" lang="en-US" sz="2112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A169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popl</a:t>
            </a:r>
            <a:r>
              <a:rPr kumimoji="0" lang="en-US" sz="2112" b="1" i="0" u="none" strike="noStrike" kern="1200" cap="none" spc="0" normalizeH="0" baseline="0" noProof="0" dirty="0" smtClean="0">
                <a:ln>
                  <a:noFill/>
                </a:ln>
                <a:solidFill>
                  <a:srgbClr val="2A169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', </a:t>
            </a:r>
            <a:r>
              <a:rPr kumimoji="0" lang="en-US" sz="2112" b="1" i="0" u="none" strike="noStrike" kern="1200" cap="none" spc="0" normalizeH="0" baseline="0" noProof="0" dirty="0">
                <a:ln>
                  <a:noFill/>
                </a:ln>
                <a:solidFill>
                  <a:srgbClr val="2A169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'debt'], </a:t>
            </a:r>
            <a:endParaRPr kumimoji="0" lang="en-US" sz="2112" b="1" i="0" u="none" strike="noStrike" kern="1200" cap="none" spc="0" normalizeH="0" baseline="0" noProof="0" dirty="0" smtClean="0">
              <a:ln>
                <a:noFill/>
              </a:ln>
              <a:solidFill>
                <a:srgbClr val="2A1690"/>
              </a:solidFill>
              <a:effectLst/>
              <a:uLnTx/>
              <a:uFillTx/>
              <a:latin typeface="Palatino Linotype" panose="0204050205050503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12" b="1" i="0" u="none" strike="noStrike" kern="1200" cap="none" spc="0" normalizeH="0" baseline="0" noProof="0" dirty="0" smtClean="0">
                <a:ln>
                  <a:noFill/>
                </a:ln>
                <a:solidFill>
                  <a:srgbClr val="2A169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                                                       index</a:t>
            </a:r>
            <a:r>
              <a:rPr kumimoji="0" lang="en-US" sz="2112" b="1" i="0" u="none" strike="noStrike" kern="1200" cap="none" spc="0" normalizeH="0" baseline="0" noProof="0" dirty="0">
                <a:ln>
                  <a:noFill/>
                </a:ln>
                <a:solidFill>
                  <a:srgbClr val="2A169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=['A', 'B', 'C', 'D', 'E'])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 dirty="0">
              <a:ln>
                <a:noFill/>
              </a:ln>
              <a:solidFill>
                <a:srgbClr val="2A1690"/>
              </a:solidFill>
              <a:effectLst/>
              <a:uLnTx/>
              <a:uFillTx/>
              <a:latin typeface="Palatino Linotype" panose="0204050205050503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12" b="0" i="0" u="none" strike="noStrike" kern="1200" cap="none" spc="0" normalizeH="0" baseline="0" noProof="0" dirty="0">
                <a:ln>
                  <a:noFill/>
                </a:ln>
                <a:solidFill>
                  <a:srgbClr val="2A169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Print(frame2</a:t>
            </a:r>
            <a:r>
              <a:rPr kumimoji="0" lang="en-US" sz="2112" b="0" i="0" u="none" strike="noStrike" kern="1200" cap="none" spc="0" normalizeH="0" baseline="0" noProof="0" dirty="0" smtClean="0">
                <a:ln>
                  <a:noFill/>
                </a:ln>
                <a:solidFill>
                  <a:srgbClr val="2A169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 dirty="0">
              <a:ln>
                <a:noFill/>
              </a:ln>
              <a:solidFill>
                <a:srgbClr val="2A1690"/>
              </a:solidFill>
              <a:effectLst/>
              <a:uLnTx/>
              <a:uFillTx/>
              <a:latin typeface="Palatino Linotype" panose="0204050205050503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112" b="0" i="0" u="none" strike="noStrike" kern="1200" cap="none" spc="0" normalizeH="0" baseline="0" noProof="0" dirty="0">
                <a:ln>
                  <a:noFill/>
                </a:ln>
                <a:solidFill>
                  <a:srgbClr val="2A169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     </a:t>
            </a:r>
            <a:r>
              <a:rPr kumimoji="0" lang="it-IT" sz="2112" b="1" i="0" u="none" strike="noStrike" kern="1200" cap="none" spc="0" normalizeH="0" baseline="0" noProof="0" dirty="0">
                <a:ln>
                  <a:noFill/>
                </a:ln>
                <a:solidFill>
                  <a:srgbClr val="2A169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year   state </a:t>
            </a:r>
            <a:r>
              <a:rPr kumimoji="0" lang="it-IT" sz="2112" b="1" i="0" u="none" strike="noStrike" kern="1200" cap="none" spc="0" normalizeH="0" baseline="0" noProof="0" dirty="0" smtClean="0">
                <a:ln>
                  <a:noFill/>
                </a:ln>
                <a:solidFill>
                  <a:srgbClr val="2A169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    pop    debt</a:t>
            </a:r>
            <a:endParaRPr kumimoji="0" lang="it-IT" sz="2112" b="1" i="0" u="none" strike="noStrike" kern="1200" cap="none" spc="0" normalizeH="0" baseline="0" noProof="0" dirty="0">
              <a:ln>
                <a:noFill/>
              </a:ln>
              <a:solidFill>
                <a:srgbClr val="2A1690"/>
              </a:solidFill>
              <a:effectLst/>
              <a:uLnTx/>
              <a:uFillTx/>
              <a:latin typeface="Palatino Linotype" panose="0204050205050503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112" b="1" i="0" u="none" strike="noStrike" kern="1200" cap="none" spc="0" normalizeH="0" baseline="0" noProof="0" dirty="0">
                <a:ln>
                  <a:noFill/>
                </a:ln>
                <a:solidFill>
                  <a:srgbClr val="2A169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A</a:t>
            </a:r>
            <a:r>
              <a:rPr kumimoji="0" lang="it-IT" sz="2112" b="0" i="0" u="none" strike="noStrike" kern="1200" cap="none" spc="0" normalizeH="0" baseline="0" noProof="0" dirty="0">
                <a:ln>
                  <a:noFill/>
                </a:ln>
                <a:solidFill>
                  <a:srgbClr val="2A169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  2000    Ohio </a:t>
            </a:r>
            <a:r>
              <a:rPr kumimoji="0" lang="it-IT" sz="2112" b="0" i="0" u="none" strike="noStrike" kern="1200" cap="none" spc="0" normalizeH="0" baseline="0" noProof="0" dirty="0" smtClean="0">
                <a:ln>
                  <a:noFill/>
                </a:ln>
                <a:solidFill>
                  <a:srgbClr val="2A169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   1.5      NaN</a:t>
            </a:r>
            <a:endParaRPr kumimoji="0" lang="it-IT" sz="2112" b="0" i="0" u="none" strike="noStrike" kern="1200" cap="none" spc="0" normalizeH="0" baseline="0" noProof="0" dirty="0">
              <a:ln>
                <a:noFill/>
              </a:ln>
              <a:solidFill>
                <a:srgbClr val="2A1690"/>
              </a:solidFill>
              <a:effectLst/>
              <a:uLnTx/>
              <a:uFillTx/>
              <a:latin typeface="Palatino Linotype" panose="0204050205050503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112" b="1" i="0" u="none" strike="noStrike" kern="1200" cap="none" spc="0" normalizeH="0" baseline="0" noProof="0" dirty="0">
                <a:ln>
                  <a:noFill/>
                </a:ln>
                <a:solidFill>
                  <a:srgbClr val="2A169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B</a:t>
            </a:r>
            <a:r>
              <a:rPr kumimoji="0" lang="it-IT" sz="2112" b="0" i="0" u="none" strike="noStrike" kern="1200" cap="none" spc="0" normalizeH="0" baseline="0" noProof="0" dirty="0">
                <a:ln>
                  <a:noFill/>
                </a:ln>
                <a:solidFill>
                  <a:srgbClr val="2A169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  2001    Ohio </a:t>
            </a:r>
            <a:r>
              <a:rPr kumimoji="0" lang="it-IT" sz="2112" b="0" i="0" u="none" strike="noStrike" kern="1200" cap="none" spc="0" normalizeH="0" baseline="0" noProof="0" dirty="0" smtClean="0">
                <a:ln>
                  <a:noFill/>
                </a:ln>
                <a:solidFill>
                  <a:srgbClr val="2A169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    1.7     </a:t>
            </a:r>
            <a:r>
              <a:rPr kumimoji="0" lang="it-IT" sz="2112" b="0" i="0" u="none" strike="noStrike" kern="1200" cap="none" spc="0" normalizeH="0" baseline="0" noProof="0" dirty="0">
                <a:ln>
                  <a:noFill/>
                </a:ln>
                <a:solidFill>
                  <a:srgbClr val="2A169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NaN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112" b="1" i="0" u="none" strike="noStrike" kern="1200" cap="none" spc="0" normalizeH="0" baseline="0" noProof="0" dirty="0">
                <a:ln>
                  <a:noFill/>
                </a:ln>
                <a:solidFill>
                  <a:srgbClr val="2A169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C</a:t>
            </a:r>
            <a:r>
              <a:rPr kumimoji="0" lang="it-IT" sz="2112" b="0" i="0" u="none" strike="noStrike" kern="1200" cap="none" spc="0" normalizeH="0" baseline="0" noProof="0" dirty="0">
                <a:ln>
                  <a:noFill/>
                </a:ln>
                <a:solidFill>
                  <a:srgbClr val="2A169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  2002    </a:t>
            </a:r>
            <a:r>
              <a:rPr kumimoji="0" lang="it-IT" sz="2112" b="0" i="0" u="none" strike="noStrike" kern="1200" cap="none" spc="0" normalizeH="0" baseline="0" noProof="0" dirty="0" smtClean="0">
                <a:ln>
                  <a:noFill/>
                </a:ln>
                <a:solidFill>
                  <a:srgbClr val="2A169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Ohio     </a:t>
            </a:r>
            <a:r>
              <a:rPr kumimoji="0" lang="it-IT" sz="2112" b="0" i="0" u="none" strike="noStrike" kern="1200" cap="none" spc="0" normalizeH="0" baseline="0" noProof="0" dirty="0">
                <a:ln>
                  <a:noFill/>
                </a:ln>
                <a:solidFill>
                  <a:srgbClr val="2A169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3.6 </a:t>
            </a:r>
            <a:r>
              <a:rPr kumimoji="0" lang="it-IT" sz="2112" b="0" i="0" u="none" strike="noStrike" kern="1200" cap="none" spc="0" normalizeH="0" baseline="0" noProof="0" dirty="0" smtClean="0">
                <a:ln>
                  <a:noFill/>
                </a:ln>
                <a:solidFill>
                  <a:srgbClr val="2A169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    </a:t>
            </a:r>
            <a:r>
              <a:rPr kumimoji="0" lang="it-IT" sz="2112" b="0" i="0" u="none" strike="noStrike" kern="1200" cap="none" spc="0" normalizeH="0" baseline="0" noProof="0" dirty="0">
                <a:ln>
                  <a:noFill/>
                </a:ln>
                <a:solidFill>
                  <a:srgbClr val="2A169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NaN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112" b="1" i="0" u="none" strike="noStrike" kern="1200" cap="none" spc="0" normalizeH="0" baseline="0" noProof="0" dirty="0">
                <a:ln>
                  <a:noFill/>
                </a:ln>
                <a:solidFill>
                  <a:srgbClr val="2A169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D</a:t>
            </a:r>
            <a:r>
              <a:rPr kumimoji="0" lang="it-IT" sz="2112" b="0" i="0" u="none" strike="noStrike" kern="1200" cap="none" spc="0" normalizeH="0" baseline="0" noProof="0" dirty="0">
                <a:ln>
                  <a:noFill/>
                </a:ln>
                <a:solidFill>
                  <a:srgbClr val="2A169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  2001  Nevada  </a:t>
            </a:r>
            <a:r>
              <a:rPr kumimoji="0" lang="it-IT" sz="2112" b="0" i="0" u="none" strike="noStrike" kern="1200" cap="none" spc="0" normalizeH="0" baseline="0" noProof="0" dirty="0" smtClean="0">
                <a:ln>
                  <a:noFill/>
                </a:ln>
                <a:solidFill>
                  <a:srgbClr val="2A169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 2.4    </a:t>
            </a:r>
            <a:r>
              <a:rPr kumimoji="0" lang="it-IT" sz="2112" b="0" i="0" u="none" strike="noStrike" kern="1200" cap="none" spc="0" normalizeH="0" baseline="0" noProof="0" dirty="0">
                <a:ln>
                  <a:noFill/>
                </a:ln>
                <a:solidFill>
                  <a:srgbClr val="2A169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NaN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112" b="1" i="0" u="none" strike="noStrike" kern="1200" cap="none" spc="0" normalizeH="0" baseline="0" noProof="0" dirty="0">
                <a:ln>
                  <a:noFill/>
                </a:ln>
                <a:solidFill>
                  <a:srgbClr val="2A169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E</a:t>
            </a:r>
            <a:r>
              <a:rPr kumimoji="0" lang="it-IT" sz="2112" b="0" i="0" u="none" strike="noStrike" kern="1200" cap="none" spc="0" normalizeH="0" baseline="0" noProof="0" dirty="0">
                <a:ln>
                  <a:noFill/>
                </a:ln>
                <a:solidFill>
                  <a:srgbClr val="2A169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  2002  Nevada </a:t>
            </a:r>
            <a:r>
              <a:rPr kumimoji="0" lang="it-IT" sz="2112" b="0" i="0" u="none" strike="noStrike" kern="1200" cap="none" spc="0" normalizeH="0" baseline="0" noProof="0" dirty="0" smtClean="0">
                <a:ln>
                  <a:noFill/>
                </a:ln>
                <a:solidFill>
                  <a:srgbClr val="2A169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   </a:t>
            </a:r>
            <a:r>
              <a:rPr kumimoji="0" lang="it-IT" sz="2112" b="0" i="0" u="none" strike="noStrike" kern="1200" cap="none" spc="0" normalizeH="0" baseline="0" noProof="0" dirty="0">
                <a:ln>
                  <a:noFill/>
                </a:ln>
                <a:solidFill>
                  <a:srgbClr val="2A169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2.9  </a:t>
            </a:r>
            <a:r>
              <a:rPr kumimoji="0" lang="it-IT" sz="2112" b="0" i="0" u="none" strike="noStrike" kern="1200" cap="none" spc="0" normalizeH="0" baseline="0" noProof="0" dirty="0" smtClean="0">
                <a:ln>
                  <a:noFill/>
                </a:ln>
                <a:solidFill>
                  <a:srgbClr val="2A169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   NaN</a:t>
            </a:r>
            <a:endParaRPr kumimoji="0" lang="en-US" sz="2112" b="0" i="0" u="none" strike="noStrike" kern="1200" cap="none" spc="0" normalizeH="0" baseline="0" noProof="0" dirty="0">
              <a:ln>
                <a:noFill/>
              </a:ln>
              <a:solidFill>
                <a:srgbClr val="2A1690"/>
              </a:solidFill>
              <a:effectLst/>
              <a:uLnTx/>
              <a:uFillTx/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97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951" y="145142"/>
            <a:ext cx="12855595" cy="605951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2A1690"/>
                </a:solidFill>
                <a:latin typeface="Palatino Linotype" panose="02040502050505030304" pitchFamily="18" charset="0"/>
              </a:rPr>
              <a:t>DataFrame – R</a:t>
            </a:r>
            <a:r>
              <a:rPr lang="en-US" sz="2800" b="1" dirty="0" smtClean="0">
                <a:solidFill>
                  <a:srgbClr val="2A1690"/>
                </a:solidFill>
                <a:latin typeface="Palatino Linotype" panose="02040502050505030304" pitchFamily="18" charset="0"/>
              </a:rPr>
              <a:t>etrieving </a:t>
            </a:r>
            <a:r>
              <a:rPr lang="en-US" sz="2800" b="1" dirty="0">
                <a:solidFill>
                  <a:srgbClr val="2A1690"/>
                </a:solidFill>
                <a:latin typeface="Palatino Linotype" panose="02040502050505030304" pitchFamily="18" charset="0"/>
              </a:rPr>
              <a:t>a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093" y="1161428"/>
            <a:ext cx="12855595" cy="725520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A column in a DataFrame can be retrieved as a Series by </a:t>
            </a:r>
            <a:r>
              <a:rPr lang="en-US" sz="2800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two </a:t>
            </a:r>
            <a:r>
              <a:rPr lang="en-US" sz="2800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possible notations</a:t>
            </a:r>
            <a:r>
              <a:rPr lang="en-US" sz="2800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:</a:t>
            </a:r>
          </a:p>
          <a:p>
            <a:pPr marL="0" indent="0" algn="ctr"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Palatino Linotype" panose="02040502050505030304" pitchFamily="18" charset="0"/>
              </a:rPr>
              <a:t>dataframe</a:t>
            </a:r>
            <a:r>
              <a:rPr lang="en-US" sz="2800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[“</a:t>
            </a:r>
            <a:r>
              <a:rPr lang="en-US" sz="2800" b="1" dirty="0" err="1" smtClean="0">
                <a:solidFill>
                  <a:srgbClr val="002060"/>
                </a:solidFill>
                <a:latin typeface="Palatino Linotype" panose="02040502050505030304" pitchFamily="18" charset="0"/>
              </a:rPr>
              <a:t>namecol</a:t>
            </a:r>
            <a:r>
              <a:rPr lang="en-US" sz="2800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”]  </a:t>
            </a:r>
            <a:r>
              <a:rPr lang="en-US" sz="2800" b="1" dirty="0" smtClean="0">
                <a:solidFill>
                  <a:srgbClr val="002060"/>
                </a:solidFill>
                <a:latin typeface="Palatino Linotype" panose="02040502050505030304" pitchFamily="18" charset="0"/>
              </a:rPr>
              <a:t>or    </a:t>
            </a:r>
            <a:r>
              <a:rPr lang="en-US" sz="2800" b="1" dirty="0" err="1" smtClean="0">
                <a:solidFill>
                  <a:srgbClr val="002060"/>
                </a:solidFill>
                <a:latin typeface="Palatino Linotype" panose="02040502050505030304" pitchFamily="18" charset="0"/>
              </a:rPr>
              <a:t>dataframe.namecol</a:t>
            </a:r>
            <a:endParaRPr lang="en-US" sz="28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0222" y="3077663"/>
            <a:ext cx="10490190" cy="484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76" dirty="0">
                <a:solidFill>
                  <a:srgbClr val="000080"/>
                </a:solidFill>
              </a:rPr>
              <a:t>data = </a:t>
            </a:r>
            <a:r>
              <a:rPr lang="en-US" sz="2376" dirty="0" smtClean="0">
                <a:solidFill>
                  <a:srgbClr val="000080"/>
                </a:solidFill>
              </a:rPr>
              <a:t>{ 'state</a:t>
            </a:r>
            <a:r>
              <a:rPr lang="en-US" sz="2376" dirty="0">
                <a:solidFill>
                  <a:srgbClr val="000080"/>
                </a:solidFill>
              </a:rPr>
              <a:t>': ['Ohio', 'Ohio', 'Ohio', 'Nevada', 'Nevada'],</a:t>
            </a:r>
          </a:p>
          <a:p>
            <a:r>
              <a:rPr lang="en-US" sz="2376" dirty="0" smtClean="0">
                <a:solidFill>
                  <a:srgbClr val="000080"/>
                </a:solidFill>
              </a:rPr>
              <a:t>               'year</a:t>
            </a:r>
            <a:r>
              <a:rPr lang="en-US" sz="2376" dirty="0">
                <a:solidFill>
                  <a:srgbClr val="000080"/>
                </a:solidFill>
              </a:rPr>
              <a:t>': [2000, 2001, 2002, 2001, 2002],</a:t>
            </a:r>
          </a:p>
          <a:p>
            <a:r>
              <a:rPr lang="en-US" sz="2376" dirty="0" smtClean="0">
                <a:solidFill>
                  <a:srgbClr val="000080"/>
                </a:solidFill>
              </a:rPr>
              <a:t>               '</a:t>
            </a:r>
            <a:r>
              <a:rPr lang="en-US" sz="2376" dirty="0" err="1" smtClean="0">
                <a:solidFill>
                  <a:srgbClr val="000080"/>
                </a:solidFill>
              </a:rPr>
              <a:t>popl</a:t>
            </a:r>
            <a:r>
              <a:rPr lang="en-US" sz="2376" dirty="0" smtClean="0">
                <a:solidFill>
                  <a:srgbClr val="000080"/>
                </a:solidFill>
              </a:rPr>
              <a:t>': </a:t>
            </a:r>
            <a:r>
              <a:rPr lang="en-US" sz="2376" dirty="0">
                <a:solidFill>
                  <a:srgbClr val="000080"/>
                </a:solidFill>
              </a:rPr>
              <a:t>[1.5, 1.7, 3.6, 2.4, 2.9</a:t>
            </a:r>
            <a:r>
              <a:rPr lang="en-US" sz="2376" dirty="0" smtClean="0">
                <a:solidFill>
                  <a:srgbClr val="000080"/>
                </a:solidFill>
              </a:rPr>
              <a:t>] }</a:t>
            </a:r>
          </a:p>
          <a:p>
            <a:endParaRPr lang="en-US" sz="2376" dirty="0">
              <a:solidFill>
                <a:srgbClr val="000080"/>
              </a:solidFill>
            </a:endParaRPr>
          </a:p>
          <a:p>
            <a:r>
              <a:rPr lang="en-US" sz="2376" dirty="0">
                <a:solidFill>
                  <a:srgbClr val="000080"/>
                </a:solidFill>
              </a:rPr>
              <a:t>frame = </a:t>
            </a:r>
            <a:r>
              <a:rPr lang="en-US" sz="2376" dirty="0" err="1" smtClean="0">
                <a:solidFill>
                  <a:srgbClr val="000080"/>
                </a:solidFill>
              </a:rPr>
              <a:t>pd.DataFrame</a:t>
            </a:r>
            <a:r>
              <a:rPr lang="en-US" sz="2376" dirty="0" smtClean="0">
                <a:solidFill>
                  <a:srgbClr val="000080"/>
                </a:solidFill>
              </a:rPr>
              <a:t>(data</a:t>
            </a:r>
            <a:r>
              <a:rPr lang="en-US" sz="2376" dirty="0">
                <a:solidFill>
                  <a:srgbClr val="000080"/>
                </a:solidFill>
              </a:rPr>
              <a:t>)</a:t>
            </a:r>
          </a:p>
          <a:p>
            <a:r>
              <a:rPr lang="en-US" sz="2376" dirty="0">
                <a:solidFill>
                  <a:srgbClr val="000080"/>
                </a:solidFill>
              </a:rPr>
              <a:t>print(frame['state'])</a:t>
            </a:r>
          </a:p>
          <a:p>
            <a:r>
              <a:rPr lang="en-US" sz="2376" dirty="0"/>
              <a:t>0      Ohio</a:t>
            </a:r>
          </a:p>
          <a:p>
            <a:r>
              <a:rPr lang="en-US" sz="2376" dirty="0"/>
              <a:t>1      Ohio</a:t>
            </a:r>
          </a:p>
          <a:p>
            <a:r>
              <a:rPr lang="en-US" sz="2376" dirty="0"/>
              <a:t>2      Ohio</a:t>
            </a:r>
          </a:p>
          <a:p>
            <a:r>
              <a:rPr lang="en-US" sz="2376" dirty="0"/>
              <a:t>3    Nevada</a:t>
            </a:r>
          </a:p>
          <a:p>
            <a:r>
              <a:rPr lang="en-US" sz="2376" dirty="0"/>
              <a:t>4    Nevada</a:t>
            </a:r>
          </a:p>
          <a:p>
            <a:r>
              <a:rPr lang="en-US" sz="2376" dirty="0"/>
              <a:t>Name: state, </a:t>
            </a:r>
            <a:r>
              <a:rPr lang="en-US" sz="2376" dirty="0" err="1"/>
              <a:t>dtype</a:t>
            </a:r>
            <a:r>
              <a:rPr lang="en-US" sz="2376" dirty="0"/>
              <a:t>: object</a:t>
            </a:r>
          </a:p>
          <a:p>
            <a:r>
              <a:rPr lang="en-US" sz="2376" dirty="0">
                <a:solidFill>
                  <a:srgbClr val="000080"/>
                </a:solidFill>
              </a:rPr>
              <a:t> </a:t>
            </a:r>
            <a:endParaRPr lang="en-US" sz="2376" dirty="0"/>
          </a:p>
        </p:txBody>
      </p:sp>
      <p:sp>
        <p:nvSpPr>
          <p:cNvPr id="7" name="Rectangle 6"/>
          <p:cNvSpPr/>
          <p:nvPr/>
        </p:nvSpPr>
        <p:spPr>
          <a:xfrm>
            <a:off x="6326571" y="4665620"/>
            <a:ext cx="4465925" cy="2651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76" dirty="0">
                <a:solidFill>
                  <a:srgbClr val="000080"/>
                </a:solidFill>
              </a:rPr>
              <a:t>print(</a:t>
            </a:r>
            <a:r>
              <a:rPr lang="en-US" sz="2376" dirty="0" err="1">
                <a:solidFill>
                  <a:srgbClr val="000080"/>
                </a:solidFill>
              </a:rPr>
              <a:t>frame.state</a:t>
            </a:r>
            <a:r>
              <a:rPr lang="en-US" sz="2376" dirty="0">
                <a:solidFill>
                  <a:srgbClr val="000080"/>
                </a:solidFill>
              </a:rPr>
              <a:t>)</a:t>
            </a:r>
          </a:p>
          <a:p>
            <a:r>
              <a:rPr lang="en-US" sz="2376" dirty="0"/>
              <a:t>0      Ohio</a:t>
            </a:r>
          </a:p>
          <a:p>
            <a:r>
              <a:rPr lang="en-US" sz="2376" dirty="0"/>
              <a:t>1      Ohio</a:t>
            </a:r>
          </a:p>
          <a:p>
            <a:r>
              <a:rPr lang="en-US" sz="2376" dirty="0"/>
              <a:t>2      Ohio</a:t>
            </a:r>
          </a:p>
          <a:p>
            <a:r>
              <a:rPr lang="en-US" sz="2376" dirty="0"/>
              <a:t>3    Nevada</a:t>
            </a:r>
          </a:p>
          <a:p>
            <a:r>
              <a:rPr lang="en-US" sz="2376" dirty="0"/>
              <a:t>4    Nevada</a:t>
            </a:r>
          </a:p>
          <a:p>
            <a:r>
              <a:rPr lang="en-US" sz="2376" dirty="0"/>
              <a:t>Name: state, </a:t>
            </a:r>
            <a:r>
              <a:rPr lang="en-US" sz="2376" dirty="0" err="1"/>
              <a:t>dtype</a:t>
            </a:r>
            <a:r>
              <a:rPr lang="en-US" sz="2376" dirty="0"/>
              <a:t>: object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83" y="694331"/>
            <a:ext cx="13345301" cy="1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95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550" y="159657"/>
            <a:ext cx="12855595" cy="44994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2A1690"/>
                </a:solidFill>
                <a:latin typeface="Palatino Linotype" panose="02040502050505030304" pitchFamily="18" charset="0"/>
              </a:rPr>
              <a:t>DataFrame </a:t>
            </a:r>
            <a:r>
              <a:rPr lang="en-US" sz="3600" b="1" dirty="0" smtClean="0">
                <a:solidFill>
                  <a:srgbClr val="2A1690"/>
                </a:solidFill>
                <a:latin typeface="Palatino Linotype" panose="02040502050505030304" pitchFamily="18" charset="0"/>
              </a:rPr>
              <a:t>–Retrieving rows</a:t>
            </a:r>
            <a:endParaRPr lang="en-US" sz="3600" b="1" dirty="0">
              <a:solidFill>
                <a:srgbClr val="2A169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637" y="885656"/>
            <a:ext cx="13649220" cy="797758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2A1690"/>
                </a:solidFill>
                <a:latin typeface="Palatino Linotype" panose="02040502050505030304" pitchFamily="18" charset="0"/>
              </a:rPr>
              <a:t>loc</a:t>
            </a:r>
            <a:r>
              <a:rPr lang="en-US" dirty="0">
                <a:solidFill>
                  <a:srgbClr val="2A1690"/>
                </a:solidFill>
                <a:latin typeface="Palatino Linotype" panose="02040502050505030304" pitchFamily="18" charset="0"/>
              </a:rPr>
              <a:t> for using indexes </a:t>
            </a:r>
            <a:r>
              <a:rPr lang="en-US" dirty="0" smtClean="0">
                <a:solidFill>
                  <a:srgbClr val="2A1690"/>
                </a:solidFill>
                <a:latin typeface="Palatino Linotype" panose="02040502050505030304" pitchFamily="18" charset="0"/>
              </a:rPr>
              <a:t>/columns and </a:t>
            </a:r>
            <a:r>
              <a:rPr lang="en-US" dirty="0" err="1">
                <a:solidFill>
                  <a:srgbClr val="2A1690"/>
                </a:solidFill>
                <a:latin typeface="Palatino Linotype" panose="02040502050505030304" pitchFamily="18" charset="0"/>
              </a:rPr>
              <a:t>iloc</a:t>
            </a:r>
            <a:r>
              <a:rPr lang="en-US" dirty="0">
                <a:solidFill>
                  <a:srgbClr val="2A1690"/>
                </a:solidFill>
                <a:latin typeface="Palatino Linotype" panose="02040502050505030304" pitchFamily="18" charset="0"/>
              </a:rPr>
              <a:t> for </a:t>
            </a:r>
            <a:r>
              <a:rPr lang="en-US" dirty="0" smtClean="0">
                <a:solidFill>
                  <a:srgbClr val="2A1690"/>
                </a:solidFill>
                <a:latin typeface="Palatino Linotype" panose="02040502050505030304" pitchFamily="18" charset="0"/>
              </a:rPr>
              <a:t>using integers position: using the </a:t>
            </a:r>
            <a:r>
              <a:rPr lang="en-US" dirty="0" err="1" smtClean="0">
                <a:solidFill>
                  <a:srgbClr val="2A1690"/>
                </a:solidFill>
                <a:latin typeface="Palatino Linotype" panose="02040502050505030304" pitchFamily="18" charset="0"/>
              </a:rPr>
              <a:t>dataframe</a:t>
            </a:r>
            <a:r>
              <a:rPr lang="en-US" dirty="0" smtClean="0">
                <a:solidFill>
                  <a:srgbClr val="2A1690"/>
                </a:solidFill>
                <a:latin typeface="Palatino Linotype" panose="02040502050505030304" pitchFamily="18" charset="0"/>
              </a:rPr>
              <a:t> as a matrix.</a:t>
            </a:r>
          </a:p>
        </p:txBody>
      </p:sp>
      <p:sp>
        <p:nvSpPr>
          <p:cNvPr id="4" name="Rectangle 3"/>
          <p:cNvSpPr/>
          <p:nvPr/>
        </p:nvSpPr>
        <p:spPr>
          <a:xfrm>
            <a:off x="520462" y="2078630"/>
            <a:ext cx="13964795" cy="6267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12" b="1" dirty="0">
                <a:solidFill>
                  <a:srgbClr val="000080"/>
                </a:solidFill>
                <a:latin typeface="Palatino Linotype" panose="02040502050505030304" pitchFamily="18" charset="0"/>
              </a:rPr>
              <a:t>data = </a:t>
            </a:r>
            <a:r>
              <a:rPr lang="en-US" sz="2112" b="1" dirty="0" smtClean="0">
                <a:solidFill>
                  <a:srgbClr val="000080"/>
                </a:solidFill>
                <a:latin typeface="Palatino Linotype" panose="02040502050505030304" pitchFamily="18" charset="0"/>
              </a:rPr>
              <a:t>{ 'state</a:t>
            </a:r>
            <a:r>
              <a:rPr lang="en-US" sz="2112" b="1" dirty="0">
                <a:solidFill>
                  <a:srgbClr val="000080"/>
                </a:solidFill>
                <a:latin typeface="Palatino Linotype" panose="02040502050505030304" pitchFamily="18" charset="0"/>
              </a:rPr>
              <a:t>': ['Ohio', 'Ohio', 'Ohio', 'Nevada', 'Nevada'],</a:t>
            </a:r>
          </a:p>
          <a:p>
            <a:r>
              <a:rPr lang="en-US" sz="2112" b="1" dirty="0" smtClean="0">
                <a:solidFill>
                  <a:srgbClr val="000080"/>
                </a:solidFill>
                <a:latin typeface="Palatino Linotype" panose="02040502050505030304" pitchFamily="18" charset="0"/>
              </a:rPr>
              <a:t>               'year</a:t>
            </a:r>
            <a:r>
              <a:rPr lang="en-US" sz="2112" b="1" dirty="0">
                <a:solidFill>
                  <a:srgbClr val="000080"/>
                </a:solidFill>
                <a:latin typeface="Palatino Linotype" panose="02040502050505030304" pitchFamily="18" charset="0"/>
              </a:rPr>
              <a:t>': [2000, 2001, 2002, 2001, 2002],</a:t>
            </a:r>
          </a:p>
          <a:p>
            <a:r>
              <a:rPr lang="en-US" sz="2112" b="1" dirty="0" smtClean="0">
                <a:solidFill>
                  <a:srgbClr val="000080"/>
                </a:solidFill>
                <a:latin typeface="Palatino Linotype" panose="02040502050505030304" pitchFamily="18" charset="0"/>
              </a:rPr>
              <a:t>               '</a:t>
            </a:r>
            <a:r>
              <a:rPr lang="en-US" sz="2112" b="1" dirty="0" err="1" smtClean="0">
                <a:solidFill>
                  <a:srgbClr val="000080"/>
                </a:solidFill>
                <a:latin typeface="Palatino Linotype" panose="02040502050505030304" pitchFamily="18" charset="0"/>
              </a:rPr>
              <a:t>popl</a:t>
            </a:r>
            <a:r>
              <a:rPr lang="en-US" sz="2112" b="1" dirty="0" smtClean="0">
                <a:solidFill>
                  <a:srgbClr val="000080"/>
                </a:solidFill>
                <a:latin typeface="Palatino Linotype" panose="02040502050505030304" pitchFamily="18" charset="0"/>
              </a:rPr>
              <a:t>': </a:t>
            </a:r>
            <a:r>
              <a:rPr lang="en-US" sz="2112" b="1" dirty="0">
                <a:solidFill>
                  <a:srgbClr val="000080"/>
                </a:solidFill>
                <a:latin typeface="Palatino Linotype" panose="02040502050505030304" pitchFamily="18" charset="0"/>
              </a:rPr>
              <a:t>[1.5, 1.7, 3.6, 2.4, 2.9</a:t>
            </a:r>
            <a:r>
              <a:rPr lang="en-US" sz="2112" b="1" dirty="0" smtClean="0">
                <a:solidFill>
                  <a:srgbClr val="000080"/>
                </a:solidFill>
                <a:latin typeface="Palatino Linotype" panose="02040502050505030304" pitchFamily="18" charset="0"/>
              </a:rPr>
              <a:t>]    }</a:t>
            </a:r>
          </a:p>
          <a:p>
            <a:endParaRPr lang="en-US" sz="2112" b="1" dirty="0">
              <a:solidFill>
                <a:srgbClr val="000080"/>
              </a:solidFill>
              <a:latin typeface="Palatino Linotype" panose="02040502050505030304" pitchFamily="18" charset="0"/>
            </a:endParaRPr>
          </a:p>
          <a:p>
            <a:r>
              <a:rPr lang="en-US" sz="2112" b="1" dirty="0">
                <a:solidFill>
                  <a:srgbClr val="000080"/>
                </a:solidFill>
                <a:latin typeface="Palatino Linotype" panose="02040502050505030304" pitchFamily="18" charset="0"/>
              </a:rPr>
              <a:t>frame2 = </a:t>
            </a:r>
            <a:r>
              <a:rPr lang="en-US" sz="2112" b="1" dirty="0" err="1" smtClean="0">
                <a:solidFill>
                  <a:srgbClr val="000080"/>
                </a:solidFill>
                <a:latin typeface="Palatino Linotype" panose="02040502050505030304" pitchFamily="18" charset="0"/>
              </a:rPr>
              <a:t>pd.DataFrame</a:t>
            </a:r>
            <a:r>
              <a:rPr lang="en-US" sz="2112" b="1" dirty="0" smtClean="0">
                <a:solidFill>
                  <a:srgbClr val="000080"/>
                </a:solidFill>
                <a:latin typeface="Palatino Linotype" panose="02040502050505030304" pitchFamily="18" charset="0"/>
              </a:rPr>
              <a:t>(data</a:t>
            </a:r>
            <a:r>
              <a:rPr lang="en-US" sz="2112" b="1" dirty="0">
                <a:solidFill>
                  <a:srgbClr val="000080"/>
                </a:solidFill>
                <a:latin typeface="Palatino Linotype" panose="02040502050505030304" pitchFamily="18" charset="0"/>
              </a:rPr>
              <a:t>, columns=['year', 'state', 'pop', 'debt'], index=['A', 'B', 'C', 'D</a:t>
            </a:r>
            <a:r>
              <a:rPr lang="en-US" sz="2112" b="1" dirty="0" smtClean="0">
                <a:solidFill>
                  <a:srgbClr val="000080"/>
                </a:solidFill>
                <a:latin typeface="Palatino Linotype" panose="02040502050505030304" pitchFamily="18" charset="0"/>
              </a:rPr>
              <a:t>','E</a:t>
            </a:r>
            <a:r>
              <a:rPr lang="en-US" sz="2112" b="1" dirty="0">
                <a:solidFill>
                  <a:srgbClr val="000080"/>
                </a:solidFill>
                <a:latin typeface="Palatino Linotype" panose="02040502050505030304" pitchFamily="18" charset="0"/>
              </a:rPr>
              <a:t>'])</a:t>
            </a:r>
          </a:p>
          <a:p>
            <a:r>
              <a:rPr lang="en-US" sz="2112" b="1" dirty="0">
                <a:solidFill>
                  <a:srgbClr val="000080"/>
                </a:solidFill>
                <a:latin typeface="Palatino Linotype" panose="02040502050505030304" pitchFamily="18" charset="0"/>
              </a:rPr>
              <a:t>print(frame2)</a:t>
            </a:r>
          </a:p>
          <a:p>
            <a:r>
              <a:rPr lang="it-IT" sz="2112" b="1" dirty="0">
                <a:latin typeface="Palatino Linotype" panose="02040502050505030304" pitchFamily="18" charset="0"/>
              </a:rPr>
              <a:t> 	year   state  </a:t>
            </a:r>
            <a:r>
              <a:rPr lang="it-IT" sz="2112" b="1" dirty="0" smtClean="0">
                <a:latin typeface="Palatino Linotype" panose="02040502050505030304" pitchFamily="18" charset="0"/>
              </a:rPr>
              <a:t>       pop   debt</a:t>
            </a:r>
            <a:endParaRPr lang="it-IT" sz="2112" b="1" dirty="0">
              <a:latin typeface="Palatino Linotype" panose="02040502050505030304" pitchFamily="18" charset="0"/>
            </a:endParaRPr>
          </a:p>
          <a:p>
            <a:r>
              <a:rPr lang="it-IT" sz="2112" b="1" dirty="0">
                <a:latin typeface="Palatino Linotype" panose="02040502050505030304" pitchFamily="18" charset="0"/>
              </a:rPr>
              <a:t>A  2000    Ohio </a:t>
            </a:r>
            <a:r>
              <a:rPr lang="it-IT" sz="2112" b="1" dirty="0" smtClean="0">
                <a:latin typeface="Palatino Linotype" panose="02040502050505030304" pitchFamily="18" charset="0"/>
              </a:rPr>
              <a:t>       </a:t>
            </a:r>
            <a:r>
              <a:rPr lang="it-IT" sz="2112" b="1" dirty="0">
                <a:latin typeface="Palatino Linotype" panose="02040502050505030304" pitchFamily="18" charset="0"/>
              </a:rPr>
              <a:t>1.5 </a:t>
            </a:r>
            <a:r>
              <a:rPr lang="it-IT" sz="2112" b="1" dirty="0" smtClean="0">
                <a:latin typeface="Palatino Linotype" panose="02040502050505030304" pitchFamily="18" charset="0"/>
              </a:rPr>
              <a:t>    </a:t>
            </a:r>
            <a:r>
              <a:rPr lang="it-IT" sz="2112" b="1" dirty="0">
                <a:latin typeface="Palatino Linotype" panose="02040502050505030304" pitchFamily="18" charset="0"/>
              </a:rPr>
              <a:t>NaN</a:t>
            </a:r>
          </a:p>
          <a:p>
            <a:r>
              <a:rPr lang="it-IT" sz="2112" b="1" dirty="0">
                <a:latin typeface="Palatino Linotype" panose="02040502050505030304" pitchFamily="18" charset="0"/>
              </a:rPr>
              <a:t>B  2001    Ohio  </a:t>
            </a:r>
            <a:r>
              <a:rPr lang="it-IT" sz="2112" b="1" dirty="0" smtClean="0">
                <a:latin typeface="Palatino Linotype" panose="02040502050505030304" pitchFamily="18" charset="0"/>
              </a:rPr>
              <a:t>      1.7    </a:t>
            </a:r>
            <a:r>
              <a:rPr lang="it-IT" sz="2112" b="1" dirty="0">
                <a:latin typeface="Palatino Linotype" panose="02040502050505030304" pitchFamily="18" charset="0"/>
              </a:rPr>
              <a:t>NaN</a:t>
            </a:r>
          </a:p>
          <a:p>
            <a:r>
              <a:rPr lang="it-IT" sz="2112" b="1" dirty="0">
                <a:latin typeface="Palatino Linotype" panose="02040502050505030304" pitchFamily="18" charset="0"/>
              </a:rPr>
              <a:t>C  2002    Ohio  </a:t>
            </a:r>
            <a:r>
              <a:rPr lang="it-IT" sz="2112" b="1" dirty="0" smtClean="0">
                <a:latin typeface="Palatino Linotype" panose="02040502050505030304" pitchFamily="18" charset="0"/>
              </a:rPr>
              <a:t>      3.6    </a:t>
            </a:r>
            <a:r>
              <a:rPr lang="it-IT" sz="2112" b="1" dirty="0">
                <a:latin typeface="Palatino Linotype" panose="02040502050505030304" pitchFamily="18" charset="0"/>
              </a:rPr>
              <a:t>NaN</a:t>
            </a:r>
          </a:p>
          <a:p>
            <a:r>
              <a:rPr lang="it-IT" sz="2112" b="1" dirty="0">
                <a:latin typeface="Palatino Linotype" panose="02040502050505030304" pitchFamily="18" charset="0"/>
              </a:rPr>
              <a:t>D  2001  </a:t>
            </a:r>
            <a:r>
              <a:rPr lang="it-IT" sz="2112" b="1" dirty="0" smtClean="0">
                <a:latin typeface="Palatino Linotype" panose="02040502050505030304" pitchFamily="18" charset="0"/>
              </a:rPr>
              <a:t>  Nevada   2.4    </a:t>
            </a:r>
            <a:r>
              <a:rPr lang="it-IT" sz="2112" b="1" dirty="0">
                <a:latin typeface="Palatino Linotype" panose="02040502050505030304" pitchFamily="18" charset="0"/>
              </a:rPr>
              <a:t>NaN</a:t>
            </a:r>
          </a:p>
          <a:p>
            <a:r>
              <a:rPr lang="it-IT" sz="2112" b="1" dirty="0">
                <a:latin typeface="Palatino Linotype" panose="02040502050505030304" pitchFamily="18" charset="0"/>
              </a:rPr>
              <a:t>E  2002  </a:t>
            </a:r>
            <a:r>
              <a:rPr lang="it-IT" sz="2112" b="1" dirty="0" smtClean="0">
                <a:latin typeface="Palatino Linotype" panose="02040502050505030304" pitchFamily="18" charset="0"/>
              </a:rPr>
              <a:t>  Nevada    2.9    </a:t>
            </a:r>
            <a:r>
              <a:rPr lang="it-IT" sz="2112" b="1" dirty="0">
                <a:latin typeface="Palatino Linotype" panose="02040502050505030304" pitchFamily="18" charset="0"/>
              </a:rPr>
              <a:t>NaN</a:t>
            </a:r>
          </a:p>
          <a:p>
            <a:endParaRPr lang="it-IT" sz="2112" b="1" dirty="0">
              <a:latin typeface="Palatino Linotype" panose="02040502050505030304" pitchFamily="18" charset="0"/>
            </a:endParaRPr>
          </a:p>
          <a:p>
            <a:r>
              <a:rPr lang="en-US" sz="2112" b="1" dirty="0">
                <a:solidFill>
                  <a:srgbClr val="000080"/>
                </a:solidFill>
                <a:latin typeface="Palatino Linotype" panose="02040502050505030304" pitchFamily="18" charset="0"/>
              </a:rPr>
              <a:t>print(frame2.loc['A'])</a:t>
            </a:r>
          </a:p>
          <a:p>
            <a:r>
              <a:rPr lang="en-US" sz="2112" b="1" dirty="0">
                <a:latin typeface="Palatino Linotype" panose="02040502050505030304" pitchFamily="18" charset="0"/>
              </a:rPr>
              <a:t>year     2000</a:t>
            </a:r>
          </a:p>
          <a:p>
            <a:r>
              <a:rPr lang="en-US" sz="2112" b="1" dirty="0">
                <a:latin typeface="Palatino Linotype" panose="02040502050505030304" pitchFamily="18" charset="0"/>
              </a:rPr>
              <a:t>state    Ohio</a:t>
            </a:r>
          </a:p>
          <a:p>
            <a:r>
              <a:rPr lang="en-US" sz="2112" b="1" dirty="0">
                <a:latin typeface="Palatino Linotype" panose="02040502050505030304" pitchFamily="18" charset="0"/>
              </a:rPr>
              <a:t>pop       1.5</a:t>
            </a:r>
          </a:p>
          <a:p>
            <a:r>
              <a:rPr lang="en-US" sz="2112" b="1" dirty="0">
                <a:latin typeface="Palatino Linotype" panose="02040502050505030304" pitchFamily="18" charset="0"/>
              </a:rPr>
              <a:t>debt      </a:t>
            </a:r>
            <a:r>
              <a:rPr lang="en-US" sz="2112" b="1" dirty="0" err="1">
                <a:latin typeface="Palatino Linotype" panose="02040502050505030304" pitchFamily="18" charset="0"/>
              </a:rPr>
              <a:t>NaN</a:t>
            </a:r>
            <a:endParaRPr lang="en-US" sz="2112" b="1" dirty="0">
              <a:latin typeface="Palatino Linotype" panose="02040502050505030304" pitchFamily="18" charset="0"/>
            </a:endParaRPr>
          </a:p>
          <a:p>
            <a:r>
              <a:rPr lang="en-US" sz="2112" b="1" dirty="0">
                <a:latin typeface="Palatino Linotype" panose="02040502050505030304" pitchFamily="18" charset="0"/>
              </a:rPr>
              <a:t>Name: A, </a:t>
            </a:r>
            <a:r>
              <a:rPr lang="en-US" sz="2112" b="1" dirty="0" err="1">
                <a:latin typeface="Palatino Linotype" panose="02040502050505030304" pitchFamily="18" charset="0"/>
              </a:rPr>
              <a:t>dtype</a:t>
            </a:r>
            <a:r>
              <a:rPr lang="en-US" sz="2112" b="1" dirty="0">
                <a:latin typeface="Palatino Linotype" panose="02040502050505030304" pitchFamily="18" charset="0"/>
              </a:rPr>
              <a:t>: object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5317989" y="4356897"/>
            <a:ext cx="3434125" cy="1717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12" b="1" dirty="0">
                <a:solidFill>
                  <a:srgbClr val="000080"/>
                </a:solidFill>
              </a:rPr>
              <a:t>print(frame2.loc[['A', 'B']])</a:t>
            </a:r>
          </a:p>
          <a:p>
            <a:r>
              <a:rPr lang="en-US" sz="2112" b="1" dirty="0"/>
              <a:t> 	year state  pop debt</a:t>
            </a:r>
          </a:p>
          <a:p>
            <a:r>
              <a:rPr lang="en-US" sz="2112" b="1" dirty="0"/>
              <a:t>A  2000  Ohio  1.5  </a:t>
            </a:r>
            <a:r>
              <a:rPr lang="en-US" sz="2112" b="1" dirty="0" err="1"/>
              <a:t>NaN</a:t>
            </a:r>
            <a:endParaRPr lang="en-US" sz="2112" b="1" dirty="0"/>
          </a:p>
          <a:p>
            <a:r>
              <a:rPr lang="en-US" sz="2112" b="1" dirty="0"/>
              <a:t>B  2001  Ohio  1.7  </a:t>
            </a:r>
            <a:r>
              <a:rPr lang="en-US" sz="2112" b="1" dirty="0" err="1"/>
              <a:t>NaN</a:t>
            </a:r>
            <a:endParaRPr lang="en-US" sz="2112" b="1" dirty="0"/>
          </a:p>
          <a:p>
            <a:endParaRPr lang="en-US" sz="2112" b="1" dirty="0"/>
          </a:p>
        </p:txBody>
      </p:sp>
      <p:sp>
        <p:nvSpPr>
          <p:cNvPr id="7" name="Rectangle 6"/>
          <p:cNvSpPr/>
          <p:nvPr/>
        </p:nvSpPr>
        <p:spPr>
          <a:xfrm>
            <a:off x="9119053" y="4356514"/>
            <a:ext cx="3583823" cy="1067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12" b="1" dirty="0" smtClean="0">
                <a:solidFill>
                  <a:srgbClr val="000080"/>
                </a:solidFill>
              </a:rPr>
              <a:t>print(frame2.iloc[1,2])</a:t>
            </a:r>
            <a:r>
              <a:rPr lang="en-US" sz="2112" b="1" dirty="0" smtClean="0"/>
              <a:t> </a:t>
            </a:r>
          </a:p>
          <a:p>
            <a:endParaRPr lang="en-US" sz="2112" b="1" dirty="0"/>
          </a:p>
          <a:p>
            <a:r>
              <a:rPr lang="en-US" sz="2112" b="1" dirty="0" smtClean="0"/>
              <a:t>1.7</a:t>
            </a:r>
            <a:endParaRPr lang="en-US" sz="2112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82" y="636274"/>
            <a:ext cx="13345301" cy="1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5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950" y="188686"/>
            <a:ext cx="12855595" cy="72206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2A1690"/>
                </a:solidFill>
                <a:latin typeface="Palatino Linotype" panose="02040502050505030304" pitchFamily="18" charset="0"/>
              </a:rPr>
              <a:t>Data Frames: Slicing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7095" y="1047575"/>
            <a:ext cx="10613731" cy="197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45" b="1" dirty="0">
                <a:solidFill>
                  <a:srgbClr val="2A1690"/>
                </a:solidFill>
                <a:latin typeface="Palatino Linotype" panose="02040502050505030304" pitchFamily="18" charset="0"/>
              </a:rPr>
              <a:t>There are a number of ways to subset the Data Frame:</a:t>
            </a:r>
          </a:p>
          <a:p>
            <a:pPr marL="815142" lvl="1" indent="-349347">
              <a:buFont typeface="Arial" panose="020B0604020202020204" pitchFamily="34" charset="0"/>
              <a:buChar char="•"/>
            </a:pPr>
            <a:r>
              <a:rPr lang="en-US" sz="2445" b="1" dirty="0">
                <a:solidFill>
                  <a:srgbClr val="2A1690"/>
                </a:solidFill>
                <a:latin typeface="Palatino Linotype" panose="02040502050505030304" pitchFamily="18" charset="0"/>
              </a:rPr>
              <a:t>one or more columns</a:t>
            </a:r>
          </a:p>
          <a:p>
            <a:pPr marL="815142" lvl="1" indent="-349347">
              <a:buFont typeface="Arial" panose="020B0604020202020204" pitchFamily="34" charset="0"/>
              <a:buChar char="•"/>
            </a:pPr>
            <a:r>
              <a:rPr lang="en-US" sz="2445" b="1" dirty="0">
                <a:solidFill>
                  <a:srgbClr val="2A1690"/>
                </a:solidFill>
                <a:latin typeface="Palatino Linotype" panose="02040502050505030304" pitchFamily="18" charset="0"/>
              </a:rPr>
              <a:t>one or more rows</a:t>
            </a:r>
          </a:p>
          <a:p>
            <a:pPr marL="815142" lvl="1" indent="-349347">
              <a:buFont typeface="Arial" panose="020B0604020202020204" pitchFamily="34" charset="0"/>
              <a:buChar char="•"/>
            </a:pPr>
            <a:r>
              <a:rPr lang="en-US" sz="2445" b="1" dirty="0">
                <a:solidFill>
                  <a:srgbClr val="2A1690"/>
                </a:solidFill>
                <a:latin typeface="Palatino Linotype" panose="02040502050505030304" pitchFamily="18" charset="0"/>
              </a:rPr>
              <a:t>a subset of rows and columns</a:t>
            </a:r>
          </a:p>
          <a:p>
            <a:pPr lvl="1"/>
            <a:r>
              <a:rPr lang="en-US" sz="2445" b="1" dirty="0" smtClean="0">
                <a:solidFill>
                  <a:srgbClr val="2A1690"/>
                </a:solidFill>
                <a:latin typeface="Palatino Linotype" panose="02040502050505030304" pitchFamily="18" charset="0"/>
              </a:rPr>
              <a:t>Rows </a:t>
            </a:r>
            <a:r>
              <a:rPr lang="en-US" sz="2445" b="1" dirty="0">
                <a:solidFill>
                  <a:srgbClr val="2A1690"/>
                </a:solidFill>
                <a:latin typeface="Palatino Linotype" panose="02040502050505030304" pitchFamily="18" charset="0"/>
              </a:rPr>
              <a:t>and columns can be selected by their position or label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54" y="737873"/>
            <a:ext cx="13345301" cy="11583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612721" y="5006145"/>
            <a:ext cx="393768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4141A0"/>
                </a:solidFill>
              </a:rPr>
              <a:t>print(frame2.loc['A':'E',['state','</a:t>
            </a:r>
            <a:r>
              <a:rPr lang="en-US" b="1" dirty="0" err="1">
                <a:solidFill>
                  <a:srgbClr val="4141A0"/>
                </a:solidFill>
              </a:rPr>
              <a:t>popl</a:t>
            </a:r>
            <a:r>
              <a:rPr lang="en-US" b="1" dirty="0">
                <a:solidFill>
                  <a:srgbClr val="4141A0"/>
                </a:solidFill>
              </a:rPr>
              <a:t>']])</a:t>
            </a:r>
          </a:p>
          <a:p>
            <a:r>
              <a:rPr lang="en-US" b="1" dirty="0"/>
              <a:t>      state     </a:t>
            </a:r>
            <a:r>
              <a:rPr lang="en-US" b="1" dirty="0" err="1"/>
              <a:t>popl</a:t>
            </a:r>
            <a:endParaRPr lang="en-US" b="1" dirty="0"/>
          </a:p>
          <a:p>
            <a:r>
              <a:rPr lang="en-US" b="1" dirty="0"/>
              <a:t>A    Ohio     1.5</a:t>
            </a:r>
          </a:p>
          <a:p>
            <a:r>
              <a:rPr lang="en-US" b="1" dirty="0"/>
              <a:t>B    Ohio      1.7</a:t>
            </a:r>
          </a:p>
          <a:p>
            <a:r>
              <a:rPr lang="en-US" b="1" dirty="0"/>
              <a:t>C    Ohio      3.6</a:t>
            </a:r>
          </a:p>
          <a:p>
            <a:r>
              <a:rPr lang="en-US" b="1" dirty="0"/>
              <a:t>D  Nevada  2.4</a:t>
            </a:r>
          </a:p>
          <a:p>
            <a:r>
              <a:rPr lang="en-US" sz="1600" b="1" dirty="0"/>
              <a:t>E Nevada     2.9</a:t>
            </a:r>
          </a:p>
        </p:txBody>
      </p:sp>
      <p:sp>
        <p:nvSpPr>
          <p:cNvPr id="5" name="Rectangle 4"/>
          <p:cNvSpPr/>
          <p:nvPr/>
        </p:nvSpPr>
        <p:spPr>
          <a:xfrm>
            <a:off x="663349" y="3172789"/>
            <a:ext cx="7451725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Palatino Linotype" panose="02040502050505030304" pitchFamily="18" charset="0"/>
              </a:rPr>
              <a:t>data = { 'state': ['Ohio', 'Ohio', 'Ohio', 'Nevada', 'Nevada'],</a:t>
            </a:r>
          </a:p>
          <a:p>
            <a:r>
              <a:rPr lang="en-US" b="1" dirty="0">
                <a:solidFill>
                  <a:srgbClr val="000080"/>
                </a:solidFill>
                <a:latin typeface="Palatino Linotype" panose="02040502050505030304" pitchFamily="18" charset="0"/>
              </a:rPr>
              <a:t>               'year': [2000, 2001, 2002, 2001, 2002],</a:t>
            </a:r>
          </a:p>
          <a:p>
            <a:r>
              <a:rPr lang="en-US" b="1" dirty="0">
                <a:solidFill>
                  <a:srgbClr val="000080"/>
                </a:solidFill>
                <a:latin typeface="Palatino Linotype" panose="02040502050505030304" pitchFamily="18" charset="0"/>
              </a:rPr>
              <a:t>               '</a:t>
            </a:r>
            <a:r>
              <a:rPr lang="en-US" b="1" dirty="0" err="1">
                <a:solidFill>
                  <a:srgbClr val="000080"/>
                </a:solidFill>
                <a:latin typeface="Palatino Linotype" panose="02040502050505030304" pitchFamily="18" charset="0"/>
              </a:rPr>
              <a:t>popl</a:t>
            </a:r>
            <a:r>
              <a:rPr lang="en-US" b="1" dirty="0">
                <a:solidFill>
                  <a:srgbClr val="000080"/>
                </a:solidFill>
                <a:latin typeface="Palatino Linotype" panose="02040502050505030304" pitchFamily="18" charset="0"/>
              </a:rPr>
              <a:t>': [1.5, 1.7, 3.6, 2.4, 2.9]    }</a:t>
            </a:r>
          </a:p>
          <a:p>
            <a:endParaRPr lang="en-US" b="1" dirty="0">
              <a:solidFill>
                <a:srgbClr val="000080"/>
              </a:solidFill>
              <a:latin typeface="Palatino Linotype" panose="02040502050505030304" pitchFamily="18" charset="0"/>
            </a:endParaRPr>
          </a:p>
          <a:p>
            <a:r>
              <a:rPr lang="en-US" b="1" dirty="0">
                <a:solidFill>
                  <a:srgbClr val="000080"/>
                </a:solidFill>
                <a:latin typeface="Palatino Linotype" panose="02040502050505030304" pitchFamily="18" charset="0"/>
              </a:rPr>
              <a:t>frame2 = </a:t>
            </a:r>
            <a:r>
              <a:rPr lang="en-US" b="1" dirty="0" err="1">
                <a:solidFill>
                  <a:srgbClr val="000080"/>
                </a:solidFill>
                <a:latin typeface="Palatino Linotype" panose="02040502050505030304" pitchFamily="18" charset="0"/>
              </a:rPr>
              <a:t>pd.DataFrame</a:t>
            </a:r>
            <a:r>
              <a:rPr lang="en-US" b="1" dirty="0">
                <a:solidFill>
                  <a:srgbClr val="000080"/>
                </a:solidFill>
                <a:latin typeface="Palatino Linotype" panose="02040502050505030304" pitchFamily="18" charset="0"/>
              </a:rPr>
              <a:t>(data, columns=['year', 'state', 'pop', 'debt'], </a:t>
            </a:r>
            <a:r>
              <a:rPr lang="en-US" b="1" dirty="0" smtClean="0">
                <a:solidFill>
                  <a:srgbClr val="000080"/>
                </a:solidFill>
                <a:latin typeface="Palatino Linotype" panose="02040502050505030304" pitchFamily="18" charset="0"/>
              </a:rPr>
              <a:t>               </a:t>
            </a:r>
          </a:p>
          <a:p>
            <a:r>
              <a:rPr lang="en-US" b="1" dirty="0">
                <a:solidFill>
                  <a:srgbClr val="000080"/>
                </a:solidFill>
                <a:latin typeface="Palatino Linotype" panose="02040502050505030304" pitchFamily="18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Palatino Linotype" panose="02040502050505030304" pitchFamily="18" charset="0"/>
              </a:rPr>
              <a:t>                                                     index</a:t>
            </a:r>
            <a:r>
              <a:rPr lang="en-US" b="1" dirty="0">
                <a:solidFill>
                  <a:srgbClr val="000080"/>
                </a:solidFill>
                <a:latin typeface="Palatino Linotype" panose="02040502050505030304" pitchFamily="18" charset="0"/>
              </a:rPr>
              <a:t>=['A', 'B', 'C', 'D','E'])</a:t>
            </a:r>
          </a:p>
          <a:p>
            <a:endParaRPr lang="en-US" b="1" dirty="0" smtClean="0">
              <a:solidFill>
                <a:srgbClr val="000080"/>
              </a:solidFill>
              <a:latin typeface="Palatino Linotype" panose="02040502050505030304" pitchFamily="18" charset="0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Palatino Linotype" panose="02040502050505030304" pitchFamily="18" charset="0"/>
              </a:rPr>
              <a:t>print(frame2)</a:t>
            </a:r>
          </a:p>
          <a:p>
            <a:r>
              <a:rPr lang="it-IT" b="1" dirty="0" smtClean="0">
                <a:latin typeface="Palatino Linotype" panose="02040502050505030304" pitchFamily="18" charset="0"/>
              </a:rPr>
              <a:t> </a:t>
            </a:r>
            <a:r>
              <a:rPr lang="it-IT" b="1" dirty="0">
                <a:latin typeface="Palatino Linotype" panose="02040502050505030304" pitchFamily="18" charset="0"/>
              </a:rPr>
              <a:t>	year   state         </a:t>
            </a:r>
            <a:r>
              <a:rPr lang="it-IT" b="1" dirty="0" smtClean="0">
                <a:latin typeface="Palatino Linotype" panose="02040502050505030304" pitchFamily="18" charset="0"/>
              </a:rPr>
              <a:t>popl   </a:t>
            </a:r>
            <a:r>
              <a:rPr lang="it-IT" b="1" dirty="0">
                <a:latin typeface="Palatino Linotype" panose="02040502050505030304" pitchFamily="18" charset="0"/>
              </a:rPr>
              <a:t>debt</a:t>
            </a:r>
          </a:p>
          <a:p>
            <a:r>
              <a:rPr lang="it-IT" b="1" dirty="0">
                <a:latin typeface="Palatino Linotype" panose="02040502050505030304" pitchFamily="18" charset="0"/>
              </a:rPr>
              <a:t>A  2000    Ohio        1.5     NaN</a:t>
            </a:r>
          </a:p>
          <a:p>
            <a:r>
              <a:rPr lang="it-IT" b="1" dirty="0">
                <a:latin typeface="Palatino Linotype" panose="02040502050505030304" pitchFamily="18" charset="0"/>
              </a:rPr>
              <a:t>B  2001    Ohio        1.7    NaN</a:t>
            </a:r>
          </a:p>
          <a:p>
            <a:r>
              <a:rPr lang="it-IT" b="1" dirty="0">
                <a:latin typeface="Palatino Linotype" panose="02040502050505030304" pitchFamily="18" charset="0"/>
              </a:rPr>
              <a:t>C  2002    Ohio        3.6    NaN</a:t>
            </a:r>
          </a:p>
          <a:p>
            <a:r>
              <a:rPr lang="it-IT" b="1" dirty="0">
                <a:latin typeface="Palatino Linotype" panose="02040502050505030304" pitchFamily="18" charset="0"/>
              </a:rPr>
              <a:t>D  2001    Nevada   2.4    NaN</a:t>
            </a:r>
          </a:p>
          <a:p>
            <a:r>
              <a:rPr lang="it-IT" b="1" dirty="0">
                <a:latin typeface="Palatino Linotype" panose="02040502050505030304" pitchFamily="18" charset="0"/>
              </a:rPr>
              <a:t>E  2002    Nevada    2.9    NaN</a:t>
            </a:r>
            <a:endParaRPr lang="it-IT" sz="1600" b="1" dirty="0">
              <a:latin typeface="Palatino Linotype" panose="0204050205050503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47967" y="3674344"/>
            <a:ext cx="3583823" cy="3992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12" b="1" dirty="0">
                <a:solidFill>
                  <a:srgbClr val="000080"/>
                </a:solidFill>
              </a:rPr>
              <a:t>print(frame2.iloc[1:3])</a:t>
            </a:r>
            <a:r>
              <a:rPr lang="en-US" sz="2112" b="1" dirty="0"/>
              <a:t> </a:t>
            </a:r>
          </a:p>
          <a:p>
            <a:r>
              <a:rPr lang="en-US" sz="2112" b="1" dirty="0"/>
              <a:t>      year state  </a:t>
            </a:r>
            <a:r>
              <a:rPr lang="en-US" sz="2112" b="1" dirty="0" err="1" smtClean="0"/>
              <a:t>popl</a:t>
            </a:r>
            <a:r>
              <a:rPr lang="en-US" sz="2112" b="1" dirty="0" smtClean="0"/>
              <a:t> </a:t>
            </a:r>
            <a:r>
              <a:rPr lang="en-US" sz="2112" b="1" dirty="0"/>
              <a:t>debt</a:t>
            </a:r>
          </a:p>
          <a:p>
            <a:r>
              <a:rPr lang="en-US" sz="2112" b="1" dirty="0"/>
              <a:t>B  2001  Ohio  1.7  </a:t>
            </a:r>
            <a:r>
              <a:rPr lang="en-US" sz="2112" b="1" dirty="0" err="1"/>
              <a:t>NaN</a:t>
            </a:r>
            <a:endParaRPr lang="en-US" sz="2112" b="1" dirty="0"/>
          </a:p>
          <a:p>
            <a:r>
              <a:rPr lang="en-US" sz="2112" b="1" dirty="0"/>
              <a:t>C  2002  Ohio  3.6  </a:t>
            </a:r>
            <a:r>
              <a:rPr lang="en-US" sz="2112" b="1" dirty="0" err="1"/>
              <a:t>NaN</a:t>
            </a:r>
            <a:endParaRPr lang="en-US" sz="2112" b="1" dirty="0"/>
          </a:p>
          <a:p>
            <a:endParaRPr lang="en-US" sz="2112" b="1" dirty="0"/>
          </a:p>
          <a:p>
            <a:r>
              <a:rPr lang="en-US" sz="2112" b="1" dirty="0">
                <a:solidFill>
                  <a:srgbClr val="4141A0"/>
                </a:solidFill>
              </a:rPr>
              <a:t>print(frame2.iloc[:,1:3])</a:t>
            </a:r>
          </a:p>
          <a:p>
            <a:r>
              <a:rPr lang="en-US" sz="2112" b="1" dirty="0"/>
              <a:t>     state  </a:t>
            </a:r>
            <a:r>
              <a:rPr lang="en-US" sz="2112" b="1" dirty="0" err="1" smtClean="0"/>
              <a:t>popl</a:t>
            </a:r>
            <a:endParaRPr lang="en-US" sz="2112" b="1" dirty="0"/>
          </a:p>
          <a:p>
            <a:r>
              <a:rPr lang="en-US" sz="2112" b="1" dirty="0"/>
              <a:t>A    Ohio  1.5</a:t>
            </a:r>
          </a:p>
          <a:p>
            <a:r>
              <a:rPr lang="en-US" sz="2112" b="1" dirty="0"/>
              <a:t>B    Ohio  1.7</a:t>
            </a:r>
          </a:p>
          <a:p>
            <a:r>
              <a:rPr lang="en-US" sz="2112" b="1" dirty="0"/>
              <a:t>C    Ohio  3.6</a:t>
            </a:r>
          </a:p>
          <a:p>
            <a:r>
              <a:rPr lang="en-US" sz="2112" b="1" dirty="0"/>
              <a:t>D  Nevada  2.4</a:t>
            </a:r>
          </a:p>
          <a:p>
            <a:r>
              <a:rPr lang="en-US" sz="2112" b="1" dirty="0"/>
              <a:t>E  Nevada  2.9</a:t>
            </a:r>
          </a:p>
        </p:txBody>
      </p:sp>
    </p:spTree>
    <p:extLst>
      <p:ext uri="{BB962C8B-B14F-4D97-AF65-F5344CB8AC3E}">
        <p14:creationId xmlns:p14="http://schemas.microsoft.com/office/powerpoint/2010/main" val="163795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6116</TotalTime>
  <Words>4188</Words>
  <Application>Microsoft Office PowerPoint</Application>
  <PresentationFormat>Custom</PresentationFormat>
  <Paragraphs>750</Paragraphs>
  <Slides>54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Agency FB</vt:lpstr>
      <vt:lpstr>Arial</vt:lpstr>
      <vt:lpstr>Calibri</vt:lpstr>
      <vt:lpstr>Calibri Light</vt:lpstr>
      <vt:lpstr>Courier New</vt:lpstr>
      <vt:lpstr>Palatino Linotype</vt:lpstr>
      <vt:lpstr>TradeGothic</vt:lpstr>
      <vt:lpstr>Wingdings</vt:lpstr>
      <vt:lpstr>Office Theme</vt:lpstr>
      <vt:lpstr>1_Office Theme</vt:lpstr>
      <vt:lpstr>Introduction  to  Data Science Using Python  </vt:lpstr>
      <vt:lpstr>Day_2</vt:lpstr>
      <vt:lpstr>Datasets Manipulation :  Pandas   </vt:lpstr>
      <vt:lpstr>Pandas </vt:lpstr>
      <vt:lpstr>Series</vt:lpstr>
      <vt:lpstr>DataFrame</vt:lpstr>
      <vt:lpstr>DataFrame – Retrieving a column</vt:lpstr>
      <vt:lpstr>DataFrame –Retrieving rows</vt:lpstr>
      <vt:lpstr>Data Frames: Slicing</vt:lpstr>
      <vt:lpstr>DataFrames: Method iloc </vt:lpstr>
      <vt:lpstr> Data Loading</vt:lpstr>
      <vt:lpstr>Exploring :  DataFrames methods</vt:lpstr>
      <vt:lpstr>Exploring  : DataFrames attributes</vt:lpstr>
      <vt:lpstr>DataFrame: Boolean filtering</vt:lpstr>
      <vt:lpstr>Filtering </vt:lpstr>
      <vt:lpstr>Removing rows/columns</vt:lpstr>
      <vt:lpstr>Missing Values</vt:lpstr>
      <vt:lpstr>Filling in missing data - Examples</vt:lpstr>
      <vt:lpstr>Dealing with duplicate </vt:lpstr>
      <vt:lpstr>PowerPoint Presentation</vt:lpstr>
      <vt:lpstr>PowerPoint Presentation</vt:lpstr>
      <vt:lpstr>PowerPoint Presentation</vt:lpstr>
      <vt:lpstr>Concatenation  columns  concat axis=1</vt:lpstr>
      <vt:lpstr>Dataframes intersection</vt:lpstr>
      <vt:lpstr>DataFrames Joining</vt:lpstr>
      <vt:lpstr>Reindexing reshaping</vt:lpstr>
      <vt:lpstr>Sorting Data: On a specific column.</vt:lpstr>
      <vt:lpstr>Data Frames groupby method and aggregation</vt:lpstr>
      <vt:lpstr>Basic Descriptive Statistics  aggregation</vt:lpstr>
      <vt:lpstr>Data Visualization  </vt:lpstr>
      <vt:lpstr>Data Visualization : Matplotlib </vt:lpstr>
      <vt:lpstr>Matplotlib figures </vt:lpstr>
      <vt:lpstr>Line plot</vt:lpstr>
      <vt:lpstr>Bar plots </vt:lpstr>
      <vt:lpstr>Scatter plots </vt:lpstr>
      <vt:lpstr>Histogram</vt:lpstr>
      <vt:lpstr>Box plot  - Whisker plot </vt:lpstr>
      <vt:lpstr>Seaborn </vt:lpstr>
      <vt:lpstr>Histograms</vt:lpstr>
      <vt:lpstr>Bar plot</vt:lpstr>
      <vt:lpstr>Other types of graphs: Creating a scatter plot</vt:lpstr>
      <vt:lpstr>PowerPoint Presentation</vt:lpstr>
      <vt:lpstr>The hue function</vt:lpstr>
      <vt:lpstr>Factor plots</vt:lpstr>
      <vt:lpstr>PowerPoint Presentation</vt:lpstr>
      <vt:lpstr>A box plot</vt:lpstr>
      <vt:lpstr>Heatmaps</vt:lpstr>
      <vt:lpstr>Joint Distribution Plot</vt:lpstr>
      <vt:lpstr>Introduction to Plotly </vt:lpstr>
      <vt:lpstr>plotly </vt:lpstr>
      <vt:lpstr>plotly </vt:lpstr>
      <vt:lpstr>plotly </vt:lpstr>
      <vt:lpstr>plotly </vt:lpstr>
      <vt:lpstr>plotly 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Aleb, Nassima</dc:creator>
  <cp:lastModifiedBy>Aleb, Nassima</cp:lastModifiedBy>
  <cp:revision>229</cp:revision>
  <cp:lastPrinted>2024-05-28T11:21:37Z</cp:lastPrinted>
  <dcterms:created xsi:type="dcterms:W3CDTF">2017-08-29T17:00:17Z</dcterms:created>
  <dcterms:modified xsi:type="dcterms:W3CDTF">2024-06-03T06:44:22Z</dcterms:modified>
</cp:coreProperties>
</file>