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23"/>
  </p:notesMasterIdLst>
  <p:sldIdLst>
    <p:sldId id="256" r:id="rId2"/>
    <p:sldId id="258" r:id="rId3"/>
    <p:sldId id="262" r:id="rId4"/>
    <p:sldId id="263" r:id="rId5"/>
    <p:sldId id="261" r:id="rId6"/>
    <p:sldId id="27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0" r:id="rId15"/>
    <p:sldId id="279" r:id="rId16"/>
    <p:sldId id="271" r:id="rId17"/>
    <p:sldId id="274" r:id="rId18"/>
    <p:sldId id="275" r:id="rId19"/>
    <p:sldId id="281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4"/>
    <p:restoredTop sz="94635"/>
  </p:normalViewPr>
  <p:slideViewPr>
    <p:cSldViewPr snapToGrid="0">
      <p:cViewPr varScale="1">
        <p:scale>
          <a:sx n="150" d="100"/>
          <a:sy n="150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15779-5AEF-684A-9CDB-1E95D2FBF23E}" type="doc">
      <dgm:prSet loTypeId="urn:microsoft.com/office/officeart/2005/8/layout/chevron1" loCatId="" qsTypeId="urn:microsoft.com/office/officeart/2005/8/quickstyle/simple1" qsCatId="simple" csTypeId="urn:microsoft.com/office/officeart/2005/8/colors/accent0_3" csCatId="mainScheme" phldr="1"/>
      <dgm:spPr/>
    </dgm:pt>
    <dgm:pt modelId="{E2937C59-0DB7-3E43-BA87-4DB275FAB2F4}">
      <dgm:prSet phldrT="[Text]"/>
      <dgm:spPr/>
      <dgm:t>
        <a:bodyPr/>
        <a:lstStyle/>
        <a:p>
          <a:pPr rtl="0"/>
          <a:r>
            <a:rPr lang="en-US" dirty="0"/>
            <a:t>Introduction</a:t>
          </a:r>
        </a:p>
      </dgm:t>
    </dgm:pt>
    <dgm:pt modelId="{AE0DBB55-8C77-A645-A209-821A8EDE0BBE}" type="parTrans" cxnId="{F3DAAF36-C57E-9B46-A1D4-6A7040C5C0BD}">
      <dgm:prSet/>
      <dgm:spPr/>
      <dgm:t>
        <a:bodyPr/>
        <a:lstStyle/>
        <a:p>
          <a:endParaRPr lang="en-US"/>
        </a:p>
      </dgm:t>
    </dgm:pt>
    <dgm:pt modelId="{F8983A43-CE54-1044-8931-5D969DBBEA01}" type="sibTrans" cxnId="{F3DAAF36-C57E-9B46-A1D4-6A7040C5C0BD}">
      <dgm:prSet/>
      <dgm:spPr/>
      <dgm:t>
        <a:bodyPr/>
        <a:lstStyle/>
        <a:p>
          <a:endParaRPr lang="en-US"/>
        </a:p>
      </dgm:t>
    </dgm:pt>
    <dgm:pt modelId="{5DCD431A-E7CC-F542-88A6-7E9911E88B35}">
      <dgm:prSet phldrT="[Text]"/>
      <dgm:spPr/>
      <dgm:t>
        <a:bodyPr/>
        <a:lstStyle/>
        <a:p>
          <a:pPr rtl="0"/>
          <a:r>
            <a:rPr lang="en-US" dirty="0"/>
            <a:t>Model Architecture</a:t>
          </a:r>
        </a:p>
      </dgm:t>
    </dgm:pt>
    <dgm:pt modelId="{75372BAA-8DEB-1040-ABF5-C821DF997AFC}" type="parTrans" cxnId="{FF2E3EEA-15AD-7147-9F68-79165D12D9B7}">
      <dgm:prSet/>
      <dgm:spPr/>
      <dgm:t>
        <a:bodyPr/>
        <a:lstStyle/>
        <a:p>
          <a:endParaRPr lang="en-US"/>
        </a:p>
      </dgm:t>
    </dgm:pt>
    <dgm:pt modelId="{674C17CA-B2C8-E947-AFE9-D66E3DC20558}" type="sibTrans" cxnId="{FF2E3EEA-15AD-7147-9F68-79165D12D9B7}">
      <dgm:prSet/>
      <dgm:spPr/>
      <dgm:t>
        <a:bodyPr/>
        <a:lstStyle/>
        <a:p>
          <a:endParaRPr lang="en-US"/>
        </a:p>
      </dgm:t>
    </dgm:pt>
    <dgm:pt modelId="{23C4B37D-C0F6-884A-897D-A4D97A30CB67}">
      <dgm:prSet/>
      <dgm:spPr/>
      <dgm:t>
        <a:bodyPr/>
        <a:lstStyle/>
        <a:p>
          <a:pPr rtl="0"/>
          <a:r>
            <a:rPr lang="en-US" dirty="0"/>
            <a:t>Results and Performance</a:t>
          </a:r>
        </a:p>
      </dgm:t>
    </dgm:pt>
    <dgm:pt modelId="{DD84A9EB-FCF2-2C48-99CC-089EC097589A}" type="parTrans" cxnId="{14A28B9D-6772-904C-8B59-1E2574EEA777}">
      <dgm:prSet/>
      <dgm:spPr/>
      <dgm:t>
        <a:bodyPr/>
        <a:lstStyle/>
        <a:p>
          <a:endParaRPr lang="en-US"/>
        </a:p>
      </dgm:t>
    </dgm:pt>
    <dgm:pt modelId="{75E467BD-DD66-8D4C-9442-3D91423EA79F}" type="sibTrans" cxnId="{14A28B9D-6772-904C-8B59-1E2574EEA777}">
      <dgm:prSet/>
      <dgm:spPr/>
      <dgm:t>
        <a:bodyPr/>
        <a:lstStyle/>
        <a:p>
          <a:endParaRPr lang="en-US"/>
        </a:p>
      </dgm:t>
    </dgm:pt>
    <dgm:pt modelId="{4D987AF5-11D0-9D4F-9931-C7E3A11E4E6C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288B3ED8-D28E-A043-9699-6BD1C6EFF85A}" type="parTrans" cxnId="{BA756E76-B2CA-324B-9E14-41199E4E1573}">
      <dgm:prSet/>
      <dgm:spPr/>
      <dgm:t>
        <a:bodyPr/>
        <a:lstStyle/>
        <a:p>
          <a:endParaRPr lang="en-US"/>
        </a:p>
      </dgm:t>
    </dgm:pt>
    <dgm:pt modelId="{8B426996-D2B1-DD48-9734-7966B491404E}" type="sibTrans" cxnId="{BA756E76-B2CA-324B-9E14-41199E4E1573}">
      <dgm:prSet/>
      <dgm:spPr/>
      <dgm:t>
        <a:bodyPr/>
        <a:lstStyle/>
        <a:p>
          <a:endParaRPr lang="en-US"/>
        </a:p>
      </dgm:t>
    </dgm:pt>
    <dgm:pt modelId="{D65A0BD3-140D-FB48-A47E-791B17B59EF2}" type="pres">
      <dgm:prSet presAssocID="{6E415779-5AEF-684A-9CDB-1E95D2FBF23E}" presName="Name0" presStyleCnt="0">
        <dgm:presLayoutVars>
          <dgm:dir/>
          <dgm:animLvl val="lvl"/>
          <dgm:resizeHandles val="exact"/>
        </dgm:presLayoutVars>
      </dgm:prSet>
      <dgm:spPr/>
    </dgm:pt>
    <dgm:pt modelId="{B2F977AD-3D46-D14A-A890-E548A6A259A9}" type="pres">
      <dgm:prSet presAssocID="{E2937C59-0DB7-3E43-BA87-4DB275FAB2F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C7F709-D619-854D-9A13-59A6B522EEC4}" type="pres">
      <dgm:prSet presAssocID="{F8983A43-CE54-1044-8931-5D969DBBEA01}" presName="parTxOnlySpace" presStyleCnt="0"/>
      <dgm:spPr/>
    </dgm:pt>
    <dgm:pt modelId="{FA941093-EF8A-5F4A-827D-E1AC72EBE227}" type="pres">
      <dgm:prSet presAssocID="{5DCD431A-E7CC-F542-88A6-7E9911E88B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C4DB6F4-8437-2F48-B4D1-002A4C728EA3}" type="pres">
      <dgm:prSet presAssocID="{674C17CA-B2C8-E947-AFE9-D66E3DC20558}" presName="parTxOnlySpace" presStyleCnt="0"/>
      <dgm:spPr/>
    </dgm:pt>
    <dgm:pt modelId="{06C1B7A4-8CEA-6B49-BD08-70DCF64CD744}" type="pres">
      <dgm:prSet presAssocID="{23C4B37D-C0F6-884A-897D-A4D97A30CB6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1A83B5C-AA0F-514E-908F-34430343743C}" type="pres">
      <dgm:prSet presAssocID="{75E467BD-DD66-8D4C-9442-3D91423EA79F}" presName="parTxOnlySpace" presStyleCnt="0"/>
      <dgm:spPr/>
    </dgm:pt>
    <dgm:pt modelId="{4FDC8AF5-A196-0946-B444-F21081A38606}" type="pres">
      <dgm:prSet presAssocID="{4D987AF5-11D0-9D4F-9931-C7E3A11E4E6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DAAF36-C57E-9B46-A1D4-6A7040C5C0BD}" srcId="{6E415779-5AEF-684A-9CDB-1E95D2FBF23E}" destId="{E2937C59-0DB7-3E43-BA87-4DB275FAB2F4}" srcOrd="0" destOrd="0" parTransId="{AE0DBB55-8C77-A645-A209-821A8EDE0BBE}" sibTransId="{F8983A43-CE54-1044-8931-5D969DBBEA01}"/>
    <dgm:cxn modelId="{F32C7D63-E8EC-EF4F-93FA-2F41913A550E}" type="presOf" srcId="{E2937C59-0DB7-3E43-BA87-4DB275FAB2F4}" destId="{B2F977AD-3D46-D14A-A890-E548A6A259A9}" srcOrd="0" destOrd="0" presId="urn:microsoft.com/office/officeart/2005/8/layout/chevron1"/>
    <dgm:cxn modelId="{BA756E76-B2CA-324B-9E14-41199E4E1573}" srcId="{6E415779-5AEF-684A-9CDB-1E95D2FBF23E}" destId="{4D987AF5-11D0-9D4F-9931-C7E3A11E4E6C}" srcOrd="3" destOrd="0" parTransId="{288B3ED8-D28E-A043-9699-6BD1C6EFF85A}" sibTransId="{8B426996-D2B1-DD48-9734-7966B491404E}"/>
    <dgm:cxn modelId="{8363D381-2529-A94B-AEC6-804543F00F7F}" type="presOf" srcId="{6E415779-5AEF-684A-9CDB-1E95D2FBF23E}" destId="{D65A0BD3-140D-FB48-A47E-791B17B59EF2}" srcOrd="0" destOrd="0" presId="urn:microsoft.com/office/officeart/2005/8/layout/chevron1"/>
    <dgm:cxn modelId="{02E1819A-20BB-4A4F-95FE-5599C9A18139}" type="presOf" srcId="{4D987AF5-11D0-9D4F-9931-C7E3A11E4E6C}" destId="{4FDC8AF5-A196-0946-B444-F21081A38606}" srcOrd="0" destOrd="0" presId="urn:microsoft.com/office/officeart/2005/8/layout/chevron1"/>
    <dgm:cxn modelId="{14A28B9D-6772-904C-8B59-1E2574EEA777}" srcId="{6E415779-5AEF-684A-9CDB-1E95D2FBF23E}" destId="{23C4B37D-C0F6-884A-897D-A4D97A30CB67}" srcOrd="2" destOrd="0" parTransId="{DD84A9EB-FCF2-2C48-99CC-089EC097589A}" sibTransId="{75E467BD-DD66-8D4C-9442-3D91423EA79F}"/>
    <dgm:cxn modelId="{5E89BEB6-F707-0D43-98CA-5772F68DEA21}" type="presOf" srcId="{23C4B37D-C0F6-884A-897D-A4D97A30CB67}" destId="{06C1B7A4-8CEA-6B49-BD08-70DCF64CD744}" srcOrd="0" destOrd="0" presId="urn:microsoft.com/office/officeart/2005/8/layout/chevron1"/>
    <dgm:cxn modelId="{87CB7DDD-6426-A14D-9FF4-F61D885FE7F5}" type="presOf" srcId="{5DCD431A-E7CC-F542-88A6-7E9911E88B35}" destId="{FA941093-EF8A-5F4A-827D-E1AC72EBE227}" srcOrd="0" destOrd="0" presId="urn:microsoft.com/office/officeart/2005/8/layout/chevron1"/>
    <dgm:cxn modelId="{FF2E3EEA-15AD-7147-9F68-79165D12D9B7}" srcId="{6E415779-5AEF-684A-9CDB-1E95D2FBF23E}" destId="{5DCD431A-E7CC-F542-88A6-7E9911E88B35}" srcOrd="1" destOrd="0" parTransId="{75372BAA-8DEB-1040-ABF5-C821DF997AFC}" sibTransId="{674C17CA-B2C8-E947-AFE9-D66E3DC20558}"/>
    <dgm:cxn modelId="{88288292-9E07-154D-8428-E7F537DB9C32}" type="presParOf" srcId="{D65A0BD3-140D-FB48-A47E-791B17B59EF2}" destId="{B2F977AD-3D46-D14A-A890-E548A6A259A9}" srcOrd="0" destOrd="0" presId="urn:microsoft.com/office/officeart/2005/8/layout/chevron1"/>
    <dgm:cxn modelId="{060AC1D5-7C61-9846-A261-CC0E511392DB}" type="presParOf" srcId="{D65A0BD3-140D-FB48-A47E-791B17B59EF2}" destId="{82C7F709-D619-854D-9A13-59A6B522EEC4}" srcOrd="1" destOrd="0" presId="urn:microsoft.com/office/officeart/2005/8/layout/chevron1"/>
    <dgm:cxn modelId="{685A5FCA-66CB-474C-ADDA-3589A0349361}" type="presParOf" srcId="{D65A0BD3-140D-FB48-A47E-791B17B59EF2}" destId="{FA941093-EF8A-5F4A-827D-E1AC72EBE227}" srcOrd="2" destOrd="0" presId="urn:microsoft.com/office/officeart/2005/8/layout/chevron1"/>
    <dgm:cxn modelId="{750C02EF-BE94-CF42-AA54-67DA5C31F59D}" type="presParOf" srcId="{D65A0BD3-140D-FB48-A47E-791B17B59EF2}" destId="{1C4DB6F4-8437-2F48-B4D1-002A4C728EA3}" srcOrd="3" destOrd="0" presId="urn:microsoft.com/office/officeart/2005/8/layout/chevron1"/>
    <dgm:cxn modelId="{EE8329B9-0938-E84B-9903-A7DB3DA10D60}" type="presParOf" srcId="{D65A0BD3-140D-FB48-A47E-791B17B59EF2}" destId="{06C1B7A4-8CEA-6B49-BD08-70DCF64CD744}" srcOrd="4" destOrd="0" presId="urn:microsoft.com/office/officeart/2005/8/layout/chevron1"/>
    <dgm:cxn modelId="{3E37E4AE-735D-E240-A5EF-5FC7DE0267B0}" type="presParOf" srcId="{D65A0BD3-140D-FB48-A47E-791B17B59EF2}" destId="{81A83B5C-AA0F-514E-908F-34430343743C}" srcOrd="5" destOrd="0" presId="urn:microsoft.com/office/officeart/2005/8/layout/chevron1"/>
    <dgm:cxn modelId="{AA39B67C-7584-3C49-A204-FE79F0538B13}" type="presParOf" srcId="{D65A0BD3-140D-FB48-A47E-791B17B59EF2}" destId="{4FDC8AF5-A196-0946-B444-F21081A3860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977AD-3D46-D14A-A890-E548A6A259A9}">
      <dsp:nvSpPr>
        <dsp:cNvPr id="0" name=""/>
        <dsp:cNvSpPr/>
      </dsp:nvSpPr>
      <dsp:spPr>
        <a:xfrm>
          <a:off x="4105" y="2347540"/>
          <a:ext cx="2389771" cy="95590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Introduction</a:t>
          </a:r>
        </a:p>
      </dsp:txBody>
      <dsp:txXfrm>
        <a:off x="482059" y="2347540"/>
        <a:ext cx="1433863" cy="955908"/>
      </dsp:txXfrm>
    </dsp:sp>
    <dsp:sp modelId="{FA941093-EF8A-5F4A-827D-E1AC72EBE227}">
      <dsp:nvSpPr>
        <dsp:cNvPr id="0" name=""/>
        <dsp:cNvSpPr/>
      </dsp:nvSpPr>
      <dsp:spPr>
        <a:xfrm>
          <a:off x="2154899" y="2347540"/>
          <a:ext cx="2389771" cy="95590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Architecture</a:t>
          </a:r>
        </a:p>
      </dsp:txBody>
      <dsp:txXfrm>
        <a:off x="2632853" y="2347540"/>
        <a:ext cx="1433863" cy="955908"/>
      </dsp:txXfrm>
    </dsp:sp>
    <dsp:sp modelId="{06C1B7A4-8CEA-6B49-BD08-70DCF64CD744}">
      <dsp:nvSpPr>
        <dsp:cNvPr id="0" name=""/>
        <dsp:cNvSpPr/>
      </dsp:nvSpPr>
      <dsp:spPr>
        <a:xfrm>
          <a:off x="4305694" y="2347540"/>
          <a:ext cx="2389771" cy="95590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Results and Performance</a:t>
          </a:r>
        </a:p>
      </dsp:txBody>
      <dsp:txXfrm>
        <a:off x="4783648" y="2347540"/>
        <a:ext cx="1433863" cy="955908"/>
      </dsp:txXfrm>
    </dsp:sp>
    <dsp:sp modelId="{4FDC8AF5-A196-0946-B444-F21081A38606}">
      <dsp:nvSpPr>
        <dsp:cNvPr id="0" name=""/>
        <dsp:cNvSpPr/>
      </dsp:nvSpPr>
      <dsp:spPr>
        <a:xfrm>
          <a:off x="6456488" y="2347540"/>
          <a:ext cx="2389771" cy="95590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6934442" y="2347540"/>
        <a:ext cx="1433863" cy="95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621F-4251-BF43-9082-BCBEFFB102D1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C8B7B-D6C0-1743-9C16-49180921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AA5D-6CFD-BAAC-2F8F-4167B1519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46BCA-4ECE-3B5A-41DC-E7DD6DC87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70F3E-12A7-0509-E787-E215EE68A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79697-A4D6-D44E-7D5B-CC7DFAB9D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B16D9-209C-64FE-7FEE-63EC5764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6B064-36F4-F59E-DABF-6FDAB723F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ED01B-D799-9DB9-9B33-8C3602401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4E10C-8BC3-3566-8628-ABEFDDA42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4FA3C-B6F5-AAE2-88D9-77ADEE51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FE5B3B-25F6-F9F7-9B76-2441FAAD6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32C7DF-47C3-1FAD-A980-6977188AC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5934-14BC-7A7C-AAFA-02AF62F9B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43FEA-33F2-7AB5-6C2E-729E653A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53321-27AE-BF77-1555-7E051F8D7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57031-221B-9CE8-5580-A1138F158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7ADD-8E85-493D-66AB-8A3A9810C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6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19BD-6626-1AFB-14F6-A392B6ED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7BC7DD-4F40-6F00-63D4-62C665E408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52EC2-D7C7-5D6C-C6E9-152367D00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F4960-14F3-DA19-6327-42FDF371B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8B787-B1FF-1AEE-EFA8-2DD03797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C240C-FC94-C514-2ABA-35A08EED1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23734-6616-0DBA-71CF-1EDE8A15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EC3C7-C26A-B865-2A6F-D5E4FE564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55F94-19F3-1EFE-5AD7-D66F2E863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CAE285-E498-E3F5-EBAD-B41500B69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8F42D-322C-7258-09FE-97991A63E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3D9B-33AF-DF80-A1EC-81B8160D8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6F9FF-FA74-F8ED-C6D2-21E25A4C6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A91AD-D0EA-6918-9315-1BC686A03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5CE3F-6646-6D95-4D63-10B1FD74D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head pays attention to different 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C7498-2BB6-A194-7957-4A272DAFF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2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F47D0-5541-667A-F035-507F2F75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5362D-55C3-5427-503B-C9D5B739C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A77D9-CFAA-32A6-AD07-62347173A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 long range and short range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67B63-B833-A544-5D83-EFC7BD24F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3E7A-388D-8853-5A1E-BF10E1A5E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74072-175B-BF51-D12A-934FD8D30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49721-0CCE-B9C8-70BB-705759864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8EDE-72B3-9962-6C7F-FB3A96D5B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01FD9-7447-EA7A-0B74-938881FC5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49F98C-FF35-C057-3098-6FD08A3A8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5AB3B-5BE1-A8C6-B8A8-347FD38C9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dependency between words</a:t>
            </a:r>
          </a:p>
          <a:p>
            <a:r>
              <a:rPr lang="en-US" dirty="0"/>
              <a:t>each token is produced one at a time based on the tokens that have already been generated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0A29-D268-3EE4-7C44-220C6BC85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4AC8-F6ED-8BD5-7247-71AD8E68F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B77B0-9489-9D33-7C54-9004247B9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D018E0-0D97-3805-43B2-F41ECDC39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Traditional 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23AC-DC87-582D-0DB9-B3EB17590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C8B7B-D6C0-1743-9C16-49180921C8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99B7-C7AE-6E42-9CBF-F77F4AA791D1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F7AB-847A-B948-B214-9EDC3DD2B54A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180F-1AD6-F349-997F-C005D9E903F8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ACE-4557-B646-A88F-DB807701F97B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B406-E234-D340-812B-A89848B57CB8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BFE-CE07-0743-BA13-51CE3B6235FC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715B-1129-5642-B29A-0F4B26A58E3C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9222-37B5-AF42-843F-2BAEF2B5A173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551C-A82D-BB43-84C7-E9B7186FBDA6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FD2C-F7BC-FB4B-89D5-E2D9349DF02D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769871-BC76-EB42-9A57-40D1ADDE34EC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F3CC846-D59E-3D4C-B2D4-DDB2FA270856}" type="datetime1">
              <a:rPr lang="en-US" smtClean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DFBE-3B2E-8562-0A20-9F5E18EAF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2FFD7-700A-2705-44B0-63F66573C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 Nasim Faridnia</a:t>
            </a:r>
          </a:p>
          <a:p>
            <a:r>
              <a:rPr lang="en-US" dirty="0"/>
              <a:t>Graduate Research Assistant</a:t>
            </a:r>
          </a:p>
          <a:p>
            <a:r>
              <a:rPr lang="en-US" dirty="0"/>
              <a:t>The University of Texas at San Antonio</a:t>
            </a:r>
          </a:p>
          <a:p>
            <a:r>
              <a:rPr lang="en-US" dirty="0"/>
              <a:t>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54079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91FBD-C2D6-67DE-F5D2-338DA9603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E84A-CF18-6E43-84DF-68312670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1878008"/>
            <a:ext cx="6779288" cy="3101983"/>
          </a:xfrm>
        </p:spPr>
        <p:txBody>
          <a:bodyPr/>
          <a:lstStyle/>
          <a:p>
            <a:r>
              <a:rPr lang="en-US" dirty="0"/>
              <a:t>Instead of applying a single attention function, queries, keys, and values are projected into different subspaces (heads).</a:t>
            </a:r>
          </a:p>
          <a:p>
            <a:r>
              <a:rPr lang="en-US" dirty="0"/>
              <a:t>The attention is applied in </a:t>
            </a:r>
            <a:r>
              <a:rPr lang="en-US" b="1" dirty="0"/>
              <a:t>parallel</a:t>
            </a:r>
            <a:r>
              <a:rPr lang="en-US" dirty="0"/>
              <a:t> across multiple heads to capture different aspects of the input.</a:t>
            </a:r>
          </a:p>
          <a:p>
            <a:r>
              <a:rPr lang="en-US" dirty="0"/>
              <a:t>Attention heads are then concatenated and projected to the original dimension.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96AB2-2A5B-4CD8-FA2B-85E4410EEBD9}"/>
              </a:ext>
            </a:extLst>
          </p:cNvPr>
          <p:cNvSpPr txBox="1"/>
          <p:nvPr/>
        </p:nvSpPr>
        <p:spPr>
          <a:xfrm>
            <a:off x="844061" y="533198"/>
            <a:ext cx="80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Multi-Head Attention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5795C-5F10-E655-80BA-2527A0C8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B329-1CBE-5DB2-627D-847288D4E7D6}"/>
              </a:ext>
            </a:extLst>
          </p:cNvPr>
          <p:cNvSpPr txBox="1"/>
          <p:nvPr/>
        </p:nvSpPr>
        <p:spPr>
          <a:xfrm>
            <a:off x="8733174" y="5898601"/>
            <a:ext cx="23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 from paper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7B1BC-24BB-D7C1-F888-2C8F8AFD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4281365"/>
            <a:ext cx="6540500" cy="546100"/>
          </a:xfrm>
          <a:prstGeom prst="rect">
            <a:avLst/>
          </a:prstGeom>
        </p:spPr>
      </p:pic>
      <p:pic>
        <p:nvPicPr>
          <p:cNvPr id="9" name="Picture 8" descr="A diagram of a multi-tasking process&#10;&#10;Description automatically generated">
            <a:extLst>
              <a:ext uri="{FF2B5EF4-FFF2-40B4-BE49-F238E27FC236}">
                <a16:creationId xmlns:a16="http://schemas.microsoft.com/office/drawing/2014/main" id="{83F9E6D5-C784-A969-6397-4762571A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105"/>
          <a:stretch/>
        </p:blipFill>
        <p:spPr>
          <a:xfrm>
            <a:off x="7828892" y="1067960"/>
            <a:ext cx="32957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A8DB-0C56-72F9-DAFC-02D07F83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D4F3-379C-9E4D-0AFF-AD3EB73E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909755"/>
            <a:ext cx="6357257" cy="3731406"/>
          </a:xfrm>
        </p:spPr>
        <p:txBody>
          <a:bodyPr/>
          <a:lstStyle/>
          <a:p>
            <a:r>
              <a:rPr lang="en-US" dirty="0"/>
              <a:t>Since Transformer lacks recurrence, positional information is added via </a:t>
            </a:r>
            <a:r>
              <a:rPr lang="en-US" b="1" dirty="0"/>
              <a:t>sinusoidal positional encodings</a:t>
            </a:r>
            <a:r>
              <a:rPr lang="en-US" dirty="0"/>
              <a:t>.</a:t>
            </a:r>
          </a:p>
          <a:p>
            <a:r>
              <a:rPr lang="en-US" dirty="0"/>
              <a:t>Each position is encoded as a vector using sine and cosine functions of different frequencies.</a:t>
            </a:r>
          </a:p>
          <a:p>
            <a:r>
              <a:rPr lang="en-US" dirty="0"/>
              <a:t>This helps the model understand the order of words.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B55EA-38A8-F1CE-B369-96190E2CD7F5}"/>
              </a:ext>
            </a:extLst>
          </p:cNvPr>
          <p:cNvSpPr txBox="1"/>
          <p:nvPr/>
        </p:nvSpPr>
        <p:spPr>
          <a:xfrm>
            <a:off x="844061" y="533198"/>
            <a:ext cx="80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Positional Encoding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70C29-D91D-457C-ED8D-87D2CBCB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17B1-F480-B44C-9014-5899D154D26A}"/>
              </a:ext>
            </a:extLst>
          </p:cNvPr>
          <p:cNvSpPr txBox="1"/>
          <p:nvPr/>
        </p:nvSpPr>
        <p:spPr>
          <a:xfrm>
            <a:off x="8130273" y="5487272"/>
            <a:ext cx="23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AIML.com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F8CD6-3FF3-64A6-620B-4725A4D9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1" y="4315596"/>
            <a:ext cx="3975100" cy="698500"/>
          </a:xfrm>
          <a:prstGeom prst="rect">
            <a:avLst/>
          </a:prstGeom>
        </p:spPr>
      </p:pic>
      <p:pic>
        <p:nvPicPr>
          <p:cNvPr id="8" name="Picture 7" descr="A diagram of a algorithm&#10;&#10;Description automatically generated">
            <a:extLst>
              <a:ext uri="{FF2B5EF4-FFF2-40B4-BE49-F238E27FC236}">
                <a16:creationId xmlns:a16="http://schemas.microsoft.com/office/drawing/2014/main" id="{55442131-F8BE-69C8-707F-08E557283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407" y="955582"/>
            <a:ext cx="4750532" cy="43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4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028F7-2F16-B1E6-C5E4-4218FD29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3F45-F084-06E6-8542-0F6CC365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34" y="2010238"/>
            <a:ext cx="8768862" cy="3101983"/>
          </a:xfrm>
        </p:spPr>
        <p:txBody>
          <a:bodyPr/>
          <a:lstStyle/>
          <a:p>
            <a:r>
              <a:rPr lang="en-US" dirty="0"/>
              <a:t>Each layer in the encoder and decoder applies a pointwise feed-forward network to each position separately.</a:t>
            </a:r>
          </a:p>
          <a:p>
            <a:r>
              <a:rPr lang="en-US" dirty="0"/>
              <a:t>This consists of two linear transformations with a </a:t>
            </a:r>
            <a:r>
              <a:rPr lang="en-US" dirty="0" err="1"/>
              <a:t>ReLU</a:t>
            </a:r>
            <a:r>
              <a:rPr lang="en-US" dirty="0"/>
              <a:t> activation in between.</a:t>
            </a:r>
          </a:p>
          <a:p>
            <a:r>
              <a:rPr lang="en-US" dirty="0"/>
              <a:t>Helps in </a:t>
            </a:r>
            <a:r>
              <a:rPr lang="en-US" b="1" dirty="0"/>
              <a:t>non-linear transformations </a:t>
            </a:r>
            <a:r>
              <a:rPr lang="en-US" dirty="0"/>
              <a:t>and captures complex dependencies.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24394-EE98-2C94-6336-8FE3EF9D7866}"/>
              </a:ext>
            </a:extLst>
          </p:cNvPr>
          <p:cNvSpPr txBox="1"/>
          <p:nvPr/>
        </p:nvSpPr>
        <p:spPr>
          <a:xfrm>
            <a:off x="844061" y="533198"/>
            <a:ext cx="80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Feed-Forward Layers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9A905-E255-4095-237D-246222F2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716AA6-006C-AD4F-1B2C-D5D6AD62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40" y="4374452"/>
            <a:ext cx="4864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1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BD5DC-BFA2-D572-1E1D-63B933B5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EE12-CD59-FCD3-A7E2-E92ABD16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368645"/>
            <a:ext cx="8962571" cy="3101983"/>
          </a:xfrm>
        </p:spPr>
        <p:txBody>
          <a:bodyPr/>
          <a:lstStyle/>
          <a:p>
            <a:r>
              <a:rPr lang="en-US" dirty="0"/>
              <a:t>Self-attention is applied across the input sequence to relate all words in parallel in encoder.</a:t>
            </a:r>
          </a:p>
          <a:p>
            <a:r>
              <a:rPr lang="en-US" dirty="0"/>
              <a:t>The decoder attends to both its own previous outputs and the encoder's output.</a:t>
            </a:r>
          </a:p>
          <a:p>
            <a:r>
              <a:rPr lang="en-US" b="1" dirty="0"/>
              <a:t>Auto-Regressive</a:t>
            </a:r>
            <a:r>
              <a:rPr lang="en-US" dirty="0"/>
              <a:t>: The model generates each output token one at a time by attending only to previously generated tokens.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E3511-0A2E-D747-FFED-7AB2E38C0DF3}"/>
              </a:ext>
            </a:extLst>
          </p:cNvPr>
          <p:cNvSpPr txBox="1"/>
          <p:nvPr/>
        </p:nvSpPr>
        <p:spPr>
          <a:xfrm>
            <a:off x="844061" y="533198"/>
            <a:ext cx="80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How the Transformer Works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41514-AC4D-3D7F-EA76-9D6C6144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0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F4473-7E18-CF26-C977-24015667E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292C-CA61-3979-9C09-931249F0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9" y="1508731"/>
            <a:ext cx="8387024" cy="3101983"/>
          </a:xfrm>
        </p:spPr>
        <p:txBody>
          <a:bodyPr/>
          <a:lstStyle/>
          <a:p>
            <a:r>
              <a:rPr lang="en-US" dirty="0"/>
              <a:t>A dictionary in transformers maps tokens to unique IDs and then uses an embedding layer to convert those IDs into vectors.</a:t>
            </a:r>
          </a:p>
          <a:p>
            <a:r>
              <a:rPr lang="en-US" dirty="0"/>
              <a:t>It is achieved through tokenization and embedding lookup.</a:t>
            </a:r>
          </a:p>
          <a:p>
            <a:r>
              <a:rPr lang="en-US" dirty="0"/>
              <a:t>It enables the transformer to work with text data by </a:t>
            </a:r>
            <a:r>
              <a:rPr lang="en-US" b="1" dirty="0"/>
              <a:t>converting words into numerical form,</a:t>
            </a:r>
            <a:r>
              <a:rPr lang="en-US" dirty="0"/>
              <a:t> facilitating the learning of word meanings and relationships.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B5196-5844-EDB7-9634-E52AB4BA2530}"/>
              </a:ext>
            </a:extLst>
          </p:cNvPr>
          <p:cNvSpPr txBox="1"/>
          <p:nvPr/>
        </p:nvSpPr>
        <p:spPr>
          <a:xfrm>
            <a:off x="844061" y="533198"/>
            <a:ext cx="910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Dictionaries: How Transformers Understand Words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7AD93-3922-3834-0C2C-FD84AFAE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2D22980-B00E-3BB7-0258-299061E3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3" y="3557647"/>
            <a:ext cx="5071470" cy="2106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DAE79E-4899-AB25-7D7D-263B7333D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1" y="3524572"/>
            <a:ext cx="4833257" cy="21061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AE7E35-C00E-7C5A-2E9D-CDC730B4DBFB}"/>
              </a:ext>
            </a:extLst>
          </p:cNvPr>
          <p:cNvSpPr txBox="1"/>
          <p:nvPr/>
        </p:nvSpPr>
        <p:spPr>
          <a:xfrm>
            <a:off x="471871" y="6053686"/>
            <a:ext cx="1015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"hello world" -&gt; “hello”, “world” -&gt; Token IDs: [1, 2] -&gt; Embedding Vectors: [[0.1, 0.2, 0.3], [0.4, 0.5, 0.6]]</a:t>
            </a:r>
          </a:p>
        </p:txBody>
      </p:sp>
    </p:spTree>
    <p:extLst>
      <p:ext uri="{BB962C8B-B14F-4D97-AF65-F5344CB8AC3E}">
        <p14:creationId xmlns:p14="http://schemas.microsoft.com/office/powerpoint/2010/main" val="234239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48786-4CE0-5B4C-9DE9-3704061B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7B83-C2D9-0308-810F-8DFFA0501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and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4CC7-6FA0-FFC3-4143-397DF026F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06A3-D5C3-9ABC-729C-7097E15C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265C-846A-1843-95D4-0F7465C0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222" y="1603034"/>
            <a:ext cx="9817240" cy="3101983"/>
          </a:xfrm>
        </p:spPr>
        <p:txBody>
          <a:bodyPr/>
          <a:lstStyle/>
          <a:p>
            <a:r>
              <a:rPr lang="en-US" b="1" dirty="0"/>
              <a:t>BLEU Scores</a:t>
            </a:r>
            <a:r>
              <a:rPr lang="en-US" dirty="0"/>
              <a:t>: The Transformer achieved 28.4 BLEU on English-to-German and 41.8 on English-to-French tasks.</a:t>
            </a:r>
          </a:p>
          <a:p>
            <a:r>
              <a:rPr lang="en-US" dirty="0"/>
              <a:t>Faster training: The base model trained in 12 hours on 8 GPUs, and the big model trained in 3.5 days.</a:t>
            </a:r>
          </a:p>
          <a:p>
            <a:r>
              <a:rPr lang="en-US" dirty="0"/>
              <a:t>More efficient than RNN/CNN models.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24E99-391B-96C1-D15B-31742E50B8D7}"/>
              </a:ext>
            </a:extLst>
          </p:cNvPr>
          <p:cNvSpPr txBox="1"/>
          <p:nvPr/>
        </p:nvSpPr>
        <p:spPr>
          <a:xfrm>
            <a:off x="844061" y="533198"/>
            <a:ext cx="80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Superior Performance in Machine Translation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8B9E9-7258-9966-38F9-FC3782D4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31820-FA89-0311-795D-C250FDF76C54}"/>
              </a:ext>
            </a:extLst>
          </p:cNvPr>
          <p:cNvSpPr txBox="1"/>
          <p:nvPr/>
        </p:nvSpPr>
        <p:spPr>
          <a:xfrm>
            <a:off x="5266492" y="6410848"/>
            <a:ext cx="23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2 from paper</a:t>
            </a:r>
          </a:p>
        </p:txBody>
      </p:sp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44F6C599-3A25-1124-A16E-C359C3BF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38" y="3441437"/>
            <a:ext cx="9062496" cy="28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9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3563A-FDC3-333A-CB8E-580F7353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684E-EBAA-07F7-9425-C11407342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2201158"/>
            <a:ext cx="9063614" cy="3101983"/>
          </a:xfrm>
        </p:spPr>
        <p:txBody>
          <a:bodyPr/>
          <a:lstStyle/>
          <a:p>
            <a:r>
              <a:rPr lang="en-US" b="1" dirty="0"/>
              <a:t>Efficiency</a:t>
            </a:r>
            <a:r>
              <a:rPr lang="en-US" dirty="0"/>
              <a:t>: Self-attention enables parallelization across positions, unlike RNNs which are sequential.</a:t>
            </a:r>
          </a:p>
          <a:p>
            <a:r>
              <a:rPr lang="en-US" b="1" dirty="0"/>
              <a:t>Long-Range Dependencies</a:t>
            </a:r>
            <a:r>
              <a:rPr lang="en-US" dirty="0"/>
              <a:t>: Self-attention handles long-range dependencies better than CNNs.</a:t>
            </a:r>
          </a:p>
          <a:p>
            <a:r>
              <a:rPr lang="en-US" b="1" dirty="0"/>
              <a:t>Interpretability</a:t>
            </a:r>
            <a:r>
              <a:rPr lang="en-US" dirty="0"/>
              <a:t>: Self-attention weights provide insights into what the model is focusing on at each step.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B02C3-4E0E-1616-BAB1-B63034A8D06D}"/>
              </a:ext>
            </a:extLst>
          </p:cNvPr>
          <p:cNvSpPr txBox="1"/>
          <p:nvPr/>
        </p:nvSpPr>
        <p:spPr>
          <a:xfrm>
            <a:off x="844061" y="533198"/>
            <a:ext cx="8078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Advantages of Self-Attention: Why self-attention over RNN and CNN?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0F883-D0D8-0ED2-5B88-7EFB6241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98A90-CA3D-DA22-8C4E-71B44753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D080-D409-3DC7-0912-3CC694AB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3" y="1808566"/>
            <a:ext cx="11150321" cy="31019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Transformer model has been extended to tasks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Constituency Parsing</a:t>
            </a:r>
            <a:r>
              <a:rPr lang="en-US" dirty="0"/>
              <a:t>: Achieving competitive results on the Penn Treebank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Vision Transformers (</a:t>
            </a:r>
            <a:r>
              <a:rPr lang="en-US" b="1" dirty="0" err="1"/>
              <a:t>ViT</a:t>
            </a:r>
            <a:r>
              <a:rPr lang="en-US" b="1" dirty="0"/>
              <a:t>)</a:t>
            </a:r>
            <a:r>
              <a:rPr lang="en-US" dirty="0"/>
              <a:t>: Applying the same architecture to image classification: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Image Classification, Object Detection, Video Deepfake Detection, Image segmentation, Anomaly detection, Image Synthesis, Cluster analysis, Autonomous Driving.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7A028-127C-4C7E-5D07-3AD82C457BED}"/>
              </a:ext>
            </a:extLst>
          </p:cNvPr>
          <p:cNvSpPr txBox="1"/>
          <p:nvPr/>
        </p:nvSpPr>
        <p:spPr>
          <a:xfrm>
            <a:off x="844060" y="533198"/>
            <a:ext cx="909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Beyond Translation: Generalization to Other Tasks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E148F-B6CF-B2CD-111B-94F66F5B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 descr="What is Constituency Parsing in NLP? - Wisdom ML">
            <a:extLst>
              <a:ext uri="{FF2B5EF4-FFF2-40B4-BE49-F238E27FC236}">
                <a16:creationId xmlns:a16="http://schemas.microsoft.com/office/drawing/2014/main" id="{FE03896A-4A72-027D-EB6C-BC5FFC5E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72" y="4038309"/>
            <a:ext cx="3427243" cy="20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T: Vision Transformer. Transformers for image recognition at… | by  Shivani Junawane | Machine Intelligence and Deep Learning | Medium">
            <a:extLst>
              <a:ext uri="{FF2B5EF4-FFF2-40B4-BE49-F238E27FC236}">
                <a16:creationId xmlns:a16="http://schemas.microsoft.com/office/drawing/2014/main" id="{9668F3E8-EC8D-591C-081C-FD954D4E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50" y="3971171"/>
            <a:ext cx="3810052" cy="24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FC423-0C3B-2DCC-932A-8A37E6D7400F}"/>
              </a:ext>
            </a:extLst>
          </p:cNvPr>
          <p:cNvSpPr txBox="1"/>
          <p:nvPr/>
        </p:nvSpPr>
        <p:spPr>
          <a:xfrm>
            <a:off x="2545907" y="6275903"/>
            <a:ext cx="23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medium</a:t>
            </a:r>
          </a:p>
        </p:txBody>
      </p:sp>
    </p:spTree>
    <p:extLst>
      <p:ext uri="{BB962C8B-B14F-4D97-AF65-F5344CB8AC3E}">
        <p14:creationId xmlns:p14="http://schemas.microsoft.com/office/powerpoint/2010/main" val="383130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FBA3-C51B-E0DD-40CE-86D80E9D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311-CAD7-C5DB-D1BB-97F0E705F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9937B-0934-622A-FD4E-01AF96D73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4FCD5C-7443-4EBD-B37B-EAB86BF09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20" y="804334"/>
            <a:ext cx="10550161" cy="510226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E9B40-C467-4CDE-8CC1-38533731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968883"/>
            <a:ext cx="10222992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list of business cards&#10;&#10;Description automatically generated">
            <a:extLst>
              <a:ext uri="{FF2B5EF4-FFF2-40B4-BE49-F238E27FC236}">
                <a16:creationId xmlns:a16="http://schemas.microsoft.com/office/drawing/2014/main" id="{93A01AE1-74D6-1B0C-51FC-64FD7F85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78" y="1288923"/>
            <a:ext cx="7035043" cy="41330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106A7-3D33-CE07-39F8-2175DBAA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5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2987B-D2C5-51D6-A315-82D5A8479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5CBF-6E8D-28AC-3357-99F1A992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327" y="2130819"/>
            <a:ext cx="8206154" cy="3101983"/>
          </a:xfrm>
        </p:spPr>
        <p:txBody>
          <a:bodyPr/>
          <a:lstStyle/>
          <a:p>
            <a:r>
              <a:rPr lang="en-US" dirty="0"/>
              <a:t>The Transformer revolutionized sequence modeling by replacing recurrence and convolutions with self-attention.</a:t>
            </a:r>
          </a:p>
          <a:p>
            <a:r>
              <a:rPr lang="en-US" dirty="0"/>
              <a:t>Its efficiency, parallelization, and superior performance in machine translation and beyond make it a foundational model in deep learning.</a:t>
            </a:r>
          </a:p>
          <a:p>
            <a:r>
              <a:rPr lang="en-US" dirty="0"/>
              <a:t>The model continues to evolve and find new applications in NLP, vision, and multimodal tasks.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38D9-2321-1EDB-4763-B4423AB7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6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A44C-A47D-F54F-D43B-A5577304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9E00-0423-CB24-6980-454F1DC2D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C67D6-4E71-DDE9-4B4E-87E778E21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3313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152B64-060E-055A-374C-27B941B54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45549"/>
              </p:ext>
            </p:extLst>
          </p:nvPr>
        </p:nvGraphicFramePr>
        <p:xfrm>
          <a:off x="1770741" y="736599"/>
          <a:ext cx="8850366" cy="565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4951-EB59-B76D-5C5B-C7B921550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90B2C-034A-25BC-FA0B-6F9220B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934D6-EE86-3679-C7F1-EC27C186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6761-7D3D-E108-0273-F345F8D5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754" y="1371061"/>
            <a:ext cx="8922534" cy="3101983"/>
          </a:xfrm>
        </p:spPr>
        <p:txBody>
          <a:bodyPr/>
          <a:lstStyle/>
          <a:p>
            <a:r>
              <a:rPr lang="en-US" dirty="0"/>
              <a:t>Recurrent models (RNNs, LSTMs) and CNNs are widely used for sequence transduction tasks (e.g., translation, language modeling).</a:t>
            </a:r>
          </a:p>
          <a:p>
            <a:r>
              <a:rPr lang="en-US" dirty="0"/>
              <a:t>RNNs process inputs sequentially, limiting </a:t>
            </a:r>
            <a:r>
              <a:rPr lang="en-US" b="1" dirty="0"/>
              <a:t>parallelism</a:t>
            </a:r>
            <a:r>
              <a:rPr lang="en-US" dirty="0"/>
              <a:t> and increasing </a:t>
            </a:r>
            <a:r>
              <a:rPr lang="en-US" b="1" dirty="0"/>
              <a:t>training time</a:t>
            </a:r>
            <a:r>
              <a:rPr lang="en-US" dirty="0"/>
              <a:t>.</a:t>
            </a:r>
          </a:p>
          <a:p>
            <a:r>
              <a:rPr lang="en-US" dirty="0"/>
              <a:t>CNNs are more parallelizable, but their ability to capture </a:t>
            </a:r>
            <a:r>
              <a:rPr lang="en-US" b="1" dirty="0"/>
              <a:t>long-range</a:t>
            </a:r>
            <a:r>
              <a:rPr lang="en-US" dirty="0"/>
              <a:t> dependencies is limited.</a:t>
            </a:r>
          </a:p>
          <a:p>
            <a:r>
              <a:rPr lang="en-US" dirty="0"/>
              <a:t>Transformer replaces recurrence and convolutions with a novel </a:t>
            </a:r>
            <a:r>
              <a:rPr lang="en-US" b="1" dirty="0"/>
              <a:t>self-attention mechanism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26B3E-A1B1-2FE6-BE4C-B7F777FBF3C3}"/>
              </a:ext>
            </a:extLst>
          </p:cNvPr>
          <p:cNvSpPr txBox="1"/>
          <p:nvPr/>
        </p:nvSpPr>
        <p:spPr>
          <a:xfrm>
            <a:off x="844061" y="533198"/>
            <a:ext cx="8078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Limitations of Traditional Sequence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DA485-661A-B201-0273-6C99D95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Achieving Greater Accuracy In Real-Time Vision Processing With Transformers">
            <a:extLst>
              <a:ext uri="{FF2B5EF4-FFF2-40B4-BE49-F238E27FC236}">
                <a16:creationId xmlns:a16="http://schemas.microsoft.com/office/drawing/2014/main" id="{08AD7BA4-3376-831D-BF93-CD43B3CF5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63" y="3639874"/>
            <a:ext cx="4841073" cy="27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4F571-7959-6762-F95A-5DAF7A0BB89F}"/>
              </a:ext>
            </a:extLst>
          </p:cNvPr>
          <p:cNvSpPr txBox="1"/>
          <p:nvPr/>
        </p:nvSpPr>
        <p:spPr>
          <a:xfrm>
            <a:off x="1730549" y="6093022"/>
            <a:ext cx="23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semiengineering.com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535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FB8D9-3D31-DE64-2494-7A0A3371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4F1-4E9A-02DE-375C-54154058D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A5FF0-5A91-7802-868F-E649301DD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F481E-5850-41A0-50CE-B8EE9A919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67F-D00D-0403-803A-A82C763A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2331786"/>
            <a:ext cx="6779288" cy="3101983"/>
          </a:xfrm>
        </p:spPr>
        <p:txBody>
          <a:bodyPr/>
          <a:lstStyle/>
          <a:p>
            <a:r>
              <a:rPr lang="en-US" b="1" dirty="0"/>
              <a:t>Encoder-Decoder Architecture</a:t>
            </a:r>
            <a:r>
              <a:rPr lang="en-US" dirty="0"/>
              <a:t>: Input sequence → Encoder → Decoder → Output Sequence.</a:t>
            </a:r>
          </a:p>
          <a:p>
            <a:r>
              <a:rPr lang="en-US" dirty="0"/>
              <a:t>No recurrence, no convolutions — fully based on self-attention.</a:t>
            </a:r>
          </a:p>
          <a:p>
            <a:r>
              <a:rPr lang="en-US" dirty="0"/>
              <a:t>More parallelizable, faster training, and superior translation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F664F-7D94-C021-721F-9564C80E8371}"/>
              </a:ext>
            </a:extLst>
          </p:cNvPr>
          <p:cNvSpPr txBox="1"/>
          <p:nvPr/>
        </p:nvSpPr>
        <p:spPr>
          <a:xfrm>
            <a:off x="844061" y="533198"/>
            <a:ext cx="80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Transformer: A New Architecture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7046E-24E0-B078-3327-B8A2F677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3A4BD-81F8-579F-94C2-2C90B7A56943}"/>
              </a:ext>
            </a:extLst>
          </p:cNvPr>
          <p:cNvSpPr txBox="1"/>
          <p:nvPr/>
        </p:nvSpPr>
        <p:spPr>
          <a:xfrm>
            <a:off x="8733174" y="5898601"/>
            <a:ext cx="23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from paper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01F5A-8ABD-F339-FDCB-B0498D94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44" y="703385"/>
            <a:ext cx="3878664" cy="51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3DAAE-27FD-A51A-ECF1-3649F03EC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DE1C-A095-B95A-D9BE-B141E3DB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2331786"/>
            <a:ext cx="10266066" cy="3101983"/>
          </a:xfrm>
        </p:spPr>
        <p:txBody>
          <a:bodyPr/>
          <a:lstStyle/>
          <a:p>
            <a:r>
              <a:rPr lang="en-US" dirty="0"/>
              <a:t>The encoder consists of 6 identical layers with two sub-layers: multi-head self-attention and feed-forward.</a:t>
            </a:r>
          </a:p>
          <a:p>
            <a:r>
              <a:rPr lang="en-US" dirty="0"/>
              <a:t>The decoder also has 6 identical layers, with an additional encoder-decoder attention layer.</a:t>
            </a:r>
          </a:p>
          <a:p>
            <a:r>
              <a:rPr lang="en-US" dirty="0"/>
              <a:t>Residual connections and layer normalization improve stability.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360B1-54D2-A1F1-8CCA-2DEE972EF0D5}"/>
              </a:ext>
            </a:extLst>
          </p:cNvPr>
          <p:cNvSpPr txBox="1"/>
          <p:nvPr/>
        </p:nvSpPr>
        <p:spPr>
          <a:xfrm>
            <a:off x="844061" y="533198"/>
            <a:ext cx="80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Encoder-Decoder Stack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0753D-E173-D4F4-A732-A619CEF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A7F92-6BB2-19AE-FFFF-0E893BFB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31D4-A38F-CA37-EC09-BE6A4677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0" y="1598257"/>
            <a:ext cx="6822831" cy="3101983"/>
          </a:xfrm>
        </p:spPr>
        <p:txBody>
          <a:bodyPr>
            <a:normAutofit/>
          </a:bodyPr>
          <a:lstStyle/>
          <a:p>
            <a:r>
              <a:rPr lang="en-US" dirty="0"/>
              <a:t>Self-attention computes the importance of each word in a sequence relative to others, allowing </a:t>
            </a:r>
            <a:r>
              <a:rPr lang="en-US" b="1" dirty="0"/>
              <a:t>global dependencies </a:t>
            </a:r>
            <a:r>
              <a:rPr lang="en-US" dirty="0"/>
              <a:t>to be learned.</a:t>
            </a:r>
          </a:p>
          <a:p>
            <a:r>
              <a:rPr lang="en-US" b="1" dirty="0"/>
              <a:t>Query, Key, Value (Q, K, V)</a:t>
            </a:r>
            <a:r>
              <a:rPr lang="en-US" dirty="0"/>
              <a:t>: For each input word, compute attention scores between the word (Query) and all others (Keys), then weight the values accordingly.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can focus on distant words effectively, unlike RNNs.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8F8C3-1AB9-3BE3-33B5-0ECD7F83FF5E}"/>
              </a:ext>
            </a:extLst>
          </p:cNvPr>
          <p:cNvSpPr txBox="1"/>
          <p:nvPr/>
        </p:nvSpPr>
        <p:spPr>
          <a:xfrm>
            <a:off x="844061" y="533198"/>
            <a:ext cx="80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Self-Attention: Key Concept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8746-D3FE-A830-D809-5D082BC8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046A-6A0A-B38D-D59E-6B7C14FC07AF}"/>
              </a:ext>
            </a:extLst>
          </p:cNvPr>
          <p:cNvSpPr txBox="1"/>
          <p:nvPr/>
        </p:nvSpPr>
        <p:spPr>
          <a:xfrm>
            <a:off x="8733174" y="5898601"/>
            <a:ext cx="23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 from paper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1F62C-C2DB-69DF-D7E0-EFAA1398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4731892"/>
            <a:ext cx="6380704" cy="841047"/>
          </a:xfrm>
          <a:prstGeom prst="rect">
            <a:avLst/>
          </a:prstGeom>
        </p:spPr>
      </p:pic>
      <p:pic>
        <p:nvPicPr>
          <p:cNvPr id="11" name="Picture 10" descr="A diagram of a multi-tasking process&#10;&#10;Description automatically generated">
            <a:extLst>
              <a:ext uri="{FF2B5EF4-FFF2-40B4-BE49-F238E27FC236}">
                <a16:creationId xmlns:a16="http://schemas.microsoft.com/office/drawing/2014/main" id="{95FAB109-BBCE-8102-20E8-73B38EE1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517"/>
          <a:stretch/>
        </p:blipFill>
        <p:spPr>
          <a:xfrm>
            <a:off x="8578003" y="852725"/>
            <a:ext cx="2701850" cy="47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823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262</TotalTime>
  <Words>912</Words>
  <Application>Microsoft Macintosh PowerPoint</Application>
  <PresentationFormat>Widescreen</PresentationFormat>
  <Paragraphs>116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Gill Sans MT</vt:lpstr>
      <vt:lpstr>Google Sans</vt:lpstr>
      <vt:lpstr>Parcel</vt:lpstr>
      <vt:lpstr>Attention is all you need</vt:lpstr>
      <vt:lpstr>PowerPoint Presentation</vt:lpstr>
      <vt:lpstr>PowerPoint Presentation</vt:lpstr>
      <vt:lpstr>Introduction</vt:lpstr>
      <vt:lpstr>PowerPoint Presentation</vt:lpstr>
      <vt:lpstr>Model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and results</vt:lpstr>
      <vt:lpstr>PowerPoint Presentation</vt:lpstr>
      <vt:lpstr>PowerPoint Presentation</vt:lpstr>
      <vt:lpstr>PowerPoint Presentation</vt:lpstr>
      <vt:lpstr>Conclusion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Nasim Faridnia</dc:creator>
  <cp:lastModifiedBy>Nasim Faridnia</cp:lastModifiedBy>
  <cp:revision>26</cp:revision>
  <dcterms:created xsi:type="dcterms:W3CDTF">2024-09-27T10:04:00Z</dcterms:created>
  <dcterms:modified xsi:type="dcterms:W3CDTF">2024-09-27T14:27:59Z</dcterms:modified>
</cp:coreProperties>
</file>