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63" r:id="rId6"/>
    <p:sldId id="264" r:id="rId7"/>
    <p:sldId id="257" r:id="rId8"/>
    <p:sldId id="258" r:id="rId9"/>
    <p:sldId id="259" r:id="rId10"/>
    <p:sldId id="267" r:id="rId11"/>
    <p:sldId id="268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00:27:24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2623 812 24575,'0'-2'0,"-1"1"0,1 0 0,-1-1 0,1 1 0,-1 0 0,1-1 0,-1 1 0,0 0 0,0 0 0,1 0 0,-1-1 0,0 1 0,0 0 0,0 0 0,0 0 0,0 1 0,-1-1 0,1 0 0,0 0 0,0 0 0,-1 1 0,1-1 0,0 1 0,-1-1 0,1 1 0,-3-1 0,-42-7 0,42 7 0,-81-4 0,55 4 0,1-2 0,-52-9 0,36 2 0,-1 3 0,-77-3 0,-98 11 0,92 1 0,-516-2 0,612-2 0,-1-1 0,-48-12 0,42 8 0,-46-5 0,61 11 0,-116-12 0,119 10 0,1-2 0,-1 0 0,1-2 0,-29-13 0,-190-95 0,221 106 0,-36-11 0,43 17 0,1-1 0,0 0 0,-1 0 0,2-1 0,-1-1 0,0 0 0,1 0 0,-16-14 0,17 11 0,2 2 0,1 0 0,-2 0 0,1 1 0,-1 0 0,0 0 0,0 1 0,-15-8 0,22 13 0,1 0 0,-1 0 0,0 0 0,1 0 0,-1 0 0,0 0 0,1 0 0,-1 0 0,0 0 0,1 0 0,-1 0 0,1 1 0,-1-1 0,0 0 0,1 0 0,-1 1 0,1-1 0,-1 0 0,1 1 0,-1-1 0,1 1 0,-1-1 0,1 1 0,0-1 0,-1 1 0,1-1 0,-1 1 0,1-1 0,0 1 0,0-1 0,-1 1 0,1 0 0,0-1 0,0 1 0,0-1 0,-1 2 0,-3 26 0,4-26 0,1 244 0,2-147 0,0-148 0,2 0 0,15-67 0,-10 64 0,37-147 0,-40 179 0,0 1 0,2 0 0,0 1 0,1 0 0,1 1 0,0 0 0,1 0 0,1 1 0,1 1 0,0 0 0,1 1 0,1 1 0,22-16 0,-31 25-4,1-1 0,-1 1 1,1 1-1,0 0 0,0 0 0,1 0 0,-1 1 0,1 0 0,10 0 0,10 0 86,42 3-1,-51 0-379,0 0 0,0-1 0,0-1 1,27-6-1,-21-1-6528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8T09:01:29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1597 547 24575,'-781'0'0,"760"-1"0,1-1 0,0-1 0,-29-8 0,26 5 0,-48-5 0,31 7 0,-68-14 0,71 12 0,0 1 0,0 3 0,-67 3 0,-40-3 0,142 2 0,0 0 0,-1 0 0,1-1 0,-1 1 0,1-1 0,0 1 0,-1-1 0,1 0 0,0 0 0,0 0 0,0-1 0,0 1 0,0 0 0,0-1 0,0 1 0,-2-3 0,3 2 0,0 1 0,0-1 0,0 1 0,0-1 0,1 0 0,-1 1 0,1-1 0,-1 0 0,1 0 0,0 1 0,-1-1 0,1 0 0,0 0 0,0 0 0,0 1 0,1-1 0,-1 0 0,0 0 0,1 0 0,-1 1 0,1-1 0,1-2 0,11-28 0,28-47 0,-23 47 0,16-42 0,-21 44 0,30-48 0,-7 12 0,-31 46 0,-5 20 0,0 0 0,0-1 0,0 1 0,0 0 0,0-1 0,0 1 0,0 0 0,0 0 0,0-1 0,-1 1 0,1 0 0,0-1 0,0 1 0,0 0 0,-1 0 0,1-1 0,0 1 0,0 0 0,0 0 0,-1 0 0,1-1 0,0 1 0,0 0 0,-1 0 0,1 0 0,0 0 0,-1 0 0,1-1 0,0 1 0,-1 0 0,1 0 0,-2 0 0,0 1 0,1-1 0,-1 0 0,1 1 0,-1 0 0,0-1 0,1 1 0,-1 0 0,1-1 0,-1 1 0,1 0 0,0 0 0,-1 0 0,1 1 0,0-1 0,0 0 0,0 0 0,-2 3 0,-143 166 0,136-156 0,0 1 0,1 0 0,1 1 0,0 0 0,1 1 0,1 0 0,1 0 0,-6 28 0,7-18 0,0 0 0,2 1 0,1-1 0,5 52 0,-1-64 0,0 0 0,1 0 0,1 0 0,1 0 0,7 14 0,-7-15 0,0 1 0,0-1 0,-1 1 0,5 29 0,23 155-1365,-31-169-5461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E223-7BE2-4DAB-9BC3-2C52F34A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B69E-B8C5-49FF-88CA-219CEE631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394B-7CFD-4004-8ED3-0A2484BC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5156-8C5D-4212-A4CF-66B740BA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E6C14-F98F-4D70-995B-44ABE6D5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E113-92D3-4595-824A-AD56FDD7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06EC-43B0-4E5B-8FCE-A560ACF3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03549-F38C-4184-8D10-870096D5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5E06-DA2E-46C8-85D1-2A118B6B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7822-10B7-4BBE-99A8-C8336ACA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0A59C-DCEB-4FEB-B5F4-42DDFD236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FE351-02FD-4F93-B6C2-F22E34C4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D0AC-8A8B-48CA-8B0F-EE2170EC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3BB1-DCD2-462D-92F3-2607CB6B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70A1-31A1-4E88-BC55-881D276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F8C3-AFCC-4840-ADC9-49F87D6F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C298-49A9-42D8-ABC1-92A2E517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A438-34EC-4E7A-BD69-CF6FF78E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A883-41EF-4255-98EB-4A0DCB18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116F-686C-43FB-8531-4930FC91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1048-E017-4678-BEAB-73353CC7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E278-4B57-4098-8A29-1790C0F1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0FFF-D96F-430C-BF9C-C803C894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82B7-7FD4-4CCD-9715-A2B1B719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AD96E-BC3D-4D4F-8D4C-DAA9B35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F436-578F-4FEC-B2E0-8213911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8AEC-859C-4F7B-B124-F2E55DC23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BD12-3AC5-4553-96B8-EFB30C78B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2216-3AC0-4437-AB3F-A21A05A7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1903-6ED4-4222-900E-A98503BC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A59A5-D329-4B47-BEF8-255F7D7B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4648-8F70-4BD7-8BCD-E0EAC315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FB0C-BFAF-45B5-B504-2B7ACFC7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74F64-4904-4DCA-862B-C8E1408D5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E5D83-5CD8-4DAF-8BC1-4AEF12177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E303F-006D-4164-AA6F-E90C9CC14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AB828-CFE5-4A41-9851-BDDF41B1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958D4-9472-4C34-9811-62E283BB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0F5F8-EA8B-4124-B749-77A2E0D6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1292-049D-4DF7-B767-4779261B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982DF-03D0-498A-AAC6-B00AADB8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568E2-3390-470F-80A9-0C675192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2209B-1EE1-41AD-B286-FF07BD68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48F08-4D45-4A38-93D6-0207894F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96168-DC9A-4E6A-A834-4976DD92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BDD0-DA9B-462B-906B-773AA198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115-7D97-4650-9C38-6A684960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33B1-FD9D-4212-80EA-6DB01029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B75FB-E6B2-4C21-A24B-DFD580DDD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A539B-D4AE-4568-BEE7-684C6F0B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0745-722A-43FF-8A55-18294023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8CF69-0173-4014-BD4D-31ABFF7C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81D3-2E85-427E-89A5-3A02F08D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88C45-DBC6-4B8F-A513-AD271B8FF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052A5-71DB-4908-988B-6FFA1361C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5982-DA09-484E-AADF-09BA2A9C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D5C74-4B60-49D2-9336-3AC67609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6F37-D504-4A76-A603-4EFE9B70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11EEF-A3CD-4968-BDB8-7D7058F7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BC5C-7DDD-44B8-BBB9-9BEAE825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4FA6-9B95-4D47-A19B-8DA544F7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198C-18DB-4A88-9123-D20985ECACB4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D2E6-C146-438A-95D7-DA9CDFBF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FF48-2B5A-4B42-B4E9-2DB0D2A2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CC18-0454-4F20-B3FC-DC39CE27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9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38186C-F8FE-4881-BC25-24662FC43F09}"/>
              </a:ext>
            </a:extLst>
          </p:cNvPr>
          <p:cNvSpPr txBox="1"/>
          <p:nvPr/>
        </p:nvSpPr>
        <p:spPr>
          <a:xfrm>
            <a:off x="4300538" y="757238"/>
            <a:ext cx="404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Flex</a:t>
            </a:r>
            <a:r>
              <a:rPr lang="fa-IR" sz="7200" dirty="0">
                <a:solidFill>
                  <a:srgbClr val="FF0000"/>
                </a:solidFill>
              </a:rPr>
              <a:t>معرفی 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BCACF-E8F8-4E18-BD9E-7D1763A2A36D}"/>
              </a:ext>
            </a:extLst>
          </p:cNvPr>
          <p:cNvSpPr txBox="1"/>
          <p:nvPr/>
        </p:nvSpPr>
        <p:spPr>
          <a:xfrm>
            <a:off x="2228850" y="2300018"/>
            <a:ext cx="8415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اسکنر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: به برنامه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هایی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گقته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میشود که الگو های معنایی را در متن پیدا میکنند.</a:t>
            </a:r>
          </a:p>
          <a:p>
            <a:pPr algn="r" rtl="1"/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اسکنر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برنامه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source program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) را به صورت رشته ای از کاراکتر ها میخواند و واحد های بزرگ تری به نام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توکن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را در آن شناسایی  کرده و به صورت  یک رشته باز میگرداند. این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توکن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ها در مراحل بعدی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کامپایل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کردن توسط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کامپایلر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استفاده میشوند.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1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اسکنر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فاصله ها و کامنت های بین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توکن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ها در نظر نمیگیرد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2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7B098-57BF-4439-85F5-772FDA648AA2}"/>
              </a:ext>
            </a:extLst>
          </p:cNvPr>
          <p:cNvSpPr txBox="1"/>
          <p:nvPr/>
        </p:nvSpPr>
        <p:spPr>
          <a:xfrm>
            <a:off x="341376" y="738277"/>
            <a:ext cx="111312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 algn="r" rtl="1">
              <a:buAutoNum type="arabicPeriod" startAt="2"/>
            </a:pP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بخش قوانین(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rules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): شامل عبارات منظم برای مشخص کردن الگو ها و کد های زبان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است. دقت کنید که عبارات منظم قبل از کد ها ی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باید آورده شوند. با استفاده از کد های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مشخص میکنیم که در صورت مشاهده ی یک الگو ی خاص چه عملی انجام شود.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 algn="r" rtl="1">
              <a:buAutoNum type="arabicPeriod" startAt="2"/>
            </a:pPr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فرم قوانین به این شکل است: 		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pattern  action</a:t>
            </a:r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مثال: 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[A-Z] {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capital letter\n",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yytext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		 	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count++;}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	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یعنی اگر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توکن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اسکن شده جزو حروف بزرگ  بود چاپ کن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capital letter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سپس به خط بعد برو(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\n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) و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توکن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فعلی را چاپ کن 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yytext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و یکی به مقدار متغییر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count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اضافه کن</a:t>
            </a:r>
          </a:p>
          <a:p>
            <a:pPr marL="457200" indent="-457200" algn="r" rtl="1">
              <a:buFont typeface="+mj-lt"/>
              <a:buAutoNum type="arabicPeriod"/>
            </a:pPr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1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18435A-1755-424E-A894-E194B692CF5B}"/>
              </a:ext>
            </a:extLst>
          </p:cNvPr>
          <p:cNvSpPr txBox="1"/>
          <p:nvPr/>
        </p:nvSpPr>
        <p:spPr>
          <a:xfrm>
            <a:off x="1243584" y="525811"/>
            <a:ext cx="1002182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3.  بخش کد کاربر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 code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): این بخش اختیاری بوده و شامل </a:t>
            </a:r>
            <a:r>
              <a:rPr kumimoji="0" lang="fa-I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توابعی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است که توسط </a:t>
            </a:r>
            <a:r>
              <a:rPr kumimoji="0" lang="fa-I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اسکنربرای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انجام اعمال گوناگون فراخوانی میشوند مانند:</a:t>
            </a:r>
          </a:p>
          <a:p>
            <a:pPr marL="457200" marR="0" lvl="0" indent="-4572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yy.Lex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: 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تابع اصلی 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flex 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است. این تابع بخش قوانین را اجرا میکند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و ورودی را میخواند. در واقع یک حلقه است که در فایل ورودی مدام  کاراکتر ها را میخواند و الگو های  مورد نظر ما را در آن ها چک میکند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Main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: شروع کار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yyIn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به فایل ورودی اشاره میکند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yytext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: </a:t>
            </a:r>
            <a:r>
              <a:rPr lang="fa-IR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توکنی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که نشانگر به آن اشاره میکند را برمیگرداند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yyLeng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: طول </a:t>
            </a:r>
            <a:r>
              <a:rPr lang="fa-IR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توکن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فعلی را باز میگرداند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sz="2400" dirty="0">
              <a:solidFill>
                <a:prstClr val="white">
                  <a:lumMod val="9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Input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: کاراکتر بعدی را میخواند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400" dirty="0">
                <a:solidFill>
                  <a:schemeClr val="bg1"/>
                </a:solidFill>
                <a:latin typeface="Calibri" panose="020F0502020204030204"/>
                <a:cs typeface="Arial" panose="020B0604020202020204" pitchFamily="34" charset="0"/>
              </a:rPr>
              <a:t>* از این توابع در بخش قوانین هم میتوان استفاده کرد</a:t>
            </a:r>
            <a:endParaRPr kumimoji="0" lang="fa-IR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6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8D0EC-B72D-4DA2-90F6-FA2433607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78" y="1057762"/>
            <a:ext cx="5886043" cy="4742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326DE-4AB6-424A-AE12-B7982338902A}"/>
              </a:ext>
            </a:extLst>
          </p:cNvPr>
          <p:cNvSpPr txBox="1"/>
          <p:nvPr/>
        </p:nvSpPr>
        <p:spPr>
          <a:xfrm>
            <a:off x="7015163" y="1714500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/>
              <a:t>عبارات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4B7BA-DEFB-4E85-9547-0FE8369406A2}"/>
              </a:ext>
            </a:extLst>
          </p:cNvPr>
          <p:cNvSpPr txBox="1"/>
          <p:nvPr/>
        </p:nvSpPr>
        <p:spPr>
          <a:xfrm>
            <a:off x="6867525" y="3228944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/>
              <a:t>قوانین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55F19-A896-4A72-BA99-8C136CDDE7DB}"/>
              </a:ext>
            </a:extLst>
          </p:cNvPr>
          <p:cNvSpPr txBox="1"/>
          <p:nvPr/>
        </p:nvSpPr>
        <p:spPr>
          <a:xfrm>
            <a:off x="6879329" y="4895850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/>
              <a:t>کد کاربر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0716A-A919-4959-B7F2-4AF7B9FDF5C7}"/>
              </a:ext>
            </a:extLst>
          </p:cNvPr>
          <p:cNvSpPr txBox="1"/>
          <p:nvPr/>
        </p:nvSpPr>
        <p:spPr>
          <a:xfrm>
            <a:off x="225152" y="3154252"/>
            <a:ext cx="2024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</a:rPr>
              <a:t>این علامت ها برای جدا سازی  اجباری هستند</a:t>
            </a:r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0EEAA1-3856-408D-B600-391960F0C7B9}"/>
                  </a:ext>
                </a:extLst>
              </p14:cNvPr>
              <p14:cNvContentPartPr/>
              <p14:nvPr/>
            </p14:nvContentPartPr>
            <p14:xfrm>
              <a:off x="2412720" y="3008092"/>
              <a:ext cx="944640" cy="29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0EEAA1-3856-408D-B600-391960F0C7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4720" y="2990092"/>
                <a:ext cx="9802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685BF5-7057-4B06-9F4D-AACECE678CBE}"/>
                  </a:ext>
                </a:extLst>
              </p14:cNvPr>
              <p14:cNvContentPartPr/>
              <p14:nvPr/>
            </p14:nvContentPartPr>
            <p14:xfrm>
              <a:off x="2826576" y="1070976"/>
              <a:ext cx="575280" cy="35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685BF5-7057-4B06-9F4D-AACECE678C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8576" y="1052976"/>
                <a:ext cx="610920" cy="389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214B80-3006-49B7-A794-03F705E14B07}"/>
              </a:ext>
            </a:extLst>
          </p:cNvPr>
          <p:cNvSpPr txBox="1"/>
          <p:nvPr/>
        </p:nvSpPr>
        <p:spPr>
          <a:xfrm>
            <a:off x="350479" y="740084"/>
            <a:ext cx="2024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</a:rPr>
              <a:t>هر چه در بین این علامت ها باشد به طور مستقیم در فایل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lex.yy.c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fa-IR" sz="2000" dirty="0">
                <a:solidFill>
                  <a:schemeClr val="bg1"/>
                </a:solidFill>
              </a:rPr>
              <a:t> کپی میشود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fa-IR" sz="2000" dirty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0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DB9F9-8419-4DCA-8EDF-2F2E2D807138}"/>
              </a:ext>
            </a:extLst>
          </p:cNvPr>
          <p:cNvSpPr txBox="1"/>
          <p:nvPr/>
        </p:nvSpPr>
        <p:spPr>
          <a:xfrm>
            <a:off x="1170432" y="841248"/>
            <a:ext cx="943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</a:rPr>
              <a:t>چگونه ورودی با الگو تطبیق میابد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5D8BD-2A0D-4EB4-A8C3-F7E5884189CC}"/>
              </a:ext>
            </a:extLst>
          </p:cNvPr>
          <p:cNvSpPr txBox="1"/>
          <p:nvPr/>
        </p:nvSpPr>
        <p:spPr>
          <a:xfrm>
            <a:off x="1712976" y="1588198"/>
            <a:ext cx="9436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chemeClr val="bg1"/>
                </a:solidFill>
              </a:rPr>
              <a:t>وقتی </a:t>
            </a:r>
            <a:r>
              <a:rPr lang="fa-IR" sz="2400" dirty="0" err="1">
                <a:solidFill>
                  <a:schemeClr val="bg1"/>
                </a:solidFill>
              </a:rPr>
              <a:t>اسکنر</a:t>
            </a:r>
            <a:r>
              <a:rPr lang="fa-IR" sz="2400" dirty="0">
                <a:solidFill>
                  <a:schemeClr val="bg1"/>
                </a:solidFill>
              </a:rPr>
              <a:t> ساخته شده اجرا میشود، ورودی را بررسی میکند و به دنبال رشته </a:t>
            </a:r>
            <a:r>
              <a:rPr lang="fa-IR" sz="2400" dirty="0" err="1">
                <a:solidFill>
                  <a:schemeClr val="bg1"/>
                </a:solidFill>
              </a:rPr>
              <a:t>هایی</a:t>
            </a:r>
            <a:r>
              <a:rPr lang="fa-IR" sz="2400" dirty="0">
                <a:solidFill>
                  <a:schemeClr val="bg1"/>
                </a:solidFill>
              </a:rPr>
              <a:t> میگردد که  در هر کدام از الگو های تعریف شده در بخش قوانین صدق کنند. اگر تطبیقی پیدا شود، متنی که با  الگو تطبیق داشته ( </a:t>
            </a:r>
            <a:r>
              <a:rPr lang="fa-IR" sz="2400" dirty="0" err="1">
                <a:solidFill>
                  <a:schemeClr val="bg1"/>
                </a:solidFill>
              </a:rPr>
              <a:t>توکن</a:t>
            </a:r>
            <a:r>
              <a:rPr lang="fa-IR" sz="2400" dirty="0">
                <a:solidFill>
                  <a:schemeClr val="bg1"/>
                </a:solidFill>
              </a:rPr>
              <a:t>) در نشانگر </a:t>
            </a:r>
            <a:r>
              <a:rPr lang="en-US" sz="2400" dirty="0" err="1">
                <a:solidFill>
                  <a:schemeClr val="bg1"/>
                </a:solidFill>
              </a:rPr>
              <a:t>yytext</a:t>
            </a:r>
            <a:r>
              <a:rPr lang="fa-IR" sz="2400" dirty="0">
                <a:solidFill>
                  <a:schemeClr val="bg1"/>
                </a:solidFill>
              </a:rPr>
              <a:t> قرار میگیرد و </a:t>
            </a:r>
            <a:r>
              <a:rPr lang="fa-IR" sz="2400" dirty="0" err="1">
                <a:solidFill>
                  <a:schemeClr val="bg1"/>
                </a:solidFill>
              </a:rPr>
              <a:t>طولش</a:t>
            </a:r>
            <a:r>
              <a:rPr lang="fa-IR" sz="2400" dirty="0">
                <a:solidFill>
                  <a:schemeClr val="bg1"/>
                </a:solidFill>
              </a:rPr>
              <a:t> هم در </a:t>
            </a:r>
            <a:r>
              <a:rPr lang="en-US" sz="2400" dirty="0" err="1">
                <a:solidFill>
                  <a:schemeClr val="bg1"/>
                </a:solidFill>
              </a:rPr>
              <a:t>yyleng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fa-IR" sz="2400" dirty="0">
                <a:solidFill>
                  <a:schemeClr val="bg1"/>
                </a:solidFill>
              </a:rPr>
              <a:t> ذخیره میشود. سپس عملی که مربوط به الگوی مورد نظر است اجرا میشود و بقیه ی ورودی اسکن میشود. اگر بیش از یک تطبیق الگو پیدا شود، آن </a:t>
            </a:r>
            <a:r>
              <a:rPr lang="fa-IR" sz="2400" dirty="0" err="1">
                <a:solidFill>
                  <a:schemeClr val="bg1"/>
                </a:solidFill>
              </a:rPr>
              <a:t>الگویی</a:t>
            </a:r>
            <a:r>
              <a:rPr lang="fa-IR" sz="2400" dirty="0">
                <a:solidFill>
                  <a:schemeClr val="bg1"/>
                </a:solidFill>
              </a:rPr>
              <a:t> که با بیشترین مقدار متن تطبیق دارد انتخاب میشود و اگر طول ها برابر باشند، قانونی که اول آمده انتخاب میشود</a:t>
            </a: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اگر هیچ تطبیقی پیدا نشود کاراکتر بعدی در خروجی کپی میشود</a:t>
            </a:r>
          </a:p>
          <a:p>
            <a:pPr algn="r" rtl="1"/>
            <a:endParaRPr lang="fa-IR" sz="2400" dirty="0">
              <a:solidFill>
                <a:schemeClr val="bg1"/>
              </a:solidFill>
            </a:endParaRPr>
          </a:p>
          <a:p>
            <a:pPr algn="r" rtl="1"/>
            <a:r>
              <a:rPr lang="fa-IR" sz="2400" dirty="0">
                <a:solidFill>
                  <a:schemeClr val="bg1"/>
                </a:solidFill>
              </a:rPr>
              <a:t>ساده ترین ورودی </a:t>
            </a:r>
            <a:r>
              <a:rPr lang="en-US" sz="2400" dirty="0">
                <a:solidFill>
                  <a:schemeClr val="bg1"/>
                </a:solidFill>
              </a:rPr>
              <a:t>flex </a:t>
            </a:r>
            <a:r>
              <a:rPr lang="fa-IR" sz="2400" dirty="0">
                <a:solidFill>
                  <a:schemeClr val="bg1"/>
                </a:solidFill>
              </a:rPr>
              <a:t> به این شکل است که </a:t>
            </a:r>
            <a:r>
              <a:rPr lang="fa-IR" sz="2400" dirty="0" err="1">
                <a:solidFill>
                  <a:schemeClr val="bg1"/>
                </a:solidFill>
              </a:rPr>
              <a:t>اسکنری</a:t>
            </a:r>
            <a:r>
              <a:rPr lang="fa-IR" sz="2400" dirty="0">
                <a:solidFill>
                  <a:schemeClr val="bg1"/>
                </a:solidFill>
              </a:rPr>
              <a:t> میسازد که فقط ورودی را در خروجی کپی میکند: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1DCDB-9202-4007-BA91-2C28BA66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37" y="5382670"/>
            <a:ext cx="2023925" cy="7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5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7E098-21DE-4B15-A869-A620D195A9BB}"/>
              </a:ext>
            </a:extLst>
          </p:cNvPr>
          <p:cNvSpPr txBox="1"/>
          <p:nvPr/>
        </p:nvSpPr>
        <p:spPr>
          <a:xfrm>
            <a:off x="1170432" y="841248"/>
            <a:ext cx="9436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</a:rPr>
              <a:t>مثال: </a:t>
            </a:r>
            <a:r>
              <a:rPr lang="fa-IR" sz="2400" dirty="0" err="1">
                <a:solidFill>
                  <a:schemeClr val="bg1"/>
                </a:solidFill>
              </a:rPr>
              <a:t>اسکنری</a:t>
            </a:r>
            <a:r>
              <a:rPr lang="fa-IR" sz="2400" dirty="0">
                <a:solidFill>
                  <a:schemeClr val="bg1"/>
                </a:solidFill>
              </a:rPr>
              <a:t> برای شمارش کاراکتر ها و تعداد خطوط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CD85C-4F59-456E-9509-74559F3B71DC}"/>
              </a:ext>
            </a:extLst>
          </p:cNvPr>
          <p:cNvSpPr txBox="1"/>
          <p:nvPr/>
        </p:nvSpPr>
        <p:spPr>
          <a:xfrm>
            <a:off x="1658112" y="175607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%{</a:t>
            </a:r>
            <a:r>
              <a:rPr lang="pt-BR" dirty="0">
                <a:solidFill>
                  <a:schemeClr val="bg1"/>
                </a:solidFill>
              </a:rPr>
              <a:t>int num_lines = 0, num_chars = 0; %}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%%</a:t>
            </a:r>
          </a:p>
          <a:p>
            <a:r>
              <a:rPr lang="pt-BR" dirty="0">
                <a:solidFill>
                  <a:schemeClr val="bg1"/>
                </a:solidFill>
              </a:rPr>
              <a:t>\n    ++num_lines; ++num_chars;</a:t>
            </a:r>
          </a:p>
          <a:p>
            <a:r>
              <a:rPr lang="pt-BR" dirty="0">
                <a:solidFill>
                  <a:schemeClr val="bg1"/>
                </a:solidFill>
              </a:rPr>
              <a:t>.     ++num_chars;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%%</a:t>
            </a:r>
          </a:p>
          <a:p>
            <a:r>
              <a:rPr lang="pt-BR" dirty="0">
                <a:solidFill>
                  <a:schemeClr val="bg1"/>
                </a:solidFill>
              </a:rPr>
              <a:t>main()</a:t>
            </a:r>
          </a:p>
          <a:p>
            <a:r>
              <a:rPr lang="pt-BR" dirty="0">
                <a:solidFill>
                  <a:schemeClr val="bg1"/>
                </a:solidFill>
              </a:rPr>
              <a:t>    {</a:t>
            </a:r>
          </a:p>
          <a:p>
            <a:r>
              <a:rPr lang="pt-BR" dirty="0">
                <a:solidFill>
                  <a:schemeClr val="bg1"/>
                </a:solidFill>
              </a:rPr>
              <a:t>    yylex();</a:t>
            </a:r>
          </a:p>
          <a:p>
            <a:r>
              <a:rPr lang="pt-BR" dirty="0">
                <a:solidFill>
                  <a:schemeClr val="bg1"/>
                </a:solidFill>
              </a:rPr>
              <a:t>    printf( "# of lines = %d, # of chars = %d\n",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num_lines, num_chars );</a:t>
            </a:r>
          </a:p>
          <a:p>
            <a:r>
              <a:rPr lang="pt-BR" dirty="0">
                <a:solidFill>
                  <a:schemeClr val="bg1"/>
                </a:solidFill>
              </a:rPr>
              <a:t>   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17700-BC7B-4F44-981F-E5AF5DE62A31}"/>
              </a:ext>
            </a:extLst>
          </p:cNvPr>
          <p:cNvSpPr txBox="1"/>
          <p:nvPr/>
        </p:nvSpPr>
        <p:spPr>
          <a:xfrm>
            <a:off x="7485888" y="1528870"/>
            <a:ext cx="369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</a:rPr>
              <a:t>در بخش تعاریف، دو متغییر برای تعداد اولیه خط ها و کاراکتر ها  داریم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B4C99-A3D1-4502-BCB1-D2C88C7DF53E}"/>
              </a:ext>
            </a:extLst>
          </p:cNvPr>
          <p:cNvSpPr txBox="1"/>
          <p:nvPr/>
        </p:nvSpPr>
        <p:spPr>
          <a:xfrm>
            <a:off x="7382256" y="2689920"/>
            <a:ext cx="3901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</a:rPr>
              <a:t>در بخش قوانین دو قانون داریم. اولی میگوید که در صورت پایان یک خط، به تعداد خطوط و کاراکتر ها اضافه  کن</a:t>
            </a:r>
          </a:p>
          <a:p>
            <a:pPr algn="r" rtl="1"/>
            <a:r>
              <a:rPr lang="fa-IR" sz="2000" dirty="0">
                <a:solidFill>
                  <a:schemeClr val="bg1"/>
                </a:solidFill>
              </a:rPr>
              <a:t>دومی میگوید در صورت دیدن نقطه به تعداد کاراکتر ها اضافه کن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49DB4-8E3B-40D8-A7F7-505069CB5ABD}"/>
              </a:ext>
            </a:extLst>
          </p:cNvPr>
          <p:cNvSpPr txBox="1"/>
          <p:nvPr/>
        </p:nvSpPr>
        <p:spPr>
          <a:xfrm>
            <a:off x="7839456" y="4584621"/>
            <a:ext cx="3310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</a:rPr>
              <a:t>در بخش کد کاربر بعد از شروع کار تابع </a:t>
            </a:r>
            <a:r>
              <a:rPr lang="en-US" sz="2000" dirty="0" err="1">
                <a:solidFill>
                  <a:schemeClr val="bg1"/>
                </a:solidFill>
              </a:rPr>
              <a:t>yylex</a:t>
            </a:r>
            <a:r>
              <a:rPr lang="fa-IR" sz="2000" dirty="0">
                <a:solidFill>
                  <a:schemeClr val="bg1"/>
                </a:solidFill>
              </a:rPr>
              <a:t> قوانین را برای تک </a:t>
            </a:r>
            <a:r>
              <a:rPr lang="fa-IR" sz="2000" dirty="0" err="1">
                <a:solidFill>
                  <a:schemeClr val="bg1"/>
                </a:solidFill>
              </a:rPr>
              <a:t>تک</a:t>
            </a:r>
            <a:r>
              <a:rPr lang="fa-IR" sz="2000" dirty="0">
                <a:solidFill>
                  <a:schemeClr val="bg1"/>
                </a:solidFill>
              </a:rPr>
              <a:t> کاراکتر های ورودی اجرا کرده و در پایان خواندن ورودی تعداد خط ها و کاراکتر ها چاپ میشود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03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AC84-B2BA-4361-A3D4-0F21C782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solidFill>
                  <a:schemeClr val="bg1"/>
                </a:solidFill>
              </a:rPr>
              <a:t>مثال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92BEE-BE38-461D-AA31-45B00E1D61D4}"/>
              </a:ext>
            </a:extLst>
          </p:cNvPr>
          <p:cNvSpPr txBox="1"/>
          <p:nvPr/>
        </p:nvSpPr>
        <p:spPr>
          <a:xfrm>
            <a:off x="1243584" y="2208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%%</a:t>
            </a:r>
          </a:p>
          <a:p>
            <a:r>
              <a:rPr lang="en-US" dirty="0">
                <a:solidFill>
                  <a:schemeClr val="bg1"/>
                </a:solidFill>
              </a:rPr>
              <a:t>\”username\”   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 "%s", </a:t>
            </a:r>
            <a:r>
              <a:rPr lang="en-US" dirty="0" err="1">
                <a:solidFill>
                  <a:schemeClr val="bg1"/>
                </a:solidFill>
              </a:rPr>
              <a:t>getlogin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6383-615C-473B-9FD6-3F253F7B07FB}"/>
              </a:ext>
            </a:extLst>
          </p:cNvPr>
          <p:cNvSpPr txBox="1"/>
          <p:nvPr/>
        </p:nvSpPr>
        <p:spPr>
          <a:xfrm>
            <a:off x="6096000" y="1838770"/>
            <a:ext cx="5084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chemeClr val="bg1"/>
                </a:solidFill>
              </a:rPr>
              <a:t>این </a:t>
            </a:r>
            <a:r>
              <a:rPr lang="fa-IR" sz="2000" dirty="0" err="1">
                <a:solidFill>
                  <a:schemeClr val="bg1"/>
                </a:solidFill>
              </a:rPr>
              <a:t>اسکنر</a:t>
            </a:r>
            <a:r>
              <a:rPr lang="fa-IR" sz="2000" dirty="0">
                <a:solidFill>
                  <a:schemeClr val="bg1"/>
                </a:solidFill>
              </a:rPr>
              <a:t> فقط  از یک قانون تشکیل شده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fa-IR" sz="2000">
                <a:solidFill>
                  <a:schemeClr val="bg1"/>
                </a:solidFill>
              </a:rPr>
              <a:t>و </a:t>
            </a:r>
            <a:r>
              <a:rPr lang="fa-IR" sz="2000" dirty="0">
                <a:solidFill>
                  <a:schemeClr val="bg1"/>
                </a:solidFill>
              </a:rPr>
              <a:t>در صورت مشاهدهی رشته ی </a:t>
            </a:r>
            <a:r>
              <a:rPr lang="en-US" sz="2000" dirty="0">
                <a:solidFill>
                  <a:schemeClr val="bg1"/>
                </a:solidFill>
              </a:rPr>
              <a:t>username </a:t>
            </a:r>
            <a:r>
              <a:rPr lang="fa-IR" sz="2000" dirty="0">
                <a:solidFill>
                  <a:schemeClr val="bg1"/>
                </a:solidFill>
              </a:rPr>
              <a:t> تابع </a:t>
            </a:r>
            <a:r>
              <a:rPr lang="en-US" sz="2000" dirty="0" err="1">
                <a:solidFill>
                  <a:schemeClr val="bg1"/>
                </a:solidFill>
              </a:rPr>
              <a:t>getlogin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fa-IR" sz="2000" dirty="0">
                <a:solidFill>
                  <a:schemeClr val="bg1"/>
                </a:solidFill>
              </a:rPr>
              <a:t> را فراخوانی کرده و نتیجه ی آن را چاپ میکند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3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F092E7-0FDA-4348-8BDA-813181E2C282}"/>
              </a:ext>
            </a:extLst>
          </p:cNvPr>
          <p:cNvSpPr txBox="1"/>
          <p:nvPr/>
        </p:nvSpPr>
        <p:spPr>
          <a:xfrm>
            <a:off x="3048000" y="7452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انواع </a:t>
            </a:r>
            <a:r>
              <a:rPr kumimoji="0" lang="fa-I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توکن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F7A90-703F-45BF-A3C5-2709E796F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37" y="2148238"/>
            <a:ext cx="8475459" cy="3717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267FFE-09A5-4169-AA37-AAB89274FDBC}"/>
              </a:ext>
            </a:extLst>
          </p:cNvPr>
          <p:cNvSpPr txBox="1"/>
          <p:nvPr/>
        </p:nvSpPr>
        <p:spPr>
          <a:xfrm>
            <a:off x="0" y="15926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/>
                <a:cs typeface="Arial" panose="020B0604020202020204" pitchFamily="34" charset="0"/>
              </a:rPr>
              <a:t>token type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648BB-3EFB-4687-A4DF-41FE4E899486}"/>
              </a:ext>
            </a:extLst>
          </p:cNvPr>
          <p:cNvSpPr txBox="1"/>
          <p:nvPr/>
        </p:nvSpPr>
        <p:spPr>
          <a:xfrm>
            <a:off x="2046237" y="16395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/>
                <a:cs typeface="Arial" panose="020B0604020202020204" pitchFamily="34" charset="0"/>
              </a:rPr>
              <a:t>token 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E3439-3595-4CF6-8A69-CD47C1E294E9}"/>
              </a:ext>
            </a:extLst>
          </p:cNvPr>
          <p:cNvSpPr txBox="1"/>
          <p:nvPr/>
        </p:nvSpPr>
        <p:spPr>
          <a:xfrm>
            <a:off x="4626864" y="15456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/>
                <a:cs typeface="Arial" panose="020B0604020202020204" pitchFamily="34" charset="0"/>
              </a:rPr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151CF-1B94-4F63-9AFD-6F1DD969410B}"/>
              </a:ext>
            </a:extLst>
          </p:cNvPr>
          <p:cNvSpPr txBox="1"/>
          <p:nvPr/>
        </p:nvSpPr>
        <p:spPr>
          <a:xfrm>
            <a:off x="722542" y="2077354"/>
            <a:ext cx="10431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Flex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(fast lexical analyzer generator)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برنامه ای برای تولید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اسکنر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ها است و به ما کمک میکند که به جای  نوشتن کد یک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اسکنر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از ابتدا، صرفا الگو های مد نظرمان را با استفاده از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regex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ها مشخص کنیم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وسپس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اسکنر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توسط خود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flex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ساخته میشود.</a:t>
            </a:r>
          </a:p>
          <a:p>
            <a:pPr algn="r" rtl="1">
              <a:lnSpc>
                <a:spcPct val="150000"/>
              </a:lnSpc>
            </a:pPr>
            <a:endParaRPr lang="fa-IR" sz="2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1"/>
            <a:endParaRPr lang="fa-I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9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2C18-FD68-41F2-8B44-2C0D46076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69" y="1300163"/>
            <a:ext cx="7178662" cy="4963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AA62D-6245-4B9E-9FA1-E1A981C2CBAB}"/>
              </a:ext>
            </a:extLst>
          </p:cNvPr>
          <p:cNvSpPr txBox="1"/>
          <p:nvPr/>
        </p:nvSpPr>
        <p:spPr>
          <a:xfrm>
            <a:off x="1943100" y="414338"/>
            <a:ext cx="7742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4000" dirty="0">
                <a:solidFill>
                  <a:schemeClr val="bg1"/>
                </a:solidFill>
              </a:rPr>
              <a:t>نمونه </a:t>
            </a:r>
            <a:r>
              <a:rPr lang="fa-IR" sz="4000" dirty="0" err="1">
                <a:solidFill>
                  <a:schemeClr val="bg1"/>
                </a:solidFill>
              </a:rPr>
              <a:t>هایی</a:t>
            </a:r>
            <a:r>
              <a:rPr lang="fa-IR" sz="4000" dirty="0">
                <a:solidFill>
                  <a:schemeClr val="bg1"/>
                </a:solidFill>
              </a:rPr>
              <a:t> از الگو های قابل نمایش با </a:t>
            </a:r>
            <a:r>
              <a:rPr lang="en-US" sz="4000" dirty="0">
                <a:solidFill>
                  <a:schemeClr val="bg1"/>
                </a:solidFill>
              </a:rPr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184998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CBB49-4B0E-4768-BCA6-047E0CF6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30" y="773200"/>
            <a:ext cx="6690940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D6E03D-09C4-46DB-AEEF-6ABD80A64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788" y="788441"/>
            <a:ext cx="6500423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18A1F-544A-4F9A-93D6-B801698A8234}"/>
              </a:ext>
            </a:extLst>
          </p:cNvPr>
          <p:cNvSpPr txBox="1"/>
          <p:nvPr/>
        </p:nvSpPr>
        <p:spPr>
          <a:xfrm>
            <a:off x="873112" y="1723204"/>
            <a:ext cx="1020943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Flex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برای اینکار باید توضیحات مربوط به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</a:rPr>
              <a:t>اسکنر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را از فایل ورودی با پسوند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.lex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بخواند. این توضیحات در فایل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lex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با استفاده از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regular expression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ها و کد های زبان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 ایجاد شده و "قوانین" نام دارند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Calibri" panose="020F0502020204030204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white">
                  <a:lumMod val="95000"/>
                </a:prstClr>
              </a:solidFill>
              <a:latin typeface="Calibri" panose="020F0502020204030204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پس از خواندن ویژگیهای  </a:t>
            </a:r>
            <a:r>
              <a:rPr lang="fa-IR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اسکنر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، 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flex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 ابتدا 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یک فایل به صورت </a:t>
            </a:r>
            <a:r>
              <a:rPr kumimoji="0" lang="fa-I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سورس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کد زبان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 تولید میکند که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lex.yy.c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نام دارد . سپس این فایل </a:t>
            </a:r>
            <a:r>
              <a:rPr kumimoji="0" lang="fa-I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کامپایل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شده و با اتصال به کتابخانه ی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“-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lfl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”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،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یک فایل 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قابل اجرا به نام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a.out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تولید میکند. این فایل در واقع همان </a:t>
            </a:r>
            <a:r>
              <a:rPr lang="fa-IR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اسکنر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مورد نظر ما است. سپس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a.out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رشته ی ورودی را تحلیل کرده و پس از شناسایی </a:t>
            </a:r>
            <a:r>
              <a:rPr lang="fa-IR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توکن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ها در آن، نتیجه را به شکل رشته ای از </a:t>
            </a:r>
            <a:r>
              <a:rPr lang="fa-IR" sz="2400" dirty="0" err="1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توکن</a:t>
            </a: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 ها بر میگرداند.</a:t>
            </a:r>
            <a:endParaRPr lang="en-US" sz="2400" dirty="0">
              <a:solidFill>
                <a:prstClr val="white">
                  <a:lumMod val="9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sz="2400" dirty="0">
              <a:solidFill>
                <a:prstClr val="white">
                  <a:lumMod val="95000"/>
                </a:prstClr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B521F-E0A1-4208-9E36-776C4C467D64}"/>
              </a:ext>
            </a:extLst>
          </p:cNvPr>
          <p:cNvSpPr txBox="1"/>
          <p:nvPr/>
        </p:nvSpPr>
        <p:spPr>
          <a:xfrm>
            <a:off x="3048000" y="4754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</a:rPr>
              <a:t>روش کار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flex</a:t>
            </a:r>
          </a:p>
        </p:txBody>
      </p:sp>
    </p:spTree>
    <p:extLst>
      <p:ext uri="{BB962C8B-B14F-4D97-AF65-F5344CB8AC3E}">
        <p14:creationId xmlns:p14="http://schemas.microsoft.com/office/powerpoint/2010/main" val="353986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52C5F05-D0E3-4542-9953-36BA999DF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72" y="1950721"/>
            <a:ext cx="7543800" cy="32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96867B-FD67-40C9-AC79-3E550D51EA5B}"/>
              </a:ext>
            </a:extLst>
          </p:cNvPr>
          <p:cNvSpPr txBox="1"/>
          <p:nvPr/>
        </p:nvSpPr>
        <p:spPr>
          <a:xfrm>
            <a:off x="897496" y="1186756"/>
            <a:ext cx="10209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روش کار </a:t>
            </a:r>
            <a:r>
              <a:rPr lang="en-US" sz="2400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flex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22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7B273-6AE3-4746-8363-D30FF93D1B61}"/>
              </a:ext>
            </a:extLst>
          </p:cNvPr>
          <p:cNvSpPr txBox="1"/>
          <p:nvPr/>
        </p:nvSpPr>
        <p:spPr>
          <a:xfrm>
            <a:off x="1962912" y="9430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بخش های مختلف یک برنامه ی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flex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0B342-802F-4714-B018-F312AEB3CD89}"/>
              </a:ext>
            </a:extLst>
          </p:cNvPr>
          <p:cNvSpPr txBox="1"/>
          <p:nvPr/>
        </p:nvSpPr>
        <p:spPr>
          <a:xfrm>
            <a:off x="487680" y="1997702"/>
            <a:ext cx="110459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بخش تعریف ها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definition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) :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این بخش شامل تعریف متغیر ها و ثابت ها، شروط و آپشن ها است. نوشته های این بخش با علامت های %{  در بر گرفته شده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اند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 هر چیزی که در این بخش نوشته شود مستقیما در فایل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lex.yy.c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کپی میشود. </a:t>
            </a:r>
          </a:p>
          <a:p>
            <a:pPr algn="r" rtl="1"/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تعریف متغییر و ثابت ها چنین </a:t>
            </a:r>
            <a:r>
              <a:rPr lang="fa-IR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فرمی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دارد:	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definition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نام کلمه ای است که با حرف یا "_" شروع شود که بعد آن حروف، اعداد،"_" یا "-" میتواند بیاید. </a:t>
            </a:r>
          </a:p>
          <a:p>
            <a:pPr algn="r" rtl="1"/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مثال: 				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 num_lines = 0, num_chars = 0;</a:t>
            </a:r>
            <a:endParaRPr lang="fa-IR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algn="r" rtl="1"/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 					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DIGIT    [0-9]</a:t>
            </a:r>
            <a:r>
              <a:rPr lang="fa-IR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44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1067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مثال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 Faridnia</dc:creator>
  <cp:lastModifiedBy>Nasim Faridnia</cp:lastModifiedBy>
  <cp:revision>43</cp:revision>
  <dcterms:created xsi:type="dcterms:W3CDTF">2022-04-04T20:56:20Z</dcterms:created>
  <dcterms:modified xsi:type="dcterms:W3CDTF">2022-04-08T09:06:22Z</dcterms:modified>
</cp:coreProperties>
</file>