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63" r:id="rId4"/>
    <p:sldId id="264" r:id="rId5"/>
    <p:sldId id="265" r:id="rId6"/>
    <p:sldId id="266" r:id="rId7"/>
    <p:sldId id="267" r:id="rId8"/>
    <p:sldId id="268" r:id="rId9"/>
    <p:sldId id="274" r:id="rId10"/>
    <p:sldId id="275" r:id="rId11"/>
    <p:sldId id="276" r:id="rId12"/>
    <p:sldId id="279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6409C-5E3A-42D8-8583-C7348664244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9721B-C229-4914-B4A4-079FDE3EC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4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2015B-FACC-4724-90B6-A519EE2FF7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2015B-FACC-4724-90B6-A519EE2FF7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2015B-FACC-4724-90B6-A519EE2FF7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7602-6E07-4C2E-8A7B-D3DCB7FC4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FA8A3-9ED9-435B-99C2-1C8B7F6C8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65FD2-2ABE-4835-8D3F-666FD97A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069F-B833-4208-A545-9C16F4C542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56A3-3FE6-4E35-9F2C-F61EBDBA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ADAB-C9E0-43DB-BAFB-90AFC7E1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57A-8C1A-4FD4-AE30-D7487172C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45AB-B5E9-4BC1-9D8F-BA65B12C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F07CF-DA12-42A1-AD11-0587F9B99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5062D-D2D0-46DE-840A-CE81A4A3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069F-B833-4208-A545-9C16F4C542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6C54-C382-4D9C-88E3-1FB4CBCF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E8162-859B-44C8-983A-7051B260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57A-8C1A-4FD4-AE30-D7487172C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1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54E62-44E6-4303-BFFD-61915D1B9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C266B-911A-4C3E-9056-227D6C712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DED7F-DF09-47EC-BF97-BDB05F74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069F-B833-4208-A545-9C16F4C542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9486-6F12-446E-BB74-F45A49CF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A2F3-FCAD-4D2A-BA86-81D7C652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57A-8C1A-4FD4-AE30-D7487172C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4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95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65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46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62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2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43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37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2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4C46-2F6E-42B9-B017-F001DA56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0B1B2-296C-4474-B103-79911675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FE04A-5EFD-4ADC-B386-EFD1D270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069F-B833-4208-A545-9C16F4C542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D5FD7-01B7-48E7-8100-7A515FC2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F53DA-9025-4C21-B05F-603D0AE1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57A-8C1A-4FD4-AE30-D7487172C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29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95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15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08B-8982-4BD7-8211-05F0E2CFAD4D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5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51CC-1FDB-4C9B-9D9D-9A11218D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FFA21-4157-487F-92DD-9450E96D3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B7131-0E93-42C9-A9F7-B852B453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069F-B833-4208-A545-9C16F4C542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F4CBF-ED23-409D-A414-54E0BB9B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97A4-8FCA-4715-BC15-CF09AFE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57A-8C1A-4FD4-AE30-D7487172C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0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57E8-A8D3-41F8-9E12-17CEFE4E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2B476-FEBE-4C18-AC52-C63E7F39D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9CEE9-733E-4513-91D1-81B53D78A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BC6A1-4C56-4DE0-B6BC-06F2928B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069F-B833-4208-A545-9C16F4C542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40126-ECF7-4DCB-9C53-46415AB6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BA966-2E34-4E90-9D18-F5B1B330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57A-8C1A-4FD4-AE30-D7487172C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2E7A-CAD0-4A78-B4A6-20C4C437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36C83-89E4-4E8A-B53A-1F8777840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A1972-C5BA-4F56-A7D4-1526D6620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C2C67-408E-4A01-BA92-672F38F5E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0922F-0D49-4B02-8AD1-69208B831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F4AA7-C9C5-4B66-A445-196A9A3D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069F-B833-4208-A545-9C16F4C542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033B-18C5-4135-97D7-B45F7EA5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A9F8D-DFC2-4CC9-B746-A34EC3A2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57A-8C1A-4FD4-AE30-D7487172C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5C7F-161C-43BC-B92C-75D5D034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AECF8-2116-41D7-98EA-C6DC8A08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069F-B833-4208-A545-9C16F4C542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634AE-5CC5-4BFD-901D-E9305697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253D7-E0C3-4CBE-AF19-D97EB8D9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57A-8C1A-4FD4-AE30-D7487172C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9579B-FA42-4B5E-A5EC-2518934A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069F-B833-4208-A545-9C16F4C542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853A6-C7D1-4687-8303-6F0EC26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CC37B-2C77-4F4F-A104-29687018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57A-8C1A-4FD4-AE30-D7487172C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3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A364-C031-4ECF-B5DE-645788F5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6F98-8383-4AB3-893E-4DAD9D2A7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FAC5B-AFCA-4B75-881A-2A32F297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E50CB-DAAB-4D49-B0DC-5CDBE857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069F-B833-4208-A545-9C16F4C542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9DFAB-51EC-4C49-84C9-805FBB17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6588D-E759-46C8-BA81-D079621C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57A-8C1A-4FD4-AE30-D7487172C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3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BB22-765D-4A11-AD6E-16B7F8CC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726D1-1526-4BBF-A668-2C0DC512F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2E315-68B6-4A2F-AB4E-B70C1F67F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26A50-8C7A-42DD-B7CF-EE5C2AEE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069F-B833-4208-A545-9C16F4C542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6E024-303D-49C7-B25B-64C005B3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84416-6091-45F2-A325-371029FA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57A-8C1A-4FD4-AE30-D7487172C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3A050-97A4-49B6-9930-46F5DC7F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CE515-DFDD-421E-81EC-6C15763D4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9935-239D-4567-92F4-3F02D0FD6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B069F-B833-4208-A545-9C16F4C5424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3833-D238-4FBF-8962-299FA1D52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6245B-7022-485F-A1E9-93A85FF46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857A-8C1A-4FD4-AE30-D7487172C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2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8008B-8982-4BD7-8211-05F0E2CFAD4D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715E3-B26C-4F48-A355-9D7A0FF78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3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32D7-73D6-469D-8C3A-908B0171A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1D2A8-D8B9-4EFD-B4B1-29E3A0D99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8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304800"/>
            <a:ext cx="8229600" cy="1143000"/>
          </a:xfrm>
        </p:spPr>
        <p:txBody>
          <a:bodyPr>
            <a:normAutofit/>
          </a:bodyPr>
          <a:lstStyle/>
          <a:p>
            <a:pPr lvl="2" algn="ctr" rtl="1">
              <a:spcBef>
                <a:spcPct val="0"/>
              </a:spcBef>
            </a:pPr>
            <a:r>
              <a:rPr lang="fa-IR" sz="2800" b="1" dirty="0">
                <a:solidFill>
                  <a:srgbClr val="FF0000"/>
                </a:solidFill>
              </a:rPr>
              <a:t>متغییر مقدار دهی نشده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 l="49057" r="3773"/>
          <a:stretch>
            <a:fillRect/>
          </a:stretch>
        </p:blipFill>
        <p:spPr bwMode="auto">
          <a:xfrm>
            <a:off x="2438400" y="1905000"/>
            <a:ext cx="1676400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362200"/>
            <a:ext cx="46482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</a:rPr>
              <a:t>نام متغییر اشتباه نوشته شده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 l="36349" t="5882" r="4195" b="4411"/>
          <a:stretch>
            <a:fillRect/>
          </a:stretch>
        </p:blipFill>
        <p:spPr bwMode="auto">
          <a:xfrm>
            <a:off x="2514600" y="2362200"/>
            <a:ext cx="2286000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819400"/>
            <a:ext cx="5105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838201"/>
            <a:ext cx="40386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Error 2:</a:t>
            </a:r>
          </a:p>
          <a:p>
            <a:pPr lvl="1"/>
            <a:r>
              <a:rPr lang="en-US" dirty="0"/>
              <a:t>	"Can't assign string to numeric variable _____"</a:t>
            </a:r>
          </a:p>
          <a:p>
            <a:pPr lvl="1"/>
            <a:r>
              <a:rPr lang="en-US" dirty="0"/>
              <a:t>	"Can't assign numeric to string variable _____"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4038600" cy="4525963"/>
          </a:xfrm>
        </p:spPr>
        <p:txBody>
          <a:bodyPr/>
          <a:lstStyle/>
          <a:p>
            <a:pPr algn="r" rtl="1"/>
            <a:r>
              <a:rPr lang="fa-IR" dirty="0"/>
              <a:t>این </a:t>
            </a:r>
            <a:r>
              <a:rPr lang="fa-IR" dirty="0" err="1"/>
              <a:t>ارور</a:t>
            </a:r>
            <a:r>
              <a:rPr lang="fa-IR" dirty="0"/>
              <a:t> زمانی رخ میدهد که ما سعی کنیم با گزاره </a:t>
            </a:r>
            <a:r>
              <a:rPr lang="fa-IR" dirty="0" err="1"/>
              <a:t>هایمان</a:t>
            </a:r>
            <a:r>
              <a:rPr lang="fa-IR" dirty="0"/>
              <a:t> نوع یک متغییر را تغییر دهیم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 l="35437" t="5392" r="3883" b="2942"/>
          <a:stretch>
            <a:fillRect/>
          </a:stretch>
        </p:blipFill>
        <p:spPr bwMode="auto">
          <a:xfrm>
            <a:off x="2362201" y="3124200"/>
            <a:ext cx="2162175" cy="3276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1" y="3657601"/>
            <a:ext cx="5229225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8229600" cy="1143000"/>
          </a:xfrm>
        </p:spPr>
        <p:txBody>
          <a:bodyPr>
            <a:normAutofit/>
          </a:bodyPr>
          <a:lstStyle/>
          <a:p>
            <a:r>
              <a:rPr lang="fa-IR" b="1" dirty="0">
                <a:solidFill>
                  <a:srgbClr val="FF0000"/>
                </a:solidFill>
              </a:rPr>
              <a:t>متغییر ها در </a:t>
            </a:r>
            <a:r>
              <a:rPr lang="fa-IR" b="1" dirty="0" err="1">
                <a:solidFill>
                  <a:srgbClr val="FF0000"/>
                </a:solidFill>
              </a:rPr>
              <a:t>رپتور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350" y="1600201"/>
            <a:ext cx="4565650" cy="4525963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fa-IR" i="1" dirty="0" err="1">
                <a:solidFill>
                  <a:srgbClr val="FF0000"/>
                </a:solidFill>
              </a:rPr>
              <a:t>متغیرها</a:t>
            </a:r>
            <a:r>
              <a:rPr lang="fa-IR" i="1" dirty="0">
                <a:solidFill>
                  <a:srgbClr val="FF0000"/>
                </a:solidFill>
              </a:rPr>
              <a:t> : </a:t>
            </a:r>
            <a:r>
              <a:rPr lang="fa-IR" i="1" dirty="0"/>
              <a:t>مکان </a:t>
            </a:r>
            <a:r>
              <a:rPr lang="fa-IR" i="1" dirty="0" err="1"/>
              <a:t>هایی</a:t>
            </a:r>
            <a:r>
              <a:rPr lang="fa-IR" i="1" dirty="0"/>
              <a:t> در حافظه کامپیوتری هستند که یک مقدار داده را نگه می دارند. </a:t>
            </a:r>
            <a:r>
              <a:rPr lang="fa-IR" i="1" dirty="0">
                <a:solidFill>
                  <a:srgbClr val="FF0000"/>
                </a:solidFill>
              </a:rPr>
              <a:t>
</a:t>
            </a:r>
            <a:r>
              <a:rPr lang="fa-IR" dirty="0"/>
              <a:t>در هر زمان ،یک متغیر تنها می تواند یک مقدار واحد را نگه دارد. </a:t>
            </a:r>
            <a:endParaRPr lang="en-US" dirty="0"/>
          </a:p>
          <a:p>
            <a:pPr algn="r" rtl="1"/>
            <a:r>
              <a:rPr lang="fa-IR" dirty="0"/>
              <a:t>مقدار یک متغیر می تواند در حین اجرای برنامه متفاوت باشد (</a:t>
            </a:r>
            <a:r>
              <a:rPr lang="fa-IR" dirty="0" err="1"/>
              <a:t>تغییرکند</a:t>
            </a:r>
            <a:r>
              <a:rPr lang="fa-IR" dirty="0"/>
              <a:t>) به همین دلیل است که ما آنها را «متغیر» می </a:t>
            </a:r>
            <a:r>
              <a:rPr lang="fa-IR" dirty="0" err="1"/>
              <a:t>نامیم</a:t>
            </a:r>
            <a:r>
              <a:rPr lang="fa-IR" dirty="0"/>
              <a:t>! 
</a:t>
            </a:r>
            <a:endParaRPr lang="en-US" dirty="0"/>
          </a:p>
        </p:txBody>
      </p:sp>
      <p:sp>
        <p:nvSpPr>
          <p:cNvPr id="19458" name="AutoShape 2" descr="data:image/jpeg;base64,/9j/4AAQSkZJRgABAQAAAQABAAD/2wBDAAkGBwgHBgkIBwgKCgkLDRYPDQwMDRsUFRAWIB0iIiAdHx8kKDQsJCYxJx8fLT0tMTU3Ojo6Iys/RD84QzQ5Ojf/2wBDAQoKCg0MDRoPDxo3JR8lNzc3Nzc3Nzc3Nzc3Nzc3Nzc3Nzc3Nzc3Nzc3Nzc3Nzc3Nzc3Nzc3Nzc3Nzc3Nzc3Nzf/wAARCACOALcDASIAAhEBAxEB/8QAGwABAAIDAQEAAAAAAAAAAAAAAAQFAQMGAgf/xABGEAACAQMDAQQFCgMFBQkAAAABAgMABBEFEiExE0FRYQYUIjJxFSNSU4GRkpPR0kJUsTQ1VXOhJCUzY5RDRGJ0goOys+H/xAAUAQEAAAAAAAAAAAAAAAAAAAAA/8QAFBEBAAAAAAAAAAAAAAAAAAAAAP/aAAwDAQACEQMRAD8A+40pSgUpWCcUGawSKgT379o0FlD6xOPey21I+/2m7vgAT5V4NjdXBzd30oH1Vt82uPM8sfjkfCgsd1aGv7NW2tdwBvAyrn+tR/kTTWIaazimcDAacdoR9rZreunWKrtWztwPARL+lBvSVJF3RsHXxU5FegRUCTRNLdgzada7hyGWJQR9o5ry2llDutLu6gbrjtN6/aHz/pigsqVWG7ubPnUI0MX8xDnaPNlPKjzyfPFWKMGAIwQRkEUHqlKUClYJxUC4v2MzW9nF286+8N21I/Dc3d8Bk89Mc0E8kVgtjk1Xeo3U7ZvL6QD6q2+bXHmfeJ88j4CvQ0PTWIaazinYDAacdoR9rZoJDX9mjbWu4A3gZVz/AFrckiSDMbBh4qcitC6dYou1bO3C+AiXH9K0y6LpchBbTrXcDkMsKhgfiBmgng/GmRVedL2EtaXl1A2c47TtFPxV88fDFeGvLqz/ALxjQxD/ALzDnaPNlOSo88keOKC0pXhHDDIIPwpQe6UpQKhatNJDafMnEsjpEjfRLMFz9mc1NqHqlsbq0aNGCyAq8ZPQOpDLnyyBmg22lvFbQrFCuFUY56nxJPiepNbiOOKjWV4lyjeyUlQ4kibqh8D+vf1qS3unFBzum+kNzfXsFg1pHHeI0nr8YlLC3CYAIYDB3llKg7SVJPcRW6/9LvR/TbuSz1DW7C2uo8B4pZ1VlyMjIJ8CDUfS/R2ex1CPUjcxyX0+/wCUX2bRMDyoUDoEwAucnBPOSTUm90C5ur1riP0h1e1RiMW8DQiNcADA3RlucZ699BF9MPSWT0f9SCnT09Zd1Ml/dmCNNq5xuCtyfDHdV7p0z3NjBPL2O+SNWbsJN6ZIz7LYGR54HwqJqMeqmaNtMns0Ta3aLcxOxJyMEFWHgePhW/R7FNM02CyjbcsK4BwBnv6DgfCgllRVfYgWuoS2an5poxLEv0BnDKPLOCPjU2eaOGNpJXVEQbmZjgAVE09Xmupr2QFA6hIUbqEGTk+BJPTwA780FhSlKCDrM8kFn8zxJLIkSMRnaWYLu88ZzUi2t47eFYohhV8epPeT4knk1p1W2N3ZmNGCurLJGxGQHUhlJ8sgV7tLtZ0OQUkXiSNuqH9PA99BvbgErjNc5pnpJPf38WmtaJHfxM41CNZN62wX3SGA535UqDtJXJ7sV0T8ggda53T/AEdnstSTUxdq97OW+UHKYE6n3FGMY2YAUnJwWz1oJN76V6DYX7WF7rFlBeKVDQSTqHBIBAx15BH309I9VvtLthNZwWLqAS7Xt52C8AnaCFbLH4Y4NL3Qrm6v2uk9INWtoyVPq0DQiMYAGBujLc4yfa7z0rdrFpe3PZrajT2jXO6O8tzIM9xGGGO/76Cbp1y15Y29y8MkDSxq5ilADx5GdrY7x0Nbyo61D0WybTtMt7R5u2aJcF8YzznAHcBnAHgBUqWZIo2kkYKijLMxwAKCDZEW2ozWQPzJjEsQ+jyQyjyzgj40rNijzXU186lQ6rHCrDBCDJyR3EknjwA780oLGlKUCsEZrNKCHeWMVwQ4Z4pkBCSxHDr+o8jkeVadPnuTd3FtPJHMkO0dqqlTkjO0jJ5xg5GPeHFSL+5FrbPNtLsvuovV2PAUfEkCokLfJ1tDb47e8lyxVON7E5ZvJcnqfIUE27uobSPtZ22rnAwpYk+AA5J8hUVdbsiM5uP+ll/bW60tHV+3umElwe8e7GPoqO4eJ6n7gJeKCuGsW8gPYw3khHcLWQf1AFYFzqU4/wBnsUgU/wAV1IMj/wBKZz94qywKYFBXx6cXkWa+lNzKrblBG2OM+Kr4+ZJPnVgB31mlApSmaDBGai3djFcMHy8UyghZojtdft7x5HIqXUXULoWlrJNjeyjCoDy7HhV+0kCgj6dNcm6uLeaSOZIAo7VU2ncRnaR0zjByMdelSrq7htI+0nbaM4GFLEnwAHJPwqFAw0+2jgC9teSlnKIcb3JyzHwXJ6npwPAVItLR1k9Yu2EtyQRke7GD/Co7h4nqfuADUNbsiM5uP+ll/bQaxbyZ7GG8kYdwtJB/qQBVjjxpgUFb6zqU/wDZ7FIFPfdSjI89qZz94r1Fp2+RJr6ZrmRDuVSNsaN4qv2cEkkeNWGB4VmgwowKVmlArBOKzWKCtW8vLktJZwQGDJCvLKwLYOM4CnAr12mq98Nl9kzftrz6Of3DY+PYivA1tZNUl0+GxvJTC6pJOip2aFlDDJLZ6Ed1BV3mpXcl/OjW8Ug05BK/ZsWVGI6tkDO1CSFHJ3DpgGugsrVIE3iRpZHALzPgs/8A+eQ4FeNQRV028KgDMLngY/hNbNN/u+2/yU/oKCTSlKBSlKBSlYNAJxVZHe3t1mSzt4ewyQryyEF8HBOADgVuOoIlwYJ0khYnCNIuFfnjDdMnPQ4PlXjQv7ltD/yx1oM79VP/AGFn+a37ao73VLqW/nj7CJ201e0k7Jyyxuy5y+cZ2od20cncOnWrS412G3vktp7W8SN5hCty0XzRkPRc5zyeM4xz1qZfqBp11gYzC56eRoM2NtHCnaK7SPKAXlbq/h9nl0FS6j2H9htv8pf6CpFApSlApSlApSlArFZrywJHHWgrvRwj5Bsf8kVz+raJNqWuo8egx21zHcwzLrSSpkojKSuAd+WUMmMYwTzjr0ENve2YaK1aB4NxKLJlWTJzjI4I8PL7627tT+hZ/jb9KD3qhxpt33fMvj8JqBYaHpjWFsfVV5iT+I+A863XVvqF5A9vK1vFFICshjLFtpGCB0wfPuqyQBVCqMADAA7qCv8AkHTP5VfxH9afIOmfyq/iP61ZUoK35B0z+VX8R/WnyDpn8qv4j+tWVKCt+QdM/lV/Ef1rB0HTP5RfxH9as6UHPz+j1rcXXZtZpHaJy3tnMx+j14Xxz16dOsz0cjjh0KxhhjVEjhVVRRgKBxgVZt0qsgt720BhtWgkgBJjEu4MgJzjI6gd3lxz1oKjVbLUrnW4nt9K2yxSI8WoNdgxKgbDDs+u8qXHu4594d3Q6kcaddD/AJL/APxNa92p/V2f42/StN1BqF3C9vK1vFFIpSRotzNtPXbnAB8+fhQTLD+w2/8AlL/QVIrxGgRFVRgKMD4V7oFKUoFKUoFKUoFKUoPLssaM7kKqjJJPAFaEvbZ3jRLiJ2kXcgVwSy+I8RW6VtkTttZsKTtUZJ8h51Q6LHLDdBpbWVRcw7xlOLfBJEXXz+/PdgAOgxWawOlZoFKUoFKUoFKUoFYPA86zXl+nPSghrqdo+wJcIxkkMSc9XHVfiKmjkZrnrWO+XUxftYzI08rRSRF4yIoxjEmQ3U7VzjJxgY9kE9CvQUGaUpQKUpQKUpQKUpQYz99KrNZjE1xpsTl+ze6IcI7LuHYynBweRkA/YKxHYaZJNLEjM0kRAkUXD5TIyM+1xxzQWlY2jzqrksNMRnV2ZSi7mzcONo55PteRr2umaezsgEm9QCw7eTIz0/ioLIVmqoafphuDbguZgm8p6xJnbnGevTIrVJBo8aXDyTbVtjicm5f5s4B9r2uOCD9ooLqlVNzY6Za273FyzxQxjLu1xIAo8TzW75IsvoS/nyfuoJ9M1A+SLLuWX8+T91a9HjEU+oxIX7OO6AUM5bAMUZxknxJP20FpSlDxQDWOteXOBnPQVyz6sLPRtOv9U1a+ia+ChEt7QSkyMhfaFSJm6K33UHVbBXoDAqk0121KAT22q6kEYZHbWixHqR0eIHqD3f1FS/Urn/Frv8EP7KCwpVNa77qKSWDWL11ikeN/mYxhlOGHMfPIrXBMtwlk0OuXbi9j7S3Iii9tcA5/4fHBHXxoL2lU8u6K9t7OTWbwT3Cu0S9lEchMbuezwPeHU1I9Suf8Wu/wQ/soLClU1+l5ZRwzLqNxJm5hjKSJHgq0iqeiA9Ce+rkdKBSlKCu1P+26V/5pv/plrndV0+/n1qcRLeR21xfwCaS3kaMmIW7hvaUggbto478V0uo28872klv2ZaCYyESMQCCjrjIB+ln7KZ1HvhtPzm/bQfPLvRfSDUtE9JLCdL+QSaeYbRJLhvbZJ7gJyW6mMQ5JPtA85yauriC9FlqK2MWrdhPHbogmmmaWMcq7Llw24AA8NknnnnPU51H6i0/Nb9tM6j9TafnN+2goPRiPUYLqxfUobp3bTxBJPIoyHR29/k8kYOeQfGpOqadPPrkBiTNlc7GvG3EbTCdycDruJAOeoXFW2dR+otPzW/bTOo/UWn5zftoOGuYPSG4uNdD2d72N1bz7LZmLIJEkUR9mWcgb48sQAozx1q2lfVW1kokGodjNqMdwkhJ7NIewwVbngbxyuOpz510edR+otPzW/bT/AHiOkFp+a37aDnPQKDX4Wuzr80jSOqMVZH2rJzvKsztkHjhQqjHA5q1trW6l1HVWhv3gX1pRsWJGH/Bi7yKnE6j9TaD/AN1v21nT7eaGS7kuOz3zzCTCEkKNiLjJA+jn7aDV6jqH+Ly/kR/pWi+0+9e1kV76S5BGOxaCLDfHIxVzSg5W20TWlkWQ63NbxgcwqBKCB3ZYcf6/ZUS40iTWdD9E41E/YwzRyzvBO0Lxp6vKuQykMPaZRwe/wzXZsBtIqBBpUNvDHDDNcpHGoVFEp4A7qDnL3QLgahcR2tvcG1kNhulNwS0gR2Em5i24+wFBzyw8earr3RdaFtp0FtZ3W2zuppoJIp4y8YFxuRSWfOwx5GB3cHHSu4Ngv8zdfmGtU9tFAhlmvLiNFxlnlwBQadAiuLYX8M8DRg3kskTlgRIjncCMHIxnBBwcg92DVKNK1S1i14wW6T9mkkWlxu+d6SfOODlse+SoBwMIBwOa6KOzjkRXS7umVuhEp5r2bBSMG5uvzTQcboOj6rYy6b2tlcmC3nu4gs0sZeKKXayHhsbRgjAyRkYGKix6V6SS6GLI2M8E1vp9pbuXmjf1rs3+dVfb53KMe0VyG5xXd+oKOlzdfmGnqA/mbr800FLaQXNr6L2UF72/bLewnE+3eqm5UgHazDgEAcnjFdQOlV76XFLsEs1y6pIkgUynG5WDD/UCrCgUpSgUpSgUpSgUpSgUpSgUpSgUpSgj38D3NrLFHK0TsuFkXqjdzeeDg4qhPo9qAAK6xMHVgc7eGAbeAeemcg+KmumpQc9a6HeW10sq6nJJGmAsUgJHBYjPP/jb7l8DnVcejU9wlwkmoSL2krSKyrndkkjfuyDgHAxjgDyx01KDmG9Grhprp2vdwmh7NQ2/CjgAYDAY4zwM5JIIrbJ6OSSRsZL2VpySwkLNkMI9ikc8YbLfE+NdFSgo7zSLq6unm9bVC9u0WVDAxkhvaTDDHvDOc+6PsiD0ZmJhka9KyRYKbCwVMO7YX2untKOe5RXT0oML0rNKUClKUH//2Q=="/>
          <p:cNvSpPr>
            <a:spLocks noChangeAspect="1" noChangeArrowheads="1"/>
          </p:cNvSpPr>
          <p:nvPr/>
        </p:nvSpPr>
        <p:spPr bwMode="auto">
          <a:xfrm>
            <a:off x="1524000" y="-525463"/>
            <a:ext cx="1428750" cy="1104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460" name="AutoShape 4" descr="data:image/jpeg;base64,/9j/4AAQSkZJRgABAQAAAQABAAD/2wBDAAkGBwgHBgkIBwgKCgkLDRYPDQwMDRsUFRAWIB0iIiAdHx8kKDQsJCYxJx8fLT0tMTU3Ojo6Iys/RD84QzQ5Ojf/2wBDAQoKCg0MDRoPDxo3JR8lNzc3Nzc3Nzc3Nzc3Nzc3Nzc3Nzc3Nzc3Nzc3Nzc3Nzc3Nzc3Nzc3Nzc3Nzc3Nzc3Nzf/wAARCACOALcDASIAAhEBAxEB/8QAGwABAAIDAQEAAAAAAAAAAAAAAAQFAQMGAgf/xABGEAACAQMDAQQFCgMFBQkAAAABAgMABBEFEiExE0FRYQYUIjJxFSNSU4GRkpPR0kJUsTQ1VXOhJCUzY5RDRGJ0goOys+H/xAAUAQEAAAAAAAAAAAAAAAAAAAAA/8QAFBEBAAAAAAAAAAAAAAAAAAAAAP/aAAwDAQACEQMRAD8A+40pSgUpWCcUGawSKgT379o0FlD6xOPey21I+/2m7vgAT5V4NjdXBzd30oH1Vt82uPM8sfjkfCgsd1aGv7NW2tdwBvAyrn+tR/kTTWIaazimcDAacdoR9rZreunWKrtWztwPARL+lBvSVJF3RsHXxU5FegRUCTRNLdgzada7hyGWJQR9o5ry2llDutLu6gbrjtN6/aHz/pigsqVWG7ubPnUI0MX8xDnaPNlPKjzyfPFWKMGAIwQRkEUHqlKUClYJxUC4v2MzW9nF286+8N21I/Dc3d8Bk89Mc0E8kVgtjk1Xeo3U7ZvL6QD6q2+bXHmfeJ88j4CvQ0PTWIaazinYDAacdoR9rZoJDX9mjbWu4A3gZVz/AFrckiSDMbBh4qcitC6dYou1bO3C+AiXH9K0y6LpchBbTrXcDkMsKhgfiBmgng/GmRVedL2EtaXl1A2c47TtFPxV88fDFeGvLqz/ALxjQxD/ALzDnaPNlOSo88keOKC0pXhHDDIIPwpQe6UpQKhatNJDafMnEsjpEjfRLMFz9mc1NqHqlsbq0aNGCyAq8ZPQOpDLnyyBmg22lvFbQrFCuFUY56nxJPiepNbiOOKjWV4lyjeyUlQ4kibqh8D+vf1qS3unFBzum+kNzfXsFg1pHHeI0nr8YlLC3CYAIYDB3llKg7SVJPcRW6/9LvR/TbuSz1DW7C2uo8B4pZ1VlyMjIJ8CDUfS/R2ex1CPUjcxyX0+/wCUX2bRMDyoUDoEwAucnBPOSTUm90C5ur1riP0h1e1RiMW8DQiNcADA3RlucZ699BF9MPSWT0f9SCnT09Zd1Ml/dmCNNq5xuCtyfDHdV7p0z3NjBPL2O+SNWbsJN6ZIz7LYGR54HwqJqMeqmaNtMns0Ta3aLcxOxJyMEFWHgePhW/R7FNM02CyjbcsK4BwBnv6DgfCgllRVfYgWuoS2an5poxLEv0BnDKPLOCPjU2eaOGNpJXVEQbmZjgAVE09Xmupr2QFA6hIUbqEGTk+BJPTwA780FhSlKCDrM8kFn8zxJLIkSMRnaWYLu88ZzUi2t47eFYohhV8epPeT4knk1p1W2N3ZmNGCurLJGxGQHUhlJ8sgV7tLtZ0OQUkXiSNuqH9PA99BvbgErjNc5pnpJPf38WmtaJHfxM41CNZN62wX3SGA535UqDtJXJ7sV0T8ggda53T/AEdnstSTUxdq97OW+UHKYE6n3FGMY2YAUnJwWz1oJN76V6DYX7WF7rFlBeKVDQSTqHBIBAx15BH309I9VvtLthNZwWLqAS7Xt52C8AnaCFbLH4Y4NL3Qrm6v2uk9INWtoyVPq0DQiMYAGBujLc4yfa7z0rdrFpe3PZrajT2jXO6O8tzIM9xGGGO/76Cbp1y15Y29y8MkDSxq5ilADx5GdrY7x0Nbyo61D0WybTtMt7R5u2aJcF8YzznAHcBnAHgBUqWZIo2kkYKijLMxwAKCDZEW2ozWQPzJjEsQ+jyQyjyzgj40rNijzXU186lQ6rHCrDBCDJyR3EknjwA780oLGlKUCsEZrNKCHeWMVwQ4Z4pkBCSxHDr+o8jkeVadPnuTd3FtPJHMkO0dqqlTkjO0jJ5xg5GPeHFSL+5FrbPNtLsvuovV2PAUfEkCokLfJ1tDb47e8lyxVON7E5ZvJcnqfIUE27uobSPtZ22rnAwpYk+AA5J8hUVdbsiM5uP+ll/bW60tHV+3umElwe8e7GPoqO4eJ6n7gJeKCuGsW8gPYw3khHcLWQf1AFYFzqU4/wBnsUgU/wAV1IMj/wBKZz94qywKYFBXx6cXkWa+lNzKrblBG2OM+Kr4+ZJPnVgB31mlApSmaDBGai3djFcMHy8UyghZojtdft7x5HIqXUXULoWlrJNjeyjCoDy7HhV+0kCgj6dNcm6uLeaSOZIAo7VU2ncRnaR0zjByMdelSrq7htI+0nbaM4GFLEnwAHJPwqFAw0+2jgC9teSlnKIcb3JyzHwXJ6npwPAVItLR1k9Yu2EtyQRke7GD/Co7h4nqfuADUNbsiM5uP+ll/bQaxbyZ7GG8kYdwtJB/qQBVjjxpgUFb6zqU/wDZ7FIFPfdSjI89qZz94r1Fp2+RJr6ZrmRDuVSNsaN4qv2cEkkeNWGB4VmgwowKVmlArBOKzWKCtW8vLktJZwQGDJCvLKwLYOM4CnAr12mq98Nl9kzftrz6Of3DY+PYivA1tZNUl0+GxvJTC6pJOip2aFlDDJLZ6Ed1BV3mpXcl/OjW8Ug05BK/ZsWVGI6tkDO1CSFHJ3DpgGugsrVIE3iRpZHALzPgs/8A+eQ4FeNQRV028KgDMLngY/hNbNN/u+2/yU/oKCTSlKBSlKBSlYNAJxVZHe3t1mSzt4ewyQryyEF8HBOADgVuOoIlwYJ0khYnCNIuFfnjDdMnPQ4PlXjQv7ltD/yx1oM79VP/AGFn+a37ao73VLqW/nj7CJ201e0k7Jyyxuy5y+cZ2od20cncOnWrS412G3vktp7W8SN5hCty0XzRkPRc5zyeM4xz1qZfqBp11gYzC56eRoM2NtHCnaK7SPKAXlbq/h9nl0FS6j2H9htv8pf6CpFApSlApSlApSlArFZrywJHHWgrvRwj5Bsf8kVz+raJNqWuo8egx21zHcwzLrSSpkojKSuAd+WUMmMYwTzjr0ENve2YaK1aB4NxKLJlWTJzjI4I8PL7627tT+hZ/jb9KD3qhxpt33fMvj8JqBYaHpjWFsfVV5iT+I+A863XVvqF5A9vK1vFFICshjLFtpGCB0wfPuqyQBVCqMADAA7qCv8AkHTP5VfxH9afIOmfyq/iP61ZUoK35B0z+VX8R/WnyDpn8qv4j+tWVKCt+QdM/lV/Ef1rB0HTP5RfxH9as6UHPz+j1rcXXZtZpHaJy3tnMx+j14Xxz16dOsz0cjjh0KxhhjVEjhVVRRgKBxgVZt0qsgt720BhtWgkgBJjEu4MgJzjI6gd3lxz1oKjVbLUrnW4nt9K2yxSI8WoNdgxKgbDDs+u8qXHu4594d3Q6kcaddD/AJL/APxNa92p/V2f42/StN1BqF3C9vK1vFFIpSRotzNtPXbnAB8+fhQTLD+w2/8AlL/QVIrxGgRFVRgKMD4V7oFKUoFKUoFKUoFKUoPLssaM7kKqjJJPAFaEvbZ3jRLiJ2kXcgVwSy+I8RW6VtkTttZsKTtUZJ8h51Q6LHLDdBpbWVRcw7xlOLfBJEXXz+/PdgAOgxWawOlZoFKUoFKUoFKUoFYPA86zXl+nPSghrqdo+wJcIxkkMSc9XHVfiKmjkZrnrWO+XUxftYzI08rRSRF4yIoxjEmQ3U7VzjJxgY9kE9CvQUGaUpQKUpQKUpQKUpQYz99KrNZjE1xpsTl+ze6IcI7LuHYynBweRkA/YKxHYaZJNLEjM0kRAkUXD5TIyM+1xxzQWlY2jzqrksNMRnV2ZSi7mzcONo55PteRr2umaezsgEm9QCw7eTIz0/ioLIVmqoafphuDbguZgm8p6xJnbnGevTIrVJBo8aXDyTbVtjicm5f5s4B9r2uOCD9ooLqlVNzY6Za273FyzxQxjLu1xIAo8TzW75IsvoS/nyfuoJ9M1A+SLLuWX8+T91a9HjEU+oxIX7OO6AUM5bAMUZxknxJP20FpSlDxQDWOteXOBnPQVyz6sLPRtOv9U1a+ia+ChEt7QSkyMhfaFSJm6K33UHVbBXoDAqk0121KAT22q6kEYZHbWixHqR0eIHqD3f1FS/Urn/Frv8EP7KCwpVNa77qKSWDWL11ikeN/mYxhlOGHMfPIrXBMtwlk0OuXbi9j7S3Iii9tcA5/4fHBHXxoL2lU8u6K9t7OTWbwT3Cu0S9lEchMbuezwPeHU1I9Suf8Wu/wQ/soLClU1+l5ZRwzLqNxJm5hjKSJHgq0iqeiA9Ce+rkdKBSlKCu1P+26V/5pv/plrndV0+/n1qcRLeR21xfwCaS3kaMmIW7hvaUggbto478V0uo28872klv2ZaCYyESMQCCjrjIB+ln7KZ1HvhtPzm/bQfPLvRfSDUtE9JLCdL+QSaeYbRJLhvbZJ7gJyW6mMQ5JPtA85yauriC9FlqK2MWrdhPHbogmmmaWMcq7Llw24AA8NknnnnPU51H6i0/Nb9tM6j9TafnN+2goPRiPUYLqxfUobp3bTxBJPIoyHR29/k8kYOeQfGpOqadPPrkBiTNlc7GvG3EbTCdycDruJAOeoXFW2dR+otPzW/bTOo/UWn5zftoOGuYPSG4uNdD2d72N1bz7LZmLIJEkUR9mWcgb48sQAozx1q2lfVW1kokGodjNqMdwkhJ7NIewwVbngbxyuOpz510edR+otPzW/bT/AHiOkFp+a37aDnPQKDX4Wuzr80jSOqMVZH2rJzvKsztkHjhQqjHA5q1trW6l1HVWhv3gX1pRsWJGH/Bi7yKnE6j9TaD/AN1v21nT7eaGS7kuOz3zzCTCEkKNiLjJA+jn7aDV6jqH+Ly/kR/pWi+0+9e1kV76S5BGOxaCLDfHIxVzSg5W20TWlkWQ63NbxgcwqBKCB3ZYcf6/ZUS40iTWdD9E41E/YwzRyzvBO0Lxp6vKuQykMPaZRwe/wzXZsBtIqBBpUNvDHDDNcpHGoVFEp4A7qDnL3QLgahcR2tvcG1kNhulNwS0gR2Em5i24+wFBzyw8earr3RdaFtp0FtZ3W2zuppoJIp4y8YFxuRSWfOwx5GB3cHHSu4Ngv8zdfmGtU9tFAhlmvLiNFxlnlwBQadAiuLYX8M8DRg3kskTlgRIjncCMHIxnBBwcg92DVKNK1S1i14wW6T9mkkWlxu+d6SfOODlse+SoBwMIBwOa6KOzjkRXS7umVuhEp5r2bBSMG5uvzTQcboOj6rYy6b2tlcmC3nu4gs0sZeKKXayHhsbRgjAyRkYGKix6V6SS6GLI2M8E1vp9pbuXmjf1rs3+dVfb53KMe0VyG5xXd+oKOlzdfmGnqA/mbr800FLaQXNr6L2UF72/bLewnE+3eqm5UgHazDgEAcnjFdQOlV76XFLsEs1y6pIkgUynG5WDD/UCrCgUpSgUpSgUpSgUpSgUpSgUpSgUpSgj38D3NrLFHK0TsuFkXqjdzeeDg4qhPo9qAAK6xMHVgc7eGAbeAeemcg+KmumpQc9a6HeW10sq6nJJGmAsUgJHBYjPP/jb7l8DnVcejU9wlwkmoSL2krSKyrndkkjfuyDgHAxjgDyx01KDmG9Grhprp2vdwmh7NQ2/CjgAYDAY4zwM5JIIrbJ6OSSRsZL2VpySwkLNkMI9ikc8YbLfE+NdFSgo7zSLq6unm9bVC9u0WVDAxkhvaTDDHvDOc+6PsiD0ZmJhka9KyRYKbCwVMO7YX2untKOe5RXT0oML0rNKUClKUH//2Q=="/>
          <p:cNvSpPr>
            <a:spLocks noChangeAspect="1" noChangeArrowheads="1"/>
          </p:cNvSpPr>
          <p:nvPr/>
        </p:nvSpPr>
        <p:spPr bwMode="auto">
          <a:xfrm>
            <a:off x="1530350" y="-904875"/>
            <a:ext cx="2400300" cy="1857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AA523-DF35-4A2D-82B4-E3EEBC4CF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6006"/>
            <a:ext cx="4419600" cy="3985605"/>
          </a:xfrm>
          <a:prstGeom prst="rect">
            <a:avLst/>
          </a:prstGeom>
        </p:spPr>
      </p:pic>
      <p:pic>
        <p:nvPicPr>
          <p:cNvPr id="10" name="Picture 9" descr="images.jpg">
            <a:extLst>
              <a:ext uri="{FF2B5EF4-FFF2-40B4-BE49-F238E27FC236}">
                <a16:creationId xmlns:a16="http://schemas.microsoft.com/office/drawing/2014/main" id="{2B10681F-BE9A-4407-916E-889C64C42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950" y="5238750"/>
            <a:ext cx="4565650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1</a:t>
            </a: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/>
          <a:srcRect l="17297" t="5695" r="57945" b="32001"/>
          <a:stretch>
            <a:fillRect/>
          </a:stretch>
        </p:blipFill>
        <p:spPr bwMode="auto">
          <a:xfrm>
            <a:off x="3886200" y="1600200"/>
            <a:ext cx="3505200" cy="48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5678A0-5752-4EE9-9CA5-8F7E84FB0715}"/>
              </a:ext>
            </a:extLst>
          </p:cNvPr>
          <p:cNvSpPr txBox="1"/>
          <p:nvPr/>
        </p:nvSpPr>
        <p:spPr>
          <a:xfrm>
            <a:off x="7426570" y="3059668"/>
            <a:ext cx="235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انتساب مقدار 32 به متغییر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2F0EF-E505-4C2E-89FD-4F1C615E89DD}"/>
              </a:ext>
            </a:extLst>
          </p:cNvPr>
          <p:cNvSpPr txBox="1"/>
          <p:nvPr/>
        </p:nvSpPr>
        <p:spPr>
          <a:xfrm>
            <a:off x="7391400" y="4191001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اضافه کردن یک واحد به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x</a:t>
            </a:r>
            <a:r>
              <a:rPr lang="fa-IR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و ذخیره ی آن در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53991-0B5A-4B19-9148-E00DA4A8C3F7}"/>
              </a:ext>
            </a:extLst>
          </p:cNvPr>
          <p:cNvSpPr txBox="1"/>
          <p:nvPr/>
        </p:nvSpPr>
        <p:spPr>
          <a:xfrm>
            <a:off x="7176331" y="5650468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ضرب مقدار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x</a:t>
            </a:r>
            <a:r>
              <a:rPr lang="fa-IR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در 2 و ذخیره ی آن در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x</a:t>
            </a:r>
            <a:r>
              <a:rPr lang="fa-IR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062A4-09D5-4302-8B44-D0103165B3B5}"/>
              </a:ext>
            </a:extLst>
          </p:cNvPr>
          <p:cNvSpPr txBox="1"/>
          <p:nvPr/>
        </p:nvSpPr>
        <p:spPr>
          <a:xfrm>
            <a:off x="7754347" y="6188562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حال مقدار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x </a:t>
            </a:r>
            <a:r>
              <a:rPr lang="fa-IR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برابر با 66 است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4FAA8-E5E6-44B6-A5DF-E1E8C3105CBA}"/>
              </a:ext>
            </a:extLst>
          </p:cNvPr>
          <p:cNvSpPr txBox="1"/>
          <p:nvPr/>
        </p:nvSpPr>
        <p:spPr>
          <a:xfrm>
            <a:off x="7785136" y="4821427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حال مقدار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x </a:t>
            </a:r>
            <a:r>
              <a:rPr lang="fa-IR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برابر با 33 است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7231" y="1600200"/>
            <a:ext cx="2143125" cy="441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770D9F-29EB-493B-BE46-D465AD998DCF}"/>
              </a:ext>
            </a:extLst>
          </p:cNvPr>
          <p:cNvSpPr txBox="1"/>
          <p:nvPr/>
        </p:nvSpPr>
        <p:spPr>
          <a:xfrm>
            <a:off x="7696200" y="2057400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خواندن ورودی های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n1</a:t>
            </a:r>
            <a:r>
              <a:rPr lang="fa-IR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و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n2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66114-D658-44D9-A69F-D3776C6DC9FE}"/>
              </a:ext>
            </a:extLst>
          </p:cNvPr>
          <p:cNvSpPr txBox="1"/>
          <p:nvPr/>
        </p:nvSpPr>
        <p:spPr>
          <a:xfrm>
            <a:off x="7543800" y="2426733"/>
            <a:ext cx="301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اینجا دو متغییر با نام های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n1</a:t>
            </a:r>
            <a:r>
              <a:rPr lang="fa-IR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و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n2</a:t>
            </a:r>
            <a:r>
              <a:rPr lang="fa-IR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ایجاد میشود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3B920-55FA-4891-8BB7-C72C461A1432}"/>
              </a:ext>
            </a:extLst>
          </p:cNvPr>
          <p:cNvSpPr txBox="1"/>
          <p:nvPr/>
        </p:nvSpPr>
        <p:spPr>
          <a:xfrm>
            <a:off x="7239001" y="360027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انتساب مجموع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n1 </a:t>
            </a:r>
            <a:r>
              <a:rPr lang="fa-IR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و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n2 </a:t>
            </a:r>
            <a:r>
              <a:rPr lang="fa-IR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به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sum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900" y="457200"/>
            <a:ext cx="6934200" cy="1143000"/>
          </a:xfrm>
        </p:spPr>
        <p:txBody>
          <a:bodyPr>
            <a:noAutofit/>
          </a:bodyPr>
          <a:lstStyle/>
          <a:p>
            <a:r>
              <a:rPr lang="fa-IR" sz="4000" b="1" dirty="0">
                <a:solidFill>
                  <a:srgbClr val="FF0000"/>
                </a:solidFill>
              </a:rPr>
              <a:t>چگونه مقدار متغیر را تغییر دهیم؟
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57401"/>
            <a:ext cx="8229600" cy="4038600"/>
          </a:xfrm>
        </p:spPr>
        <p:txBody>
          <a:bodyPr>
            <a:normAutofit/>
          </a:bodyPr>
          <a:lstStyle/>
          <a:p>
            <a:pPr algn="r" rtl="1"/>
            <a:r>
              <a:rPr lang="fa-IR" dirty="0"/>
              <a:t>مقدار یک متغیر می تواند به یکی از سه روش زیر تغییر کند: 
1- با مقدار وارد شده از ورودی</a:t>
            </a:r>
            <a:r>
              <a:rPr lang="en-US" dirty="0"/>
              <a:t>.</a:t>
            </a:r>
          </a:p>
          <a:p>
            <a:pPr marL="400050" lvl="1" indent="0" algn="r" rtl="1">
              <a:buNone/>
            </a:pPr>
            <a:r>
              <a:rPr lang="fa-IR" dirty="0"/>
              <a:t>2- با یک گزاره ی </a:t>
            </a:r>
            <a:r>
              <a:rPr lang="fa-IR" dirty="0" err="1"/>
              <a:t>انتسابی</a:t>
            </a:r>
            <a:r>
              <a:rPr lang="fa-IR"/>
              <a:t> (</a:t>
            </a:r>
            <a:r>
              <a:rPr lang="en-US" dirty="0"/>
              <a:t>assignment</a:t>
            </a:r>
            <a:r>
              <a:rPr lang="fa-IR" dirty="0"/>
              <a:t> )</a:t>
            </a:r>
            <a:r>
              <a:rPr lang="en-US" dirty="0"/>
              <a:t>. </a:t>
            </a:r>
            <a:r>
              <a:rPr lang="fa-IR" dirty="0"/>
              <a:t> مثلا      </a:t>
            </a:r>
            <a:r>
              <a:rPr lang="en-US" dirty="0"/>
              <a:t>X=</a:t>
            </a:r>
            <a:r>
              <a:rPr lang="en-US" dirty="0" err="1"/>
              <a:t>a+b</a:t>
            </a:r>
            <a:endParaRPr lang="en-US" dirty="0"/>
          </a:p>
          <a:p>
            <a:pPr marL="400050" lvl="1" indent="0" algn="r" rtl="1">
              <a:buNone/>
            </a:pPr>
            <a:r>
              <a:rPr lang="fa-IR" dirty="0"/>
              <a:t>3- با مقدار بازگشتی از فراخوانی یک رویه </a:t>
            </a:r>
            <a:endParaRPr lang="en-US" dirty="0"/>
          </a:p>
          <a:p>
            <a:pPr algn="r" rt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b="1" dirty="0">
                <a:solidFill>
                  <a:srgbClr val="FF0000"/>
                </a:solidFill>
              </a:rPr>
              <a:t>نام متغیر
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/>
              <a:t>معنی دار </a:t>
            </a:r>
            <a:r>
              <a:rPr lang="fa-IR" dirty="0" err="1"/>
              <a:t>ومربوط</a:t>
            </a:r>
            <a:r>
              <a:rPr lang="fa-IR" dirty="0"/>
              <a:t> به هدف متغییر در برنامه باشد. 
 </a:t>
            </a:r>
            <a:r>
              <a:rPr lang="fa-IR" dirty="0" err="1"/>
              <a:t>بايد</a:t>
            </a:r>
            <a:r>
              <a:rPr lang="fa-IR" dirty="0"/>
              <a:t> با </a:t>
            </a:r>
            <a:r>
              <a:rPr lang="fa-IR" dirty="0" err="1"/>
              <a:t>يه</a:t>
            </a:r>
            <a:r>
              <a:rPr lang="fa-IR" dirty="0"/>
              <a:t> حرف شروع </a:t>
            </a:r>
            <a:r>
              <a:rPr lang="fa-IR" dirty="0" err="1"/>
              <a:t>کنيم</a:t>
            </a:r>
            <a:r>
              <a:rPr lang="fa-IR" dirty="0"/>
              <a:t>( </a:t>
            </a:r>
            <a:r>
              <a:rPr lang="en-US" dirty="0"/>
              <a:t>underscore</a:t>
            </a:r>
            <a:r>
              <a:rPr lang="fa-IR" dirty="0"/>
              <a:t> هم </a:t>
            </a:r>
            <a:r>
              <a:rPr lang="fa-IR"/>
              <a:t>اول نباشد)</a:t>
            </a:r>
            <a:r>
              <a:rPr lang="fa-IR" dirty="0"/>
              <a:t>
می تواند تنها شامل حروف، ارقام عددی، و  </a:t>
            </a:r>
            <a:r>
              <a:rPr lang="en-US" dirty="0"/>
              <a:t>underscore</a:t>
            </a:r>
            <a:r>
              <a:rPr lang="fa-IR" dirty="0"/>
              <a:t> باشد(شامل هیچ فاصله و یا </a:t>
            </a:r>
            <a:r>
              <a:rPr lang="fa-IR" dirty="0" err="1"/>
              <a:t>کاراکترهای</a:t>
            </a:r>
            <a:r>
              <a:rPr lang="fa-IR" dirty="0"/>
              <a:t> خاص دیگر نباشد).
 اگر یک نام متغیر حاوی چندین «کلمه» باشد، درصورتی که هر کلمه توسط یک </a:t>
            </a:r>
            <a:r>
              <a:rPr lang="en-US" dirty="0"/>
              <a:t>underscore</a:t>
            </a:r>
            <a:r>
              <a:rPr lang="fa-IR" dirty="0"/>
              <a:t> از بقیه جدا شود، نام قابل درک تر است.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516563"/>
          </a:xfrm>
        </p:spPr>
        <p:txBody>
          <a:bodyPr/>
          <a:lstStyle/>
          <a:p>
            <a:pPr algn="r" rtl="1"/>
            <a:r>
              <a:rPr lang="fa-IR" dirty="0"/>
              <a:t>این جدول تعدادی مثال از اسامی خوب، بد و غیر قانونی برای متغییر ها را نشان میدهد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90750" y="2286000"/>
          <a:ext cx="8001000" cy="40005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/>
                        <a:t>Good variable names</a:t>
                      </a:r>
                      <a:endParaRPr lang="en-US" sz="2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 variable names</a:t>
                      </a:r>
                      <a:endParaRPr lang="fa-IR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a-IR" sz="2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ارور</a:t>
                      </a:r>
                      <a:r>
                        <a:rPr lang="fa-IR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a-IR" sz="2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نمی</a:t>
                      </a:r>
                      <a:r>
                        <a:rPr lang="fa-IR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دهد ولی نامناسب </a:t>
                      </a:r>
                      <a:r>
                        <a:rPr lang="fa-IR" sz="2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اند</a:t>
                      </a:r>
                      <a:r>
                        <a:rPr lang="fa-IR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 variable names</a:t>
                      </a:r>
                      <a:endParaRPr lang="fa-IR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ارور</a:t>
                      </a:r>
                      <a:r>
                        <a:rPr lang="fa-IR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می دهد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/>
                        <a:t>tax_rate</a:t>
                      </a:r>
                      <a:endParaRPr lang="en-US" sz="2000" kern="1200" dirty="0"/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/>
                        <a:t>sales_tax</a:t>
                      </a:r>
                      <a:endParaRPr lang="en-US" sz="2000" kern="1200" dirty="0"/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/>
                        <a:t>distance_in_miles</a:t>
                      </a:r>
                      <a:endParaRPr lang="en-US" sz="2000" kern="1200" dirty="0"/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mpg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800" kern="1200" dirty="0"/>
                        <a:t>a   (not descriptive)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800" kern="1200" dirty="0" err="1"/>
                        <a:t>milesperhour</a:t>
                      </a:r>
                      <a:r>
                        <a:rPr lang="en-US" sz="1800" kern="1200" baseline="0" dirty="0"/>
                        <a:t> </a:t>
                      </a:r>
                      <a:r>
                        <a:rPr lang="en-US" sz="1800" kern="1200" dirty="0"/>
                        <a:t>(add underscores)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800" kern="1200" dirty="0"/>
                        <a:t>my4to 	(not descriptive</a:t>
                      </a:r>
                      <a:r>
                        <a:rPr lang="en-US" sz="1800" dirty="0"/>
                        <a:t>)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800" kern="1200" dirty="0"/>
                        <a:t>4sale</a:t>
                      </a:r>
                      <a:r>
                        <a:rPr lang="en-US" sz="1800" kern="1200" baseline="0" dirty="0"/>
                        <a:t> </a:t>
                      </a:r>
                      <a:r>
                        <a:rPr lang="en-US" sz="1800" kern="1200" dirty="0"/>
                        <a:t>(does not start with a letter)</a:t>
                      </a:r>
                      <a:br>
                        <a:rPr lang="en-US" sz="1800" kern="1200" dirty="0"/>
                      </a:br>
                      <a:r>
                        <a:rPr lang="en-US" sz="1800" kern="1200" dirty="0"/>
                        <a:t>sales tax	(includes a space)</a:t>
                      </a:r>
                      <a:br>
                        <a:rPr lang="en-US" sz="1800" kern="1200" dirty="0"/>
                      </a:br>
                      <a:r>
                        <a:rPr lang="en-US" sz="1800" kern="1200" dirty="0"/>
                        <a:t>sales$	(includes invalid character)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8229600" cy="1143000"/>
          </a:xfrm>
        </p:spPr>
        <p:txBody>
          <a:bodyPr>
            <a:normAutofit/>
          </a:bodyPr>
          <a:lstStyle/>
          <a:p>
            <a:pPr rtl="1"/>
            <a:r>
              <a:rPr lang="fa-IR" b="1" dirty="0">
                <a:solidFill>
                  <a:srgbClr val="FF0000"/>
                </a:solidFill>
              </a:rPr>
              <a:t>نوع داده ی متغییر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متغییر ها در </a:t>
            </a:r>
            <a:r>
              <a:rPr lang="fa-IR" dirty="0" err="1"/>
              <a:t>رپتور</a:t>
            </a:r>
            <a:r>
              <a:rPr lang="fa-IR" dirty="0"/>
              <a:t> به طور خودکار تعیین نوع شده و میتوانند مقادیر شبیه به این موارد را در خود نگه دارند:</a:t>
            </a:r>
          </a:p>
          <a:p>
            <a:pPr marL="0" indent="0" algn="r" rtl="1">
              <a:buNone/>
            </a:pPr>
            <a:endParaRPr lang="en-US" dirty="0"/>
          </a:p>
          <a:p>
            <a:pPr lvl="1" algn="r" rtl="1"/>
            <a:r>
              <a:rPr lang="fa-IR" dirty="0"/>
              <a:t>اعداد</a:t>
            </a:r>
            <a:r>
              <a:rPr lang="en-US" dirty="0"/>
              <a:t>	e.g., 12, 567, -4, 3.1415, 0.000371, or</a:t>
            </a:r>
          </a:p>
          <a:p>
            <a:pPr lvl="1" algn="r" rtl="1"/>
            <a:r>
              <a:rPr lang="fa-IR" dirty="0"/>
              <a:t>رشته ها</a:t>
            </a:r>
            <a:r>
              <a:rPr lang="en-US" dirty="0"/>
              <a:t>		e.g., “Hello, how are you?”, “James Bond”, “The value of x is 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60337"/>
            <a:ext cx="7620000" cy="1143000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</a:rPr>
              <a:t>اشتباهات رایج هنگام نامگذاری متغییر ها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Error 1:</a:t>
            </a:r>
            <a:r>
              <a:rPr lang="en-US" dirty="0"/>
              <a:t>	"Variable ____ does not have a value“.</a:t>
            </a:r>
          </a:p>
          <a:p>
            <a:pPr algn="r" rtl="1"/>
            <a:r>
              <a:rPr lang="fa-IR" dirty="0">
                <a:solidFill>
                  <a:srgbClr val="FF0000"/>
                </a:solidFill>
              </a:rPr>
              <a:t>این </a:t>
            </a:r>
            <a:r>
              <a:rPr lang="fa-IR" dirty="0" err="1">
                <a:solidFill>
                  <a:srgbClr val="FF0000"/>
                </a:solidFill>
              </a:rPr>
              <a:t>ارور</a:t>
            </a:r>
            <a:r>
              <a:rPr lang="fa-IR" dirty="0">
                <a:solidFill>
                  <a:srgbClr val="FF0000"/>
                </a:solidFill>
              </a:rPr>
              <a:t> دو دلیل دارد:</a:t>
            </a:r>
            <a:endParaRPr lang="en-US" dirty="0">
              <a:solidFill>
                <a:srgbClr val="FF0000"/>
              </a:solidFill>
            </a:endParaRPr>
          </a:p>
          <a:p>
            <a:pPr marL="1371600" lvl="2" indent="-457200" algn="r" rtl="1">
              <a:buAutoNum type="arabicParenR"/>
            </a:pPr>
            <a:r>
              <a:rPr lang="fa-IR" dirty="0"/>
              <a:t>متغییر مقدار دهی نشده</a:t>
            </a:r>
            <a:r>
              <a:rPr lang="en-US" dirty="0"/>
              <a:t>.</a:t>
            </a:r>
          </a:p>
          <a:p>
            <a:pPr marL="1371600" lvl="2" indent="-457200" algn="r" rtl="1">
              <a:buAutoNum type="arabicParenR"/>
            </a:pPr>
            <a:r>
              <a:rPr lang="en-US" dirty="0"/>
              <a:t> </a:t>
            </a:r>
            <a:r>
              <a:rPr lang="fa-IR" dirty="0"/>
              <a:t>نام متغییر درست نوشته نشده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Widescreen</PresentationFormat>
  <Paragraphs>54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متغییر ها در رپتور</vt:lpstr>
      <vt:lpstr>Example 1</vt:lpstr>
      <vt:lpstr>Example 2</vt:lpstr>
      <vt:lpstr>چگونه مقدار متغیر را تغییر دهیم؟
</vt:lpstr>
      <vt:lpstr>نام متغیر
</vt:lpstr>
      <vt:lpstr>PowerPoint Presentation</vt:lpstr>
      <vt:lpstr>نوع داده ی متغییر</vt:lpstr>
      <vt:lpstr>اشتباهات رایج هنگام نامگذاری متغییر ها</vt:lpstr>
      <vt:lpstr>متغییر مقدار دهی نشده</vt:lpstr>
      <vt:lpstr>نام متغییر اشتباه نوشته شده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 Faridnia</dc:creator>
  <cp:lastModifiedBy>Nasim Faridnia</cp:lastModifiedBy>
  <cp:revision>1</cp:revision>
  <dcterms:created xsi:type="dcterms:W3CDTF">2021-10-12T21:22:24Z</dcterms:created>
  <dcterms:modified xsi:type="dcterms:W3CDTF">2021-10-12T21:22:48Z</dcterms:modified>
</cp:coreProperties>
</file>