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16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5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6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0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9/30/2021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026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9/30/2021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7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9/30/2021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1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4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9/30/2021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4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9/30/2021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9/30/2021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4EAD6F-E655-46CB-B247-848111418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s-MX" sz="6000" dirty="0"/>
              <a:t>Métodos de los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7EEA3D-EC92-46FB-AC18-FFC7814FA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s-MX" dirty="0"/>
              <a:t>Todo el grupo de Ingería en Sistemas Computacionales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0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Patrón de fondo&#10;&#10;Descripción generada automáticamente">
            <a:extLst>
              <a:ext uri="{FF2B5EF4-FFF2-40B4-BE49-F238E27FC236}">
                <a16:creationId xmlns:a16="http://schemas.microsoft.com/office/drawing/2014/main" id="{E7FA6C68-8FF2-4F34-8583-8265C78E9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3" y="2762749"/>
            <a:ext cx="6301805" cy="94527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F97D0D-FCA6-4CC7-8CB0-D20C646AF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3511" y="1005840"/>
            <a:ext cx="4296421" cy="477625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</a:pPr>
            <a:r>
              <a:rPr lang="es-ES" sz="5600" b="1" u="sng" dirty="0" err="1"/>
              <a:t>Object.prototype.isPrototypeOf</a:t>
            </a:r>
            <a:r>
              <a:rPr lang="es-ES" sz="5600" b="1" u="sng" dirty="0"/>
              <a:t>()</a:t>
            </a:r>
          </a:p>
          <a:p>
            <a:pPr>
              <a:lnSpc>
                <a:spcPct val="100000"/>
              </a:lnSpc>
            </a:pPr>
            <a:r>
              <a:rPr lang="es-MX" sz="5600" dirty="0"/>
              <a:t>El método </a:t>
            </a:r>
            <a:r>
              <a:rPr lang="es-MX" sz="5600" dirty="0" err="1"/>
              <a:t>isPrototypeOf</a:t>
            </a:r>
            <a:r>
              <a:rPr lang="es-MX" sz="5600" dirty="0"/>
              <a:t>() comprueba si un objeto se encuentra en la    cadena de prototipado de otro.</a:t>
            </a:r>
          </a:p>
          <a:p>
            <a:pPr>
              <a:lnSpc>
                <a:spcPct val="100000"/>
              </a:lnSpc>
            </a:pPr>
            <a:r>
              <a:rPr lang="es-MX" sz="5600" dirty="0"/>
              <a:t>Nota: </a:t>
            </a:r>
            <a:r>
              <a:rPr lang="es-MX" sz="5600" dirty="0" err="1"/>
              <a:t>isPrototypeOf</a:t>
            </a:r>
            <a:r>
              <a:rPr lang="es-MX" sz="5600" dirty="0"/>
              <a:t> difiere del operador </a:t>
            </a:r>
            <a:r>
              <a:rPr lang="es-MX" sz="5600" dirty="0" err="1"/>
              <a:t>instanceof</a:t>
            </a:r>
            <a:r>
              <a:rPr lang="es-MX" sz="5600" dirty="0"/>
              <a:t>. En la expresión "</a:t>
            </a:r>
            <a:r>
              <a:rPr lang="es-MX" sz="5600" dirty="0" err="1"/>
              <a:t>object</a:t>
            </a:r>
            <a:r>
              <a:rPr lang="es-MX" sz="5600" dirty="0"/>
              <a:t> </a:t>
            </a:r>
            <a:r>
              <a:rPr lang="es-MX" sz="5600" dirty="0" err="1"/>
              <a:t>instanceof</a:t>
            </a:r>
            <a:r>
              <a:rPr lang="es-MX" sz="5600" dirty="0"/>
              <a:t> </a:t>
            </a:r>
            <a:r>
              <a:rPr lang="es-MX" sz="5600" dirty="0" err="1"/>
              <a:t>AFunction</a:t>
            </a:r>
            <a:r>
              <a:rPr lang="es-MX" sz="5600" dirty="0"/>
              <a:t>", la cadena de prototipado de </a:t>
            </a:r>
            <a:r>
              <a:rPr lang="es-MX" sz="5600" dirty="0" err="1"/>
              <a:t>object</a:t>
            </a:r>
            <a:r>
              <a:rPr lang="es-MX" sz="5600" dirty="0"/>
              <a:t> es comprobada contra </a:t>
            </a:r>
            <a:r>
              <a:rPr lang="es-MX" sz="5600" dirty="0" err="1"/>
              <a:t>AFunction.prototype</a:t>
            </a:r>
            <a:r>
              <a:rPr lang="es-MX" sz="5600" dirty="0"/>
              <a:t>, no contra la propia </a:t>
            </a:r>
            <a:r>
              <a:rPr lang="es-MX" sz="5600" dirty="0" err="1"/>
              <a:t>AFunction</a:t>
            </a:r>
            <a:r>
              <a:rPr lang="es-MX" sz="5600" dirty="0"/>
              <a:t>.</a:t>
            </a:r>
          </a:p>
          <a:p>
            <a:pPr>
              <a:lnSpc>
                <a:spcPct val="100000"/>
              </a:lnSpc>
            </a:pPr>
            <a:endParaRPr lang="es-MX" sz="5600" dirty="0"/>
          </a:p>
          <a:p>
            <a:pPr>
              <a:lnSpc>
                <a:spcPct val="100000"/>
              </a:lnSpc>
            </a:pPr>
            <a:endParaRPr lang="es-MX" sz="5600" dirty="0"/>
          </a:p>
          <a:p>
            <a:pPr>
              <a:lnSpc>
                <a:spcPct val="100000"/>
              </a:lnSpc>
            </a:pPr>
            <a:endParaRPr lang="es-MX" sz="5600" dirty="0"/>
          </a:p>
          <a:p>
            <a:pPr>
              <a:lnSpc>
                <a:spcPct val="100000"/>
              </a:lnSpc>
            </a:pPr>
            <a:endParaRPr lang="es-MX" sz="5600" dirty="0"/>
          </a:p>
          <a:p>
            <a:pPr>
              <a:lnSpc>
                <a:spcPct val="100000"/>
              </a:lnSpc>
            </a:pPr>
            <a:endParaRPr lang="es-MX" sz="5600" dirty="0"/>
          </a:p>
          <a:p>
            <a:pPr>
              <a:lnSpc>
                <a:spcPct val="100000"/>
              </a:lnSpc>
            </a:pPr>
            <a:r>
              <a:rPr lang="es-ES" sz="5600" b="1" dirty="0"/>
              <a:t>Descripción</a:t>
            </a:r>
          </a:p>
          <a:p>
            <a:pPr>
              <a:lnSpc>
                <a:spcPct val="100000"/>
              </a:lnSpc>
            </a:pPr>
            <a:r>
              <a:rPr lang="es-ES" sz="5600" dirty="0"/>
              <a:t>El método </a:t>
            </a:r>
            <a:r>
              <a:rPr lang="es-ES" sz="5600" dirty="0" err="1"/>
              <a:t>isPrototypeOf</a:t>
            </a:r>
            <a:r>
              <a:rPr lang="es-ES" sz="5600" dirty="0"/>
              <a:t> permite comprobar si un objeto existe o no en la cadena de prototipado de otro.</a:t>
            </a:r>
            <a:endParaRPr lang="es-MX" sz="5600" dirty="0"/>
          </a:p>
          <a:p>
            <a:pPr>
              <a:lnSpc>
                <a:spcPct val="100000"/>
              </a:lnSpc>
            </a:pPr>
            <a:endParaRPr lang="es-MX" sz="800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44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BE56DB-E36C-4002-B597-CE624B52B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s-MX">
                <a:solidFill>
                  <a:schemeClr val="bg1"/>
                </a:solidFill>
              </a:rPr>
              <a:t>Victor Guillermo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08E9E5-76B0-493B-B803-BAC9BD28E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MX" dirty="0" err="1"/>
              <a:t>getPrototypeOf</a:t>
            </a:r>
            <a:r>
              <a:rPr lang="es-MX" dirty="0"/>
              <a:t>, </a:t>
            </a:r>
            <a:r>
              <a:rPr lang="es-MX" dirty="0" err="1"/>
              <a:t>preventExtensions</a:t>
            </a:r>
            <a:endParaRPr lang="es-MX" dirty="0"/>
          </a:p>
          <a:p>
            <a:pPr>
              <a:lnSpc>
                <a:spcPct val="100000"/>
              </a:lnSpc>
            </a:pPr>
            <a:endParaRPr lang="es-MX" dirty="0"/>
          </a:p>
          <a:p>
            <a:pPr>
              <a:lnSpc>
                <a:spcPct val="100000"/>
              </a:lnSpc>
            </a:pPr>
            <a:r>
              <a:rPr lang="es-MX" dirty="0"/>
              <a:t>El método </a:t>
            </a:r>
            <a:r>
              <a:rPr lang="es-MX" dirty="0" err="1"/>
              <a:t>Object.getPrototypeOf</a:t>
            </a:r>
            <a:r>
              <a:rPr lang="es-MX" dirty="0"/>
              <a:t>() devuelve el prototipo del objeto especificado.</a:t>
            </a:r>
          </a:p>
          <a:p>
            <a:pPr>
              <a:lnSpc>
                <a:spcPct val="100000"/>
              </a:lnSpc>
            </a:pPr>
            <a:r>
              <a:rPr lang="es-MX" dirty="0"/>
              <a:t>El método </a:t>
            </a:r>
            <a:r>
              <a:rPr lang="es-MX" dirty="0" err="1"/>
              <a:t>Object.preventExtensions</a:t>
            </a:r>
            <a:r>
              <a:rPr lang="es-MX" dirty="0"/>
              <a:t>() previene que nuevas propiedades sean agregadas a un objeto-</a:t>
            </a:r>
          </a:p>
          <a:p>
            <a:pPr>
              <a:lnSpc>
                <a:spcPct val="100000"/>
              </a:lnSpc>
            </a:pPr>
            <a:r>
              <a:rPr lang="es-MX" dirty="0"/>
              <a:t>El método </a:t>
            </a:r>
            <a:r>
              <a:rPr lang="es-MX" dirty="0" err="1"/>
              <a:t>Object.setPrototypeOf</a:t>
            </a:r>
            <a:r>
              <a:rPr lang="es-MX" dirty="0"/>
              <a:t>() establece el prototipo de un objeto especificado a otro objeto o sino establece </a:t>
            </a:r>
            <a:r>
              <a:rPr lang="es-MX" dirty="0" err="1"/>
              <a:t>null</a:t>
            </a:r>
            <a:r>
              <a:rPr lang="es-MX" dirty="0"/>
              <a:t>.</a:t>
            </a:r>
          </a:p>
          <a:p>
            <a:pPr>
              <a:lnSpc>
                <a:spcPct val="100000"/>
              </a:lnSpc>
            </a:pPr>
            <a:endParaRPr lang="es-MX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86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4A3722-79AE-426B-998C-BBF8137A0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s-MX">
                <a:solidFill>
                  <a:schemeClr val="bg1"/>
                </a:solidFill>
              </a:rPr>
              <a:t>Sebastián Cruz Jara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7BB189-53E2-4AF7-9822-ED6B794C5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r>
              <a:rPr lang="es-MX" dirty="0"/>
              <a:t>KEYS</a:t>
            </a:r>
          </a:p>
          <a:p>
            <a:r>
              <a:rPr lang="es-MX" dirty="0"/>
              <a:t>El método </a:t>
            </a:r>
            <a:r>
              <a:rPr lang="es-MX" dirty="0" err="1"/>
              <a:t>Object.keys</a:t>
            </a:r>
            <a:r>
              <a:rPr lang="es-MX" dirty="0"/>
              <a:t>() devuelve un array de las propiedades </a:t>
            </a:r>
            <a:r>
              <a:rPr lang="es-MX" dirty="0" err="1"/>
              <a:t>names</a:t>
            </a:r>
            <a:r>
              <a:rPr lang="es-MX" dirty="0"/>
              <a:t> de un objeto, en el mismo orden como se obtienen en un </a:t>
            </a:r>
            <a:r>
              <a:rPr lang="es-MX" dirty="0" err="1"/>
              <a:t>loop</a:t>
            </a:r>
            <a:r>
              <a:rPr lang="es-MX" dirty="0"/>
              <a:t> normal</a:t>
            </a:r>
          </a:p>
          <a:p>
            <a:endParaRPr lang="es-MX" dirty="0"/>
          </a:p>
          <a:p>
            <a:r>
              <a:rPr lang="es-MX" dirty="0" err="1"/>
              <a:t>Object.keys</a:t>
            </a:r>
            <a:r>
              <a:rPr lang="es-MX" dirty="0"/>
              <a:t>(</a:t>
            </a:r>
            <a:r>
              <a:rPr lang="es-MX" dirty="0" err="1"/>
              <a:t>obj</a:t>
            </a:r>
            <a:r>
              <a:rPr lang="es-MX" dirty="0"/>
              <a:t>)</a:t>
            </a:r>
          </a:p>
          <a:p>
            <a:endParaRPr lang="es-MX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14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1C82C9-522D-41A3-968D-335B32F1C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8952"/>
            <a:ext cx="11430000" cy="4754880"/>
          </a:xfrm>
        </p:spPr>
        <p:txBody>
          <a:bodyPr/>
          <a:lstStyle/>
          <a:p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KEYS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1CFD26-AA20-A647-9EF2-C96111A8A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12" y="1344168"/>
            <a:ext cx="10057181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35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E733A69C-33E9-4180-B3CC-0BBA1BB93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60" y="691763"/>
            <a:ext cx="5984991" cy="508724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D1AA8E-41A4-472B-959D-E4756DBF5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623930"/>
            <a:ext cx="3541205" cy="3158160"/>
          </a:xfrm>
        </p:spPr>
        <p:txBody>
          <a:bodyPr>
            <a:normAutofit/>
          </a:bodyPr>
          <a:lstStyle/>
          <a:p>
            <a:r>
              <a:rPr lang="es-MX" dirty="0"/>
              <a:t>IS</a:t>
            </a:r>
          </a:p>
          <a:p>
            <a:r>
              <a:rPr lang="es-MX" dirty="0"/>
              <a:t>El método Object.is() determina si dos valores son iguales.</a:t>
            </a:r>
          </a:p>
          <a:p>
            <a:r>
              <a:rPr lang="es-MX" dirty="0"/>
              <a:t>Object.is(valor1, valor2);</a:t>
            </a:r>
          </a:p>
          <a:p>
            <a:endParaRPr lang="es-MX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63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ECAC60-F8FB-49A1-A87E-150D6B331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3" y="1659933"/>
            <a:ext cx="6301805" cy="315090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429DCB-C4B9-4C0D-A4AF-E31D1B4E8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623930"/>
            <a:ext cx="3703110" cy="3158160"/>
          </a:xfrm>
        </p:spPr>
        <p:txBody>
          <a:bodyPr>
            <a:normAutofit/>
          </a:bodyPr>
          <a:lstStyle/>
          <a:p>
            <a:r>
              <a:rPr lang="es-MX" sz="1900" dirty="0"/>
              <a:t>FROM ENTRIES</a:t>
            </a:r>
          </a:p>
          <a:p>
            <a:pPr marL="0" indent="0">
              <a:buNone/>
            </a:pPr>
            <a:r>
              <a:rPr lang="es-ES_tradnl" sz="1900" dirty="0"/>
              <a:t>El método </a:t>
            </a:r>
            <a:r>
              <a:rPr lang="es-ES_tradnl" sz="1900" dirty="0" err="1"/>
              <a:t>Object.fromEntries</a:t>
            </a:r>
            <a:r>
              <a:rPr lang="es-ES_tradnl" sz="1900" dirty="0"/>
              <a:t>() transforma una lista de pares con [clave-valor] en un objeto.</a:t>
            </a:r>
          </a:p>
          <a:p>
            <a:pPr marL="0" indent="0">
              <a:buNone/>
            </a:pPr>
            <a:endParaRPr lang="es-ES_tradnl" sz="1900" dirty="0"/>
          </a:p>
          <a:p>
            <a:pPr marL="0" indent="0">
              <a:buNone/>
            </a:pPr>
            <a:r>
              <a:rPr lang="es-ES_tradnl" sz="1900" b="1" dirty="0" err="1"/>
              <a:t>Object.fromEntries</a:t>
            </a:r>
            <a:r>
              <a:rPr lang="es-ES_tradnl" sz="1900" b="1" dirty="0"/>
              <a:t>(iterable);</a:t>
            </a:r>
          </a:p>
          <a:p>
            <a:endParaRPr lang="es-MX" sz="1900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6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DF7FA9-DD3C-4080-915D-7C6EF546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744" y="691762"/>
            <a:ext cx="3541205" cy="1706649"/>
          </a:xfrm>
        </p:spPr>
        <p:txBody>
          <a:bodyPr anchor="ctr">
            <a:normAutofit/>
          </a:bodyPr>
          <a:lstStyle/>
          <a:p>
            <a:r>
              <a:rPr lang="es-MX" sz="4800"/>
              <a:t>Miriam Pamela</a:t>
            </a:r>
          </a:p>
        </p:txBody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AC03E9B-7074-43C1-9DF6-534752CEC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3" y="1935638"/>
            <a:ext cx="6301805" cy="259949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E09FE-FD16-4E10-B696-4B11DC283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623930"/>
            <a:ext cx="3541205" cy="3158160"/>
          </a:xfrm>
        </p:spPr>
        <p:txBody>
          <a:bodyPr>
            <a:normAutofit/>
          </a:bodyPr>
          <a:lstStyle/>
          <a:p>
            <a:r>
              <a:rPr lang="es-MX" dirty="0"/>
              <a:t>El método __</a:t>
            </a:r>
            <a:r>
              <a:rPr lang="es-MX" dirty="0" err="1"/>
              <a:t>lookupSetter</a:t>
            </a:r>
            <a:r>
              <a:rPr lang="es-MX" dirty="0"/>
              <a:t>__devuelve la función vinculada como el definidor de la propiedad especificada.</a:t>
            </a:r>
          </a:p>
          <a:p>
            <a:endParaRPr lang="es-MX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28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AB2A9B-BC69-4084-8AB9-6C33A9973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744" y="691762"/>
            <a:ext cx="4076608" cy="1706649"/>
          </a:xfrm>
        </p:spPr>
        <p:txBody>
          <a:bodyPr anchor="ctr">
            <a:normAutofit/>
          </a:bodyPr>
          <a:lstStyle/>
          <a:p>
            <a:r>
              <a:rPr lang="es-MX" sz="1800" b="1" i="0" dirty="0" err="1">
                <a:effectLst/>
                <a:latin typeface="zillaslab"/>
              </a:rPr>
              <a:t>Object.prototype.hasOwnProperty</a:t>
            </a:r>
            <a:r>
              <a:rPr lang="es-MX" sz="1800" b="1" i="0" dirty="0">
                <a:effectLst/>
                <a:latin typeface="zillaslab"/>
              </a:rPr>
              <a:t>()</a:t>
            </a:r>
            <a:endParaRPr lang="es-MX" sz="1800" dirty="0"/>
          </a:p>
        </p:txBody>
      </p:sp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8EB9AB7-F38F-4E88-9334-50EF75C49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3" y="1636302"/>
            <a:ext cx="6301805" cy="319816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139EB7-BE1D-4D28-8FCC-B4C0F877A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623930"/>
            <a:ext cx="3541205" cy="3158160"/>
          </a:xfrm>
        </p:spPr>
        <p:txBody>
          <a:bodyPr>
            <a:normAutofit/>
          </a:bodyPr>
          <a:lstStyle/>
          <a:p>
            <a:r>
              <a:rPr lang="es-MX" dirty="0"/>
              <a:t>El método </a:t>
            </a:r>
            <a:r>
              <a:rPr lang="es-MX" dirty="0" err="1"/>
              <a:t>hasOwnProperty</a:t>
            </a:r>
            <a:r>
              <a:rPr lang="es-MX" dirty="0"/>
              <a:t>() devuelve un booleano indicando si el objeto tiene la propiedad especificada.</a:t>
            </a:r>
          </a:p>
          <a:p>
            <a:r>
              <a:rPr lang="es-MX" dirty="0" err="1"/>
              <a:t>const</a:t>
            </a:r>
            <a:r>
              <a:rPr lang="es-MX" dirty="0"/>
              <a:t> object1 = {};object1.property1 =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17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01F2A-AA16-423F-B0D8-1834B9E2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Felipe Escobedo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B740F4-6312-46A4-A92E-B66DF3B24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1"/>
            <a:ext cx="6245352" cy="5028073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Object.</a:t>
            </a:r>
            <a:r>
              <a:rPr lang="es-MX" dirty="0" err="1"/>
              <a:t>prototype</a:t>
            </a:r>
            <a:r>
              <a:rPr lang="es-MX" dirty="0"/>
              <a:t>.__</a:t>
            </a:r>
            <a:r>
              <a:rPr lang="es-MX" dirty="0" err="1"/>
              <a:t>defineGetter</a:t>
            </a:r>
            <a:r>
              <a:rPr lang="es-MX" dirty="0"/>
              <a:t>__()</a:t>
            </a:r>
          </a:p>
          <a:p>
            <a:r>
              <a:rPr lang="es-MX" dirty="0"/>
              <a:t>El método __</a:t>
            </a:r>
            <a:r>
              <a:rPr lang="es-MX" dirty="0" err="1"/>
              <a:t>defineGetter</a:t>
            </a:r>
            <a:r>
              <a:rPr lang="es-MX" dirty="0"/>
              <a:t>__ enlaza una propiedad de un objeto a una función a ser llamada cuando esa propiedad es buscada.</a:t>
            </a:r>
          </a:p>
          <a:p>
            <a:endParaRPr lang="es-MX" dirty="0"/>
          </a:p>
          <a:p>
            <a:r>
              <a:rPr lang="es-MX" dirty="0"/>
              <a:t>Sintaxis</a:t>
            </a:r>
          </a:p>
          <a:p>
            <a:endParaRPr lang="es-MX" dirty="0"/>
          </a:p>
          <a:p>
            <a:r>
              <a:rPr lang="es-MX" dirty="0" err="1"/>
              <a:t>Parametros</a:t>
            </a:r>
            <a:endParaRPr lang="es-MX" dirty="0"/>
          </a:p>
          <a:p>
            <a:r>
              <a:rPr lang="es-MX" dirty="0" err="1"/>
              <a:t>prop</a:t>
            </a:r>
            <a:endParaRPr lang="es-MX" dirty="0"/>
          </a:p>
          <a:p>
            <a:r>
              <a:rPr lang="es-MX" dirty="0"/>
              <a:t>Un texto (</a:t>
            </a:r>
            <a:r>
              <a:rPr lang="es-MX" dirty="0" err="1"/>
              <a:t>string</a:t>
            </a:r>
            <a:r>
              <a:rPr lang="es-MX" dirty="0"/>
              <a:t>) que contiene el nombre de la propiedad para enlazar la función dada.</a:t>
            </a:r>
          </a:p>
          <a:p>
            <a:r>
              <a:rPr lang="es-MX" dirty="0" err="1"/>
              <a:t>func</a:t>
            </a:r>
            <a:endParaRPr lang="es-MX" dirty="0"/>
          </a:p>
          <a:p>
            <a:r>
              <a:rPr lang="es-MX" dirty="0"/>
              <a:t>Una función que se vinculará a una búsqueda de la propiedad especificada.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2550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849A5E-5724-4212-A996-EF2DE807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463" y="-1"/>
            <a:ext cx="10966537" cy="6739003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Ejemplo</a:t>
            </a:r>
          </a:p>
          <a:p>
            <a:pPr marL="0" indent="0">
              <a:buNone/>
            </a:pPr>
            <a:r>
              <a:rPr lang="es-MX" dirty="0"/>
              <a:t>// Forma no-estándar y obsoleta</a:t>
            </a:r>
          </a:p>
          <a:p>
            <a:pPr marL="0" indent="0">
              <a:buNone/>
            </a:pPr>
            <a:r>
              <a:rPr lang="es-MX" dirty="0" err="1"/>
              <a:t>var</a:t>
            </a:r>
            <a:r>
              <a:rPr lang="es-MX" dirty="0"/>
              <a:t> o = {};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o.__</a:t>
            </a:r>
            <a:r>
              <a:rPr lang="es-MX" dirty="0" err="1"/>
              <a:t>defineGetter</a:t>
            </a:r>
            <a:r>
              <a:rPr lang="es-MX" dirty="0"/>
              <a:t>__('</a:t>
            </a:r>
            <a:r>
              <a:rPr lang="es-MX" dirty="0" err="1"/>
              <a:t>gimmeFive</a:t>
            </a:r>
            <a:r>
              <a:rPr lang="es-MX" dirty="0"/>
              <a:t>', </a:t>
            </a:r>
            <a:r>
              <a:rPr lang="es-MX" dirty="0" err="1"/>
              <a:t>function</a:t>
            </a:r>
            <a:r>
              <a:rPr lang="es-MX" dirty="0"/>
              <a:t>() { </a:t>
            </a:r>
            <a:r>
              <a:rPr lang="es-MX" dirty="0" err="1"/>
              <a:t>return</a:t>
            </a:r>
            <a:r>
              <a:rPr lang="es-MX" dirty="0"/>
              <a:t> 5; });</a:t>
            </a:r>
          </a:p>
          <a:p>
            <a:pPr marL="0" indent="0">
              <a:buNone/>
            </a:pPr>
            <a:r>
              <a:rPr lang="es-MX" dirty="0"/>
              <a:t>console.log(</a:t>
            </a:r>
            <a:r>
              <a:rPr lang="es-MX" dirty="0" err="1"/>
              <a:t>o.gimmeFive</a:t>
            </a:r>
            <a:r>
              <a:rPr lang="es-MX" dirty="0"/>
              <a:t>); // 5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// Formas compatibles con el estándar</a:t>
            </a:r>
          </a:p>
          <a:p>
            <a:pPr marL="0" indent="0">
              <a:buNone/>
            </a:pPr>
            <a:r>
              <a:rPr lang="es-MX" dirty="0"/>
              <a:t>// Usando el operador </a:t>
            </a:r>
            <a:r>
              <a:rPr lang="es-MX" dirty="0" err="1"/>
              <a:t>get</a:t>
            </a:r>
            <a:endParaRPr lang="es-MX" dirty="0"/>
          </a:p>
          <a:p>
            <a:pPr marL="0" indent="0">
              <a:buNone/>
            </a:pPr>
            <a:r>
              <a:rPr lang="es-MX" dirty="0" err="1"/>
              <a:t>var</a:t>
            </a:r>
            <a:r>
              <a:rPr lang="es-MX" dirty="0"/>
              <a:t> o = { </a:t>
            </a:r>
            <a:r>
              <a:rPr lang="es-MX" dirty="0" err="1"/>
              <a:t>get</a:t>
            </a:r>
            <a:r>
              <a:rPr lang="es-MX" dirty="0"/>
              <a:t> </a:t>
            </a:r>
            <a:r>
              <a:rPr lang="es-MX" dirty="0" err="1"/>
              <a:t>gimmeFive</a:t>
            </a:r>
            <a:r>
              <a:rPr lang="es-MX" dirty="0"/>
              <a:t>() { </a:t>
            </a:r>
            <a:r>
              <a:rPr lang="es-MX" dirty="0" err="1"/>
              <a:t>return</a:t>
            </a:r>
            <a:r>
              <a:rPr lang="es-MX" dirty="0"/>
              <a:t> 5; } };</a:t>
            </a:r>
          </a:p>
          <a:p>
            <a:pPr marL="0" indent="0">
              <a:buNone/>
            </a:pPr>
            <a:r>
              <a:rPr lang="es-MX" dirty="0"/>
              <a:t>console.log(</a:t>
            </a:r>
            <a:r>
              <a:rPr lang="es-MX" dirty="0" err="1"/>
              <a:t>o.gimmeFive</a:t>
            </a:r>
            <a:r>
              <a:rPr lang="es-MX" dirty="0"/>
              <a:t>); // 5</a:t>
            </a:r>
          </a:p>
          <a:p>
            <a:pPr marL="0" indent="0">
              <a:buNone/>
            </a:pPr>
            <a:r>
              <a:rPr lang="es-MX" dirty="0"/>
              <a:t> </a:t>
            </a:r>
          </a:p>
          <a:p>
            <a:pPr marL="0" indent="0">
              <a:buNone/>
            </a:pPr>
            <a:r>
              <a:rPr lang="es-MX" dirty="0"/>
              <a:t>// Usando </a:t>
            </a:r>
            <a:r>
              <a:rPr lang="es-MX" dirty="0" err="1"/>
              <a:t>Object.defineProperty</a:t>
            </a:r>
            <a:endParaRPr lang="es-MX" dirty="0"/>
          </a:p>
          <a:p>
            <a:pPr marL="0" indent="0">
              <a:buNone/>
            </a:pPr>
            <a:r>
              <a:rPr lang="es-MX" dirty="0" err="1"/>
              <a:t>var</a:t>
            </a:r>
            <a:r>
              <a:rPr lang="es-MX" dirty="0"/>
              <a:t> o = {};</a:t>
            </a:r>
          </a:p>
          <a:p>
            <a:pPr marL="0" indent="0">
              <a:buNone/>
            </a:pPr>
            <a:r>
              <a:rPr lang="es-MX" dirty="0" err="1"/>
              <a:t>Object.defineProperty</a:t>
            </a:r>
            <a:r>
              <a:rPr lang="es-MX" dirty="0"/>
              <a:t>(o, '</a:t>
            </a:r>
            <a:r>
              <a:rPr lang="es-MX" dirty="0" err="1"/>
              <a:t>gimmeFive</a:t>
            </a:r>
            <a:r>
              <a:rPr lang="es-MX" dirty="0"/>
              <a:t>', {</a:t>
            </a:r>
          </a:p>
          <a:p>
            <a:pPr marL="0" indent="0">
              <a:buNone/>
            </a:pPr>
            <a:r>
              <a:rPr lang="es-MX" dirty="0"/>
              <a:t>  </a:t>
            </a:r>
            <a:r>
              <a:rPr lang="es-MX" dirty="0" err="1"/>
              <a:t>get</a:t>
            </a:r>
            <a:r>
              <a:rPr lang="es-MX" dirty="0"/>
              <a:t>: </a:t>
            </a:r>
            <a:r>
              <a:rPr lang="es-MX" dirty="0" err="1"/>
              <a:t>function</a:t>
            </a:r>
            <a:r>
              <a:rPr lang="es-MX" dirty="0"/>
              <a:t>() {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return</a:t>
            </a:r>
            <a:r>
              <a:rPr lang="es-MX" dirty="0"/>
              <a:t> 5;</a:t>
            </a:r>
          </a:p>
          <a:p>
            <a:pPr marL="0" indent="0">
              <a:buNone/>
            </a:pPr>
            <a:r>
              <a:rPr lang="es-MX" dirty="0"/>
              <a:t>  }</a:t>
            </a:r>
          </a:p>
          <a:p>
            <a:pPr marL="0" indent="0">
              <a:buNone/>
            </a:pPr>
            <a:r>
              <a:rPr lang="es-MX" dirty="0"/>
              <a:t>});</a:t>
            </a:r>
          </a:p>
          <a:p>
            <a:pPr marL="0" indent="0">
              <a:buNone/>
            </a:pPr>
            <a:r>
              <a:rPr lang="es-MX" dirty="0"/>
              <a:t>console.log(</a:t>
            </a:r>
            <a:r>
              <a:rPr lang="es-MX" dirty="0" err="1"/>
              <a:t>o.gimmeFive</a:t>
            </a:r>
            <a:r>
              <a:rPr lang="es-MX" dirty="0"/>
              <a:t>); // 5</a:t>
            </a:r>
          </a:p>
        </p:txBody>
      </p:sp>
    </p:spTree>
    <p:extLst>
      <p:ext uri="{BB962C8B-B14F-4D97-AF65-F5344CB8AC3E}">
        <p14:creationId xmlns:p14="http://schemas.microsoft.com/office/powerpoint/2010/main" val="100039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7845F7-1F12-4D22-9DF9-169137C0F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744" y="691762"/>
            <a:ext cx="3541205" cy="1706649"/>
          </a:xfrm>
        </p:spPr>
        <p:txBody>
          <a:bodyPr anchor="ctr">
            <a:normAutofit/>
          </a:bodyPr>
          <a:lstStyle/>
          <a:p>
            <a:r>
              <a:rPr lang="es-MX" sz="3700"/>
              <a:t>Christian nassim limones isais</a:t>
            </a:r>
            <a:br>
              <a:rPr lang="es-MX" sz="3700"/>
            </a:br>
            <a:endParaRPr lang="es-MX" sz="37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13B5270-2E90-4F67-B3ED-698B7F4AC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3" y="1951392"/>
            <a:ext cx="6301805" cy="256798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456EC2-967B-4F7D-A825-74B5958C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623930"/>
            <a:ext cx="3541205" cy="31581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600" b="1" i="0" err="1">
                <a:effectLst/>
                <a:latin typeface="zillaslab"/>
              </a:rPr>
              <a:t>Object.prototype.valueOf</a:t>
            </a:r>
            <a:r>
              <a:rPr lang="es-ES" sz="1600" b="1" i="0">
                <a:effectLst/>
                <a:latin typeface="zillaslab"/>
              </a:rPr>
              <a:t>()</a:t>
            </a:r>
          </a:p>
          <a:p>
            <a:pPr>
              <a:lnSpc>
                <a:spcPct val="100000"/>
              </a:lnSpc>
            </a:pPr>
            <a:endParaRPr lang="es-ES" sz="1600" b="1">
              <a:latin typeface="zillaslab"/>
            </a:endParaRPr>
          </a:p>
          <a:p>
            <a:pPr>
              <a:lnSpc>
                <a:spcPct val="100000"/>
              </a:lnSpc>
            </a:pPr>
            <a:r>
              <a:rPr lang="es-ES" sz="1600" b="0" i="0">
                <a:effectLst/>
                <a:latin typeface="arial" panose="020B0604020202020204" pitchFamily="34" charset="0"/>
              </a:rPr>
              <a:t>El valor primitivo del objeto especificado.</a:t>
            </a:r>
          </a:p>
          <a:p>
            <a:pPr>
              <a:lnSpc>
                <a:spcPct val="100000"/>
              </a:lnSpc>
            </a:pPr>
            <a:r>
              <a:rPr lang="es-ES" sz="1600" b="0" i="0">
                <a:effectLst/>
                <a:latin typeface="arial" panose="020B0604020202020204" pitchFamily="34" charset="0"/>
              </a:rPr>
              <a:t>Raramente se necesitaría invocar el método </a:t>
            </a:r>
            <a:r>
              <a:rPr lang="es-ES" sz="1600" b="0" i="0" err="1">
                <a:effectLst/>
                <a:latin typeface="Courier New" panose="02070309020205020404" pitchFamily="49" charset="0"/>
              </a:rPr>
              <a:t>valueOf</a:t>
            </a:r>
            <a:r>
              <a:rPr lang="es-ES" sz="1600" b="0" i="0">
                <a:effectLst/>
                <a:latin typeface="arial" panose="020B0604020202020204" pitchFamily="34" charset="0"/>
              </a:rPr>
              <a:t> por su cuenta; JavaScript lo realizará de forma automática cuando encuentre un objeto, donde un valor primitivo es esperado.</a:t>
            </a:r>
            <a:endParaRPr lang="es-ES" sz="1600"/>
          </a:p>
          <a:p>
            <a:pPr>
              <a:lnSpc>
                <a:spcPct val="100000"/>
              </a:lnSpc>
            </a:pPr>
            <a:endParaRPr lang="es-MX" sz="160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25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C8C207-BFFA-437B-965E-584FD3449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85" y="758952"/>
            <a:ext cx="11004115" cy="4754880"/>
          </a:xfrm>
        </p:spPr>
        <p:txBody>
          <a:bodyPr>
            <a:normAutofit/>
          </a:bodyPr>
          <a:lstStyle/>
          <a:p>
            <a:r>
              <a:rPr lang="es-MX" dirty="0"/>
              <a:t>Object.</a:t>
            </a:r>
            <a:r>
              <a:rPr lang="es-MX" dirty="0" err="1"/>
              <a:t>prototype</a:t>
            </a:r>
            <a:r>
              <a:rPr lang="es-MX" dirty="0"/>
              <a:t>.__</a:t>
            </a:r>
            <a:r>
              <a:rPr lang="es-MX" dirty="0" err="1"/>
              <a:t>defineSetter</a:t>
            </a:r>
            <a:r>
              <a:rPr lang="es-MX" dirty="0"/>
              <a:t>__()</a:t>
            </a:r>
          </a:p>
          <a:p>
            <a:r>
              <a:rPr lang="es-MX" sz="2000" dirty="0"/>
              <a:t>El </a:t>
            </a:r>
            <a:r>
              <a:rPr lang="es-MX" sz="2000" b="1" dirty="0"/>
              <a:t>__</a:t>
            </a:r>
            <a:r>
              <a:rPr lang="es-MX" sz="2000" b="1" dirty="0" err="1"/>
              <a:t>defineSetter</a:t>
            </a:r>
            <a:r>
              <a:rPr lang="es-MX" sz="2000" b="1" dirty="0"/>
              <a:t>__</a:t>
            </a:r>
            <a:r>
              <a:rPr lang="es-MX" sz="2000" dirty="0"/>
              <a:t>método vincula la propiedad de un objeto a una función que se llamará cuando se intente establecer esa propiedad.</a:t>
            </a:r>
          </a:p>
          <a:p>
            <a:r>
              <a:rPr lang="es-ES" dirty="0"/>
              <a:t>Sintaxis </a:t>
            </a:r>
            <a:r>
              <a:rPr lang="es-MX" dirty="0"/>
              <a:t>__</a:t>
            </a:r>
            <a:r>
              <a:rPr lang="es-MX" dirty="0" err="1"/>
              <a:t>defineSetter</a:t>
            </a:r>
            <a:r>
              <a:rPr lang="es-MX" dirty="0"/>
              <a:t>__(</a:t>
            </a:r>
            <a:r>
              <a:rPr lang="es-MX" dirty="0" err="1"/>
              <a:t>prop</a:t>
            </a:r>
            <a:r>
              <a:rPr lang="es-MX" dirty="0"/>
              <a:t>, </a:t>
            </a:r>
            <a:r>
              <a:rPr lang="es-MX" dirty="0" err="1"/>
              <a:t>fun</a:t>
            </a:r>
            <a:r>
              <a:rPr lang="es-MX" dirty="0"/>
              <a:t>)</a:t>
            </a:r>
            <a:endParaRPr lang="es-ES" dirty="0"/>
          </a:p>
          <a:p>
            <a:r>
              <a:rPr lang="es-ES" dirty="0"/>
              <a:t>Parámetros </a:t>
            </a:r>
          </a:p>
          <a:p>
            <a:pPr marL="0" indent="0">
              <a:buNone/>
            </a:pPr>
            <a:r>
              <a:rPr lang="es-MX" b="1" dirty="0" err="1"/>
              <a:t>prop</a:t>
            </a:r>
            <a:r>
              <a:rPr lang="es-MX" b="1" dirty="0"/>
              <a:t> </a:t>
            </a:r>
          </a:p>
          <a:p>
            <a:pPr marL="0" indent="0">
              <a:buNone/>
            </a:pPr>
            <a:r>
              <a:rPr lang="es-MX" dirty="0"/>
              <a:t>Una cadena que contiene el nombre de la propiedad que se vinculará a                             la función dada.</a:t>
            </a:r>
          </a:p>
          <a:p>
            <a:pPr marL="0" indent="0">
              <a:buNone/>
            </a:pPr>
            <a:r>
              <a:rPr lang="es-MX" b="1" dirty="0" err="1"/>
              <a:t>fun</a:t>
            </a:r>
            <a:endParaRPr lang="es-MX" b="1" dirty="0"/>
          </a:p>
          <a:p>
            <a:pPr marL="0" indent="0">
              <a:buNone/>
            </a:pPr>
            <a:r>
              <a:rPr lang="es-MX" dirty="0"/>
              <a:t>Una función que se llamará cuando se intente establecer la propiedad especificada. Esta función toma la forma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46527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FF55D0-36BF-4430-82FF-147EEAC81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23" y="758952"/>
            <a:ext cx="10841277" cy="5428906"/>
          </a:xfrm>
        </p:spPr>
        <p:txBody>
          <a:bodyPr/>
          <a:lstStyle/>
          <a:p>
            <a:r>
              <a:rPr lang="es-ES" dirty="0"/>
              <a:t>Ejemplo 1</a:t>
            </a:r>
          </a:p>
          <a:p>
            <a:pPr marL="0" indent="0">
              <a:buNone/>
            </a:pPr>
            <a:r>
              <a:rPr lang="en-US" dirty="0"/>
              <a:t>var o = {};</a:t>
            </a:r>
            <a:endParaRPr lang="es-MX" dirty="0"/>
          </a:p>
          <a:p>
            <a:pPr marL="0" indent="0">
              <a:buNone/>
            </a:pPr>
            <a:r>
              <a:rPr lang="en-US" dirty="0"/>
              <a:t>o.__</a:t>
            </a:r>
            <a:r>
              <a:rPr lang="en-US" dirty="0" err="1"/>
              <a:t>defineSetter</a:t>
            </a:r>
            <a:r>
              <a:rPr lang="en-US" dirty="0"/>
              <a:t>__('value', function(</a:t>
            </a:r>
            <a:r>
              <a:rPr lang="en-US" dirty="0" err="1"/>
              <a:t>val</a:t>
            </a:r>
            <a:r>
              <a:rPr lang="en-US" dirty="0"/>
              <a:t>) { </a:t>
            </a:r>
            <a:r>
              <a:rPr lang="en-US" dirty="0" err="1"/>
              <a:t>this.anotherValue</a:t>
            </a:r>
            <a:r>
              <a:rPr lang="en-US" dirty="0"/>
              <a:t> = </a:t>
            </a:r>
            <a:r>
              <a:rPr lang="en-US" dirty="0" err="1"/>
              <a:t>val</a:t>
            </a:r>
            <a:r>
              <a:rPr lang="en-US" dirty="0"/>
              <a:t>; });</a:t>
            </a:r>
          </a:p>
          <a:p>
            <a:endParaRPr lang="es-MX" dirty="0"/>
          </a:p>
          <a:p>
            <a:pPr marL="0" indent="0">
              <a:buNone/>
            </a:pPr>
            <a:r>
              <a:rPr lang="en-US" dirty="0" err="1"/>
              <a:t>o.value</a:t>
            </a:r>
            <a:r>
              <a:rPr lang="en-US" dirty="0"/>
              <a:t> = 5;</a:t>
            </a:r>
          </a:p>
          <a:p>
            <a:endParaRPr lang="es-MX" dirty="0"/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o.value</a:t>
            </a:r>
            <a:r>
              <a:rPr lang="en-US" dirty="0"/>
              <a:t>); // undefined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console.log(</a:t>
            </a:r>
            <a:r>
              <a:rPr lang="es-MX" dirty="0" err="1"/>
              <a:t>o.anotherValue</a:t>
            </a:r>
            <a:r>
              <a:rPr lang="es-MX" dirty="0"/>
              <a:t>); // 5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60505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FFA194-0A2B-4787-8CB0-DDC08DD6F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16" y="112735"/>
            <a:ext cx="11229584" cy="6563638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Ejemplo 2</a:t>
            </a:r>
          </a:p>
          <a:p>
            <a:pPr marL="0" indent="0">
              <a:buNone/>
            </a:pPr>
            <a:r>
              <a:rPr lang="es-MX" dirty="0" err="1"/>
              <a:t>var</a:t>
            </a:r>
            <a:r>
              <a:rPr lang="es-MX" dirty="0"/>
              <a:t> o = { set </a:t>
            </a:r>
            <a:r>
              <a:rPr lang="es-MX" dirty="0" err="1"/>
              <a:t>value</a:t>
            </a:r>
            <a:r>
              <a:rPr lang="es-MX" dirty="0"/>
              <a:t>(val) { </a:t>
            </a:r>
            <a:r>
              <a:rPr lang="es-MX" dirty="0" err="1"/>
              <a:t>this.anotherValue</a:t>
            </a:r>
            <a:r>
              <a:rPr lang="es-MX" dirty="0"/>
              <a:t> = val; } };</a:t>
            </a:r>
          </a:p>
          <a:p>
            <a:pPr marL="0" indent="0">
              <a:buNone/>
            </a:pPr>
            <a:r>
              <a:rPr lang="es-MX" dirty="0" err="1"/>
              <a:t>o.value</a:t>
            </a:r>
            <a:r>
              <a:rPr lang="es-MX" dirty="0"/>
              <a:t> = 5;</a:t>
            </a:r>
          </a:p>
          <a:p>
            <a:pPr marL="0" indent="0">
              <a:buNone/>
            </a:pPr>
            <a:r>
              <a:rPr lang="es-MX" dirty="0"/>
              <a:t>console.log(</a:t>
            </a:r>
            <a:r>
              <a:rPr lang="es-MX" dirty="0" err="1"/>
              <a:t>o.value</a:t>
            </a:r>
            <a:r>
              <a:rPr lang="es-MX" dirty="0"/>
              <a:t>); // </a:t>
            </a:r>
            <a:r>
              <a:rPr lang="es-MX" dirty="0" err="1"/>
              <a:t>undefined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console.log(</a:t>
            </a:r>
            <a:r>
              <a:rPr lang="es-MX" dirty="0" err="1"/>
              <a:t>o.anotherValue</a:t>
            </a:r>
            <a:r>
              <a:rPr lang="es-MX" dirty="0"/>
              <a:t>); // 5</a:t>
            </a:r>
          </a:p>
          <a:p>
            <a:pPr marL="0" indent="0">
              <a:buNone/>
            </a:pPr>
            <a:r>
              <a:rPr lang="es-MX" dirty="0"/>
              <a:t> 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 err="1"/>
              <a:t>var</a:t>
            </a:r>
            <a:r>
              <a:rPr lang="es-MX" dirty="0"/>
              <a:t> o = {};</a:t>
            </a:r>
          </a:p>
          <a:p>
            <a:pPr marL="0" indent="0">
              <a:buNone/>
            </a:pPr>
            <a:r>
              <a:rPr lang="es-MX" dirty="0" err="1"/>
              <a:t>Object.defineProperty</a:t>
            </a:r>
            <a:r>
              <a:rPr lang="es-MX" dirty="0"/>
              <a:t>(o, '</a:t>
            </a:r>
            <a:r>
              <a:rPr lang="es-MX" dirty="0" err="1"/>
              <a:t>value</a:t>
            </a:r>
            <a:r>
              <a:rPr lang="es-MX" dirty="0"/>
              <a:t>', {</a:t>
            </a:r>
          </a:p>
          <a:p>
            <a:pPr marL="0" indent="0">
              <a:buNone/>
            </a:pPr>
            <a:r>
              <a:rPr lang="es-MX" dirty="0"/>
              <a:t>  set: </a:t>
            </a:r>
            <a:r>
              <a:rPr lang="es-MX" dirty="0" err="1"/>
              <a:t>function</a:t>
            </a:r>
            <a:r>
              <a:rPr lang="es-MX" dirty="0"/>
              <a:t>(val) {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this.anotherValue</a:t>
            </a:r>
            <a:r>
              <a:rPr lang="es-MX" dirty="0"/>
              <a:t> = val;</a:t>
            </a:r>
          </a:p>
          <a:p>
            <a:pPr marL="0" indent="0">
              <a:buNone/>
            </a:pPr>
            <a:r>
              <a:rPr lang="es-MX" dirty="0"/>
              <a:t>  }</a:t>
            </a:r>
          </a:p>
          <a:p>
            <a:pPr marL="0" indent="0">
              <a:buNone/>
            </a:pPr>
            <a:r>
              <a:rPr lang="es-MX" dirty="0"/>
              <a:t>});</a:t>
            </a:r>
          </a:p>
          <a:p>
            <a:pPr marL="0" indent="0">
              <a:buNone/>
            </a:pPr>
            <a:r>
              <a:rPr lang="es-MX" dirty="0" err="1"/>
              <a:t>o.value</a:t>
            </a:r>
            <a:r>
              <a:rPr lang="es-MX" dirty="0"/>
              <a:t> = 5;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console.log(</a:t>
            </a:r>
            <a:r>
              <a:rPr lang="es-MX" dirty="0" err="1"/>
              <a:t>o.value</a:t>
            </a:r>
            <a:r>
              <a:rPr lang="es-MX" dirty="0"/>
              <a:t>); // </a:t>
            </a:r>
            <a:r>
              <a:rPr lang="es-MX" dirty="0" err="1"/>
              <a:t>undefined</a:t>
            </a:r>
            <a:endParaRPr lang="es-MX" dirty="0"/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console.log(</a:t>
            </a:r>
            <a:r>
              <a:rPr lang="es-MX" dirty="0" err="1"/>
              <a:t>o.anotherValue</a:t>
            </a:r>
            <a:r>
              <a:rPr lang="es-MX" dirty="0"/>
              <a:t>); // 5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54038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2F241C-90BA-4618-836D-0C357C5B8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8952"/>
            <a:ext cx="11430000" cy="4754880"/>
          </a:xfrm>
        </p:spPr>
        <p:txBody>
          <a:bodyPr/>
          <a:lstStyle/>
          <a:p>
            <a:r>
              <a:rPr lang="es-MX" dirty="0"/>
              <a:t>Object.</a:t>
            </a:r>
            <a:r>
              <a:rPr lang="es-MX" dirty="0" err="1"/>
              <a:t>prototype</a:t>
            </a:r>
            <a:r>
              <a:rPr lang="es-MX" dirty="0"/>
              <a:t>.__</a:t>
            </a:r>
            <a:r>
              <a:rPr lang="es-MX" dirty="0" err="1"/>
              <a:t>lookupGetter</a:t>
            </a:r>
            <a:r>
              <a:rPr lang="es-MX" dirty="0"/>
              <a:t>__()</a:t>
            </a:r>
          </a:p>
          <a:p>
            <a:r>
              <a:rPr lang="es-ES" sz="2000" dirty="0"/>
              <a:t>El </a:t>
            </a:r>
            <a:r>
              <a:rPr lang="es-ES" sz="2000" b="1" dirty="0"/>
              <a:t>__</a:t>
            </a:r>
            <a:r>
              <a:rPr lang="es-ES" sz="2000" b="1" dirty="0" err="1"/>
              <a:t>lookupGetter</a:t>
            </a:r>
            <a:r>
              <a:rPr lang="es-ES" sz="2000" b="1" dirty="0"/>
              <a:t>__</a:t>
            </a:r>
            <a:r>
              <a:rPr lang="es-ES" sz="2000" dirty="0"/>
              <a:t>método devuelve la función vinculada como un captador a la propiedad especificada.</a:t>
            </a:r>
          </a:p>
          <a:p>
            <a:r>
              <a:rPr lang="es-ES" dirty="0"/>
              <a:t>Sintaxis 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DB000E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__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DB000E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lookupGetter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DB000E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__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sprop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Parámetros  </a:t>
            </a:r>
            <a:r>
              <a:rPr lang="es-MX" sz="2000" b="1" dirty="0" err="1"/>
              <a:t>sprop</a:t>
            </a:r>
            <a:endParaRPr lang="es-MX" sz="2000" dirty="0"/>
          </a:p>
          <a:p>
            <a:pPr marL="0" indent="0">
              <a:buNone/>
            </a:pPr>
            <a:r>
              <a:rPr lang="es-MX" sz="2000" dirty="0"/>
              <a:t>                        Una cadena que contiene el nombre de la propiedad cuyo </a:t>
            </a:r>
            <a:r>
              <a:rPr lang="es-MX" sz="2000" dirty="0" err="1"/>
              <a:t>getter</a:t>
            </a:r>
            <a:r>
              <a:rPr lang="es-MX" sz="2000" dirty="0"/>
              <a:t> debe devolverse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28394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AC2F2B-C2C9-463E-A606-FB5FBC33D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34" y="758952"/>
            <a:ext cx="11317266" cy="4754880"/>
          </a:xfrm>
        </p:spPr>
        <p:txBody>
          <a:bodyPr>
            <a:normAutofit lnSpcReduction="10000"/>
          </a:bodyPr>
          <a:lstStyle/>
          <a:p>
            <a:r>
              <a:rPr lang="es-ES" dirty="0"/>
              <a:t>Ejemplo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005282"/>
                </a:solidFill>
                <a:effectLst/>
                <a:latin typeface="Consolas" pitchFamily="49" charset="0"/>
                <a:cs typeface="Arial" pitchFamily="34" charset="0"/>
              </a:rPr>
              <a:t>var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obj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= 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{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005282"/>
                </a:solidFill>
                <a:effectLst/>
                <a:latin typeface="Consolas" pitchFamily="49" charset="0"/>
                <a:cs typeface="Arial" pitchFamily="34" charset="0"/>
              </a:rPr>
              <a:t>get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DB000E"/>
                </a:solidFill>
                <a:effectLst/>
                <a:latin typeface="Consolas" pitchFamily="49" charset="0"/>
                <a:cs typeface="Arial" pitchFamily="34" charset="0"/>
              </a:rPr>
              <a:t>foo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005282"/>
                </a:solidFill>
                <a:effectLst/>
                <a:latin typeface="Consolas" pitchFamily="49" charset="0"/>
                <a:cs typeface="Arial" pitchFamily="34" charset="0"/>
              </a:rPr>
              <a:t>return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Math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.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DB000E"/>
                </a:solidFill>
                <a:effectLst/>
                <a:latin typeface="Consolas" pitchFamily="49" charset="0"/>
                <a:cs typeface="Arial" pitchFamily="34" charset="0"/>
              </a:rPr>
              <a:t>random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&gt; 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A30008"/>
                </a:solidFill>
                <a:effectLst/>
                <a:latin typeface="Consolas" pitchFamily="49" charset="0"/>
                <a:cs typeface="Arial" pitchFamily="34" charset="0"/>
              </a:rPr>
              <a:t>0.5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? 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005A38"/>
                </a:solidFill>
                <a:effectLst/>
                <a:latin typeface="Consolas" pitchFamily="49" charset="0"/>
                <a:cs typeface="Arial" pitchFamily="34" charset="0"/>
              </a:rPr>
              <a:t>'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005A38"/>
                </a:solidFill>
                <a:effectLst/>
                <a:latin typeface="Consolas" pitchFamily="49" charset="0"/>
                <a:cs typeface="Arial" pitchFamily="34" charset="0"/>
              </a:rPr>
              <a:t>foo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005A38"/>
                </a:solidFill>
                <a:effectLst/>
                <a:latin typeface="Consolas" pitchFamily="49" charset="0"/>
                <a:cs typeface="Arial" pitchFamily="34" charset="0"/>
              </a:rPr>
              <a:t>'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: 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005A38"/>
                </a:solidFill>
                <a:effectLst/>
                <a:latin typeface="Consolas" pitchFamily="49" charset="0"/>
                <a:cs typeface="Arial" pitchFamily="34" charset="0"/>
              </a:rPr>
              <a:t>'bar'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};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// Non-standard and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deprecated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way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b="0" i="0" u="none" strike="noStrike" cap="none" normalizeH="0" baseline="0" dirty="0">
              <a:ln>
                <a:noFill/>
              </a:ln>
              <a:solidFill>
                <a:srgbClr val="1B1B1B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obj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.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DB000E"/>
                </a:solidFill>
                <a:effectLst/>
                <a:latin typeface="Consolas" pitchFamily="49" charset="0"/>
                <a:cs typeface="Arial" pitchFamily="34" charset="0"/>
              </a:rPr>
              <a:t>__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DB000E"/>
                </a:solidFill>
                <a:effectLst/>
                <a:latin typeface="Consolas" pitchFamily="49" charset="0"/>
                <a:cs typeface="Arial" pitchFamily="34" charset="0"/>
              </a:rPr>
              <a:t>lookupGetter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DB000E"/>
                </a:solidFill>
                <a:effectLst/>
                <a:latin typeface="Consolas" pitchFamily="49" charset="0"/>
                <a:cs typeface="Arial" pitchFamily="34" charset="0"/>
              </a:rPr>
              <a:t>__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005A38"/>
                </a:solidFill>
                <a:effectLst/>
                <a:latin typeface="Consolas" pitchFamily="49" charset="0"/>
                <a:cs typeface="Arial" pitchFamily="34" charset="0"/>
              </a:rPr>
              <a:t>'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005A38"/>
                </a:solidFill>
                <a:effectLst/>
                <a:latin typeface="Consolas" pitchFamily="49" charset="0"/>
                <a:cs typeface="Arial" pitchFamily="34" charset="0"/>
              </a:rPr>
              <a:t>foo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005A38"/>
                </a:solidFill>
                <a:effectLst/>
                <a:latin typeface="Consolas" pitchFamily="49" charset="0"/>
                <a:cs typeface="Arial" pitchFamily="34" charset="0"/>
              </a:rPr>
              <a:t>'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dirty="0">
              <a:solidFill>
                <a:srgbClr val="1B1B1B"/>
              </a:solidFill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// (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function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() {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return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Math.random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() &gt; 0.5 ? '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foo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' : 'bar'; })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dirty="0">
              <a:solidFill>
                <a:srgbClr val="1B1B1B"/>
              </a:solidFill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// Standard-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compliant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way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Object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.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DB000E"/>
                </a:solidFill>
                <a:effectLst/>
                <a:latin typeface="Consolas" pitchFamily="49" charset="0"/>
                <a:cs typeface="Arial" pitchFamily="34" charset="0"/>
              </a:rPr>
              <a:t>getOwnPropertyDescriptor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obj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,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005A38"/>
                </a:solidFill>
                <a:effectLst/>
                <a:latin typeface="Consolas" pitchFamily="49" charset="0"/>
                <a:cs typeface="Arial" pitchFamily="34" charset="0"/>
              </a:rPr>
              <a:t>"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005A38"/>
                </a:solidFill>
                <a:effectLst/>
                <a:latin typeface="Consolas" pitchFamily="49" charset="0"/>
                <a:cs typeface="Arial" pitchFamily="34" charset="0"/>
              </a:rPr>
              <a:t>foo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005A38"/>
                </a:solidFill>
                <a:effectLst/>
                <a:latin typeface="Consolas" pitchFamily="49" charset="0"/>
                <a:cs typeface="Arial" pitchFamily="34" charset="0"/>
              </a:rPr>
              <a:t>"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).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get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;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b="0" i="0" u="none" strike="noStrike" cap="none" normalizeH="0" baseline="0" dirty="0">
              <a:ln>
                <a:noFill/>
              </a:ln>
              <a:solidFill>
                <a:srgbClr val="1B1B1B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// (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function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() {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return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Math.random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() &gt; 0.5 ? '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foo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' : 'bar'; })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s-ES" dirty="0"/>
          </a:p>
          <a:p>
            <a:endParaRPr lang="es-E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8860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EB86C6-8FB8-4204-8484-4EFE5E2E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Axel </a:t>
            </a:r>
            <a:r>
              <a:rPr lang="es-MX" dirty="0" err="1">
                <a:solidFill>
                  <a:schemeClr val="bg1"/>
                </a:solidFill>
              </a:rPr>
              <a:t>Chacon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A723AD-1210-4456-B1C3-3B09E677C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MX" dirty="0" err="1"/>
              <a:t>Object.seal</a:t>
            </a:r>
            <a:r>
              <a:rPr lang="es-MX" dirty="0"/>
              <a:t>()</a:t>
            </a:r>
            <a:endParaRPr lang="es-MX"/>
          </a:p>
          <a:p>
            <a:pPr>
              <a:lnSpc>
                <a:spcPct val="100000"/>
              </a:lnSpc>
            </a:pPr>
            <a:r>
              <a:rPr lang="es-MX"/>
              <a:t>El método </a:t>
            </a:r>
            <a:r>
              <a:rPr lang="es-MX" err="1"/>
              <a:t>Object.Seal</a:t>
            </a:r>
            <a:r>
              <a:rPr lang="es-MX"/>
              <a:t>() sella un objeto, previniendo que puedan añadirse nuevas propiedades al mismo, y marcando todas las propiedades existentes como no configurables.</a:t>
            </a:r>
          </a:p>
          <a:p>
            <a:pPr>
              <a:lnSpc>
                <a:spcPct val="100000"/>
              </a:lnSpc>
            </a:pPr>
            <a:r>
              <a:rPr lang="es-MX"/>
              <a:t>Los valores de las propiedades se pueden seguir cambiando</a:t>
            </a:r>
          </a:p>
          <a:p>
            <a:pPr>
              <a:lnSpc>
                <a:spcPct val="100000"/>
              </a:lnSpc>
            </a:pPr>
            <a:r>
              <a:rPr lang="es-MX" b="1"/>
              <a:t>Sintaxis: </a:t>
            </a:r>
            <a:r>
              <a:rPr lang="es-MX" err="1"/>
              <a:t>Object.seal</a:t>
            </a:r>
            <a:r>
              <a:rPr lang="es-MX"/>
              <a:t>(</a:t>
            </a:r>
            <a:r>
              <a:rPr lang="es-MX" err="1"/>
              <a:t>obj</a:t>
            </a:r>
            <a:r>
              <a:rPr lang="es-MX"/>
              <a:t>)</a:t>
            </a:r>
          </a:p>
          <a:p>
            <a:pPr>
              <a:lnSpc>
                <a:spcPct val="100000"/>
              </a:lnSpc>
            </a:pPr>
            <a:r>
              <a:rPr lang="es-MX"/>
              <a:t>Parámetros:</a:t>
            </a:r>
          </a:p>
          <a:p>
            <a:pPr>
              <a:lnSpc>
                <a:spcPct val="100000"/>
              </a:lnSpc>
            </a:pPr>
            <a:r>
              <a:rPr lang="es-MX" err="1"/>
              <a:t>Obj</a:t>
            </a:r>
            <a:r>
              <a:rPr lang="es-MX"/>
              <a:t> = El objeto que ha de ser sellado</a:t>
            </a:r>
            <a:endParaRPr lang="es-MX" b="1"/>
          </a:p>
          <a:p>
            <a:pPr>
              <a:lnSpc>
                <a:spcPct val="100000"/>
              </a:lnSpc>
            </a:pPr>
            <a:endParaRPr lang="es-MX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16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2165EE-E381-4453-BBBB-8A77EE6A9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8952"/>
            <a:ext cx="12192000" cy="4754880"/>
          </a:xfrm>
        </p:spPr>
        <p:txBody>
          <a:bodyPr/>
          <a:lstStyle/>
          <a:p>
            <a:r>
              <a:rPr lang="es-MX" dirty="0" err="1"/>
              <a:t>Object.getOwnPropertyNames</a:t>
            </a:r>
            <a:r>
              <a:rPr lang="es-MX" dirty="0"/>
              <a:t>()</a:t>
            </a:r>
          </a:p>
          <a:p>
            <a:pPr marL="0" indent="0">
              <a:buNone/>
            </a:pPr>
            <a:r>
              <a:rPr lang="es-MX" dirty="0"/>
              <a:t>Devuelve un array cuyos elementos son </a:t>
            </a:r>
            <a:r>
              <a:rPr lang="es-MX" dirty="0" err="1"/>
              <a:t>strings</a:t>
            </a:r>
            <a:r>
              <a:rPr lang="es-MX" dirty="0"/>
              <a:t> correspondientes a cada una de las propiedades encontradas en el </a:t>
            </a:r>
            <a:r>
              <a:rPr lang="es-MX" dirty="0" err="1"/>
              <a:t>obj</a:t>
            </a:r>
            <a:r>
              <a:rPr lang="es-MX" dirty="0"/>
              <a:t>.</a:t>
            </a:r>
          </a:p>
          <a:p>
            <a:pPr marL="0" indent="0">
              <a:buNone/>
            </a:pPr>
            <a:r>
              <a:rPr lang="es-MX" b="1" dirty="0"/>
              <a:t>Sintaxis:  </a:t>
            </a:r>
            <a:r>
              <a:rPr lang="es-MX" dirty="0" err="1"/>
              <a:t>Object.getOwnPropertyNames</a:t>
            </a:r>
            <a:r>
              <a:rPr lang="es-MX" dirty="0"/>
              <a:t> (</a:t>
            </a:r>
            <a:r>
              <a:rPr lang="es-MX" dirty="0" err="1"/>
              <a:t>obj</a:t>
            </a:r>
            <a:r>
              <a:rPr lang="es-MX" dirty="0"/>
              <a:t>)</a:t>
            </a:r>
          </a:p>
          <a:p>
            <a:pPr marL="0" indent="0">
              <a:buNone/>
            </a:pPr>
            <a:r>
              <a:rPr lang="es-MX" b="1" dirty="0"/>
              <a:t>Parámetros:</a:t>
            </a:r>
          </a:p>
          <a:p>
            <a:pPr marL="0" indent="0">
              <a:buNone/>
            </a:pPr>
            <a:r>
              <a:rPr lang="es-MX" b="1" dirty="0" err="1"/>
              <a:t>Obj</a:t>
            </a:r>
            <a:r>
              <a:rPr lang="es-MX" b="1" dirty="0"/>
              <a:t>: </a:t>
            </a:r>
            <a:r>
              <a:rPr lang="es-MX" dirty="0"/>
              <a:t>Es el objeto cuyas propiedades serán devueltas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3017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2A1806-8563-4DF7-8773-D57F2ADC8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58952"/>
            <a:ext cx="12192001" cy="4754880"/>
          </a:xfrm>
        </p:spPr>
        <p:txBody>
          <a:bodyPr/>
          <a:lstStyle/>
          <a:p>
            <a:r>
              <a:rPr lang="es-MX" dirty="0" err="1"/>
              <a:t>Object.create</a:t>
            </a:r>
            <a:r>
              <a:rPr lang="es-MX" dirty="0"/>
              <a:t>()</a:t>
            </a:r>
          </a:p>
          <a:p>
            <a:pPr marL="0" indent="0">
              <a:buNone/>
            </a:pPr>
            <a:r>
              <a:rPr lang="es-MX" dirty="0"/>
              <a:t>Crea un nuevo objeto utilizando un objeto existente como prototipo del nuevo</a:t>
            </a:r>
            <a:r>
              <a:rPr lang="es-MX" b="1" dirty="0"/>
              <a:t> </a:t>
            </a:r>
            <a:r>
              <a:rPr lang="es-MX" dirty="0"/>
              <a:t>objeto.</a:t>
            </a:r>
          </a:p>
          <a:p>
            <a:pPr marL="0" indent="0">
              <a:buNone/>
            </a:pPr>
            <a:r>
              <a:rPr lang="es-MX" b="1" dirty="0"/>
              <a:t>Sintaxis : </a:t>
            </a:r>
            <a:r>
              <a:rPr lang="es-MX" dirty="0" err="1"/>
              <a:t>Object.create</a:t>
            </a:r>
            <a:r>
              <a:rPr lang="es-MX" dirty="0"/>
              <a:t>(proto[</a:t>
            </a:r>
            <a:r>
              <a:rPr lang="es-MX" dirty="0" err="1"/>
              <a:t>propertiesObject</a:t>
            </a:r>
            <a:r>
              <a:rPr lang="es-MX" dirty="0"/>
              <a:t>])</a:t>
            </a:r>
          </a:p>
          <a:p>
            <a:pPr marL="0" indent="0">
              <a:buNone/>
            </a:pPr>
            <a:r>
              <a:rPr lang="es-MX" b="1" dirty="0"/>
              <a:t>Parámetros</a:t>
            </a:r>
          </a:p>
          <a:p>
            <a:pPr marL="0" indent="0">
              <a:buNone/>
            </a:pPr>
            <a:r>
              <a:rPr lang="es-MX" b="1" dirty="0"/>
              <a:t>Proto: </a:t>
            </a:r>
            <a:r>
              <a:rPr lang="es-MX" dirty="0"/>
              <a:t>Objeto el cual debe ser el prototipo del nuevo objeto creado.</a:t>
            </a:r>
          </a:p>
          <a:p>
            <a:pPr marL="0" indent="0">
              <a:buNone/>
            </a:pPr>
            <a:r>
              <a:rPr lang="es-MX" dirty="0"/>
              <a:t>Las propiedades deben ser iguales al del objeto especificado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97407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6BF085-260C-40E7-8F9D-1958047D2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"/>
            <a:ext cx="12192000" cy="6858001"/>
          </a:xfrm>
        </p:spPr>
        <p:txBody>
          <a:bodyPr>
            <a:normAutofit fontScale="40000" lnSpcReduction="20000"/>
          </a:bodyPr>
          <a:lstStyle/>
          <a:p>
            <a:r>
              <a:rPr lang="es-MX" dirty="0"/>
              <a:t>Ejemplos</a:t>
            </a:r>
          </a:p>
          <a:p>
            <a:pPr marL="0" indent="0">
              <a:buNone/>
            </a:pPr>
            <a:r>
              <a:rPr lang="es-MX" sz="2500" dirty="0" err="1"/>
              <a:t>Object.seal</a:t>
            </a:r>
            <a:r>
              <a:rPr lang="es-MX" sz="2500" dirty="0"/>
              <a:t>()</a:t>
            </a:r>
          </a:p>
          <a:p>
            <a:endParaRPr lang="es-MX" sz="2500" dirty="0"/>
          </a:p>
          <a:p>
            <a:pPr marL="0" indent="0">
              <a:buNone/>
            </a:pPr>
            <a:r>
              <a:rPr lang="es-MX" sz="2500" dirty="0"/>
              <a:t>El método </a:t>
            </a:r>
            <a:r>
              <a:rPr lang="es-MX" sz="2500" dirty="0" err="1"/>
              <a:t>Object.Seal</a:t>
            </a:r>
            <a:r>
              <a:rPr lang="es-MX" sz="2500" dirty="0"/>
              <a:t>() sella un objeto, previniendo que puedan añadirse nuevas propiedades al mismo, y marcando todas las propiedades existentes como no configurables.</a:t>
            </a:r>
          </a:p>
          <a:p>
            <a:pPr marL="0" indent="0">
              <a:buNone/>
            </a:pPr>
            <a:r>
              <a:rPr lang="es-MX" sz="2500" dirty="0"/>
              <a:t>Los valores de las propiedades se pueden seguir cambiando</a:t>
            </a:r>
          </a:p>
          <a:p>
            <a:pPr marL="0" indent="0">
              <a:buNone/>
            </a:pPr>
            <a:r>
              <a:rPr lang="es-MX" sz="2500" dirty="0"/>
              <a:t>Sintaxis: </a:t>
            </a:r>
            <a:r>
              <a:rPr lang="es-MX" sz="2500" dirty="0" err="1"/>
              <a:t>Object.seal</a:t>
            </a:r>
            <a:r>
              <a:rPr lang="es-MX" sz="2500" dirty="0"/>
              <a:t>(</a:t>
            </a:r>
            <a:r>
              <a:rPr lang="es-MX" sz="2500" dirty="0" err="1"/>
              <a:t>obj</a:t>
            </a:r>
            <a:r>
              <a:rPr lang="es-MX" sz="2500" dirty="0"/>
              <a:t>)</a:t>
            </a:r>
          </a:p>
          <a:p>
            <a:pPr marL="0" indent="0">
              <a:buNone/>
            </a:pPr>
            <a:r>
              <a:rPr lang="es-MX" sz="2500" dirty="0"/>
              <a:t>Parámetros:</a:t>
            </a:r>
          </a:p>
          <a:p>
            <a:pPr marL="0" indent="0">
              <a:buNone/>
            </a:pPr>
            <a:r>
              <a:rPr lang="es-MX" sz="2500" dirty="0" err="1"/>
              <a:t>Obj</a:t>
            </a:r>
            <a:r>
              <a:rPr lang="es-MX" sz="2500" dirty="0"/>
              <a:t> = El objeto que ha de ser sellado</a:t>
            </a:r>
          </a:p>
          <a:p>
            <a:endParaRPr lang="es-MX" sz="2500" dirty="0"/>
          </a:p>
          <a:p>
            <a:pPr marL="0" indent="0">
              <a:buNone/>
            </a:pPr>
            <a:r>
              <a:rPr lang="es-MX" sz="2500" dirty="0" err="1"/>
              <a:t>var</a:t>
            </a:r>
            <a:r>
              <a:rPr lang="es-MX" sz="2500" dirty="0"/>
              <a:t> </a:t>
            </a:r>
            <a:r>
              <a:rPr lang="es-MX" sz="2500" dirty="0" err="1"/>
              <a:t>obj</a:t>
            </a:r>
            <a:r>
              <a:rPr lang="es-MX" sz="2500" dirty="0"/>
              <a:t> = {</a:t>
            </a:r>
          </a:p>
          <a:p>
            <a:pPr marL="0" indent="0">
              <a:buNone/>
            </a:pPr>
            <a:r>
              <a:rPr lang="es-MX" sz="2500" dirty="0"/>
              <a:t>  </a:t>
            </a:r>
            <a:r>
              <a:rPr lang="es-MX" sz="2500" dirty="0" err="1"/>
              <a:t>foo</a:t>
            </a:r>
            <a:r>
              <a:rPr lang="es-MX" sz="2500" dirty="0"/>
              <a:t>: 'bar'</a:t>
            </a:r>
          </a:p>
          <a:p>
            <a:pPr marL="0" indent="0">
              <a:buNone/>
            </a:pPr>
            <a:r>
              <a:rPr lang="es-MX" sz="2500" dirty="0"/>
              <a:t>};</a:t>
            </a:r>
          </a:p>
          <a:p>
            <a:endParaRPr lang="es-MX" sz="2500" dirty="0"/>
          </a:p>
          <a:p>
            <a:pPr marL="0" indent="0">
              <a:buNone/>
            </a:pPr>
            <a:r>
              <a:rPr lang="es-MX" sz="2500" dirty="0" err="1"/>
              <a:t>obj.foo</a:t>
            </a:r>
            <a:r>
              <a:rPr lang="es-MX" sz="2500" dirty="0"/>
              <a:t> = '</a:t>
            </a:r>
            <a:r>
              <a:rPr lang="es-MX" sz="2500" dirty="0" err="1"/>
              <a:t>baz</a:t>
            </a:r>
            <a:r>
              <a:rPr lang="es-MX" sz="2500" dirty="0"/>
              <a:t>';</a:t>
            </a:r>
          </a:p>
          <a:p>
            <a:pPr marL="0" indent="0">
              <a:buNone/>
            </a:pPr>
            <a:r>
              <a:rPr lang="es-MX" sz="2500" dirty="0" err="1"/>
              <a:t>obj.lumpy</a:t>
            </a:r>
            <a:r>
              <a:rPr lang="es-MX" sz="2500" dirty="0"/>
              <a:t> = '</a:t>
            </a:r>
            <a:r>
              <a:rPr lang="es-MX" sz="2500" dirty="0" err="1"/>
              <a:t>woof</a:t>
            </a:r>
            <a:r>
              <a:rPr lang="es-MX" sz="2500" dirty="0"/>
              <a:t>';</a:t>
            </a:r>
          </a:p>
          <a:p>
            <a:pPr marL="0" indent="0">
              <a:buNone/>
            </a:pPr>
            <a:r>
              <a:rPr lang="es-MX" sz="2500" dirty="0" err="1"/>
              <a:t>delete</a:t>
            </a:r>
            <a:r>
              <a:rPr lang="es-MX" sz="2500" dirty="0"/>
              <a:t> </a:t>
            </a:r>
            <a:r>
              <a:rPr lang="es-MX" sz="2500" dirty="0" err="1"/>
              <a:t>obj.prop</a:t>
            </a:r>
            <a:r>
              <a:rPr lang="es-MX" sz="2500" dirty="0"/>
              <a:t>;</a:t>
            </a:r>
          </a:p>
          <a:p>
            <a:endParaRPr lang="es-MX" sz="2500" dirty="0"/>
          </a:p>
          <a:p>
            <a:pPr marL="0" indent="0">
              <a:buNone/>
            </a:pPr>
            <a:r>
              <a:rPr lang="es-MX" sz="2500" dirty="0" err="1"/>
              <a:t>obj.foo</a:t>
            </a:r>
            <a:r>
              <a:rPr lang="es-MX" sz="2500" dirty="0"/>
              <a:t> = 'PAPAPAAAA';</a:t>
            </a:r>
          </a:p>
          <a:p>
            <a:endParaRPr lang="es-MX" sz="2500" dirty="0"/>
          </a:p>
          <a:p>
            <a:pPr marL="0" indent="0">
              <a:buNone/>
            </a:pPr>
            <a:r>
              <a:rPr lang="es-MX" sz="2500" dirty="0" err="1"/>
              <a:t>var</a:t>
            </a:r>
            <a:r>
              <a:rPr lang="es-MX" sz="2500" dirty="0"/>
              <a:t> o = </a:t>
            </a:r>
            <a:r>
              <a:rPr lang="es-MX" sz="2500" dirty="0" err="1"/>
              <a:t>Object.seal</a:t>
            </a:r>
            <a:r>
              <a:rPr lang="es-MX" sz="2500" dirty="0"/>
              <a:t>(</a:t>
            </a:r>
            <a:r>
              <a:rPr lang="es-MX" sz="2500" dirty="0" err="1"/>
              <a:t>obj</a:t>
            </a:r>
            <a:r>
              <a:rPr lang="es-MX" sz="2500" dirty="0"/>
              <a:t>);</a:t>
            </a:r>
          </a:p>
          <a:p>
            <a:pPr marL="0" indent="0">
              <a:buNone/>
            </a:pPr>
            <a:r>
              <a:rPr lang="es-MX" sz="2500" dirty="0" err="1"/>
              <a:t>var</a:t>
            </a:r>
            <a:r>
              <a:rPr lang="es-MX" sz="2500" dirty="0"/>
              <a:t> o2 = (o === </a:t>
            </a:r>
            <a:r>
              <a:rPr lang="es-MX" sz="2500" dirty="0" err="1"/>
              <a:t>obj</a:t>
            </a:r>
            <a:r>
              <a:rPr lang="es-MX" sz="2500" dirty="0"/>
              <a:t> ) ? true : false</a:t>
            </a:r>
          </a:p>
          <a:p>
            <a:pPr marL="0" indent="0">
              <a:buNone/>
            </a:pPr>
            <a:r>
              <a:rPr lang="es-MX" sz="2500" dirty="0" err="1"/>
              <a:t>var</a:t>
            </a:r>
            <a:r>
              <a:rPr lang="es-MX" sz="2500" dirty="0"/>
              <a:t> o3 = </a:t>
            </a:r>
            <a:r>
              <a:rPr lang="es-MX" sz="2500" dirty="0" err="1"/>
              <a:t>Object.isSealed</a:t>
            </a:r>
            <a:r>
              <a:rPr lang="es-MX" sz="2500" dirty="0"/>
              <a:t>(</a:t>
            </a:r>
            <a:r>
              <a:rPr lang="es-MX" sz="2500" dirty="0" err="1"/>
              <a:t>obj</a:t>
            </a:r>
            <a:r>
              <a:rPr lang="es-MX" sz="2500" dirty="0"/>
              <a:t>)</a:t>
            </a:r>
          </a:p>
          <a:p>
            <a:endParaRPr lang="es-MX" sz="2500" dirty="0"/>
          </a:p>
          <a:p>
            <a:pPr marL="0" indent="0">
              <a:buNone/>
            </a:pPr>
            <a:r>
              <a:rPr lang="es-MX" sz="2500" dirty="0"/>
              <a:t>console.log (o2);</a:t>
            </a:r>
          </a:p>
          <a:p>
            <a:pPr marL="0" indent="0">
              <a:buNone/>
            </a:pPr>
            <a:r>
              <a:rPr lang="es-MX" sz="2500" dirty="0"/>
              <a:t>console.log (o3);</a:t>
            </a:r>
          </a:p>
          <a:p>
            <a:pPr marL="0" indent="0">
              <a:buNone/>
            </a:pPr>
            <a:r>
              <a:rPr lang="es-MX" sz="2500" dirty="0"/>
              <a:t>console.log(o);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5762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B217BF-B583-4A0E-8C7B-CEAFA6102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s-MX" dirty="0"/>
              <a:t>Ejemplos</a:t>
            </a:r>
          </a:p>
          <a:p>
            <a:r>
              <a:rPr lang="es-MX" dirty="0" err="1"/>
              <a:t>Object.getOwnPropertyNames</a:t>
            </a:r>
            <a:r>
              <a:rPr lang="es-MX" dirty="0"/>
              <a:t>()</a:t>
            </a:r>
          </a:p>
          <a:p>
            <a:endParaRPr lang="es-MX" dirty="0"/>
          </a:p>
          <a:p>
            <a:r>
              <a:rPr lang="es-MX" dirty="0"/>
              <a:t>Devuelve un array cuyos elementos son </a:t>
            </a:r>
            <a:r>
              <a:rPr lang="es-MX" dirty="0" err="1"/>
              <a:t>strings</a:t>
            </a:r>
            <a:r>
              <a:rPr lang="es-MX" dirty="0"/>
              <a:t> correspondientes a cada una de las propiedades encontradas en el </a:t>
            </a:r>
            <a:r>
              <a:rPr lang="es-MX" dirty="0" err="1"/>
              <a:t>obj</a:t>
            </a:r>
            <a:r>
              <a:rPr lang="es-MX" dirty="0"/>
              <a:t>.</a:t>
            </a:r>
          </a:p>
          <a:p>
            <a:r>
              <a:rPr lang="es-MX" dirty="0"/>
              <a:t>Sintaxis:  </a:t>
            </a:r>
            <a:r>
              <a:rPr lang="es-MX" dirty="0" err="1"/>
              <a:t>Object.getOwnPropertyNames</a:t>
            </a:r>
            <a:r>
              <a:rPr lang="es-MX" dirty="0"/>
              <a:t> (</a:t>
            </a:r>
            <a:r>
              <a:rPr lang="es-MX" dirty="0" err="1"/>
              <a:t>obj</a:t>
            </a:r>
            <a:r>
              <a:rPr lang="es-MX" dirty="0"/>
              <a:t>)</a:t>
            </a:r>
          </a:p>
          <a:p>
            <a:r>
              <a:rPr lang="es-MX" dirty="0"/>
              <a:t>Parámetros:</a:t>
            </a:r>
          </a:p>
          <a:p>
            <a:r>
              <a:rPr lang="es-MX" dirty="0" err="1"/>
              <a:t>Obj</a:t>
            </a:r>
            <a:r>
              <a:rPr lang="es-MX" dirty="0"/>
              <a:t>: Es el objeto cuyas propiedades serán devueltas</a:t>
            </a:r>
          </a:p>
          <a:p>
            <a:endParaRPr lang="es-MX" dirty="0"/>
          </a:p>
          <a:p>
            <a:r>
              <a:rPr lang="es-MX" dirty="0" err="1"/>
              <a:t>var</a:t>
            </a:r>
            <a:r>
              <a:rPr lang="es-MX" dirty="0"/>
              <a:t> </a:t>
            </a:r>
            <a:r>
              <a:rPr lang="es-MX" dirty="0" err="1"/>
              <a:t>arr</a:t>
            </a:r>
            <a:r>
              <a:rPr lang="es-MX" dirty="0"/>
              <a:t> = ["a", "b", "c", 1, 2, 3];</a:t>
            </a:r>
          </a:p>
          <a:p>
            <a:r>
              <a:rPr lang="es-MX" dirty="0"/>
              <a:t>console.log(</a:t>
            </a:r>
            <a:r>
              <a:rPr lang="es-MX" dirty="0" err="1"/>
              <a:t>Object.getOwnPropertyNames</a:t>
            </a:r>
            <a:r>
              <a:rPr lang="es-MX" dirty="0"/>
              <a:t>(</a:t>
            </a:r>
            <a:r>
              <a:rPr lang="es-MX" dirty="0" err="1"/>
              <a:t>arr</a:t>
            </a:r>
            <a:r>
              <a:rPr lang="es-MX" dirty="0"/>
              <a:t>));</a:t>
            </a:r>
          </a:p>
          <a:p>
            <a:endParaRPr lang="es-MX" dirty="0"/>
          </a:p>
          <a:p>
            <a:r>
              <a:rPr lang="es-MX" dirty="0" err="1"/>
              <a:t>var</a:t>
            </a:r>
            <a:r>
              <a:rPr lang="es-MX" dirty="0"/>
              <a:t> </a:t>
            </a:r>
            <a:r>
              <a:rPr lang="es-MX" dirty="0" err="1"/>
              <a:t>obj</a:t>
            </a:r>
            <a:r>
              <a:rPr lang="es-MX" dirty="0"/>
              <a:t> = { 0: "a", 1: "b", 2: "c",  3: [1,2,3]};</a:t>
            </a:r>
          </a:p>
          <a:p>
            <a:r>
              <a:rPr lang="es-MX" dirty="0"/>
              <a:t>console.log(</a:t>
            </a:r>
            <a:r>
              <a:rPr lang="es-MX" dirty="0" err="1"/>
              <a:t>Object.getOwnPropertyNames</a:t>
            </a:r>
            <a:r>
              <a:rPr lang="es-MX" dirty="0"/>
              <a:t>(</a:t>
            </a:r>
            <a:r>
              <a:rPr lang="es-MX" dirty="0" err="1"/>
              <a:t>obj</a:t>
            </a:r>
            <a:r>
              <a:rPr lang="es-MX" dirty="0"/>
              <a:t>));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7198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FDEB00-CCCB-476B-B25C-2DE64133A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3" y="2810012"/>
            <a:ext cx="6301805" cy="85074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86DF0E-4E82-468F-8594-C6126C6AF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623930"/>
            <a:ext cx="3541205" cy="31581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100" b="1" i="0" err="1">
                <a:effectLst/>
                <a:latin typeface="zillaslab"/>
              </a:rPr>
              <a:t>Object.prototype.toString</a:t>
            </a:r>
            <a:r>
              <a:rPr lang="es-ES" sz="1100" b="1" i="0">
                <a:effectLst/>
                <a:latin typeface="zillaslab"/>
              </a:rPr>
              <a:t>()</a:t>
            </a:r>
          </a:p>
          <a:p>
            <a:pPr>
              <a:lnSpc>
                <a:spcPct val="100000"/>
              </a:lnSpc>
            </a:pPr>
            <a:endParaRPr lang="es-ES" sz="1100" b="1">
              <a:latin typeface="zillaslab"/>
            </a:endParaRPr>
          </a:p>
          <a:p>
            <a:pPr>
              <a:lnSpc>
                <a:spcPct val="100000"/>
              </a:lnSpc>
            </a:pPr>
            <a:r>
              <a:rPr lang="es-ES" sz="1100" b="0" i="0">
                <a:effectLst/>
                <a:latin typeface="arial" panose="020B0604020202020204" pitchFamily="34" charset="0"/>
              </a:rPr>
              <a:t>Devuelve una cadena que representa al objeto.</a:t>
            </a:r>
          </a:p>
          <a:p>
            <a:pPr>
              <a:lnSpc>
                <a:spcPct val="100000"/>
              </a:lnSpc>
            </a:pPr>
            <a:r>
              <a:rPr lang="es-ES" sz="1100" b="0" i="0">
                <a:effectLst/>
                <a:latin typeface="arial" panose="020B0604020202020204" pitchFamily="34" charset="0"/>
              </a:rPr>
              <a:t>Todos los objetos tienen un método </a:t>
            </a:r>
            <a:r>
              <a:rPr lang="es-ES" sz="1100" b="0" i="0" err="1">
                <a:effectLst/>
                <a:latin typeface="arial" panose="020B0604020202020204" pitchFamily="34" charset="0"/>
              </a:rPr>
              <a:t>toString</a:t>
            </a:r>
            <a:r>
              <a:rPr lang="es-ES" sz="1100" b="0" i="0">
                <a:effectLst/>
                <a:latin typeface="arial" panose="020B0604020202020204" pitchFamily="34" charset="0"/>
              </a:rPr>
              <a:t> que se llama automáticamente cuando el objeto se representa como un valor de texto o cuando un objeto se referencia de tal manera que se espera una cadena. Por defecto, el método </a:t>
            </a:r>
            <a:r>
              <a:rPr lang="es-ES" sz="1100" b="0" i="0" err="1">
                <a:effectLst/>
                <a:latin typeface="arial" panose="020B0604020202020204" pitchFamily="34" charset="0"/>
              </a:rPr>
              <a:t>toString</a:t>
            </a:r>
            <a:r>
              <a:rPr lang="es-ES" sz="1100" b="0" i="0">
                <a:effectLst/>
                <a:latin typeface="arial" panose="020B0604020202020204" pitchFamily="34" charset="0"/>
              </a:rPr>
              <a:t> es heredado por todos los objetos que descienden de </a:t>
            </a:r>
            <a:r>
              <a:rPr lang="es-ES" sz="1100" b="0" i="0" err="1">
                <a:effectLst/>
                <a:latin typeface="arial" panose="020B0604020202020204" pitchFamily="34" charset="0"/>
              </a:rPr>
              <a:t>Object</a:t>
            </a:r>
            <a:r>
              <a:rPr lang="es-ES" sz="1100" b="0" i="0">
                <a:effectLst/>
                <a:latin typeface="arial" panose="020B0604020202020204" pitchFamily="34" charset="0"/>
              </a:rPr>
              <a:t>. Si este método no se </a:t>
            </a:r>
            <a:r>
              <a:rPr lang="es-ES" sz="1100" b="0" i="0" err="1">
                <a:effectLst/>
                <a:latin typeface="arial" panose="020B0604020202020204" pitchFamily="34" charset="0"/>
              </a:rPr>
              <a:t>sobreescribe</a:t>
            </a:r>
            <a:r>
              <a:rPr lang="es-ES" sz="1100" b="0" i="0">
                <a:effectLst/>
                <a:latin typeface="arial" panose="020B0604020202020204" pitchFamily="34" charset="0"/>
              </a:rPr>
              <a:t> en el objeto personalizado, </a:t>
            </a:r>
            <a:r>
              <a:rPr lang="es-ES" sz="1100" b="0" i="0" err="1">
                <a:effectLst/>
                <a:latin typeface="arial" panose="020B0604020202020204" pitchFamily="34" charset="0"/>
              </a:rPr>
              <a:t>toString</a:t>
            </a:r>
            <a:r>
              <a:rPr lang="es-ES" sz="1100" b="0" i="0">
                <a:effectLst/>
                <a:latin typeface="arial" panose="020B0604020202020204" pitchFamily="34" charset="0"/>
              </a:rPr>
              <a:t> devuelve [</a:t>
            </a:r>
            <a:r>
              <a:rPr lang="es-ES" sz="1100" b="0" i="0" err="1">
                <a:effectLst/>
                <a:latin typeface="arial" panose="020B0604020202020204" pitchFamily="34" charset="0"/>
              </a:rPr>
              <a:t>objecttype</a:t>
            </a:r>
            <a:r>
              <a:rPr lang="es-ES" sz="1100" b="0" i="0">
                <a:effectLst/>
                <a:latin typeface="arial" panose="020B0604020202020204" pitchFamily="34" charset="0"/>
              </a:rPr>
              <a:t> ], donde </a:t>
            </a:r>
            <a:r>
              <a:rPr lang="es-ES" sz="1100" b="0" i="0" err="1">
                <a:effectLst/>
                <a:latin typeface="arial" panose="020B0604020202020204" pitchFamily="34" charset="0"/>
              </a:rPr>
              <a:t>type</a:t>
            </a:r>
            <a:r>
              <a:rPr lang="es-ES" sz="1100" b="0" i="0">
                <a:effectLst/>
                <a:latin typeface="arial" panose="020B0604020202020204" pitchFamily="34" charset="0"/>
              </a:rPr>
              <a:t> es el tipo de objeto.</a:t>
            </a:r>
          </a:p>
          <a:p>
            <a:pPr>
              <a:lnSpc>
                <a:spcPct val="100000"/>
              </a:lnSpc>
            </a:pPr>
            <a:br>
              <a:rPr lang="es-ES" sz="1100"/>
            </a:br>
            <a:endParaRPr lang="es-ES" sz="1100"/>
          </a:p>
          <a:p>
            <a:pPr>
              <a:lnSpc>
                <a:spcPct val="100000"/>
              </a:lnSpc>
            </a:pPr>
            <a:endParaRPr lang="es-MX" sz="110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4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DE6F4E-C5F6-4FC7-AE3C-E119D385D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Ejemplos</a:t>
            </a:r>
          </a:p>
          <a:p>
            <a:pPr marL="0" indent="0">
              <a:buNone/>
            </a:pPr>
            <a:r>
              <a:rPr lang="es-MX" dirty="0" err="1"/>
              <a:t>Object.create</a:t>
            </a:r>
            <a:r>
              <a:rPr lang="es-MX" dirty="0"/>
              <a:t>()</a:t>
            </a:r>
          </a:p>
          <a:p>
            <a:pPr marL="0" indent="0">
              <a:buNone/>
            </a:pPr>
            <a:r>
              <a:rPr lang="es-MX" dirty="0"/>
              <a:t>Crea un nuevo objeto utilizando un objeto existente como prototipo del nuevo objeto.</a:t>
            </a:r>
          </a:p>
          <a:p>
            <a:pPr marL="0" indent="0">
              <a:buNone/>
            </a:pPr>
            <a:r>
              <a:rPr lang="es-MX" dirty="0"/>
              <a:t>Sintaxis : </a:t>
            </a:r>
            <a:r>
              <a:rPr lang="es-MX" dirty="0" err="1"/>
              <a:t>Object.create</a:t>
            </a:r>
            <a:r>
              <a:rPr lang="es-MX" dirty="0"/>
              <a:t>(proto[</a:t>
            </a:r>
            <a:r>
              <a:rPr lang="es-MX" dirty="0" err="1"/>
              <a:t>propertiesObject</a:t>
            </a:r>
            <a:r>
              <a:rPr lang="es-MX" dirty="0"/>
              <a:t>])</a:t>
            </a:r>
          </a:p>
          <a:p>
            <a:pPr marL="0" indent="0">
              <a:buNone/>
            </a:pPr>
            <a:r>
              <a:rPr lang="es-MX" dirty="0"/>
              <a:t>Parámetros</a:t>
            </a:r>
          </a:p>
          <a:p>
            <a:pPr marL="0" indent="0">
              <a:buNone/>
            </a:pPr>
            <a:r>
              <a:rPr lang="es-MX" dirty="0"/>
              <a:t>Proto: Objeto el cual debe ser el prototipo del nuevo objeto creado.</a:t>
            </a:r>
          </a:p>
          <a:p>
            <a:pPr marL="0" indent="0">
              <a:buNone/>
            </a:pPr>
            <a:r>
              <a:rPr lang="es-MX" dirty="0"/>
              <a:t>Las propiedades deben ser iguales al del objeto especificado</a:t>
            </a:r>
          </a:p>
          <a:p>
            <a:pPr marL="0" indent="0">
              <a:buNone/>
            </a:pPr>
            <a:r>
              <a:rPr lang="es-MX" dirty="0" err="1"/>
              <a:t>function</a:t>
            </a:r>
            <a:r>
              <a:rPr lang="es-MX" dirty="0"/>
              <a:t> </a:t>
            </a:r>
            <a:r>
              <a:rPr lang="es-MX" dirty="0" err="1"/>
              <a:t>Shape</a:t>
            </a:r>
            <a:r>
              <a:rPr lang="es-MX" dirty="0"/>
              <a:t>() {</a:t>
            </a:r>
          </a:p>
          <a:p>
            <a:pPr marL="0" indent="0">
              <a:buNone/>
            </a:pPr>
            <a:r>
              <a:rPr lang="es-MX" dirty="0"/>
              <a:t>  </a:t>
            </a:r>
            <a:r>
              <a:rPr lang="es-MX" dirty="0" err="1"/>
              <a:t>this.x</a:t>
            </a:r>
            <a:r>
              <a:rPr lang="es-MX" dirty="0"/>
              <a:t> = 0;</a:t>
            </a:r>
          </a:p>
          <a:p>
            <a:pPr marL="0" indent="0">
              <a:buNone/>
            </a:pPr>
            <a:r>
              <a:rPr lang="es-MX" dirty="0"/>
              <a:t>  </a:t>
            </a:r>
            <a:r>
              <a:rPr lang="es-MX" dirty="0" err="1"/>
              <a:t>this.y</a:t>
            </a:r>
            <a:r>
              <a:rPr lang="es-MX" dirty="0"/>
              <a:t> = 0;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  <a:p>
            <a:pPr marL="0" indent="0">
              <a:buNone/>
            </a:pPr>
            <a:r>
              <a:rPr lang="es-MX" dirty="0" err="1"/>
              <a:t>function</a:t>
            </a:r>
            <a:r>
              <a:rPr lang="es-MX" dirty="0"/>
              <a:t> </a:t>
            </a:r>
            <a:r>
              <a:rPr lang="es-MX" dirty="0" err="1"/>
              <a:t>Rectangle</a:t>
            </a:r>
            <a:r>
              <a:rPr lang="es-MX" dirty="0"/>
              <a:t>() {</a:t>
            </a:r>
          </a:p>
          <a:p>
            <a:pPr marL="0" indent="0">
              <a:buNone/>
            </a:pPr>
            <a:r>
              <a:rPr lang="es-MX" dirty="0"/>
              <a:t>  </a:t>
            </a:r>
            <a:r>
              <a:rPr lang="es-MX" dirty="0" err="1"/>
              <a:t>Shape.call</a:t>
            </a:r>
            <a:r>
              <a:rPr lang="es-MX" dirty="0"/>
              <a:t>(</a:t>
            </a:r>
            <a:r>
              <a:rPr lang="es-MX" dirty="0" err="1"/>
              <a:t>this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  <a:p>
            <a:pPr marL="0" indent="0">
              <a:buNone/>
            </a:pPr>
            <a:r>
              <a:rPr lang="es-MX" dirty="0" err="1"/>
              <a:t>var</a:t>
            </a:r>
            <a:r>
              <a:rPr lang="es-MX" dirty="0"/>
              <a:t> </a:t>
            </a:r>
            <a:r>
              <a:rPr lang="es-MX" dirty="0" err="1"/>
              <a:t>rect</a:t>
            </a:r>
            <a:r>
              <a:rPr lang="es-MX" dirty="0"/>
              <a:t> = new </a:t>
            </a:r>
            <a:r>
              <a:rPr lang="es-MX" dirty="0" err="1"/>
              <a:t>Rectangle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 err="1"/>
              <a:t>rect.x</a:t>
            </a:r>
            <a:r>
              <a:rPr lang="es-MX" dirty="0"/>
              <a:t> = 2</a:t>
            </a:r>
          </a:p>
          <a:p>
            <a:pPr marL="0" indent="0">
              <a:buNone/>
            </a:pPr>
            <a:r>
              <a:rPr lang="es-MX" dirty="0" err="1"/>
              <a:t>rect.y</a:t>
            </a:r>
            <a:r>
              <a:rPr lang="es-MX" dirty="0"/>
              <a:t> = 4</a:t>
            </a:r>
          </a:p>
          <a:p>
            <a:pPr marL="0" indent="0">
              <a:buNone/>
            </a:pPr>
            <a:r>
              <a:rPr lang="es-MX" dirty="0"/>
              <a:t>console.log('¿Es "</a:t>
            </a:r>
            <a:r>
              <a:rPr lang="es-MX" dirty="0" err="1"/>
              <a:t>rect</a:t>
            </a:r>
            <a:r>
              <a:rPr lang="es-MX" dirty="0"/>
              <a:t>" una instancia de "</a:t>
            </a:r>
            <a:r>
              <a:rPr lang="es-MX" dirty="0" err="1"/>
              <a:t>Rectangle</a:t>
            </a:r>
            <a:r>
              <a:rPr lang="es-MX" dirty="0"/>
              <a:t>"',</a:t>
            </a:r>
          </a:p>
          <a:p>
            <a:pPr marL="0" indent="0">
              <a:buNone/>
            </a:pPr>
            <a:r>
              <a:rPr lang="es-MX" dirty="0"/>
              <a:t>  </a:t>
            </a:r>
            <a:r>
              <a:rPr lang="es-MX" dirty="0" err="1"/>
              <a:t>rect</a:t>
            </a:r>
            <a:r>
              <a:rPr lang="es-MX" dirty="0"/>
              <a:t> </a:t>
            </a:r>
            <a:r>
              <a:rPr lang="es-MX" dirty="0" err="1"/>
              <a:t>instanceof</a:t>
            </a:r>
            <a:r>
              <a:rPr lang="es-MX" dirty="0"/>
              <a:t> </a:t>
            </a:r>
            <a:r>
              <a:rPr lang="es-MX" dirty="0" err="1"/>
              <a:t>Rectangle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  console.log(</a:t>
            </a:r>
            <a:r>
              <a:rPr lang="es-MX" dirty="0" err="1"/>
              <a:t>rect</a:t>
            </a:r>
            <a:r>
              <a:rPr lang="es-MX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1445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2CC7A-0A84-496C-A2D5-D4C637CB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s-MX">
                <a:solidFill>
                  <a:schemeClr val="bg1"/>
                </a:solidFill>
              </a:rPr>
              <a:t>Karim Rivera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9A4D41-0F18-4FCF-A670-D7DAA7E27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492679"/>
            <a:ext cx="8412480" cy="34947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1600" b="1" i="0" dirty="0" err="1">
                <a:effectLst/>
                <a:latin typeface="zillaslab"/>
              </a:rPr>
              <a:t>Object.getOwnPropertyDescriptor</a:t>
            </a:r>
            <a:r>
              <a:rPr lang="es-MX" sz="1600" b="1" i="0" dirty="0">
                <a:effectLst/>
                <a:latin typeface="zillaslab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s-MX" sz="1600" dirty="0"/>
              <a:t>El método </a:t>
            </a:r>
            <a:r>
              <a:rPr lang="es-MX" sz="1600" dirty="0" err="1"/>
              <a:t>Object.getOwnPropertyDescriptor</a:t>
            </a:r>
            <a:r>
              <a:rPr lang="es-MX" sz="1600" dirty="0"/>
              <a:t>() regresa como descripción de propiedad para una propiedad propia (eso es, una presente directamente en el objeto, no presente por la fuerza a través de la cadena de prototipo del objeto) de un objeto dado.</a:t>
            </a:r>
          </a:p>
          <a:p>
            <a:pPr>
              <a:lnSpc>
                <a:spcPct val="100000"/>
              </a:lnSpc>
            </a:pPr>
            <a:r>
              <a:rPr lang="es-MX" sz="1600" dirty="0"/>
              <a:t>Parámetros  </a:t>
            </a:r>
          </a:p>
          <a:p>
            <a:pPr>
              <a:lnSpc>
                <a:spcPct val="100000"/>
              </a:lnSpc>
            </a:pPr>
            <a:r>
              <a:rPr lang="es-MX" sz="1600" dirty="0" err="1"/>
              <a:t>obj</a:t>
            </a:r>
            <a:endParaRPr lang="es-MX" sz="1600" dirty="0"/>
          </a:p>
          <a:p>
            <a:pPr>
              <a:lnSpc>
                <a:spcPct val="100000"/>
              </a:lnSpc>
            </a:pPr>
            <a:r>
              <a:rPr lang="es-MX" sz="1600" dirty="0"/>
              <a:t>El objeto en el que se busca la propiedad.</a:t>
            </a:r>
          </a:p>
          <a:p>
            <a:pPr>
              <a:lnSpc>
                <a:spcPct val="100000"/>
              </a:lnSpc>
            </a:pPr>
            <a:r>
              <a:rPr lang="es-MX" sz="1600" dirty="0" err="1"/>
              <a:t>prop</a:t>
            </a:r>
            <a:endParaRPr lang="es-MX" sz="1600" dirty="0"/>
          </a:p>
          <a:p>
            <a:pPr>
              <a:lnSpc>
                <a:spcPct val="100000"/>
              </a:lnSpc>
            </a:pPr>
            <a:r>
              <a:rPr lang="es-MX" sz="1600" dirty="0"/>
              <a:t>El nombre de la propiedad del cuál se obtendrá la descripción.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66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D034F44-AE5E-4769-833A-83C25FB56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00" y="1420837"/>
            <a:ext cx="6935357" cy="398115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8C090A-10C7-4618-B879-0B7719FBE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623930"/>
            <a:ext cx="3541205" cy="3158160"/>
          </a:xfrm>
        </p:spPr>
        <p:txBody>
          <a:bodyPr>
            <a:normAutofit/>
          </a:bodyPr>
          <a:lstStyle/>
          <a:p>
            <a:r>
              <a:rPr lang="es-MX" b="1" i="0" err="1">
                <a:effectLst/>
                <a:latin typeface="zillaslab"/>
              </a:rPr>
              <a:t>Object.getOwnPropertyDescriptors</a:t>
            </a:r>
            <a:r>
              <a:rPr lang="es-MX" b="1" i="0">
                <a:effectLst/>
                <a:latin typeface="zillaslab"/>
              </a:rPr>
              <a:t>()</a:t>
            </a:r>
          </a:p>
          <a:p>
            <a:r>
              <a:rPr lang="es-MX" dirty="0"/>
              <a:t>El </a:t>
            </a:r>
            <a:r>
              <a:rPr lang="es-MX" dirty="0" err="1"/>
              <a:t>métodoObject.getOwnPropertyDescriptors</a:t>
            </a:r>
            <a:r>
              <a:rPr lang="es-MX" dirty="0"/>
              <a:t>() regresa todos los descriptores de propiedad propios de un objeto dado.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24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2B2CFE-7301-45DE-939B-737004B5B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s-MX" b="1" i="0" dirty="0" err="1">
                <a:solidFill>
                  <a:srgbClr val="1B1B1B"/>
                </a:solidFill>
                <a:effectLst/>
                <a:latin typeface="zillaslab"/>
              </a:rPr>
              <a:t>Object.getOwnPropertySymbols</a:t>
            </a:r>
            <a:r>
              <a:rPr lang="es-MX" b="1" i="0" dirty="0">
                <a:solidFill>
                  <a:srgbClr val="1B1B1B"/>
                </a:solidFill>
                <a:effectLst/>
                <a:latin typeface="zillaslab"/>
              </a:rPr>
              <a:t>()</a:t>
            </a:r>
          </a:p>
          <a:p>
            <a:r>
              <a:rPr lang="es-MX" dirty="0"/>
              <a:t>El método </a:t>
            </a:r>
            <a:r>
              <a:rPr lang="es-MX" dirty="0" err="1"/>
              <a:t>Object.getOwnPropertySymbols</a:t>
            </a:r>
            <a:r>
              <a:rPr lang="es-MX" dirty="0"/>
              <a:t>() regresa una colección de todos las propiedades de los </a:t>
            </a:r>
            <a:r>
              <a:rPr lang="es-MX" dirty="0" err="1"/>
              <a:t>simbolos</a:t>
            </a:r>
            <a:r>
              <a:rPr lang="es-MX" dirty="0"/>
              <a:t> encontrados directamente en un objeto dado.</a:t>
            </a:r>
          </a:p>
          <a:p>
            <a:endParaRPr lang="es-MX" dirty="0"/>
          </a:p>
          <a:p>
            <a:r>
              <a:rPr lang="es-MX" dirty="0" err="1"/>
              <a:t>Síntaxis</a:t>
            </a:r>
            <a:endParaRPr lang="es-MX" dirty="0"/>
          </a:p>
          <a:p>
            <a:pPr marL="0" indent="0">
              <a:buNone/>
            </a:pPr>
            <a:r>
              <a:rPr lang="es-MX" dirty="0" err="1"/>
              <a:t>Object.getOwnPropertySymbols</a:t>
            </a:r>
            <a:r>
              <a:rPr lang="es-MX" dirty="0"/>
              <a:t>(</a:t>
            </a:r>
            <a:r>
              <a:rPr lang="es-MX" dirty="0" err="1"/>
              <a:t>obj</a:t>
            </a:r>
            <a:r>
              <a:rPr lang="es-MX" dirty="0"/>
              <a:t>)</a:t>
            </a:r>
          </a:p>
          <a:p>
            <a:r>
              <a:rPr lang="es-MX" dirty="0" err="1"/>
              <a:t>Parametros</a:t>
            </a:r>
            <a:endParaRPr lang="es-MX" dirty="0"/>
          </a:p>
          <a:p>
            <a:r>
              <a:rPr lang="es-MX" dirty="0" err="1"/>
              <a:t>obj</a:t>
            </a:r>
            <a:endParaRPr lang="es-MX" dirty="0"/>
          </a:p>
          <a:p>
            <a:r>
              <a:rPr lang="es-MX" dirty="0"/>
              <a:t>El objeto del cual los </a:t>
            </a:r>
            <a:r>
              <a:rPr lang="es-MX" dirty="0" err="1"/>
              <a:t>simbolos</a:t>
            </a:r>
            <a:r>
              <a:rPr lang="es-MX" dirty="0"/>
              <a:t> de propiedades son devueltos.</a:t>
            </a:r>
          </a:p>
        </p:txBody>
      </p:sp>
    </p:spTree>
    <p:extLst>
      <p:ext uri="{BB962C8B-B14F-4D97-AF65-F5344CB8AC3E}">
        <p14:creationId xmlns:p14="http://schemas.microsoft.com/office/powerpoint/2010/main" val="368594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5D535B05-450C-489C-98E6-30B27D170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3" y="2250728"/>
            <a:ext cx="6301805" cy="196931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241CC3-E596-4DD9-A01D-02420DE42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623930"/>
            <a:ext cx="3541205" cy="31581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700" b="1" i="0" err="1">
                <a:effectLst/>
                <a:latin typeface="zillaslab"/>
              </a:rPr>
              <a:t>Object.prototype.toLocaleString</a:t>
            </a:r>
            <a:r>
              <a:rPr lang="es-ES" sz="1700" b="1" i="0">
                <a:effectLst/>
                <a:latin typeface="zillaslab"/>
              </a:rPr>
              <a:t>()</a:t>
            </a:r>
            <a:br>
              <a:rPr lang="es-ES" sz="1700" b="1" i="0">
                <a:effectLst/>
                <a:latin typeface="zillaslab"/>
              </a:rPr>
            </a:br>
            <a:endParaRPr lang="es-ES" sz="1700" b="1" i="0">
              <a:effectLst/>
              <a:latin typeface="zillaslab"/>
            </a:endParaRPr>
          </a:p>
          <a:p>
            <a:pPr>
              <a:lnSpc>
                <a:spcPct val="100000"/>
              </a:lnSpc>
            </a:pPr>
            <a:r>
              <a:rPr lang="es-ES" sz="1700"/>
              <a:t>El método </a:t>
            </a:r>
            <a:r>
              <a:rPr lang="es-ES" sz="1700" err="1"/>
              <a:t>toLocaleString</a:t>
            </a:r>
            <a:r>
              <a:rPr lang="es-ES" sz="1700"/>
              <a:t>() devuelve un </a:t>
            </a:r>
            <a:r>
              <a:rPr lang="es-ES" sz="1700" err="1"/>
              <a:t>string</a:t>
            </a:r>
            <a:r>
              <a:rPr lang="es-ES" sz="1700"/>
              <a:t> que representa a un objeto. Este método está pensado para ser redefinido en los objetos derivados, para los propósitos específicos de cada configuración regional.</a:t>
            </a:r>
          </a:p>
          <a:p>
            <a:pPr>
              <a:lnSpc>
                <a:spcPct val="100000"/>
              </a:lnSpc>
            </a:pPr>
            <a:endParaRPr lang="es-MX" sz="170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52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255CC3-1B1A-4E3B-8EE3-6DBBC14DB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s-MX">
                <a:solidFill>
                  <a:schemeClr val="bg1"/>
                </a:solidFill>
              </a:rPr>
              <a:t>Abdo Rassul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43A0B9-CAE6-4AC5-B18E-F4C531546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1600" err="1"/>
              <a:t>Object.assign</a:t>
            </a:r>
            <a:r>
              <a:rPr lang="es-MX" sz="1600"/>
              <a:t>() y </a:t>
            </a:r>
            <a:r>
              <a:rPr lang="es-MX" sz="1600" err="1"/>
              <a:t>Object.values</a:t>
            </a:r>
            <a:endParaRPr lang="es-MX" sz="1600"/>
          </a:p>
          <a:p>
            <a:pPr>
              <a:lnSpc>
                <a:spcPct val="100000"/>
              </a:lnSpc>
            </a:pPr>
            <a:endParaRPr lang="es-MX" sz="1600"/>
          </a:p>
          <a:p>
            <a:pPr>
              <a:lnSpc>
                <a:spcPct val="100000"/>
              </a:lnSpc>
            </a:pPr>
            <a:r>
              <a:rPr lang="es-MX" sz="1600" err="1"/>
              <a:t>Object.assign</a:t>
            </a:r>
            <a:r>
              <a:rPr lang="es-MX" sz="1600"/>
              <a:t>(): usando '</a:t>
            </a:r>
            <a:r>
              <a:rPr lang="es-MX" sz="1600" err="1"/>
              <a:t>get</a:t>
            </a:r>
            <a:r>
              <a:rPr lang="es-MX" sz="1600"/>
              <a:t>' en el objeto fuente y 'set' en el objetivo permite </a:t>
            </a:r>
            <a:r>
              <a:rPr lang="es-MX" sz="1600" err="1"/>
              <a:t>sobreescribir</a:t>
            </a:r>
            <a:r>
              <a:rPr lang="es-MX" sz="1600"/>
              <a:t> las propiedades del primero hacia el otro (OJO, sólo si tienen el mismo nombre de propiedad)</a:t>
            </a:r>
          </a:p>
          <a:p>
            <a:pPr>
              <a:lnSpc>
                <a:spcPct val="100000"/>
              </a:lnSpc>
            </a:pPr>
            <a:r>
              <a:rPr lang="es-MX" sz="1600"/>
              <a:t>En caso de sobrescribir propiedades que no se encontraban inicialmente en el objeto objetivo, este las hereda en vez de cambiar sus valores</a:t>
            </a:r>
          </a:p>
          <a:p>
            <a:pPr>
              <a:lnSpc>
                <a:spcPct val="100000"/>
              </a:lnSpc>
            </a:pPr>
            <a:r>
              <a:rPr lang="es-MX" sz="1600"/>
              <a:t>Sintaxis: </a:t>
            </a:r>
            <a:r>
              <a:rPr lang="es-MX" sz="1600" err="1"/>
              <a:t>Object.assign</a:t>
            </a:r>
            <a:r>
              <a:rPr lang="es-MX" sz="1600"/>
              <a:t>([objetivo],[fuente])</a:t>
            </a:r>
          </a:p>
          <a:p>
            <a:pPr>
              <a:lnSpc>
                <a:spcPct val="100000"/>
              </a:lnSpc>
            </a:pPr>
            <a:r>
              <a:rPr lang="es-MX" sz="1600" err="1"/>
              <a:t>Object.values</a:t>
            </a:r>
            <a:r>
              <a:rPr lang="es-MX" sz="1600"/>
              <a:t>(): regresa un arreglo de los valores de todas las propiedades nativas de un objeto</a:t>
            </a:r>
          </a:p>
          <a:p>
            <a:pPr>
              <a:lnSpc>
                <a:spcPct val="100000"/>
              </a:lnSpc>
            </a:pPr>
            <a:endParaRPr lang="es-MX" sz="160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7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935283-270D-4690-967E-71CA3071B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518116"/>
            <a:ext cx="8412480" cy="39077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s-MX" sz="1500" dirty="0"/>
              <a:t>EJEMPLOS DE </a:t>
            </a:r>
            <a:r>
              <a:rPr lang="es-MX" sz="1500" dirty="0" err="1"/>
              <a:t>Object.assign</a:t>
            </a:r>
            <a:r>
              <a:rPr lang="es-MX" sz="1500" dirty="0"/>
              <a:t>() y </a:t>
            </a:r>
            <a:r>
              <a:rPr lang="es-MX" sz="1500" dirty="0" err="1"/>
              <a:t>Object.values</a:t>
            </a:r>
            <a:r>
              <a:rPr lang="es-MX" sz="1500" dirty="0"/>
              <a:t>()</a:t>
            </a:r>
          </a:p>
          <a:p>
            <a:pPr>
              <a:lnSpc>
                <a:spcPct val="100000"/>
              </a:lnSpc>
            </a:pPr>
            <a:endParaRPr lang="es-MX" sz="1500" dirty="0"/>
          </a:p>
          <a:p>
            <a:pPr>
              <a:lnSpc>
                <a:spcPct val="100000"/>
              </a:lnSpc>
            </a:pPr>
            <a:r>
              <a:rPr lang="es-MX" sz="1500" dirty="0" err="1"/>
              <a:t>Object.assign</a:t>
            </a:r>
            <a:r>
              <a:rPr lang="es-MX" sz="1500" dirty="0"/>
              <a:t>(): </a:t>
            </a:r>
          </a:p>
          <a:p>
            <a:pPr>
              <a:lnSpc>
                <a:spcPct val="100000"/>
              </a:lnSpc>
            </a:pPr>
            <a:r>
              <a:rPr lang="es-MX" sz="1500" dirty="0" err="1"/>
              <a:t>let</a:t>
            </a:r>
            <a:r>
              <a:rPr lang="es-MX" sz="1500" dirty="0"/>
              <a:t> fuente = {a: 25, c: 32}</a:t>
            </a:r>
          </a:p>
          <a:p>
            <a:pPr>
              <a:lnSpc>
                <a:spcPct val="100000"/>
              </a:lnSpc>
            </a:pPr>
            <a:r>
              <a:rPr lang="es-MX" sz="1500" dirty="0" err="1"/>
              <a:t>let</a:t>
            </a:r>
            <a:r>
              <a:rPr lang="es-MX" sz="1500" dirty="0"/>
              <a:t> objetivo = {a: 12, b: 15}</a:t>
            </a:r>
          </a:p>
          <a:p>
            <a:pPr>
              <a:lnSpc>
                <a:spcPct val="100000"/>
              </a:lnSpc>
            </a:pPr>
            <a:r>
              <a:rPr lang="es-MX" sz="1500" dirty="0" err="1"/>
              <a:t>Object.assign</a:t>
            </a:r>
            <a:r>
              <a:rPr lang="es-MX" sz="1500" dirty="0"/>
              <a:t>(objetivo, fuente)</a:t>
            </a:r>
          </a:p>
          <a:p>
            <a:pPr>
              <a:lnSpc>
                <a:spcPct val="100000"/>
              </a:lnSpc>
            </a:pPr>
            <a:r>
              <a:rPr lang="es-MX" sz="1500" dirty="0"/>
              <a:t>console.log(objetivo)        Sale {a: 25, b: 15, c: 32}</a:t>
            </a:r>
          </a:p>
          <a:p>
            <a:pPr>
              <a:lnSpc>
                <a:spcPct val="100000"/>
              </a:lnSpc>
            </a:pPr>
            <a:endParaRPr lang="es-MX" sz="1500" dirty="0"/>
          </a:p>
          <a:p>
            <a:pPr>
              <a:lnSpc>
                <a:spcPct val="100000"/>
              </a:lnSpc>
            </a:pPr>
            <a:r>
              <a:rPr lang="es-MX" sz="1500" dirty="0" err="1"/>
              <a:t>Object.values</a:t>
            </a:r>
            <a:r>
              <a:rPr lang="es-MX" sz="1500" dirty="0"/>
              <a:t>():</a:t>
            </a:r>
          </a:p>
          <a:p>
            <a:pPr>
              <a:lnSpc>
                <a:spcPct val="100000"/>
              </a:lnSpc>
            </a:pPr>
            <a:r>
              <a:rPr lang="es-MX" sz="1500" dirty="0" err="1"/>
              <a:t>const</a:t>
            </a:r>
            <a:r>
              <a:rPr lang="es-MX" sz="1500" dirty="0"/>
              <a:t> </a:t>
            </a:r>
            <a:r>
              <a:rPr lang="es-MX" sz="1500" dirty="0" err="1"/>
              <a:t>objY</a:t>
            </a:r>
            <a:r>
              <a:rPr lang="es-MX" sz="1500" dirty="0"/>
              <a:t> = {</a:t>
            </a:r>
          </a:p>
          <a:p>
            <a:pPr>
              <a:lnSpc>
                <a:spcPct val="100000"/>
              </a:lnSpc>
            </a:pPr>
            <a:r>
              <a:rPr lang="es-MX" sz="1500" dirty="0"/>
              <a:t>  a: 'alguna cosa', b: false, c: 1455</a:t>
            </a:r>
          </a:p>
          <a:p>
            <a:pPr>
              <a:lnSpc>
                <a:spcPct val="100000"/>
              </a:lnSpc>
            </a:pPr>
            <a:r>
              <a:rPr lang="es-MX" sz="1500" dirty="0"/>
              <a:t>}</a:t>
            </a:r>
          </a:p>
          <a:p>
            <a:pPr>
              <a:lnSpc>
                <a:spcPct val="100000"/>
              </a:lnSpc>
            </a:pPr>
            <a:r>
              <a:rPr lang="es-MX" sz="1500" dirty="0"/>
              <a:t>console.log(</a:t>
            </a:r>
            <a:r>
              <a:rPr lang="es-MX" sz="1500" dirty="0" err="1"/>
              <a:t>Object.values</a:t>
            </a:r>
            <a:r>
              <a:rPr lang="es-MX" sz="1500" dirty="0"/>
              <a:t>(</a:t>
            </a:r>
            <a:r>
              <a:rPr lang="es-MX" sz="1500" dirty="0" err="1"/>
              <a:t>objY</a:t>
            </a:r>
            <a:r>
              <a:rPr lang="es-MX" sz="1500" dirty="0"/>
              <a:t>))    Sale ['alguna cosa', false, 1455]</a:t>
            </a:r>
          </a:p>
          <a:p>
            <a:pPr>
              <a:lnSpc>
                <a:spcPct val="100000"/>
              </a:lnSpc>
            </a:pPr>
            <a:endParaRPr lang="es-MX" sz="800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0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ABE1CA-7E10-479D-9C14-30721D2A0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1700" err="1"/>
              <a:t>Object.entries</a:t>
            </a:r>
            <a:r>
              <a:rPr lang="es-MX" sz="1700"/>
              <a:t>()</a:t>
            </a:r>
          </a:p>
          <a:p>
            <a:pPr>
              <a:lnSpc>
                <a:spcPct val="100000"/>
              </a:lnSpc>
            </a:pPr>
            <a:r>
              <a:rPr lang="es-MX" sz="1700"/>
              <a:t>Este método regresa un arreglo de todas las propiedades nativas de un objeto, junto con sus valores en formato [[prop1, valor], [prop2, valor], ...]</a:t>
            </a:r>
          </a:p>
          <a:p>
            <a:pPr>
              <a:lnSpc>
                <a:spcPct val="100000"/>
              </a:lnSpc>
            </a:pPr>
            <a:endParaRPr lang="es-MX" sz="1700"/>
          </a:p>
          <a:p>
            <a:pPr>
              <a:lnSpc>
                <a:spcPct val="100000"/>
              </a:lnSpc>
            </a:pPr>
            <a:r>
              <a:rPr lang="es-MX" sz="1700"/>
              <a:t>En caso de querer iterar a través de las propiedades (para ejecutar código antes de mostrar cada uno de ellos), usamos un ciclo </a:t>
            </a:r>
            <a:r>
              <a:rPr lang="es-MX" sz="1700" err="1"/>
              <a:t>for</a:t>
            </a:r>
            <a:endParaRPr lang="es-MX" sz="1700"/>
          </a:p>
          <a:p>
            <a:pPr>
              <a:lnSpc>
                <a:spcPct val="100000"/>
              </a:lnSpc>
            </a:pPr>
            <a:r>
              <a:rPr lang="es-MX" sz="1700"/>
              <a:t>Sintaxis: </a:t>
            </a:r>
            <a:r>
              <a:rPr lang="es-MX" sz="1700" err="1"/>
              <a:t>for</a:t>
            </a:r>
            <a:r>
              <a:rPr lang="es-MX" sz="1700"/>
              <a:t>(</a:t>
            </a:r>
            <a:r>
              <a:rPr lang="es-MX" sz="1700" err="1"/>
              <a:t>const</a:t>
            </a:r>
            <a:r>
              <a:rPr lang="es-MX" sz="1700"/>
              <a:t> [</a:t>
            </a:r>
            <a:r>
              <a:rPr lang="es-MX" sz="1700" err="1"/>
              <a:t>key</a:t>
            </a:r>
            <a:r>
              <a:rPr lang="es-MX" sz="1700"/>
              <a:t>, </a:t>
            </a:r>
            <a:r>
              <a:rPr lang="es-MX" sz="1700" err="1"/>
              <a:t>value</a:t>
            </a:r>
            <a:r>
              <a:rPr lang="es-MX" sz="1700"/>
              <a:t>] </a:t>
            </a:r>
            <a:r>
              <a:rPr lang="es-MX" sz="1700" err="1"/>
              <a:t>of</a:t>
            </a:r>
            <a:r>
              <a:rPr lang="es-MX" sz="1700"/>
              <a:t> </a:t>
            </a:r>
            <a:r>
              <a:rPr lang="es-MX" sz="1700" err="1"/>
              <a:t>Object.entries</a:t>
            </a:r>
            <a:r>
              <a:rPr lang="es-MX" sz="1700"/>
              <a:t>(([objeto]))</a:t>
            </a:r>
          </a:p>
          <a:p>
            <a:pPr>
              <a:lnSpc>
                <a:spcPct val="100000"/>
              </a:lnSpc>
            </a:pPr>
            <a:r>
              <a:rPr lang="es-MX" sz="1700"/>
              <a:t>¡OJO! El 'in' en ciclos lo usamos para iterar a través de arreglos. El '</a:t>
            </a:r>
            <a:r>
              <a:rPr lang="es-MX" sz="1700" err="1"/>
              <a:t>of</a:t>
            </a:r>
            <a:r>
              <a:rPr lang="es-MX" sz="1700"/>
              <a:t>' se usa para iterar a través de objetos</a:t>
            </a:r>
          </a:p>
          <a:p>
            <a:pPr>
              <a:lnSpc>
                <a:spcPct val="100000"/>
              </a:lnSpc>
            </a:pPr>
            <a:endParaRPr lang="es-MX" sz="170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1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4F056D-B8BB-4D03-999D-C0BB2B2F8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729" y="758952"/>
            <a:ext cx="11079271" cy="4754880"/>
          </a:xfrm>
        </p:spPr>
        <p:txBody>
          <a:bodyPr>
            <a:normAutofit lnSpcReduction="10000"/>
          </a:bodyPr>
          <a:lstStyle/>
          <a:p>
            <a:r>
              <a:rPr lang="es-MX" dirty="0"/>
              <a:t>EJEMPLOS DE </a:t>
            </a:r>
            <a:r>
              <a:rPr lang="es-MX" dirty="0" err="1"/>
              <a:t>Object.entries</a:t>
            </a:r>
            <a:r>
              <a:rPr lang="es-MX" dirty="0"/>
              <a:t>()</a:t>
            </a:r>
          </a:p>
          <a:p>
            <a:endParaRPr lang="es-MX" dirty="0"/>
          </a:p>
          <a:p>
            <a:r>
              <a:rPr lang="es-MX" dirty="0" err="1"/>
              <a:t>const</a:t>
            </a:r>
            <a:r>
              <a:rPr lang="es-MX" dirty="0"/>
              <a:t> </a:t>
            </a:r>
            <a:r>
              <a:rPr lang="es-MX" dirty="0" err="1"/>
              <a:t>objetoX</a:t>
            </a:r>
            <a:r>
              <a:rPr lang="es-MX" dirty="0"/>
              <a:t> = {</a:t>
            </a:r>
          </a:p>
          <a:p>
            <a:r>
              <a:rPr lang="es-MX" dirty="0"/>
              <a:t> a: 'algo’, b: true, c: 8901</a:t>
            </a:r>
          </a:p>
          <a:p>
            <a:r>
              <a:rPr lang="es-MX" dirty="0"/>
              <a:t>}</a:t>
            </a:r>
          </a:p>
          <a:p>
            <a:endParaRPr lang="es-MX" dirty="0"/>
          </a:p>
          <a:p>
            <a:r>
              <a:rPr lang="es-MX" dirty="0"/>
              <a:t>console.log(</a:t>
            </a:r>
            <a:r>
              <a:rPr lang="es-MX" dirty="0" err="1"/>
              <a:t>Object.entries</a:t>
            </a:r>
            <a:r>
              <a:rPr lang="es-MX" dirty="0"/>
              <a:t>(</a:t>
            </a:r>
            <a:r>
              <a:rPr lang="es-MX" dirty="0" err="1"/>
              <a:t>objetoX</a:t>
            </a:r>
            <a:r>
              <a:rPr lang="es-MX" dirty="0"/>
              <a:t>))</a:t>
            </a:r>
          </a:p>
          <a:p>
            <a:endParaRPr lang="es-MX" dirty="0"/>
          </a:p>
          <a:p>
            <a:r>
              <a:rPr lang="es-MX" dirty="0" err="1"/>
              <a:t>for</a:t>
            </a:r>
            <a:r>
              <a:rPr lang="es-MX" dirty="0"/>
              <a:t>(</a:t>
            </a:r>
            <a:r>
              <a:rPr lang="es-MX" dirty="0" err="1"/>
              <a:t>const</a:t>
            </a:r>
            <a:r>
              <a:rPr lang="es-MX" dirty="0"/>
              <a:t> [</a:t>
            </a:r>
            <a:r>
              <a:rPr lang="es-MX" dirty="0" err="1"/>
              <a:t>key</a:t>
            </a:r>
            <a:r>
              <a:rPr lang="es-MX" dirty="0"/>
              <a:t>, </a:t>
            </a:r>
            <a:r>
              <a:rPr lang="es-MX" dirty="0" err="1"/>
              <a:t>value</a:t>
            </a:r>
            <a:r>
              <a:rPr lang="es-MX" dirty="0"/>
              <a:t>] </a:t>
            </a:r>
            <a:r>
              <a:rPr lang="es-MX" dirty="0" err="1"/>
              <a:t>of</a:t>
            </a:r>
            <a:r>
              <a:rPr lang="es-MX" dirty="0"/>
              <a:t> </a:t>
            </a:r>
            <a:r>
              <a:rPr lang="es-MX" dirty="0" err="1"/>
              <a:t>Object.entries</a:t>
            </a:r>
            <a:r>
              <a:rPr lang="es-MX" dirty="0"/>
              <a:t>(</a:t>
            </a:r>
            <a:r>
              <a:rPr lang="es-MX" dirty="0" err="1"/>
              <a:t>objetoX</a:t>
            </a:r>
            <a:r>
              <a:rPr lang="es-MX" dirty="0"/>
              <a:t>)){</a:t>
            </a:r>
          </a:p>
          <a:p>
            <a:r>
              <a:rPr lang="es-MX" dirty="0"/>
              <a:t>console.log(`${</a:t>
            </a:r>
            <a:r>
              <a:rPr lang="es-MX" dirty="0" err="1"/>
              <a:t>key</a:t>
            </a:r>
            <a:r>
              <a:rPr lang="es-MX" dirty="0"/>
              <a:t>} = ${</a:t>
            </a:r>
            <a:r>
              <a:rPr lang="es-MX" dirty="0" err="1"/>
              <a:t>value</a:t>
            </a:r>
            <a:r>
              <a:rPr lang="es-MX" dirty="0"/>
              <a:t>}`)                       </a:t>
            </a:r>
          </a:p>
          <a:p>
            <a:r>
              <a:rPr lang="es-MX" dirty="0"/>
              <a:t>}</a:t>
            </a:r>
          </a:p>
          <a:p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179BA96-85BE-4C56-9207-EA4F2A605BB3}"/>
              </a:ext>
            </a:extLst>
          </p:cNvPr>
          <p:cNvSpPr txBox="1"/>
          <p:nvPr/>
        </p:nvSpPr>
        <p:spPr>
          <a:xfrm>
            <a:off x="4980934" y="3244334"/>
            <a:ext cx="405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Sale: [['a', 'algo’], ['b', true], ['c', 8901]]</a:t>
            </a:r>
          </a:p>
        </p:txBody>
      </p:sp>
      <p:sp>
        <p:nvSpPr>
          <p:cNvPr id="6" name="CuadroTexto 3">
            <a:extLst>
              <a:ext uri="{FF2B5EF4-FFF2-40B4-BE49-F238E27FC236}">
                <a16:creationId xmlns:a16="http://schemas.microsoft.com/office/drawing/2014/main" id="{1B1DA4AE-04FE-46C3-8316-696423E8ECFE}"/>
              </a:ext>
            </a:extLst>
          </p:cNvPr>
          <p:cNvSpPr txBox="1"/>
          <p:nvPr/>
        </p:nvSpPr>
        <p:spPr>
          <a:xfrm>
            <a:off x="6469811" y="3969417"/>
            <a:ext cx="1907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Sale: a = algo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      b = true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      c = 8901</a:t>
            </a:r>
          </a:p>
        </p:txBody>
      </p:sp>
    </p:spTree>
    <p:extLst>
      <p:ext uri="{BB962C8B-B14F-4D97-AF65-F5344CB8AC3E}">
        <p14:creationId xmlns:p14="http://schemas.microsoft.com/office/powerpoint/2010/main" val="233515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15C10A-28DA-4FA6-830D-06D110E8B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s-MX" sz="4200">
                <a:solidFill>
                  <a:schemeClr val="bg1"/>
                </a:solidFill>
              </a:rPr>
              <a:t>Jose Manuel Galindo Estrella</a:t>
            </a:r>
            <a:br>
              <a:rPr lang="es-MX" sz="4200">
                <a:solidFill>
                  <a:schemeClr val="bg1"/>
                </a:solidFill>
              </a:rPr>
            </a:br>
            <a:endParaRPr lang="es-MX" sz="420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B643C4-DFC0-4F37-966B-BE3D711DB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413169"/>
            <a:ext cx="6039340" cy="3368920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s-ES" sz="1100" b="1" u="sng" dirty="0" err="1"/>
              <a:t>Object.prototype.propertyIsEnumerable</a:t>
            </a:r>
            <a:r>
              <a:rPr lang="es-ES" sz="1100" b="1" u="sng" dirty="0"/>
              <a:t>()</a:t>
            </a:r>
          </a:p>
          <a:p>
            <a:pPr>
              <a:lnSpc>
                <a:spcPct val="100000"/>
              </a:lnSpc>
            </a:pPr>
            <a:endParaRPr lang="es-MX" sz="1100" dirty="0"/>
          </a:p>
          <a:p>
            <a:pPr>
              <a:lnSpc>
                <a:spcPct val="100000"/>
              </a:lnSpc>
            </a:pPr>
            <a:r>
              <a:rPr lang="es-MX" sz="1500" dirty="0"/>
              <a:t>El método </a:t>
            </a:r>
            <a:r>
              <a:rPr lang="es-MX" sz="1500" dirty="0" err="1"/>
              <a:t>propertyIsEnumerable</a:t>
            </a:r>
            <a:r>
              <a:rPr lang="es-MX" sz="1500" dirty="0"/>
              <a:t>() regresa un </a:t>
            </a:r>
            <a:r>
              <a:rPr lang="es-MX" sz="1500" dirty="0" err="1"/>
              <a:t>Boleano</a:t>
            </a:r>
            <a:r>
              <a:rPr lang="es-MX" sz="1500" dirty="0"/>
              <a:t> indicando si la propiedad especificada es </a:t>
            </a:r>
            <a:r>
              <a:rPr lang="es-MX" sz="1500" dirty="0" err="1"/>
              <a:t>enumerable</a:t>
            </a:r>
            <a:r>
              <a:rPr lang="es-MX" sz="1500" dirty="0"/>
              <a:t>.</a:t>
            </a:r>
          </a:p>
          <a:p>
            <a:pPr>
              <a:lnSpc>
                <a:spcPct val="100000"/>
              </a:lnSpc>
            </a:pPr>
            <a:endParaRPr lang="es-MX" sz="1500" dirty="0"/>
          </a:p>
          <a:p>
            <a:pPr>
              <a:lnSpc>
                <a:spcPct val="100000"/>
              </a:lnSpc>
            </a:pPr>
            <a:endParaRPr lang="es-MX" sz="1500" dirty="0"/>
          </a:p>
          <a:p>
            <a:pPr>
              <a:lnSpc>
                <a:spcPct val="100000"/>
              </a:lnSpc>
            </a:pPr>
            <a:endParaRPr lang="es-MX" sz="1500" dirty="0"/>
          </a:p>
          <a:p>
            <a:pPr>
              <a:lnSpc>
                <a:spcPct val="100000"/>
              </a:lnSpc>
            </a:pPr>
            <a:endParaRPr lang="es-MX" sz="1500" dirty="0"/>
          </a:p>
          <a:p>
            <a:pPr>
              <a:lnSpc>
                <a:spcPct val="100000"/>
              </a:lnSpc>
            </a:pPr>
            <a:r>
              <a:rPr lang="es-ES" sz="1500" dirty="0"/>
              <a:t>Todos los objetos tienen un método </a:t>
            </a:r>
            <a:r>
              <a:rPr lang="es-ES" sz="1500" dirty="0" err="1"/>
              <a:t>propertyIsEnumerable</a:t>
            </a:r>
            <a:r>
              <a:rPr lang="es-ES" sz="1500" dirty="0"/>
              <a:t>. Este método puede determinar si la propiedad especificada en el objeto puede ser enumerada por un ciclo </a:t>
            </a:r>
            <a:r>
              <a:rPr lang="es-ES" sz="1500" dirty="0" err="1"/>
              <a:t>for</a:t>
            </a:r>
            <a:r>
              <a:rPr lang="es-ES" sz="1500" dirty="0"/>
              <a:t>...in, con la excepción de propiedades heredadas a través de </a:t>
            </a:r>
            <a:r>
              <a:rPr lang="es-ES" sz="1500" dirty="0" err="1"/>
              <a:t>prototype</a:t>
            </a:r>
            <a:r>
              <a:rPr lang="es-ES" sz="1500" dirty="0"/>
              <a:t>. Si el objeto no tiene la propiedad especificada, este método regresa un valor false.</a:t>
            </a:r>
            <a:endParaRPr lang="es-MX" sz="1500" dirty="0"/>
          </a:p>
          <a:p>
            <a:pPr>
              <a:lnSpc>
                <a:spcPct val="100000"/>
              </a:lnSpc>
            </a:pPr>
            <a:endParaRPr lang="es-MX" sz="1500" dirty="0"/>
          </a:p>
          <a:p>
            <a:pPr>
              <a:lnSpc>
                <a:spcPct val="100000"/>
              </a:lnSpc>
            </a:pPr>
            <a:endParaRPr lang="es-MX" sz="11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385E831-01ED-4B7A-9C9D-7B597F40B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519" y="3007812"/>
            <a:ext cx="6221491" cy="1261386"/>
          </a:xfrm>
          <a:prstGeom prst="rect">
            <a:avLst/>
          </a:pr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2111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RegularSeedLeftStep">
      <a:dk1>
        <a:srgbClr val="000000"/>
      </a:dk1>
      <a:lt1>
        <a:srgbClr val="FFFFFF"/>
      </a:lt1>
      <a:dk2>
        <a:srgbClr val="1C322D"/>
      </a:dk2>
      <a:lt2>
        <a:srgbClr val="E8E3E2"/>
      </a:lt2>
      <a:accent1>
        <a:srgbClr val="46AFCA"/>
      </a:accent1>
      <a:accent2>
        <a:srgbClr val="33B398"/>
      </a:accent2>
      <a:accent3>
        <a:srgbClr val="40B76C"/>
      </a:accent3>
      <a:accent4>
        <a:srgbClr val="3AB834"/>
      </a:accent4>
      <a:accent5>
        <a:srgbClr val="72B13D"/>
      </a:accent5>
      <a:accent6>
        <a:srgbClr val="9BAA30"/>
      </a:accent6>
      <a:hlink>
        <a:srgbClr val="BF5A3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2169</Words>
  <Application>Microsoft Office PowerPoint</Application>
  <PresentationFormat>Panorámica</PresentationFormat>
  <Paragraphs>284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2" baseType="lpstr">
      <vt:lpstr>Arial</vt:lpstr>
      <vt:lpstr>Arial</vt:lpstr>
      <vt:lpstr>Avenir Next LT Pro</vt:lpstr>
      <vt:lpstr>Consolas</vt:lpstr>
      <vt:lpstr>Courier New</vt:lpstr>
      <vt:lpstr>Sitka Banner</vt:lpstr>
      <vt:lpstr>Tw Cen MT</vt:lpstr>
      <vt:lpstr>zillaslab</vt:lpstr>
      <vt:lpstr>HeadlinesVTI</vt:lpstr>
      <vt:lpstr>Métodos de los Objetos</vt:lpstr>
      <vt:lpstr>Christian nassim limones isais </vt:lpstr>
      <vt:lpstr>Presentación de PowerPoint</vt:lpstr>
      <vt:lpstr>Presentación de PowerPoint</vt:lpstr>
      <vt:lpstr>Abdo Rassul</vt:lpstr>
      <vt:lpstr>Presentación de PowerPoint</vt:lpstr>
      <vt:lpstr>Presentación de PowerPoint</vt:lpstr>
      <vt:lpstr>Presentación de PowerPoint</vt:lpstr>
      <vt:lpstr>Jose Manuel Galindo Estrella </vt:lpstr>
      <vt:lpstr>Presentación de PowerPoint</vt:lpstr>
      <vt:lpstr>Victor Guillermo</vt:lpstr>
      <vt:lpstr>Sebastián Cruz Jara</vt:lpstr>
      <vt:lpstr>Presentación de PowerPoint</vt:lpstr>
      <vt:lpstr>Presentación de PowerPoint</vt:lpstr>
      <vt:lpstr>Presentación de PowerPoint</vt:lpstr>
      <vt:lpstr>Miriam Pamela</vt:lpstr>
      <vt:lpstr>Object.prototype.hasOwnProperty()</vt:lpstr>
      <vt:lpstr>Felipe Escobedo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Axel Chacon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Karim Rivera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de los Objetos</dc:title>
  <dc:creator>Alumno: Karim Rachid Daher Rivera</dc:creator>
  <cp:lastModifiedBy>Alumno: Karim Rachid Daher Rivera</cp:lastModifiedBy>
  <cp:revision>2</cp:revision>
  <dcterms:created xsi:type="dcterms:W3CDTF">2021-10-01T00:41:31Z</dcterms:created>
  <dcterms:modified xsi:type="dcterms:W3CDTF">2021-10-01T02:03:58Z</dcterms:modified>
</cp:coreProperties>
</file>