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344fed49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344fed49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344fed49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344fed49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344fed49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344fed49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344fed49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344fed49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Include details on SQL cleanup prior to applying machine model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344fed49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344fed49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344fed49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344fed49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ata.world/bgp12/nbancaacomparisons" TargetMode="External"/><Relationship Id="rId4" Type="http://schemas.openxmlformats.org/officeDocument/2006/relationships/hyperlink" Target="https://data.world/achou/nba-draft-combine-measurements" TargetMode="External"/><Relationship Id="rId5" Type="http://schemas.openxmlformats.org/officeDocument/2006/relationships/hyperlink" Target="https://data.world/jgrosz99/nba-player-data-1978-201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lnSpc>
                <a:spcPct val="125000"/>
              </a:lnSpc>
              <a:spcBef>
                <a:spcPts val="2400"/>
              </a:spcBef>
              <a:spcAft>
                <a:spcPts val="0"/>
              </a:spcAft>
              <a:buNone/>
            </a:pPr>
            <a:r>
              <a:rPr lang="en" sz="2300">
                <a:solidFill>
                  <a:srgbClr val="24292E"/>
                </a:solidFill>
                <a:latin typeface="Arial"/>
                <a:ea typeface="Arial"/>
                <a:cs typeface="Arial"/>
                <a:sym typeface="Arial"/>
              </a:rPr>
              <a:t>Exploring Correlation Between College Statistical Categories and NBA Success</a:t>
            </a:r>
            <a:endParaRPr sz="2300">
              <a:solidFill>
                <a:srgbClr val="24292E"/>
              </a:solidFill>
              <a:latin typeface="Arial"/>
              <a:ea typeface="Arial"/>
              <a:cs typeface="Arial"/>
              <a:sym typeface="Arial"/>
            </a:endParaRPr>
          </a:p>
          <a:p>
            <a:pPr indent="0" lvl="0" marL="0" rtl="0" algn="l">
              <a:spcBef>
                <a:spcPts val="120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UCB Extension: Data Analytics</a:t>
            </a:r>
            <a:endParaRPr/>
          </a:p>
          <a:p>
            <a:pPr indent="0" lvl="0" marL="0" rtl="0" algn="l">
              <a:spcBef>
                <a:spcPts val="0"/>
              </a:spcBef>
              <a:spcAft>
                <a:spcPts val="0"/>
              </a:spcAft>
              <a:buNone/>
            </a:pPr>
            <a:r>
              <a:rPr lang="en" sz="1200"/>
              <a:t>Ilana Portugal, Erik Rolston, Philip Ring, James Fang, Nassim Ataii</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37625" y="551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Topic &amp; Background</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7650" y="18843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24292E"/>
                </a:solidFill>
                <a:highlight>
                  <a:srgbClr val="FFFFFF"/>
                </a:highlight>
                <a:latin typeface="Arial"/>
                <a:ea typeface="Arial"/>
                <a:cs typeface="Arial"/>
                <a:sym typeface="Arial"/>
              </a:rPr>
              <a:t>Our topic is focused on college statistical categories and their correlation to NBA career success. This topic was selected to determine if there are stats of NBA players' college career that are indicators of NBA career success, and if they can be used when predicting the success of other college athletes entering the NBA. If a correlation in our analysis is found, it can be a valuable indicator for </a:t>
            </a:r>
            <a:r>
              <a:rPr lang="en" sz="1400">
                <a:solidFill>
                  <a:srgbClr val="24292E"/>
                </a:solidFill>
                <a:highlight>
                  <a:srgbClr val="FFFFFF"/>
                </a:highlight>
                <a:latin typeface="Arial"/>
                <a:ea typeface="Arial"/>
                <a:cs typeface="Arial"/>
                <a:sym typeface="Arial"/>
              </a:rPr>
              <a:t>predicting</a:t>
            </a:r>
            <a:r>
              <a:rPr lang="en" sz="1400">
                <a:solidFill>
                  <a:srgbClr val="24292E"/>
                </a:solidFill>
                <a:highlight>
                  <a:srgbClr val="FFFFFF"/>
                </a:highlight>
                <a:latin typeface="Arial"/>
                <a:ea typeface="Arial"/>
                <a:cs typeface="Arial"/>
                <a:sym typeface="Arial"/>
              </a:rPr>
              <a:t> the success of incoming players drafted for the NBA.</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19550" y="581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Data</a:t>
            </a:r>
            <a:endParaRPr/>
          </a:p>
        </p:txBody>
      </p:sp>
      <p:sp>
        <p:nvSpPr>
          <p:cNvPr id="99" name="Google Shape;99;p15"/>
          <p:cNvSpPr txBox="1"/>
          <p:nvPr>
            <p:ph idx="1" type="body"/>
          </p:nvPr>
        </p:nvSpPr>
        <p:spPr>
          <a:xfrm>
            <a:off x="147925" y="1441200"/>
            <a:ext cx="90501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24292E"/>
              </a:buClr>
              <a:buSzPts val="1300"/>
              <a:buFont typeface="Arial"/>
              <a:buChar char="●"/>
            </a:pPr>
            <a:r>
              <a:rPr lang="en">
                <a:solidFill>
                  <a:srgbClr val="24292E"/>
                </a:solidFill>
                <a:latin typeface="Arial"/>
                <a:ea typeface="Arial"/>
                <a:cs typeface="Arial"/>
                <a:sym typeface="Arial"/>
              </a:rPr>
              <a:t>Number of all-star appearances</a:t>
            </a:r>
            <a:endParaRPr>
              <a:solidFill>
                <a:srgbClr val="24292E"/>
              </a:solidFill>
              <a:latin typeface="Arial"/>
              <a:ea typeface="Arial"/>
              <a:cs typeface="Arial"/>
              <a:sym typeface="Arial"/>
            </a:endParaRPr>
          </a:p>
          <a:p>
            <a:pPr indent="-311150" lvl="0" marL="457200" rtl="0" algn="l">
              <a:spcBef>
                <a:spcPts val="0"/>
              </a:spcBef>
              <a:spcAft>
                <a:spcPts val="0"/>
              </a:spcAft>
              <a:buClr>
                <a:srgbClr val="24292E"/>
              </a:buClr>
              <a:buSzPts val="1300"/>
              <a:buFont typeface="Arial"/>
              <a:buChar char="●"/>
            </a:pPr>
            <a:r>
              <a:rPr lang="en">
                <a:solidFill>
                  <a:srgbClr val="24292E"/>
                </a:solidFill>
                <a:latin typeface="Arial"/>
                <a:ea typeface="Arial"/>
                <a:cs typeface="Arial"/>
                <a:sym typeface="Arial"/>
              </a:rPr>
              <a:t>Length in the league</a:t>
            </a:r>
            <a:endParaRPr>
              <a:solidFill>
                <a:srgbClr val="24292E"/>
              </a:solidFill>
              <a:latin typeface="Arial"/>
              <a:ea typeface="Arial"/>
              <a:cs typeface="Arial"/>
              <a:sym typeface="Arial"/>
            </a:endParaRPr>
          </a:p>
          <a:p>
            <a:pPr indent="-311150" lvl="0" marL="457200" rtl="0" algn="l">
              <a:spcBef>
                <a:spcPts val="0"/>
              </a:spcBef>
              <a:spcAft>
                <a:spcPts val="0"/>
              </a:spcAft>
              <a:buClr>
                <a:srgbClr val="24292E"/>
              </a:buClr>
              <a:buSzPts val="1300"/>
              <a:buFont typeface="Arial"/>
              <a:buChar char="●"/>
            </a:pPr>
            <a:r>
              <a:rPr lang="en">
                <a:solidFill>
                  <a:srgbClr val="24292E"/>
                </a:solidFill>
                <a:latin typeface="Arial"/>
                <a:ea typeface="Arial"/>
                <a:cs typeface="Arial"/>
                <a:sym typeface="Arial"/>
              </a:rPr>
              <a:t>Career length</a:t>
            </a:r>
            <a:endParaRPr>
              <a:solidFill>
                <a:srgbClr val="24292E"/>
              </a:solidFill>
              <a:latin typeface="Arial"/>
              <a:ea typeface="Arial"/>
              <a:cs typeface="Arial"/>
              <a:sym typeface="Arial"/>
            </a:endParaRPr>
          </a:p>
          <a:p>
            <a:pPr indent="-311150" lvl="0" marL="457200" rtl="0" algn="l">
              <a:spcBef>
                <a:spcPts val="0"/>
              </a:spcBef>
              <a:spcAft>
                <a:spcPts val="0"/>
              </a:spcAft>
              <a:buClr>
                <a:srgbClr val="24292E"/>
              </a:buClr>
              <a:buSzPts val="1300"/>
              <a:buFont typeface="Arial"/>
              <a:buChar char="●"/>
            </a:pPr>
            <a:r>
              <a:rPr lang="en">
                <a:solidFill>
                  <a:srgbClr val="24292E"/>
                </a:solidFill>
                <a:latin typeface="Arial"/>
                <a:ea typeface="Arial"/>
                <a:cs typeface="Arial"/>
                <a:sym typeface="Arial"/>
              </a:rPr>
              <a:t>Win shares per 48 min play</a:t>
            </a:r>
            <a:endParaRPr>
              <a:solidFill>
                <a:srgbClr val="24292E"/>
              </a:solidFill>
              <a:latin typeface="Arial"/>
              <a:ea typeface="Arial"/>
              <a:cs typeface="Arial"/>
              <a:sym typeface="Arial"/>
            </a:endParaRPr>
          </a:p>
          <a:p>
            <a:pPr indent="-311150" lvl="0" marL="457200" rtl="0" algn="l">
              <a:spcBef>
                <a:spcPts val="0"/>
              </a:spcBef>
              <a:spcAft>
                <a:spcPts val="0"/>
              </a:spcAft>
              <a:buClr>
                <a:srgbClr val="24292E"/>
              </a:buClr>
              <a:buSzPts val="1300"/>
              <a:buFont typeface="Arial"/>
              <a:buChar char="●"/>
            </a:pPr>
            <a:r>
              <a:rPr lang="en">
                <a:solidFill>
                  <a:srgbClr val="24292E"/>
                </a:solidFill>
                <a:latin typeface="Arial"/>
                <a:ea typeface="Arial"/>
                <a:cs typeface="Arial"/>
                <a:sym typeface="Arial"/>
              </a:rPr>
              <a:t>Number of years played in college</a:t>
            </a:r>
            <a:endParaRPr>
              <a:solidFill>
                <a:srgbClr val="24292E"/>
              </a:solidFill>
              <a:latin typeface="Arial"/>
              <a:ea typeface="Arial"/>
              <a:cs typeface="Arial"/>
              <a:sym typeface="Arial"/>
            </a:endParaRPr>
          </a:p>
          <a:p>
            <a:pPr indent="-311150" lvl="0" marL="457200" rtl="0" algn="l">
              <a:spcBef>
                <a:spcPts val="0"/>
              </a:spcBef>
              <a:spcAft>
                <a:spcPts val="0"/>
              </a:spcAft>
              <a:buClr>
                <a:srgbClr val="24292E"/>
              </a:buClr>
              <a:buSzPts val="1300"/>
              <a:buFont typeface="Arial"/>
              <a:buChar char="●"/>
            </a:pPr>
            <a:r>
              <a:rPr lang="en">
                <a:solidFill>
                  <a:srgbClr val="24292E"/>
                </a:solidFill>
                <a:latin typeface="Arial"/>
                <a:ea typeface="Arial"/>
                <a:cs typeface="Arial"/>
                <a:sym typeface="Arial"/>
              </a:rPr>
              <a:t>Massive injuries that will serve as outliers</a:t>
            </a:r>
            <a:endParaRPr>
              <a:solidFill>
                <a:srgbClr val="24292E"/>
              </a:solidFill>
              <a:latin typeface="Arial"/>
              <a:ea typeface="Arial"/>
              <a:cs typeface="Arial"/>
              <a:sym typeface="Arial"/>
            </a:endParaRPr>
          </a:p>
          <a:p>
            <a:pPr indent="0" lvl="0" marL="0" rtl="0" algn="l">
              <a:spcBef>
                <a:spcPts val="0"/>
              </a:spcBef>
              <a:spcAft>
                <a:spcPts val="0"/>
              </a:spcAft>
              <a:buNone/>
            </a:pPr>
            <a:r>
              <a:t/>
            </a:r>
            <a:endParaRPr>
              <a:solidFill>
                <a:srgbClr val="24292E"/>
              </a:solidFill>
              <a:latin typeface="Arial"/>
              <a:ea typeface="Arial"/>
              <a:cs typeface="Arial"/>
              <a:sym typeface="Arial"/>
            </a:endParaRPr>
          </a:p>
          <a:p>
            <a:pPr indent="0" lvl="0" marL="0" rtl="0" algn="l">
              <a:spcBef>
                <a:spcPts val="1200"/>
              </a:spcBef>
              <a:spcAft>
                <a:spcPts val="0"/>
              </a:spcAft>
              <a:buNone/>
            </a:pPr>
            <a:r>
              <a:rPr b="1" lang="en">
                <a:solidFill>
                  <a:srgbClr val="24292E"/>
                </a:solidFill>
                <a:latin typeface="Arial"/>
                <a:ea typeface="Arial"/>
                <a:cs typeface="Arial"/>
                <a:sym typeface="Arial"/>
              </a:rPr>
              <a:t>The sources for our data are the following:</a:t>
            </a:r>
            <a:endParaRPr b="1">
              <a:solidFill>
                <a:srgbClr val="24292E"/>
              </a:solidFill>
              <a:latin typeface="Arial"/>
              <a:ea typeface="Arial"/>
              <a:cs typeface="Arial"/>
              <a:sym typeface="Arial"/>
            </a:endParaRPr>
          </a:p>
          <a:p>
            <a:pPr indent="-311150" lvl="0" marL="457200" rtl="0" algn="l">
              <a:spcBef>
                <a:spcPts val="1200"/>
              </a:spcBef>
              <a:spcAft>
                <a:spcPts val="0"/>
              </a:spcAft>
              <a:buSzPts val="1300"/>
              <a:buFont typeface="Arial"/>
              <a:buChar char="●"/>
            </a:pPr>
            <a:r>
              <a:rPr lang="en">
                <a:solidFill>
                  <a:srgbClr val="24292E"/>
                </a:solidFill>
                <a:latin typeface="Arial"/>
                <a:ea typeface="Arial"/>
                <a:cs typeface="Arial"/>
                <a:sym typeface="Arial"/>
              </a:rPr>
              <a:t>To compare player career statistics between the NBA and NCAA to give an overall view of a player's career trajectory: </a:t>
            </a:r>
            <a:r>
              <a:rPr lang="en">
                <a:solidFill>
                  <a:schemeClr val="accent5"/>
                </a:solidFill>
                <a:uFill>
                  <a:noFill/>
                </a:uFill>
                <a:latin typeface="Arial"/>
                <a:ea typeface="Arial"/>
                <a:cs typeface="Arial"/>
                <a:sym typeface="Arial"/>
                <a:hlinkClick r:id="rId3">
                  <a:extLst>
                    <a:ext uri="{A12FA001-AC4F-418D-AE19-62706E023703}">
                      <ahyp:hlinkClr val="tx"/>
                    </a:ext>
                  </a:extLst>
                </a:hlinkClick>
              </a:rPr>
              <a:t>https://data.world/bgp12/nbancaacomparisons</a:t>
            </a:r>
            <a:r>
              <a:rPr lang="en">
                <a:solidFill>
                  <a:srgbClr val="24292E"/>
                </a:solidFill>
                <a:latin typeface="Arial"/>
                <a:ea typeface="Arial"/>
                <a:cs typeface="Arial"/>
                <a:sym typeface="Arial"/>
              </a:rPr>
              <a:t> </a:t>
            </a:r>
            <a:endParaRPr>
              <a:solidFill>
                <a:srgbClr val="24292E"/>
              </a:solidFill>
              <a:latin typeface="Arial"/>
              <a:ea typeface="Arial"/>
              <a:cs typeface="Arial"/>
              <a:sym typeface="Arial"/>
            </a:endParaRPr>
          </a:p>
          <a:p>
            <a:pPr indent="-311150" lvl="0" marL="457200" rtl="0" algn="l">
              <a:spcBef>
                <a:spcPts val="0"/>
              </a:spcBef>
              <a:spcAft>
                <a:spcPts val="0"/>
              </a:spcAft>
              <a:buSzPts val="1300"/>
              <a:buFont typeface="Arial"/>
              <a:buChar char="●"/>
            </a:pPr>
            <a:r>
              <a:rPr lang="en">
                <a:solidFill>
                  <a:srgbClr val="24292E"/>
                </a:solidFill>
                <a:latin typeface="Arial"/>
                <a:ea typeface="Arial"/>
                <a:cs typeface="Arial"/>
                <a:sym typeface="Arial"/>
              </a:rPr>
              <a:t>Measurements for NBA draft combine participants from DraftExpress.com: </a:t>
            </a:r>
            <a:r>
              <a:rPr lang="en">
                <a:solidFill>
                  <a:schemeClr val="accent5"/>
                </a:solidFill>
                <a:uFill>
                  <a:noFill/>
                </a:uFill>
                <a:latin typeface="Arial"/>
                <a:ea typeface="Arial"/>
                <a:cs typeface="Arial"/>
                <a:sym typeface="Arial"/>
                <a:hlinkClick r:id="rId4">
                  <a:extLst>
                    <a:ext uri="{A12FA001-AC4F-418D-AE19-62706E023703}">
                      <ahyp:hlinkClr val="tx"/>
                    </a:ext>
                  </a:extLst>
                </a:hlinkClick>
              </a:rPr>
              <a:t>https://data.world/achou/nba-draft-combine-measurements</a:t>
            </a:r>
            <a:r>
              <a:rPr lang="en">
                <a:solidFill>
                  <a:srgbClr val="24292E"/>
                </a:solidFill>
                <a:latin typeface="Arial"/>
                <a:ea typeface="Arial"/>
                <a:cs typeface="Arial"/>
                <a:sym typeface="Arial"/>
              </a:rPr>
              <a:t> </a:t>
            </a:r>
            <a:endParaRPr>
              <a:solidFill>
                <a:srgbClr val="24292E"/>
              </a:solidFill>
              <a:latin typeface="Arial"/>
              <a:ea typeface="Arial"/>
              <a:cs typeface="Arial"/>
              <a:sym typeface="Arial"/>
            </a:endParaRPr>
          </a:p>
          <a:p>
            <a:pPr indent="-311150" lvl="0" marL="457200" rtl="0" algn="l">
              <a:spcBef>
                <a:spcPts val="0"/>
              </a:spcBef>
              <a:spcAft>
                <a:spcPts val="0"/>
              </a:spcAft>
              <a:buSzPts val="1300"/>
              <a:buFont typeface="Arial"/>
              <a:buChar char="●"/>
            </a:pPr>
            <a:r>
              <a:rPr lang="en">
                <a:solidFill>
                  <a:srgbClr val="24292E"/>
                </a:solidFill>
                <a:latin typeface="Arial"/>
                <a:ea typeface="Arial"/>
                <a:cs typeface="Arial"/>
                <a:sym typeface="Arial"/>
              </a:rPr>
              <a:t>NBA Player Data Per Season From 1978-2016: </a:t>
            </a:r>
            <a:r>
              <a:rPr lang="en">
                <a:solidFill>
                  <a:schemeClr val="accent5"/>
                </a:solidFill>
                <a:uFill>
                  <a:noFill/>
                </a:uFill>
                <a:latin typeface="Arial"/>
                <a:ea typeface="Arial"/>
                <a:cs typeface="Arial"/>
                <a:sym typeface="Arial"/>
                <a:hlinkClick r:id="rId5">
                  <a:extLst>
                    <a:ext uri="{A12FA001-AC4F-418D-AE19-62706E023703}">
                      <ahyp:hlinkClr val="tx"/>
                    </a:ext>
                  </a:extLst>
                </a:hlinkClick>
              </a:rPr>
              <a:t>https://data.world/jgrosz99/nba-player-data-1978-2016</a:t>
            </a:r>
            <a:r>
              <a:rPr lang="en">
                <a:solidFill>
                  <a:srgbClr val="24292E"/>
                </a:solidFill>
                <a:latin typeface="Arial"/>
                <a:ea typeface="Arial"/>
                <a:cs typeface="Arial"/>
                <a:sym typeface="Arial"/>
              </a:rPr>
              <a:t> </a:t>
            </a:r>
            <a:endParaRPr>
              <a:solidFill>
                <a:srgbClr val="24292E"/>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26825" y="57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To Be Answered</a:t>
            </a:r>
            <a:endParaRPr/>
          </a:p>
        </p:txBody>
      </p:sp>
      <p:sp>
        <p:nvSpPr>
          <p:cNvPr id="105" name="Google Shape;105;p16"/>
          <p:cNvSpPr txBox="1"/>
          <p:nvPr>
            <p:ph idx="1" type="body"/>
          </p:nvPr>
        </p:nvSpPr>
        <p:spPr>
          <a:xfrm>
            <a:off x="727650" y="17438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24292E"/>
                </a:solidFill>
                <a:highlight>
                  <a:srgbClr val="FFFFFF"/>
                </a:highlight>
                <a:latin typeface="Arial"/>
                <a:ea typeface="Arial"/>
                <a:cs typeface="Arial"/>
                <a:sym typeface="Arial"/>
              </a:rPr>
              <a:t>We aim to answer the following questions: </a:t>
            </a:r>
            <a:endParaRPr b="1" sz="1400">
              <a:solidFill>
                <a:srgbClr val="24292E"/>
              </a:solidFill>
              <a:highlight>
                <a:srgbClr val="FFFFFF"/>
              </a:highlight>
              <a:latin typeface="Arial"/>
              <a:ea typeface="Arial"/>
              <a:cs typeface="Arial"/>
              <a:sym typeface="Arial"/>
            </a:endParaRPr>
          </a:p>
          <a:p>
            <a:pPr indent="-317500" lvl="0" marL="457200" rtl="0" algn="l">
              <a:spcBef>
                <a:spcPts val="160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Is there any correlation between a player's college career and their NBA success?</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 Is there any biometric data to support a correlation between player stats and NBA success? </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Can these correlations be used as an efficient predictive model for future players being drafted to the NBA?</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599750" y="605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Data Exploration Completed</a:t>
            </a:r>
            <a:endParaRPr/>
          </a:p>
        </p:txBody>
      </p:sp>
      <p:sp>
        <p:nvSpPr>
          <p:cNvPr id="111" name="Google Shape;111;p17"/>
          <p:cNvSpPr txBox="1"/>
          <p:nvPr>
            <p:ph idx="1" type="body"/>
          </p:nvPr>
        </p:nvSpPr>
        <p:spPr>
          <a:xfrm>
            <a:off x="727650" y="16465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Arial"/>
                <a:ea typeface="Arial"/>
                <a:cs typeface="Arial"/>
                <a:sym typeface="Arial"/>
              </a:rPr>
              <a:t>A machine learning model was created by the following: </a:t>
            </a:r>
            <a:endParaRPr b="1" sz="1400">
              <a:solidFill>
                <a:srgbClr val="000000"/>
              </a:solidFill>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Determine the number of unique values in each column for potential binning</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Split preprocessed data into our features and target arrays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Define the model and  layers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Char char="●"/>
            </a:pPr>
            <a:r>
              <a:rPr lang="en" sz="1400">
                <a:solidFill>
                  <a:srgbClr val="000000"/>
                </a:solidFill>
                <a:latin typeface="Arial"/>
                <a:ea typeface="Arial"/>
                <a:cs typeface="Arial"/>
                <a:sym typeface="Arial"/>
              </a:rPr>
              <a:t>Compile, train, and Evaluate the model using the test data</a:t>
            </a:r>
            <a:endParaRPr sz="1400">
              <a:solidFill>
                <a:srgbClr val="000000"/>
              </a:solidFill>
              <a:latin typeface="Arial"/>
              <a:ea typeface="Arial"/>
              <a:cs typeface="Arial"/>
              <a:sym typeface="Arial"/>
            </a:endParaRPr>
          </a:p>
          <a:p>
            <a:pPr indent="0" lvl="0" marL="45720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40900" y="475600"/>
            <a:ext cx="48543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Analysis </a:t>
            </a:r>
            <a:endParaRPr/>
          </a:p>
          <a:p>
            <a:pPr indent="0" lvl="0" marL="0" rtl="0" algn="l">
              <a:spcBef>
                <a:spcPts val="0"/>
              </a:spcBef>
              <a:spcAft>
                <a:spcPts val="0"/>
              </a:spcAft>
              <a:buNone/>
            </a:pPr>
            <a:r>
              <a:t/>
            </a:r>
            <a:endParaRPr/>
          </a:p>
        </p:txBody>
      </p:sp>
      <p:sp>
        <p:nvSpPr>
          <p:cNvPr id="117" name="Google Shape;117;p18"/>
          <p:cNvSpPr txBox="1"/>
          <p:nvPr>
            <p:ph idx="1" type="body"/>
          </p:nvPr>
        </p:nvSpPr>
        <p:spPr>
          <a:xfrm>
            <a:off x="213225" y="1527925"/>
            <a:ext cx="33009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t>**Insert Data Visualization ** </a:t>
            </a:r>
            <a:endParaRPr b="1"/>
          </a:p>
          <a:p>
            <a:pPr indent="-311150" lvl="0" marL="457200" rtl="0" algn="l">
              <a:spcBef>
                <a:spcPts val="1600"/>
              </a:spcBef>
              <a:spcAft>
                <a:spcPts val="0"/>
              </a:spcAft>
              <a:buSzPts val="1300"/>
              <a:buChar char="●"/>
            </a:pPr>
            <a:r>
              <a:rPr b="1" lang="en"/>
              <a:t>List Tableau functions used </a:t>
            </a:r>
            <a:endParaRPr b="1"/>
          </a:p>
          <a:p>
            <a:pPr indent="-311150" lvl="0" marL="457200" rtl="0" algn="l">
              <a:spcBef>
                <a:spcPts val="0"/>
              </a:spcBef>
              <a:spcAft>
                <a:spcPts val="0"/>
              </a:spcAft>
              <a:buSzPts val="1300"/>
              <a:buChar char="●"/>
            </a:pPr>
            <a:r>
              <a:rPr b="1" lang="en"/>
              <a:t>Description of trends shown by tableau dashboard</a:t>
            </a:r>
            <a:endParaRPr b="1"/>
          </a:p>
          <a:p>
            <a:pPr indent="-298450" lvl="1" marL="914400" rtl="0" algn="l">
              <a:spcBef>
                <a:spcPts val="0"/>
              </a:spcBef>
              <a:spcAft>
                <a:spcPts val="0"/>
              </a:spcAft>
              <a:buSzPts val="1100"/>
              <a:buChar char="○"/>
            </a:pPr>
            <a:r>
              <a:rPr b="1" lang="en"/>
              <a:t>1.  Observation:</a:t>
            </a:r>
            <a:endParaRPr b="1"/>
          </a:p>
          <a:p>
            <a:pPr indent="-298450" lvl="1" marL="914400" rtl="0" algn="l">
              <a:spcBef>
                <a:spcPts val="0"/>
              </a:spcBef>
              <a:spcAft>
                <a:spcPts val="0"/>
              </a:spcAft>
              <a:buSzPts val="1100"/>
              <a:buChar char="○"/>
            </a:pPr>
            <a:r>
              <a:rPr b="1" lang="en"/>
              <a:t>2.  Observation:</a:t>
            </a:r>
            <a:endParaRPr b="1"/>
          </a:p>
          <a:p>
            <a:pPr indent="-298450" lvl="1" marL="914400" rtl="0" algn="l">
              <a:spcBef>
                <a:spcPts val="0"/>
              </a:spcBef>
              <a:spcAft>
                <a:spcPts val="0"/>
              </a:spcAft>
              <a:buSzPts val="1100"/>
              <a:buChar char="○"/>
            </a:pPr>
            <a:r>
              <a:rPr b="1" lang="en"/>
              <a:t>3.  Observation: </a:t>
            </a:r>
            <a:endParaRPr b="1"/>
          </a:p>
          <a:p>
            <a:pPr indent="-298450" lvl="2" marL="1371600" rtl="0" algn="l">
              <a:spcBef>
                <a:spcPts val="0"/>
              </a:spcBef>
              <a:spcAft>
                <a:spcPts val="0"/>
              </a:spcAft>
              <a:buSzPts val="1100"/>
              <a:buChar char="■"/>
            </a:pPr>
            <a:r>
              <a:rPr b="1" lang="en"/>
              <a:t>Conclusion: </a:t>
            </a:r>
            <a:endParaRPr b="1"/>
          </a:p>
          <a:p>
            <a:pPr indent="-311150" lvl="0" marL="457200" rtl="0" algn="l">
              <a:spcBef>
                <a:spcPts val="0"/>
              </a:spcBef>
              <a:spcAft>
                <a:spcPts val="0"/>
              </a:spcAft>
              <a:buSzPts val="1300"/>
              <a:buChar char="●"/>
            </a:pPr>
            <a:r>
              <a:rPr b="1" lang="en"/>
              <a:t>Link to Tableau Story </a:t>
            </a:r>
            <a:endParaRPr/>
          </a:p>
        </p:txBody>
      </p:sp>
      <p:pic>
        <p:nvPicPr>
          <p:cNvPr id="118" name="Google Shape;118;p18"/>
          <p:cNvPicPr preferRelativeResize="0"/>
          <p:nvPr/>
        </p:nvPicPr>
        <p:blipFill>
          <a:blip r:embed="rId3">
            <a:alphaModFix/>
          </a:blip>
          <a:stretch>
            <a:fillRect/>
          </a:stretch>
        </p:blipFill>
        <p:spPr>
          <a:xfrm>
            <a:off x="3443626" y="1263700"/>
            <a:ext cx="5599825" cy="3791075"/>
          </a:xfrm>
          <a:prstGeom prst="rect">
            <a:avLst/>
          </a:prstGeom>
          <a:noFill/>
          <a:ln>
            <a:noFill/>
          </a:ln>
        </p:spPr>
      </p:pic>
      <p:sp>
        <p:nvSpPr>
          <p:cNvPr id="119" name="Google Shape;119;p18"/>
          <p:cNvSpPr txBox="1"/>
          <p:nvPr/>
        </p:nvSpPr>
        <p:spPr>
          <a:xfrm>
            <a:off x="5087225" y="807050"/>
            <a:ext cx="38478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EXAMPLE SCREENSHOT (Not Final)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26825" y="540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Tools, Language, Algorithms</a:t>
            </a:r>
            <a:endParaRPr/>
          </a:p>
        </p:txBody>
      </p:sp>
      <p:sp>
        <p:nvSpPr>
          <p:cNvPr id="125" name="Google Shape;125;p19"/>
          <p:cNvSpPr txBox="1"/>
          <p:nvPr>
            <p:ph idx="1" type="body"/>
          </p:nvPr>
        </p:nvSpPr>
        <p:spPr>
          <a:xfrm>
            <a:off x="727650" y="16681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Arial"/>
                <a:ea typeface="Arial"/>
                <a:cs typeface="Arial"/>
                <a:sym typeface="Arial"/>
              </a:rPr>
              <a:t>The following were used to complete the exploration and analysis of our data: </a:t>
            </a:r>
            <a:endParaRPr b="1" sz="1400">
              <a:solidFill>
                <a:srgbClr val="000000"/>
              </a:solidFill>
              <a:latin typeface="Arial"/>
              <a:ea typeface="Arial"/>
              <a:cs typeface="Arial"/>
              <a:sym typeface="Arial"/>
            </a:endParaRPr>
          </a:p>
          <a:p>
            <a:pPr indent="-317500" lvl="0" marL="457200" rtl="0" algn="l">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Tableau - data visualization.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SQL - clean, organize, store data.</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Machine Learning - create model using sklearn, pandas to import data, establish model, and </a:t>
            </a:r>
            <a:r>
              <a:rPr lang="en" sz="1400">
                <a:solidFill>
                  <a:srgbClr val="000000"/>
                </a:solidFill>
                <a:latin typeface="Arial"/>
                <a:ea typeface="Arial"/>
                <a:cs typeface="Arial"/>
                <a:sym typeface="Arial"/>
              </a:rPr>
              <a:t>evaluate</a:t>
            </a:r>
            <a:r>
              <a:rPr lang="en" sz="1400">
                <a:solidFill>
                  <a:srgbClr val="000000"/>
                </a:solidFill>
                <a:latin typeface="Arial"/>
                <a:ea typeface="Arial"/>
                <a:cs typeface="Arial"/>
                <a:sym typeface="Arial"/>
              </a:rPr>
              <a:t> its </a:t>
            </a:r>
            <a:r>
              <a:rPr lang="en" sz="1400">
                <a:solidFill>
                  <a:srgbClr val="000000"/>
                </a:solidFill>
                <a:latin typeface="Arial"/>
                <a:ea typeface="Arial"/>
                <a:cs typeface="Arial"/>
                <a:sym typeface="Arial"/>
              </a:rPr>
              <a:t>accuracy</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457200" rtl="0" algn="l">
              <a:spcBef>
                <a:spcPts val="1600"/>
              </a:spcBef>
              <a:spcAft>
                <a:spcPts val="0"/>
              </a:spcAft>
              <a:buNone/>
            </a:pPr>
            <a:r>
              <a:t/>
            </a:r>
            <a:endParaRPr b="1"/>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