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sim Ataii" initials="NA" lastIdx="1" clrIdx="0">
    <p:extLst>
      <p:ext uri="{19B8F6BF-5375-455C-9EA6-DF929625EA0E}">
        <p15:presenceInfo xmlns:p15="http://schemas.microsoft.com/office/powerpoint/2012/main" userId="db9221c8ae9f9e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7"/>
  </p:normalViewPr>
  <p:slideViewPr>
    <p:cSldViewPr snapToGrid="0" snapToObjects="1">
      <p:cViewPr varScale="1">
        <p:scale>
          <a:sx n="82" d="100"/>
          <a:sy n="82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1T18:54:24.007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1T18:54:24.007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13499-B0F7-EF4B-A554-76310554F643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F5F9-712A-354E-BDA6-65CC5D68C3BE}">
      <dgm:prSet phldrT="[Text]"/>
      <dgm:spPr/>
      <dgm:t>
        <a:bodyPr/>
        <a:lstStyle/>
        <a:p>
          <a:r>
            <a:rPr lang="en-US" dirty="0"/>
            <a:t>Weight vs. NCAA </a:t>
          </a:r>
          <a:r>
            <a:rPr lang="en-US" dirty="0" err="1"/>
            <a:t>ftpg</a:t>
          </a:r>
          <a:endParaRPr lang="en-US" dirty="0"/>
        </a:p>
      </dgm:t>
    </dgm:pt>
    <dgm:pt modelId="{64243D56-6DD9-9E46-A9BA-D215FE3E09D2}" type="parTrans" cxnId="{2E7C1839-9E7D-1741-AC3D-0C9B13F5ABC3}">
      <dgm:prSet/>
      <dgm:spPr/>
      <dgm:t>
        <a:bodyPr/>
        <a:lstStyle/>
        <a:p>
          <a:endParaRPr lang="en-US"/>
        </a:p>
      </dgm:t>
    </dgm:pt>
    <dgm:pt modelId="{F9135C62-0CFD-1042-81B9-A90362B9B268}" type="sibTrans" cxnId="{2E7C1839-9E7D-1741-AC3D-0C9B13F5ABC3}">
      <dgm:prSet/>
      <dgm:spPr/>
      <dgm:t>
        <a:bodyPr/>
        <a:lstStyle/>
        <a:p>
          <a:endParaRPr lang="en-US"/>
        </a:p>
      </dgm:t>
    </dgm:pt>
    <dgm:pt modelId="{25F4362D-35AA-8C4B-8283-79E094CF465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Draft age vs. NCAA games</a:t>
          </a:r>
        </a:p>
      </dgm:t>
    </dgm:pt>
    <dgm:pt modelId="{0C885A80-FE0D-5049-9121-FACF8509477B}" type="parTrans" cxnId="{CDB0DEE9-5402-564E-8D88-222532DDEE96}">
      <dgm:prSet/>
      <dgm:spPr>
        <a:noFill/>
      </dgm:spPr>
      <dgm:t>
        <a:bodyPr/>
        <a:lstStyle/>
        <a:p>
          <a:endParaRPr lang="en-US"/>
        </a:p>
      </dgm:t>
    </dgm:pt>
    <dgm:pt modelId="{A3A60860-02CD-944F-AE7E-043A9249744C}" type="sibTrans" cxnId="{CDB0DEE9-5402-564E-8D88-222532DDEE96}">
      <dgm:prSet/>
      <dgm:spPr>
        <a:noFill/>
      </dgm:spPr>
      <dgm:t>
        <a:bodyPr/>
        <a:lstStyle/>
        <a:p>
          <a:endParaRPr lang="en-US"/>
        </a:p>
      </dgm:t>
    </dgm:pt>
    <dgm:pt modelId="{BE7C5189-96D4-AF49-8104-260B73AED111}">
      <dgm:prSet phldrT="[Text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US" dirty="0"/>
            <a:t>Win Share/48 vs. NCAA </a:t>
          </a:r>
          <a:r>
            <a:rPr lang="en-US" dirty="0" err="1"/>
            <a:t>ppg</a:t>
          </a:r>
          <a:endParaRPr lang="en-US" dirty="0"/>
        </a:p>
      </dgm:t>
    </dgm:pt>
    <dgm:pt modelId="{57B88FD1-5F0A-6D46-9C8F-CD9D16C79624}" type="parTrans" cxnId="{5ADD3F42-D69E-E94D-93D2-CB3CC4A4F497}">
      <dgm:prSet/>
      <dgm:spPr/>
      <dgm:t>
        <a:bodyPr/>
        <a:lstStyle/>
        <a:p>
          <a:endParaRPr lang="en-US"/>
        </a:p>
      </dgm:t>
    </dgm:pt>
    <dgm:pt modelId="{119A831F-6EFE-CB42-A330-881FC405A7D2}" type="sibTrans" cxnId="{5ADD3F42-D69E-E94D-93D2-CB3CC4A4F497}">
      <dgm:prSet/>
      <dgm:spPr/>
      <dgm:t>
        <a:bodyPr/>
        <a:lstStyle/>
        <a:p>
          <a:endParaRPr lang="en-US"/>
        </a:p>
      </dgm:t>
    </dgm:pt>
    <dgm:pt modelId="{7475A2F6-D0E4-6F4F-A82C-EF864C8A804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College vs. position vs. NCAA_3ptapg</a:t>
          </a:r>
        </a:p>
      </dgm:t>
    </dgm:pt>
    <dgm:pt modelId="{1A298CCC-348A-B04F-AE8F-276ABB3A9FB5}" type="parTrans" cxnId="{61802DE6-BA17-DF41-BA6E-5718D4F9592C}">
      <dgm:prSet/>
      <dgm:spPr/>
      <dgm:t>
        <a:bodyPr/>
        <a:lstStyle/>
        <a:p>
          <a:endParaRPr lang="en-US"/>
        </a:p>
      </dgm:t>
    </dgm:pt>
    <dgm:pt modelId="{20DFFE57-2306-164F-BB1E-D6957A53100B}" type="sibTrans" cxnId="{61802DE6-BA17-DF41-BA6E-5718D4F9592C}">
      <dgm:prSet/>
      <dgm:spPr/>
      <dgm:t>
        <a:bodyPr/>
        <a:lstStyle/>
        <a:p>
          <a:endParaRPr lang="en-US"/>
        </a:p>
      </dgm:t>
    </dgm:pt>
    <dgm:pt modelId="{5AC38CC9-4A56-124A-9757-970779667772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dirty="0"/>
            <a:t>Agility vs. NCAA_3ptpct</a:t>
          </a:r>
        </a:p>
      </dgm:t>
    </dgm:pt>
    <dgm:pt modelId="{F4589731-7696-1E4F-9E66-B7C1098DCBE7}" type="parTrans" cxnId="{D35E1745-D6EB-1E4F-A74D-D2B46FA0FF4A}">
      <dgm:prSet/>
      <dgm:spPr>
        <a:noFill/>
      </dgm:spPr>
      <dgm:t>
        <a:bodyPr/>
        <a:lstStyle/>
        <a:p>
          <a:endParaRPr lang="en-US"/>
        </a:p>
      </dgm:t>
    </dgm:pt>
    <dgm:pt modelId="{550E6CDF-31EB-E543-8440-6F89DC756F3A}" type="sibTrans" cxnId="{D35E1745-D6EB-1E4F-A74D-D2B46FA0FF4A}">
      <dgm:prSet/>
      <dgm:spPr>
        <a:noFill/>
      </dgm:spPr>
      <dgm:t>
        <a:bodyPr/>
        <a:lstStyle/>
        <a:p>
          <a:endParaRPr lang="en-US"/>
        </a:p>
      </dgm:t>
    </dgm:pt>
    <dgm:pt modelId="{8D443D2C-38AE-B14A-BE42-872DF4255B78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/>
            <a:t>Wing Span vs. NCAA_3ptpg</a:t>
          </a:r>
        </a:p>
      </dgm:t>
    </dgm:pt>
    <dgm:pt modelId="{40FD4313-22B6-A44C-970B-582C13F32A14}" type="parTrans" cxnId="{84820FFC-640E-1242-A320-A1EAAC3E940B}">
      <dgm:prSet/>
      <dgm:spPr/>
      <dgm:t>
        <a:bodyPr/>
        <a:lstStyle/>
        <a:p>
          <a:endParaRPr lang="en-US"/>
        </a:p>
      </dgm:t>
    </dgm:pt>
    <dgm:pt modelId="{DCFC00CD-E046-924B-A7DB-4E435221CF49}" type="sibTrans" cxnId="{84820FFC-640E-1242-A320-A1EAAC3E940B}">
      <dgm:prSet/>
      <dgm:spPr/>
      <dgm:t>
        <a:bodyPr/>
        <a:lstStyle/>
        <a:p>
          <a:endParaRPr lang="en-US"/>
        </a:p>
      </dgm:t>
    </dgm:pt>
    <dgm:pt modelId="{996C2B95-90B0-3045-8592-20A720269A3B}" type="pres">
      <dgm:prSet presAssocID="{20513499-B0F7-EF4B-A554-76310554F643}" presName="Name0" presStyleCnt="0">
        <dgm:presLayoutVars>
          <dgm:dir/>
          <dgm:animLvl val="lvl"/>
          <dgm:resizeHandles val="exact"/>
        </dgm:presLayoutVars>
      </dgm:prSet>
      <dgm:spPr/>
    </dgm:pt>
    <dgm:pt modelId="{018433AD-57AC-2341-BD2C-9F49E1AF9061}" type="pres">
      <dgm:prSet presAssocID="{B2D7F5F9-712A-354E-BDA6-65CC5D68C3BE}" presName="vertFlow" presStyleCnt="0"/>
      <dgm:spPr/>
    </dgm:pt>
    <dgm:pt modelId="{47E0CC31-B72F-8A4A-BDB6-27344883D575}" type="pres">
      <dgm:prSet presAssocID="{B2D7F5F9-712A-354E-BDA6-65CC5D68C3BE}" presName="header" presStyleLbl="node1" presStyleIdx="0" presStyleCnt="2"/>
      <dgm:spPr/>
    </dgm:pt>
    <dgm:pt modelId="{CA85CF52-9989-9045-A203-4AC68FDD698A}" type="pres">
      <dgm:prSet presAssocID="{0C885A80-FE0D-5049-9121-FACF8509477B}" presName="parTrans" presStyleLbl="sibTrans2D1" presStyleIdx="0" presStyleCnt="4"/>
      <dgm:spPr/>
    </dgm:pt>
    <dgm:pt modelId="{EDD86854-4A19-6344-8D19-487CE19410FA}" type="pres">
      <dgm:prSet presAssocID="{25F4362D-35AA-8C4B-8283-79E094CF4657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53AE8F8E-CCA7-6B47-A108-FDA3334D7044}" type="pres">
      <dgm:prSet presAssocID="{A3A60860-02CD-944F-AE7E-043A9249744C}" presName="sibTrans" presStyleLbl="sibTrans2D1" presStyleIdx="1" presStyleCnt="4"/>
      <dgm:spPr/>
    </dgm:pt>
    <dgm:pt modelId="{E195ADDC-8C5D-4A47-8B2B-D0E0007D2B09}" type="pres">
      <dgm:prSet presAssocID="{BE7C5189-96D4-AF49-8104-260B73AED111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CA3CC0D3-710D-FE4C-B55E-2419806798CB}" type="pres">
      <dgm:prSet presAssocID="{B2D7F5F9-712A-354E-BDA6-65CC5D68C3BE}" presName="hSp" presStyleCnt="0"/>
      <dgm:spPr/>
    </dgm:pt>
    <dgm:pt modelId="{B46274B2-70AF-0048-A381-FE4A8353DACA}" type="pres">
      <dgm:prSet presAssocID="{7475A2F6-D0E4-6F4F-A82C-EF864C8A8047}" presName="vertFlow" presStyleCnt="0"/>
      <dgm:spPr/>
    </dgm:pt>
    <dgm:pt modelId="{A3597B23-3E1A-1244-BC20-815389AB3891}" type="pres">
      <dgm:prSet presAssocID="{7475A2F6-D0E4-6F4F-A82C-EF864C8A8047}" presName="header" presStyleLbl="node1" presStyleIdx="1" presStyleCnt="2"/>
      <dgm:spPr/>
    </dgm:pt>
    <dgm:pt modelId="{B0E1391B-5FF7-1847-AA18-86F99CF65130}" type="pres">
      <dgm:prSet presAssocID="{F4589731-7696-1E4F-9E66-B7C1098DCBE7}" presName="parTrans" presStyleLbl="sibTrans2D1" presStyleIdx="2" presStyleCnt="4"/>
      <dgm:spPr/>
    </dgm:pt>
    <dgm:pt modelId="{D25CD4D6-0D29-BD4D-B94F-27ECCD62AA2F}" type="pres">
      <dgm:prSet presAssocID="{5AC38CC9-4A56-124A-9757-970779667772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F9391E94-DC4D-894B-A09F-DE97FA88A6FE}" type="pres">
      <dgm:prSet presAssocID="{550E6CDF-31EB-E543-8440-6F89DC756F3A}" presName="sibTrans" presStyleLbl="sibTrans2D1" presStyleIdx="3" presStyleCnt="4"/>
      <dgm:spPr/>
    </dgm:pt>
    <dgm:pt modelId="{D27965D0-A50C-D24C-B2EB-89C8A47D3622}" type="pres">
      <dgm:prSet presAssocID="{8D443D2C-38AE-B14A-BE42-872DF4255B78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38E55A08-031D-C441-B0FB-4C6D0E13CECF}" type="presOf" srcId="{20513499-B0F7-EF4B-A554-76310554F643}" destId="{996C2B95-90B0-3045-8592-20A720269A3B}" srcOrd="0" destOrd="0" presId="urn:microsoft.com/office/officeart/2005/8/layout/lProcess1"/>
    <dgm:cxn modelId="{6D12D126-EBAC-C14B-8612-1361906E7282}" type="presOf" srcId="{A3A60860-02CD-944F-AE7E-043A9249744C}" destId="{53AE8F8E-CCA7-6B47-A108-FDA3334D7044}" srcOrd="0" destOrd="0" presId="urn:microsoft.com/office/officeart/2005/8/layout/lProcess1"/>
    <dgm:cxn modelId="{668F6928-7B36-F849-9D53-75680CEEBDBC}" type="presOf" srcId="{550E6CDF-31EB-E543-8440-6F89DC756F3A}" destId="{F9391E94-DC4D-894B-A09F-DE97FA88A6FE}" srcOrd="0" destOrd="0" presId="urn:microsoft.com/office/officeart/2005/8/layout/lProcess1"/>
    <dgm:cxn modelId="{3D84322C-3A67-F34D-9931-A2F287D672D3}" type="presOf" srcId="{5AC38CC9-4A56-124A-9757-970779667772}" destId="{D25CD4D6-0D29-BD4D-B94F-27ECCD62AA2F}" srcOrd="0" destOrd="0" presId="urn:microsoft.com/office/officeart/2005/8/layout/lProcess1"/>
    <dgm:cxn modelId="{2E7C1839-9E7D-1741-AC3D-0C9B13F5ABC3}" srcId="{20513499-B0F7-EF4B-A554-76310554F643}" destId="{B2D7F5F9-712A-354E-BDA6-65CC5D68C3BE}" srcOrd="0" destOrd="0" parTransId="{64243D56-6DD9-9E46-A9BA-D215FE3E09D2}" sibTransId="{F9135C62-0CFD-1042-81B9-A90362B9B268}"/>
    <dgm:cxn modelId="{5ADD3F42-D69E-E94D-93D2-CB3CC4A4F497}" srcId="{B2D7F5F9-712A-354E-BDA6-65CC5D68C3BE}" destId="{BE7C5189-96D4-AF49-8104-260B73AED111}" srcOrd="1" destOrd="0" parTransId="{57B88FD1-5F0A-6D46-9C8F-CD9D16C79624}" sibTransId="{119A831F-6EFE-CB42-A330-881FC405A7D2}"/>
    <dgm:cxn modelId="{D35E1745-D6EB-1E4F-A74D-D2B46FA0FF4A}" srcId="{7475A2F6-D0E4-6F4F-A82C-EF864C8A8047}" destId="{5AC38CC9-4A56-124A-9757-970779667772}" srcOrd="0" destOrd="0" parTransId="{F4589731-7696-1E4F-9E66-B7C1098DCBE7}" sibTransId="{550E6CDF-31EB-E543-8440-6F89DC756F3A}"/>
    <dgm:cxn modelId="{56132348-70A0-6A44-AE18-20D46E4F0381}" type="presOf" srcId="{F4589731-7696-1E4F-9E66-B7C1098DCBE7}" destId="{B0E1391B-5FF7-1847-AA18-86F99CF65130}" srcOrd="0" destOrd="0" presId="urn:microsoft.com/office/officeart/2005/8/layout/lProcess1"/>
    <dgm:cxn modelId="{C3844D6D-7E51-404C-A01E-505E0697F75E}" type="presOf" srcId="{25F4362D-35AA-8C4B-8283-79E094CF4657}" destId="{EDD86854-4A19-6344-8D19-487CE19410FA}" srcOrd="0" destOrd="0" presId="urn:microsoft.com/office/officeart/2005/8/layout/lProcess1"/>
    <dgm:cxn modelId="{78463D78-282A-8C47-8BDB-81CED7A4E929}" type="presOf" srcId="{B2D7F5F9-712A-354E-BDA6-65CC5D68C3BE}" destId="{47E0CC31-B72F-8A4A-BDB6-27344883D575}" srcOrd="0" destOrd="0" presId="urn:microsoft.com/office/officeart/2005/8/layout/lProcess1"/>
    <dgm:cxn modelId="{09E41380-ABD7-094E-8817-579DDDD7DA68}" type="presOf" srcId="{7475A2F6-D0E4-6F4F-A82C-EF864C8A8047}" destId="{A3597B23-3E1A-1244-BC20-815389AB3891}" srcOrd="0" destOrd="0" presId="urn:microsoft.com/office/officeart/2005/8/layout/lProcess1"/>
    <dgm:cxn modelId="{6D28D7BC-198E-8A44-B7DC-18E41DA92619}" type="presOf" srcId="{0C885A80-FE0D-5049-9121-FACF8509477B}" destId="{CA85CF52-9989-9045-A203-4AC68FDD698A}" srcOrd="0" destOrd="0" presId="urn:microsoft.com/office/officeart/2005/8/layout/lProcess1"/>
    <dgm:cxn modelId="{11E8C5C9-0A86-F344-9F67-D5F205FF61E4}" type="presOf" srcId="{8D443D2C-38AE-B14A-BE42-872DF4255B78}" destId="{D27965D0-A50C-D24C-B2EB-89C8A47D3622}" srcOrd="0" destOrd="0" presId="urn:microsoft.com/office/officeart/2005/8/layout/lProcess1"/>
    <dgm:cxn modelId="{61802DE6-BA17-DF41-BA6E-5718D4F9592C}" srcId="{20513499-B0F7-EF4B-A554-76310554F643}" destId="{7475A2F6-D0E4-6F4F-A82C-EF864C8A8047}" srcOrd="1" destOrd="0" parTransId="{1A298CCC-348A-B04F-AE8F-276ABB3A9FB5}" sibTransId="{20DFFE57-2306-164F-BB1E-D6957A53100B}"/>
    <dgm:cxn modelId="{CDB0DEE9-5402-564E-8D88-222532DDEE96}" srcId="{B2D7F5F9-712A-354E-BDA6-65CC5D68C3BE}" destId="{25F4362D-35AA-8C4B-8283-79E094CF4657}" srcOrd="0" destOrd="0" parTransId="{0C885A80-FE0D-5049-9121-FACF8509477B}" sibTransId="{A3A60860-02CD-944F-AE7E-043A9249744C}"/>
    <dgm:cxn modelId="{9E50A0F0-823B-8948-8832-5C3EC4BFFFBB}" type="presOf" srcId="{BE7C5189-96D4-AF49-8104-260B73AED111}" destId="{E195ADDC-8C5D-4A47-8B2B-D0E0007D2B09}" srcOrd="0" destOrd="0" presId="urn:microsoft.com/office/officeart/2005/8/layout/lProcess1"/>
    <dgm:cxn modelId="{84820FFC-640E-1242-A320-A1EAAC3E940B}" srcId="{7475A2F6-D0E4-6F4F-A82C-EF864C8A8047}" destId="{8D443D2C-38AE-B14A-BE42-872DF4255B78}" srcOrd="1" destOrd="0" parTransId="{40FD4313-22B6-A44C-970B-582C13F32A14}" sibTransId="{DCFC00CD-E046-924B-A7DB-4E435221CF49}"/>
    <dgm:cxn modelId="{7481B47C-A1F6-DF40-AA96-8DF703D875D5}" type="presParOf" srcId="{996C2B95-90B0-3045-8592-20A720269A3B}" destId="{018433AD-57AC-2341-BD2C-9F49E1AF9061}" srcOrd="0" destOrd="0" presId="urn:microsoft.com/office/officeart/2005/8/layout/lProcess1"/>
    <dgm:cxn modelId="{E47D251F-18A6-8747-BF77-1737FA80E84F}" type="presParOf" srcId="{018433AD-57AC-2341-BD2C-9F49E1AF9061}" destId="{47E0CC31-B72F-8A4A-BDB6-27344883D575}" srcOrd="0" destOrd="0" presId="urn:microsoft.com/office/officeart/2005/8/layout/lProcess1"/>
    <dgm:cxn modelId="{8CE58B0E-19A5-504D-9742-CAF9B794381F}" type="presParOf" srcId="{018433AD-57AC-2341-BD2C-9F49E1AF9061}" destId="{CA85CF52-9989-9045-A203-4AC68FDD698A}" srcOrd="1" destOrd="0" presId="urn:microsoft.com/office/officeart/2005/8/layout/lProcess1"/>
    <dgm:cxn modelId="{E1F3E7F5-9D6B-E24E-B3AB-387DA7B6A3A9}" type="presParOf" srcId="{018433AD-57AC-2341-BD2C-9F49E1AF9061}" destId="{EDD86854-4A19-6344-8D19-487CE19410FA}" srcOrd="2" destOrd="0" presId="urn:microsoft.com/office/officeart/2005/8/layout/lProcess1"/>
    <dgm:cxn modelId="{45E3F212-BB3D-1C48-9049-8CB633916E66}" type="presParOf" srcId="{018433AD-57AC-2341-BD2C-9F49E1AF9061}" destId="{53AE8F8E-CCA7-6B47-A108-FDA3334D7044}" srcOrd="3" destOrd="0" presId="urn:microsoft.com/office/officeart/2005/8/layout/lProcess1"/>
    <dgm:cxn modelId="{23EA479E-616A-4C4D-B565-B88E8E53E0E4}" type="presParOf" srcId="{018433AD-57AC-2341-BD2C-9F49E1AF9061}" destId="{E195ADDC-8C5D-4A47-8B2B-D0E0007D2B09}" srcOrd="4" destOrd="0" presId="urn:microsoft.com/office/officeart/2005/8/layout/lProcess1"/>
    <dgm:cxn modelId="{06CE8BED-8D5A-5446-B9A1-074E81BD94CA}" type="presParOf" srcId="{996C2B95-90B0-3045-8592-20A720269A3B}" destId="{CA3CC0D3-710D-FE4C-B55E-2419806798CB}" srcOrd="1" destOrd="0" presId="urn:microsoft.com/office/officeart/2005/8/layout/lProcess1"/>
    <dgm:cxn modelId="{487862BC-2A12-EE4C-B699-F3AA1F1D9847}" type="presParOf" srcId="{996C2B95-90B0-3045-8592-20A720269A3B}" destId="{B46274B2-70AF-0048-A381-FE4A8353DACA}" srcOrd="2" destOrd="0" presId="urn:microsoft.com/office/officeart/2005/8/layout/lProcess1"/>
    <dgm:cxn modelId="{C27A95DF-6402-7D4F-BFDE-513BC74C8C2B}" type="presParOf" srcId="{B46274B2-70AF-0048-A381-FE4A8353DACA}" destId="{A3597B23-3E1A-1244-BC20-815389AB3891}" srcOrd="0" destOrd="0" presId="urn:microsoft.com/office/officeart/2005/8/layout/lProcess1"/>
    <dgm:cxn modelId="{29760809-604A-FD4A-A60B-D78187FA9D86}" type="presParOf" srcId="{B46274B2-70AF-0048-A381-FE4A8353DACA}" destId="{B0E1391B-5FF7-1847-AA18-86F99CF65130}" srcOrd="1" destOrd="0" presId="urn:microsoft.com/office/officeart/2005/8/layout/lProcess1"/>
    <dgm:cxn modelId="{21D00D31-EAEB-CE4E-9C91-5F088CB68895}" type="presParOf" srcId="{B46274B2-70AF-0048-A381-FE4A8353DACA}" destId="{D25CD4D6-0D29-BD4D-B94F-27ECCD62AA2F}" srcOrd="2" destOrd="0" presId="urn:microsoft.com/office/officeart/2005/8/layout/lProcess1"/>
    <dgm:cxn modelId="{9A6E6AF6-7717-F84E-ACC5-73F48C8CB7ED}" type="presParOf" srcId="{B46274B2-70AF-0048-A381-FE4A8353DACA}" destId="{F9391E94-DC4D-894B-A09F-DE97FA88A6FE}" srcOrd="3" destOrd="0" presId="urn:microsoft.com/office/officeart/2005/8/layout/lProcess1"/>
    <dgm:cxn modelId="{D3B6D587-B4A6-C941-8AFE-24902AF0FC56}" type="presParOf" srcId="{B46274B2-70AF-0048-A381-FE4A8353DACA}" destId="{D27965D0-A50C-D24C-B2EB-89C8A47D3622}" srcOrd="4" destOrd="0" presId="urn:microsoft.com/office/officeart/2005/8/layout/l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0CC31-B72F-8A4A-BDB6-27344883D575}">
      <dsp:nvSpPr>
        <dsp:cNvPr id="0" name=""/>
        <dsp:cNvSpPr/>
      </dsp:nvSpPr>
      <dsp:spPr>
        <a:xfrm>
          <a:off x="229030" y="2018"/>
          <a:ext cx="4699784" cy="1174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Weight vs. NCAA </a:t>
          </a:r>
          <a:r>
            <a:rPr lang="en-US" sz="3600" kern="1200" dirty="0" err="1"/>
            <a:t>ftpg</a:t>
          </a:r>
          <a:endParaRPr lang="en-US" sz="3600" kern="1200" dirty="0"/>
        </a:p>
      </dsp:txBody>
      <dsp:txXfrm>
        <a:off x="263443" y="36431"/>
        <a:ext cx="4630958" cy="1106120"/>
      </dsp:txXfrm>
    </dsp:sp>
    <dsp:sp modelId="{CA85CF52-9989-9045-A203-4AC68FDD698A}">
      <dsp:nvSpPr>
        <dsp:cNvPr id="0" name=""/>
        <dsp:cNvSpPr/>
      </dsp:nvSpPr>
      <dsp:spPr>
        <a:xfrm rot="5400000">
          <a:off x="2476114" y="1279772"/>
          <a:ext cx="205615" cy="205615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86854-4A19-6344-8D19-487CE19410FA}">
      <dsp:nvSpPr>
        <dsp:cNvPr id="0" name=""/>
        <dsp:cNvSpPr/>
      </dsp:nvSpPr>
      <dsp:spPr>
        <a:xfrm>
          <a:off x="229030" y="1588195"/>
          <a:ext cx="4699784" cy="117494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Draft age vs. NCAA games</a:t>
          </a:r>
        </a:p>
      </dsp:txBody>
      <dsp:txXfrm>
        <a:off x="263443" y="1622608"/>
        <a:ext cx="4630958" cy="1106120"/>
      </dsp:txXfrm>
    </dsp:sp>
    <dsp:sp modelId="{53AE8F8E-CCA7-6B47-A108-FDA3334D7044}">
      <dsp:nvSpPr>
        <dsp:cNvPr id="0" name=""/>
        <dsp:cNvSpPr/>
      </dsp:nvSpPr>
      <dsp:spPr>
        <a:xfrm rot="5400000">
          <a:off x="2476114" y="2865949"/>
          <a:ext cx="205615" cy="205615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5ADDC-8C5D-4A47-8B2B-D0E0007D2B09}">
      <dsp:nvSpPr>
        <dsp:cNvPr id="0" name=""/>
        <dsp:cNvSpPr/>
      </dsp:nvSpPr>
      <dsp:spPr>
        <a:xfrm>
          <a:off x="229030" y="3174373"/>
          <a:ext cx="4699784" cy="1174946"/>
        </a:xfrm>
        <a:prstGeom prst="roundRect">
          <a:avLst>
            <a:gd name="adj" fmla="val 10000"/>
          </a:avLst>
        </a:prstGeom>
        <a:solidFill>
          <a:schemeClr val="bg2">
            <a:lumMod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Win Share/48 vs. NCAA </a:t>
          </a:r>
          <a:r>
            <a:rPr lang="en-US" sz="3600" kern="1200" dirty="0" err="1"/>
            <a:t>ppg</a:t>
          </a:r>
          <a:endParaRPr lang="en-US" sz="3600" kern="1200" dirty="0"/>
        </a:p>
      </dsp:txBody>
      <dsp:txXfrm>
        <a:off x="263443" y="3208786"/>
        <a:ext cx="4630958" cy="1106120"/>
      </dsp:txXfrm>
    </dsp:sp>
    <dsp:sp modelId="{A3597B23-3E1A-1244-BC20-815389AB3891}">
      <dsp:nvSpPr>
        <dsp:cNvPr id="0" name=""/>
        <dsp:cNvSpPr/>
      </dsp:nvSpPr>
      <dsp:spPr>
        <a:xfrm>
          <a:off x="5586784" y="2018"/>
          <a:ext cx="4699784" cy="117494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College vs. position vs. NCAA_3ptapg</a:t>
          </a:r>
        </a:p>
      </dsp:txBody>
      <dsp:txXfrm>
        <a:off x="5621197" y="36431"/>
        <a:ext cx="4630958" cy="1106120"/>
      </dsp:txXfrm>
    </dsp:sp>
    <dsp:sp modelId="{B0E1391B-5FF7-1847-AA18-86F99CF65130}">
      <dsp:nvSpPr>
        <dsp:cNvPr id="0" name=""/>
        <dsp:cNvSpPr/>
      </dsp:nvSpPr>
      <dsp:spPr>
        <a:xfrm rot="5400000">
          <a:off x="7833869" y="1279772"/>
          <a:ext cx="205615" cy="205615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CD4D6-0D29-BD4D-B94F-27ECCD62AA2F}">
      <dsp:nvSpPr>
        <dsp:cNvPr id="0" name=""/>
        <dsp:cNvSpPr/>
      </dsp:nvSpPr>
      <dsp:spPr>
        <a:xfrm>
          <a:off x="5586784" y="1588195"/>
          <a:ext cx="4699784" cy="1174946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Agility vs. NCAA_3ptpct</a:t>
          </a:r>
        </a:p>
      </dsp:txBody>
      <dsp:txXfrm>
        <a:off x="5621197" y="1622608"/>
        <a:ext cx="4630958" cy="1106120"/>
      </dsp:txXfrm>
    </dsp:sp>
    <dsp:sp modelId="{F9391E94-DC4D-894B-A09F-DE97FA88A6FE}">
      <dsp:nvSpPr>
        <dsp:cNvPr id="0" name=""/>
        <dsp:cNvSpPr/>
      </dsp:nvSpPr>
      <dsp:spPr>
        <a:xfrm rot="5400000">
          <a:off x="7833869" y="2865949"/>
          <a:ext cx="205615" cy="205615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965D0-A50C-D24C-B2EB-89C8A47D3622}">
      <dsp:nvSpPr>
        <dsp:cNvPr id="0" name=""/>
        <dsp:cNvSpPr/>
      </dsp:nvSpPr>
      <dsp:spPr>
        <a:xfrm>
          <a:off x="5586784" y="3174373"/>
          <a:ext cx="4699784" cy="1174946"/>
        </a:xfrm>
        <a:prstGeom prst="roundRect">
          <a:avLst>
            <a:gd name="adj" fmla="val 10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Wing Span vs. NCAA_3ptpg</a:t>
          </a:r>
        </a:p>
      </dsp:txBody>
      <dsp:txXfrm>
        <a:off x="5621197" y="3208786"/>
        <a:ext cx="4630958" cy="11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56E2-7A23-8644-9B2D-606849C6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D383D-07BE-0C42-98F4-A66D6244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16EA-91A3-AC4D-A248-C3367D80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B85F-7EAF-AA4A-ACCA-BD97E941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CEDA-0FAF-184E-AC56-72810E69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7BD6-C64F-9945-88BA-053E5476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21468-2101-0643-ABB8-CD7825503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1466B-B4AE-5C42-9B5B-86551949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A18A-A1C6-CF4C-B170-8F3EAEE2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8884-88BB-1442-91CA-CBB6A3F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E2618-B503-4B49-8F10-EC594C79B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1D09D-17B2-4440-92C5-20361BEB3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6F3D-7DBD-D245-89CA-25BBB254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FF2F-E68D-BD4D-8BD5-F2871E3C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988FA-0F38-7F46-BE13-E6EBB055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A28E-743F-3F4A-9B35-6FA8D2E6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0747-D420-3D45-86F1-9A4DB5E9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4404-030F-0A4E-A091-34AF5626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FC97-6105-F141-B33F-FFBF1D8A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4101-9260-D340-940C-D9385E2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879B-89F6-6A4A-95BB-B74CD728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0452-2B3E-E749-B126-1EC1B7DE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8FE8-BBF2-0048-A714-D147598D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DA5D-3D30-BA45-A303-C1D89CDB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D4571-115E-2E4E-8322-8D17049D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4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BC29-7416-C540-AFF1-B5DEB908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EA68-F272-F04F-9142-D56B20A16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813A-23F6-DF4A-A53C-AFEAC4A5B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9CE11-C491-E54D-8531-6457D697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9A400-8B1A-3742-BB83-05CF0AB4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EC61A-48FB-EC4C-A003-1A968E75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DEC3-5C43-BB40-8C13-A2DD41F8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FCF43-99FF-D545-9100-45E2022E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E1DB-27FC-DB45-8F9B-0EFAC1C5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736FC-D80F-D344-BB33-97AE81DF5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51DD7-F2EB-DF4F-AF6F-D30A8EC40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CE411-CD3B-0545-B915-E804CA30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22477-85A6-0A47-AD9C-59E07E75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7B955-EAE1-374A-A371-AABC2E7D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41D2-5914-DC42-AABB-7583BCC8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CC3BF-8245-1747-9C8C-26068D96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85D81-0E42-7648-91E1-82524601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4293C-A4A9-6D42-8A6D-5EC98532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E2EFD-0534-BD4D-B345-B90DD75E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39B34-6D24-A44C-BBA7-5756FE5C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BA755-D3E5-8240-9323-06FFE857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0F87-A3AB-164B-893B-BB966873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0B5D-2E96-1D48-9E83-BA0E257C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2670-F1BA-774D-A1C0-077D7F7F5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B16D-E2D4-784B-9686-9E6E06DD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27160-A371-804D-A7AC-EE423B4A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1FB0C-4C21-0941-BED5-52F101F1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8933-707F-114C-91A1-FFBFDA0E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815AB-5FA9-0F4D-BE57-1B0ADADAC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A37E7-0A62-A740-A382-F71259AF1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0438D-3414-1247-B6C9-0DFCA2D7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87D1B-A8CF-E640-83A9-6347ED4E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AEAC-B9B9-D14E-84BF-94D80656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46B9A-5506-BE4E-BB4C-CEA1BE31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C348E-F54F-4F44-AFCF-DE52E673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05A-CECD-FA48-8224-448ABC88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5E27-8529-3743-BD5C-41FE3CB1B44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513B-8FDF-1E4E-87B4-3AFEDB032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F06B-A1B6-7041-BC53-66B90F08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8608-2EEC-1043-9473-6DCD495F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161D-EC7F-6C40-BF87-54F84CB9C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Dashboard Blueprint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7EFEA-FA5C-294D-9459-0E932382E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 2 Deliverable</a:t>
            </a:r>
          </a:p>
        </p:txBody>
      </p:sp>
    </p:spTree>
    <p:extLst>
      <p:ext uri="{BB962C8B-B14F-4D97-AF65-F5344CB8AC3E}">
        <p14:creationId xmlns:p14="http://schemas.microsoft.com/office/powerpoint/2010/main" val="224028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733D-1282-004D-9F3C-AC16F08B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Overview </a:t>
            </a:r>
            <a:br>
              <a:rPr lang="en-US" dirty="0"/>
            </a:br>
            <a:r>
              <a:rPr lang="en-US" sz="3000" b="1" dirty="0"/>
              <a:t>Connect biometric and college data with the NBA stats that show the most prominent trends (Examples below)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1BBAF7-9CF8-B749-B3E4-5DF576A89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4230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99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733D-1282-004D-9F3C-AC16F08B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of tools and interactive elements </a:t>
            </a:r>
            <a:br>
              <a:rPr lang="en-US" dirty="0"/>
            </a:br>
            <a:r>
              <a:rPr lang="en-US" sz="3000" b="1" dirty="0"/>
              <a:t>NBA data Used to create final dashboard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F81BDF6-46AD-0D4B-9D21-B1DD2025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22018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414055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52448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57115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NBA__3ptapg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NBA_ft_per_g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NCAA_fgpct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44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NBA__3ptpct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NBA_fta_p_g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NCAA_fgpg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50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NBA__3ptpg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NBA_g_played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NCAA_ft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8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NBA_efgpct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NBA_ppg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NCAA_ftapg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59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NBA_fg%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NCAA__3ptapg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NCAA_ftpg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67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NBA_fg_per_game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NCAA__3ptpct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NCAA_games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94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NBA_fga_per_game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NCAA__3ptpg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NCAA_ppg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66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NBA_ft%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NCAA_fgapg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073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820696-055B-DD4D-A8BD-B25785F5B38F}"/>
              </a:ext>
            </a:extLst>
          </p:cNvPr>
          <p:cNvSpPr txBox="1"/>
          <p:nvPr/>
        </p:nvSpPr>
        <p:spPr>
          <a:xfrm>
            <a:off x="3244311" y="5165434"/>
            <a:ext cx="6442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of interactive elements #1: NBA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These interactive elements will be used to determine player NBA success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Tools: Tableau worksheets, combined dashboard, and final presentation in stories. In addition, setting our data in correct data panes as measures vs. dimensions. </a:t>
            </a:r>
          </a:p>
        </p:txBody>
      </p:sp>
    </p:spTree>
    <p:extLst>
      <p:ext uri="{BB962C8B-B14F-4D97-AF65-F5344CB8AC3E}">
        <p14:creationId xmlns:p14="http://schemas.microsoft.com/office/powerpoint/2010/main" val="421094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733D-1282-004D-9F3C-AC16F08B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of tools and interactive elements </a:t>
            </a:r>
            <a:br>
              <a:rPr lang="en-US" dirty="0"/>
            </a:br>
            <a:r>
              <a:rPr lang="en-US" sz="3000" b="1" dirty="0"/>
              <a:t>College and Biometric data to create final dashboard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F81BDF6-46AD-0D4B-9D21-B1DD2025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002316"/>
              </p:ext>
            </p:extLst>
          </p:nvPr>
        </p:nvGraphicFramePr>
        <p:xfrm>
          <a:off x="838200" y="1825625"/>
          <a:ext cx="10515600" cy="18739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414055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52448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57115404"/>
                    </a:ext>
                  </a:extLst>
                </a:gridCol>
              </a:tblGrid>
              <a:tr h="390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Height_in_feet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WingSpan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44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Years_played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Standing_vert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50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Draft_age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Max_vertical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8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WinShare/48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5980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820696-055B-DD4D-A8BD-B25785F5B38F}"/>
              </a:ext>
            </a:extLst>
          </p:cNvPr>
          <p:cNvSpPr txBox="1"/>
          <p:nvPr/>
        </p:nvSpPr>
        <p:spPr>
          <a:xfrm>
            <a:off x="2911098" y="4122549"/>
            <a:ext cx="6369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of interactive elements #2:  College and biometric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These elements will be used against the NBA stats to determine and visualize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Tools: Tableau worksheets, combined dashboard, and final presentation in stories. In addition, setting our data in correct data panes as measures vs. dimensions. </a:t>
            </a:r>
          </a:p>
        </p:txBody>
      </p:sp>
    </p:spTree>
    <p:extLst>
      <p:ext uri="{BB962C8B-B14F-4D97-AF65-F5344CB8AC3E}">
        <p14:creationId xmlns:p14="http://schemas.microsoft.com/office/powerpoint/2010/main" val="201537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CC46-8EC2-5C4A-B13B-C2D19B2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56" y="179146"/>
            <a:ext cx="1186524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draft </a:t>
            </a:r>
            <a:br>
              <a:rPr lang="en-US" dirty="0"/>
            </a:br>
            <a:r>
              <a:rPr lang="en-US" sz="2800" b="1" dirty="0"/>
              <a:t>Display the most prominent trends between interactive elements: NBA stats &amp; college/biometric data 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0595BFF-88FB-7049-9C20-80D36F10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709"/>
            <a:ext cx="7781548" cy="5258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D0175D-AA42-5442-BC48-4F8A5EC9F25B}"/>
              </a:ext>
            </a:extLst>
          </p:cNvPr>
          <p:cNvSpPr txBox="1"/>
          <p:nvPr/>
        </p:nvSpPr>
        <p:spPr>
          <a:xfrm>
            <a:off x="8021072" y="2324746"/>
            <a:ext cx="3931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Graphs will be generated using Marks, Filters, and Analytics functions of Tableau.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step: Determine top 4-6 most evident trends of NBA success from biometric/college data (slide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graphs that demonstrate combinations of biometric and college data consistent with a trend for a particular NBA stat. </a:t>
            </a:r>
          </a:p>
        </p:txBody>
      </p:sp>
    </p:spTree>
    <p:extLst>
      <p:ext uri="{BB962C8B-B14F-4D97-AF65-F5344CB8AC3E}">
        <p14:creationId xmlns:p14="http://schemas.microsoft.com/office/powerpoint/2010/main" val="285024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394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Tableau Dashboard Blueprint</vt:lpstr>
      <vt:lpstr>Dashboard Overview  Connect biometric and college data with the NBA stats that show the most prominent trends (Examples below)</vt:lpstr>
      <vt:lpstr>Description of tools and interactive elements  NBA data Used to create final dashboard </vt:lpstr>
      <vt:lpstr>Description of tools and interactive elements  College and Biometric data to create final dashboard </vt:lpstr>
      <vt:lpstr>Dashboard draft  Display the most prominent trends between interactive elements: NBA stats &amp; college/biometric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 Blueprint</dc:title>
  <dc:creator>Nassim Ataii</dc:creator>
  <cp:lastModifiedBy>Nassim Ataii</cp:lastModifiedBy>
  <cp:revision>9</cp:revision>
  <dcterms:created xsi:type="dcterms:W3CDTF">2020-12-22T02:35:19Z</dcterms:created>
  <dcterms:modified xsi:type="dcterms:W3CDTF">2020-12-22T03:14:45Z</dcterms:modified>
</cp:coreProperties>
</file>