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
  </p:notesMasterIdLst>
  <p:sldIdLst>
    <p:sldId id="256" r:id="rId2"/>
    <p:sldId id="262" r:id="rId3"/>
    <p:sldId id="273" r:id="rId4"/>
    <p:sldId id="276" r:id="rId5"/>
    <p:sldId id="27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24" autoAdjust="0"/>
    <p:restoredTop sz="94660"/>
  </p:normalViewPr>
  <p:slideViewPr>
    <p:cSldViewPr>
      <p:cViewPr>
        <p:scale>
          <a:sx n="89" d="100"/>
          <a:sy n="89" d="100"/>
        </p:scale>
        <p:origin x="171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A9EA3-DDB3-4341-8FAA-097AE662F24E}" type="datetimeFigureOut">
              <a:rPr lang="en-US" smtClean="0"/>
              <a:t>11/13/2017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92440-A474-4E8E-B760-8979CAB29CEF}" type="slidenum">
              <a:rPr lang="en-US" smtClean="0"/>
              <a:t>‹#›</a:t>
            </a:fld>
            <a:endParaRPr lang="en-US"/>
          </a:p>
        </p:txBody>
      </p:sp>
    </p:spTree>
    <p:extLst>
      <p:ext uri="{BB962C8B-B14F-4D97-AF65-F5344CB8AC3E}">
        <p14:creationId xmlns:p14="http://schemas.microsoft.com/office/powerpoint/2010/main" val="232399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Unknown interesting patterns might emerge when multiple datasets are combined</a:t>
            </a:r>
            <a:endParaRPr lang="en-US" dirty="0"/>
          </a:p>
        </p:txBody>
      </p:sp>
      <p:sp>
        <p:nvSpPr>
          <p:cNvPr id="4" name="Slide Number Placeholder 3"/>
          <p:cNvSpPr>
            <a:spLocks noGrp="1"/>
          </p:cNvSpPr>
          <p:nvPr>
            <p:ph type="sldNum" sz="quarter" idx="10"/>
          </p:nvPr>
        </p:nvSpPr>
        <p:spPr/>
        <p:txBody>
          <a:bodyPr/>
          <a:lstStyle/>
          <a:p>
            <a:fld id="{AF892440-A474-4E8E-B760-8979CAB29CEF}" type="slidenum">
              <a:rPr lang="en-US" smtClean="0"/>
              <a:t>2</a:t>
            </a:fld>
            <a:endParaRPr lang="en-US"/>
          </a:p>
        </p:txBody>
      </p:sp>
    </p:spTree>
    <p:extLst>
      <p:ext uri="{BB962C8B-B14F-4D97-AF65-F5344CB8AC3E}">
        <p14:creationId xmlns:p14="http://schemas.microsoft.com/office/powerpoint/2010/main" val="3774183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Limitations and Next Steps:</a:t>
            </a:r>
          </a:p>
          <a:p>
            <a:r>
              <a:rPr lang="en-US" dirty="0" smtClean="0"/>
              <a:t>Despite the interesting results, the current study has number of limitations. Many other factors such as income, education, ethnicity and even climate should be considered as well. Also, multivariate methods might be helpful in identifying the risk factors as many of them might be highly correlated. Lastly, the results should be more geographically granular (zip code or county) in order to be useful in large states such as California and Texas.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892440-A474-4E8E-B760-8979CAB29CEF}" type="slidenum">
              <a:rPr lang="en-US" smtClean="0"/>
              <a:t>3</a:t>
            </a:fld>
            <a:endParaRPr lang="en-US"/>
          </a:p>
        </p:txBody>
      </p:sp>
    </p:spTree>
    <p:extLst>
      <p:ext uri="{BB962C8B-B14F-4D97-AF65-F5344CB8AC3E}">
        <p14:creationId xmlns:p14="http://schemas.microsoft.com/office/powerpoint/2010/main" val="190514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Impact:</a:t>
            </a:r>
          </a:p>
          <a:p>
            <a:r>
              <a:rPr lang="en-US" dirty="0" smtClean="0"/>
              <a:t>The results of such study can be used in federal and statewide healthcare budget and initiatives to target top risk factors in each state. An example would be subsidizing fresh fruits in specific schools and communities. Moreover, the results can be used to direct healthcare advertisement and education in each state. </a:t>
            </a:r>
          </a:p>
          <a:p>
            <a:endParaRPr lang="en-US" dirty="0"/>
          </a:p>
        </p:txBody>
      </p:sp>
      <p:sp>
        <p:nvSpPr>
          <p:cNvPr id="4" name="Slide Number Placeholder 3"/>
          <p:cNvSpPr>
            <a:spLocks noGrp="1"/>
          </p:cNvSpPr>
          <p:nvPr>
            <p:ph type="sldNum" sz="quarter" idx="10"/>
          </p:nvPr>
        </p:nvSpPr>
        <p:spPr/>
        <p:txBody>
          <a:bodyPr/>
          <a:lstStyle/>
          <a:p>
            <a:fld id="{AF892440-A474-4E8E-B760-8979CAB29CEF}" type="slidenum">
              <a:rPr lang="en-US" smtClean="0"/>
              <a:t>4</a:t>
            </a:fld>
            <a:endParaRPr lang="en-US"/>
          </a:p>
        </p:txBody>
      </p:sp>
    </p:spTree>
    <p:extLst>
      <p:ext uri="{BB962C8B-B14F-4D97-AF65-F5344CB8AC3E}">
        <p14:creationId xmlns:p14="http://schemas.microsoft.com/office/powerpoint/2010/main" val="3883708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411163"/>
            <a:ext cx="8456613" cy="1128712"/>
          </a:xfrm>
        </p:spPr>
        <p:txBody>
          <a:bodyPr/>
          <a:lstStyle>
            <a:lvl1pPr>
              <a:defRPr sz="4600">
                <a:solidFill>
                  <a:schemeClr val="tx1"/>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371600" y="1593850"/>
            <a:ext cx="6400800" cy="569913"/>
          </a:xfrm>
        </p:spPr>
        <p:txBody>
          <a:bodyPr/>
          <a:lstStyle>
            <a:lvl1pPr marL="0" indent="0" algn="ctr">
              <a:buFontTx/>
              <a:buNone/>
              <a:defRPr sz="2400"/>
            </a:lvl1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11/13/2017</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4109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2899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68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3996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6644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09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6195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058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7318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3253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11/13/2017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7989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fld id="{1D8BD707-D9CF-40AE-B4C6-C98DA3205C09}" type="datetimeFigureOut">
              <a:rPr lang="en-US" smtClean="0"/>
              <a:pPr/>
              <a:t>11/13/2017</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2537332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charset="0"/>
          <a:cs typeface="Arial" charset="0"/>
        </a:defRPr>
      </a:lvl2pPr>
      <a:lvl3pPr algn="ctr" rtl="0" eaLnBrk="1" fontAlgn="base" hangingPunct="1">
        <a:spcBef>
          <a:spcPct val="0"/>
        </a:spcBef>
        <a:spcAft>
          <a:spcPct val="0"/>
        </a:spcAft>
        <a:defRPr sz="4400" b="1">
          <a:solidFill>
            <a:schemeClr val="tx2"/>
          </a:solidFill>
          <a:latin typeface="Arial" charset="0"/>
          <a:cs typeface="Arial" charset="0"/>
        </a:defRPr>
      </a:lvl3pPr>
      <a:lvl4pPr algn="ctr" rtl="0" eaLnBrk="1" fontAlgn="base" hangingPunct="1">
        <a:spcBef>
          <a:spcPct val="0"/>
        </a:spcBef>
        <a:spcAft>
          <a:spcPct val="0"/>
        </a:spcAft>
        <a:defRPr sz="4400" b="1">
          <a:solidFill>
            <a:schemeClr val="tx2"/>
          </a:solidFill>
          <a:latin typeface="Arial" charset="0"/>
          <a:cs typeface="Arial" charset="0"/>
        </a:defRPr>
      </a:lvl4pPr>
      <a:lvl5pPr algn="ctr" rtl="0" eaLnBrk="1" fontAlgn="base" hangingPunct="1">
        <a:spcBef>
          <a:spcPct val="0"/>
        </a:spcBef>
        <a:spcAft>
          <a:spcPct val="0"/>
        </a:spcAft>
        <a:defRPr sz="4400" b="1">
          <a:solidFill>
            <a:schemeClr val="tx2"/>
          </a:solidFill>
          <a:latin typeface="Arial" charset="0"/>
          <a:cs typeface="Arial" charset="0"/>
        </a:defRPr>
      </a:lvl5pPr>
      <a:lvl6pPr marL="457200" algn="ctr" rtl="0" eaLnBrk="1" fontAlgn="base" hangingPunct="1">
        <a:spcBef>
          <a:spcPct val="0"/>
        </a:spcBef>
        <a:spcAft>
          <a:spcPct val="0"/>
        </a:spcAft>
        <a:defRPr sz="4400" b="1">
          <a:solidFill>
            <a:schemeClr val="tx2"/>
          </a:solidFill>
          <a:latin typeface="Arial" charset="0"/>
          <a:cs typeface="Arial" charset="0"/>
        </a:defRPr>
      </a:lvl6pPr>
      <a:lvl7pPr marL="914400" algn="ctr" rtl="0" eaLnBrk="1" fontAlgn="base" hangingPunct="1">
        <a:spcBef>
          <a:spcPct val="0"/>
        </a:spcBef>
        <a:spcAft>
          <a:spcPct val="0"/>
        </a:spcAft>
        <a:defRPr sz="4400" b="1">
          <a:solidFill>
            <a:schemeClr val="tx2"/>
          </a:solidFill>
          <a:latin typeface="Arial" charset="0"/>
          <a:cs typeface="Arial" charset="0"/>
        </a:defRPr>
      </a:lvl7pPr>
      <a:lvl8pPr marL="1371600" algn="ctr" rtl="0" eaLnBrk="1" fontAlgn="base" hangingPunct="1">
        <a:spcBef>
          <a:spcPct val="0"/>
        </a:spcBef>
        <a:spcAft>
          <a:spcPct val="0"/>
        </a:spcAft>
        <a:defRPr sz="4400" b="1">
          <a:solidFill>
            <a:schemeClr val="tx2"/>
          </a:solidFill>
          <a:latin typeface="Arial" charset="0"/>
          <a:cs typeface="Arial" charset="0"/>
        </a:defRPr>
      </a:lvl8pPr>
      <a:lvl9pPr marL="1828800" algn="ctr" rtl="0" eaLnBrk="1" fontAlgn="base" hangingPunct="1">
        <a:spcBef>
          <a:spcPct val="0"/>
        </a:spcBef>
        <a:spcAft>
          <a:spcPct val="0"/>
        </a:spcAft>
        <a:defRPr sz="44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2500" y="609600"/>
            <a:ext cx="6934200" cy="4648200"/>
          </a:xfrm>
        </p:spPr>
        <p:txBody>
          <a:bodyPr/>
          <a:lstStyle/>
          <a:p>
            <a:r>
              <a:rPr lang="en-US" sz="3200" dirty="0" smtClean="0">
                <a:solidFill>
                  <a:schemeClr val="bg1"/>
                </a:solidFill>
              </a:rPr>
              <a:t>Stroke mortality risk factors from population health and socioeconomic perspective in the USA</a:t>
            </a:r>
            <a:endParaRPr lang="en-US" sz="3200" dirty="0">
              <a:solidFill>
                <a:schemeClr val="bg1"/>
              </a:solidFill>
            </a:endParaRPr>
          </a:p>
        </p:txBody>
      </p:sp>
      <p:sp>
        <p:nvSpPr>
          <p:cNvPr id="3" name="Subtitle 2"/>
          <p:cNvSpPr>
            <a:spLocks noGrp="1"/>
          </p:cNvSpPr>
          <p:nvPr>
            <p:ph type="subTitle" idx="1"/>
          </p:nvPr>
        </p:nvSpPr>
        <p:spPr>
          <a:xfrm>
            <a:off x="1219200" y="5029200"/>
            <a:ext cx="6400800" cy="1219200"/>
          </a:xfrm>
        </p:spPr>
        <p:txBody>
          <a:bodyPr/>
          <a:lstStyle/>
          <a:p>
            <a:r>
              <a:rPr lang="en-US" dirty="0" err="1" smtClean="0">
                <a:solidFill>
                  <a:schemeClr val="bg1"/>
                </a:solidFill>
              </a:rPr>
              <a:t>Nassim</a:t>
            </a:r>
            <a:r>
              <a:rPr lang="en-US" dirty="0" smtClean="0">
                <a:solidFill>
                  <a:schemeClr val="bg1"/>
                </a:solidFill>
              </a:rPr>
              <a:t> Rahimi, PhD</a:t>
            </a:r>
          </a:p>
          <a:p>
            <a:r>
              <a:rPr lang="en-US" dirty="0" smtClean="0">
                <a:solidFill>
                  <a:schemeClr val="bg1"/>
                </a:solidFill>
              </a:rPr>
              <a:t>November 15, 2017</a:t>
            </a:r>
            <a:endParaRPr lang="en-US" dirty="0">
              <a:solidFill>
                <a:schemeClr val="bg1"/>
              </a:solidFill>
            </a:endParaRPr>
          </a:p>
        </p:txBody>
      </p:sp>
    </p:spTree>
    <p:extLst>
      <p:ext uri="{BB962C8B-B14F-4D97-AF65-F5344CB8AC3E}">
        <p14:creationId xmlns:p14="http://schemas.microsoft.com/office/powerpoint/2010/main" val="1943414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p:cNvGrpSpPr/>
          <p:nvPr/>
        </p:nvGrpSpPr>
        <p:grpSpPr>
          <a:xfrm>
            <a:off x="7315200" y="0"/>
            <a:ext cx="1828800" cy="6858000"/>
            <a:chOff x="7315200" y="-104568"/>
            <a:chExt cx="1828800" cy="696256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447800"/>
              <a:ext cx="1828800" cy="5410200"/>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57746"/>
            <a:stretch/>
          </p:blipFill>
          <p:spPr>
            <a:xfrm>
              <a:off x="7315200" y="-104568"/>
              <a:ext cx="1828800" cy="2286000"/>
            </a:xfrm>
            <a:prstGeom prst="rect">
              <a:avLst/>
            </a:prstGeom>
          </p:spPr>
        </p:pic>
      </p:grpSp>
      <p:sp>
        <p:nvSpPr>
          <p:cNvPr id="2" name="Title 1"/>
          <p:cNvSpPr>
            <a:spLocks noGrp="1"/>
          </p:cNvSpPr>
          <p:nvPr>
            <p:ph type="title"/>
          </p:nvPr>
        </p:nvSpPr>
        <p:spPr>
          <a:xfrm>
            <a:off x="381000" y="0"/>
            <a:ext cx="7239000" cy="609600"/>
          </a:xfrm>
        </p:spPr>
        <p:txBody>
          <a:bodyPr/>
          <a:lstStyle/>
          <a:p>
            <a:pPr algn="ctr"/>
            <a:r>
              <a:rPr lang="en-US" sz="4000" dirty="0" smtClean="0">
                <a:solidFill>
                  <a:schemeClr val="bg1"/>
                </a:solidFill>
              </a:rPr>
              <a:t>Motivation &amp; Background</a:t>
            </a:r>
            <a:endParaRPr lang="en-US" sz="4000" dirty="0">
              <a:solidFill>
                <a:schemeClr val="bg1"/>
              </a:solidFill>
            </a:endParaRPr>
          </a:p>
        </p:txBody>
      </p:sp>
      <p:grpSp>
        <p:nvGrpSpPr>
          <p:cNvPr id="4" name="Group 3"/>
          <p:cNvGrpSpPr/>
          <p:nvPr/>
        </p:nvGrpSpPr>
        <p:grpSpPr>
          <a:xfrm>
            <a:off x="88358" y="839695"/>
            <a:ext cx="7537358" cy="6195708"/>
            <a:chOff x="83586" y="933852"/>
            <a:chExt cx="8783398" cy="6195708"/>
          </a:xfrm>
        </p:grpSpPr>
        <p:sp>
          <p:nvSpPr>
            <p:cNvPr id="12" name="Content Placeholder 9"/>
            <p:cNvSpPr txBox="1">
              <a:spLocks/>
            </p:cNvSpPr>
            <p:nvPr/>
          </p:nvSpPr>
          <p:spPr>
            <a:xfrm>
              <a:off x="112269" y="957360"/>
              <a:ext cx="8754715" cy="6172200"/>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z="1600" kern="0" dirty="0">
                  <a:solidFill>
                    <a:schemeClr val="bg1"/>
                  </a:solidFill>
                  <a:cs typeface="Times" pitchFamily="18" charset="0"/>
                </a:rPr>
                <a:t>Why </a:t>
              </a:r>
              <a:r>
                <a:rPr lang="en-US" sz="1600" kern="0" dirty="0" smtClean="0">
                  <a:solidFill>
                    <a:schemeClr val="bg1"/>
                  </a:solidFill>
                  <a:cs typeface="Times" pitchFamily="18" charset="0"/>
                </a:rPr>
                <a:t>this study is </a:t>
              </a:r>
              <a:r>
                <a:rPr lang="en-US" sz="1600" kern="0" dirty="0" smtClean="0">
                  <a:solidFill>
                    <a:schemeClr val="bg1"/>
                  </a:solidFill>
                  <a:cs typeface="Times" pitchFamily="18" charset="0"/>
                </a:rPr>
                <a:t>important?</a:t>
              </a:r>
              <a:endParaRPr lang="en-US" sz="1600" kern="0" dirty="0">
                <a:solidFill>
                  <a:schemeClr val="bg1"/>
                </a:solidFill>
                <a:cs typeface="Times" pitchFamily="18" charset="0"/>
              </a:endParaRPr>
            </a:p>
            <a:p>
              <a:pPr lvl="1" algn="just" eaLnBrk="1" hangingPunct="1">
                <a:spcBef>
                  <a:spcPct val="0"/>
                </a:spcBef>
                <a:buFont typeface="Wingdings" panose="05000000000000000000" pitchFamily="2" charset="2"/>
                <a:buChar char="Ø"/>
              </a:pPr>
              <a:r>
                <a:rPr lang="en-US" sz="1400" kern="0" dirty="0">
                  <a:solidFill>
                    <a:schemeClr val="bg1"/>
                  </a:solidFill>
                  <a:latin typeface="+mj-lt"/>
                  <a:cs typeface="Times" pitchFamily="18" charset="0"/>
                </a:rPr>
                <a:t>Stroke risk factors have been studies extensively from medicine and pharmaceutical </a:t>
              </a:r>
              <a:r>
                <a:rPr lang="en-US" sz="1400" kern="0" dirty="0" smtClean="0">
                  <a:solidFill>
                    <a:schemeClr val="bg1"/>
                  </a:solidFill>
                  <a:latin typeface="+mj-lt"/>
                  <a:cs typeface="Times" pitchFamily="18" charset="0"/>
                </a:rPr>
                <a:t>perspective. In this work we look at this issue from lifestyle and socioeconomic perspective</a:t>
              </a:r>
              <a:r>
                <a:rPr lang="en-US" sz="1400" kern="0" dirty="0" smtClean="0">
                  <a:solidFill>
                    <a:schemeClr val="bg1"/>
                  </a:solidFill>
                  <a:latin typeface="+mj-lt"/>
                  <a:cs typeface="Times" pitchFamily="18" charset="0"/>
                </a:rPr>
                <a:t>.</a:t>
              </a:r>
              <a:endParaRPr lang="en-US" sz="1400" kern="0" dirty="0">
                <a:solidFill>
                  <a:schemeClr val="bg1"/>
                </a:solidFill>
                <a:latin typeface="+mj-lt"/>
                <a:cs typeface="Times" pitchFamily="18" charset="0"/>
              </a:endParaRPr>
            </a:p>
            <a:p>
              <a:pPr algn="just">
                <a:buFont typeface="Wingdings" panose="05000000000000000000" pitchFamily="2" charset="2"/>
                <a:buChar char="Ø"/>
              </a:pPr>
              <a:endParaRPr lang="en-US" sz="1400" kern="0" dirty="0" smtClean="0">
                <a:solidFill>
                  <a:schemeClr val="bg1"/>
                </a:solidFill>
                <a:latin typeface="+mj-lt"/>
                <a:cs typeface="Times" pitchFamily="18" charset="0"/>
              </a:endParaRPr>
            </a:p>
            <a:p>
              <a:pPr algn="just">
                <a:buFont typeface="Wingdings" panose="05000000000000000000" pitchFamily="2" charset="2"/>
                <a:buChar char="Ø"/>
              </a:pPr>
              <a:r>
                <a:rPr lang="en-US" sz="1600" kern="0" dirty="0" smtClean="0">
                  <a:solidFill>
                    <a:schemeClr val="bg1"/>
                  </a:solidFill>
                  <a:latin typeface="+mj-lt"/>
                  <a:cs typeface="Times" pitchFamily="18" charset="0"/>
                </a:rPr>
                <a:t>Why Stroke among other mortal incidents?</a:t>
              </a:r>
            </a:p>
            <a:p>
              <a:pPr lvl="1" algn="just" eaLnBrk="1" hangingPunct="1">
                <a:spcBef>
                  <a:spcPct val="0"/>
                </a:spcBef>
                <a:buFont typeface="Wingdings" panose="05000000000000000000" pitchFamily="2" charset="2"/>
                <a:buChar char="Ø"/>
              </a:pPr>
              <a:r>
                <a:rPr lang="en-US" sz="1400" kern="0" dirty="0">
                  <a:solidFill>
                    <a:schemeClr val="bg1"/>
                  </a:solidFill>
                  <a:latin typeface="+mj-lt"/>
                  <a:cs typeface="Times" pitchFamily="18" charset="0"/>
                </a:rPr>
                <a:t>Stroke is the third leading cause of death in the US with annual mortality rate of 140,000 people. In additional to devastating impact on families</a:t>
              </a:r>
            </a:p>
            <a:p>
              <a:pPr lvl="1" algn="just" eaLnBrk="1" hangingPunct="1">
                <a:spcBef>
                  <a:spcPct val="0"/>
                </a:spcBef>
                <a:buFont typeface="Wingdings" panose="05000000000000000000" pitchFamily="2" charset="2"/>
                <a:buChar char="Ø"/>
              </a:pPr>
              <a:r>
                <a:rPr lang="en-US" sz="1400" kern="0" dirty="0" smtClean="0">
                  <a:solidFill>
                    <a:schemeClr val="bg1"/>
                  </a:solidFill>
                  <a:latin typeface="+mj-lt"/>
                  <a:cs typeface="Times" pitchFamily="18" charset="0"/>
                </a:rPr>
                <a:t>Stroke </a:t>
              </a:r>
              <a:r>
                <a:rPr lang="en-US" sz="1400" kern="0" dirty="0">
                  <a:solidFill>
                    <a:schemeClr val="bg1"/>
                  </a:solidFill>
                  <a:latin typeface="+mj-lt"/>
                  <a:cs typeface="Times" pitchFamily="18" charset="0"/>
                </a:rPr>
                <a:t>is the main cause of serious, long-term disability in the US leading to huge financial burden for the society</a:t>
              </a:r>
              <a:r>
                <a:rPr lang="en-US" sz="1400" kern="0" dirty="0" smtClean="0">
                  <a:solidFill>
                    <a:schemeClr val="bg1"/>
                  </a:solidFill>
                  <a:latin typeface="+mj-lt"/>
                  <a:cs typeface="Times" pitchFamily="18" charset="0"/>
                </a:rPr>
                <a:t>.</a:t>
              </a:r>
            </a:p>
            <a:p>
              <a:pPr lvl="1" algn="just" eaLnBrk="1" hangingPunct="1">
                <a:spcBef>
                  <a:spcPct val="0"/>
                </a:spcBef>
                <a:buFont typeface="Wingdings" panose="05000000000000000000" pitchFamily="2" charset="2"/>
                <a:buChar char="Ø"/>
              </a:pPr>
              <a:r>
                <a:rPr lang="en-US" sz="1400" kern="0" dirty="0">
                  <a:solidFill>
                    <a:schemeClr val="bg1"/>
                  </a:solidFill>
                  <a:latin typeface="+mj-lt"/>
                  <a:cs typeface="Times" pitchFamily="18" charset="0"/>
                </a:rPr>
                <a:t>Each year, approximately 795,000 people suffer a stroke of which about 600,000 are first attacks</a:t>
              </a:r>
            </a:p>
            <a:p>
              <a:pPr algn="just">
                <a:buFont typeface="Wingdings" panose="05000000000000000000" pitchFamily="2" charset="2"/>
                <a:buChar char="Ø"/>
              </a:pPr>
              <a:r>
                <a:rPr lang="en-US" sz="1600" kern="0" dirty="0" smtClean="0">
                  <a:solidFill>
                    <a:schemeClr val="bg1"/>
                  </a:solidFill>
                  <a:latin typeface="+mj-lt"/>
                  <a:cs typeface="Times" pitchFamily="18" charset="0"/>
                </a:rPr>
                <a:t>Data Sources</a:t>
              </a:r>
            </a:p>
            <a:p>
              <a:pPr lvl="1" algn="just">
                <a:buFont typeface="Wingdings" panose="05000000000000000000" pitchFamily="2" charset="2"/>
                <a:buChar char="Ø"/>
              </a:pPr>
              <a:r>
                <a:rPr lang="en-US" sz="1400" kern="0" dirty="0" smtClean="0">
                  <a:solidFill>
                    <a:schemeClr val="bg1"/>
                  </a:solidFill>
                  <a:latin typeface="+mj-lt"/>
                  <a:cs typeface="Times" pitchFamily="18" charset="0"/>
                </a:rPr>
                <a:t>Three </a:t>
              </a:r>
              <a:r>
                <a:rPr lang="en-US" sz="1400" kern="0" dirty="0">
                  <a:solidFill>
                    <a:schemeClr val="bg1"/>
                  </a:solidFill>
                  <a:latin typeface="+mj-lt"/>
                  <a:cs typeface="Times" pitchFamily="18" charset="0"/>
                </a:rPr>
                <a:t>publically available datasets were collected for this </a:t>
              </a:r>
              <a:r>
                <a:rPr lang="en-US" sz="1400" kern="0" dirty="0" smtClean="0">
                  <a:solidFill>
                    <a:schemeClr val="bg1"/>
                  </a:solidFill>
                  <a:latin typeface="+mj-lt"/>
                  <a:cs typeface="Times" pitchFamily="18" charset="0"/>
                </a:rPr>
                <a:t>study</a:t>
              </a:r>
              <a:endParaRPr lang="en-US" sz="1400" b="0" kern="0" dirty="0" smtClean="0">
                <a:solidFill>
                  <a:schemeClr val="bg1"/>
                </a:solidFill>
                <a:latin typeface="+mj-lt"/>
                <a:cs typeface="Times" pitchFamily="18" charset="0"/>
              </a:endParaRPr>
            </a:p>
            <a:p>
              <a:pPr lvl="2" algn="just">
                <a:buFont typeface="Wingdings" panose="05000000000000000000" pitchFamily="2" charset="2"/>
                <a:buChar char="Ø"/>
              </a:pPr>
              <a:r>
                <a:rPr lang="en-US" sz="1300" kern="0" dirty="0" smtClean="0">
                  <a:solidFill>
                    <a:schemeClr val="bg1"/>
                  </a:solidFill>
                  <a:latin typeface="+mj-lt"/>
                  <a:cs typeface="Times" pitchFamily="18" charset="0"/>
                </a:rPr>
                <a:t>Stroke mortality rate among US adults dataset was collected from healthdata.gov</a:t>
              </a:r>
              <a:endParaRPr lang="en-US" sz="1300" b="0" dirty="0" smtClean="0">
                <a:solidFill>
                  <a:schemeClr val="bg1"/>
                </a:solidFill>
                <a:latin typeface="+mj-lt"/>
                <a:cs typeface="Times" panose="02020603050405020304" pitchFamily="18" charset="0"/>
              </a:endParaRPr>
            </a:p>
            <a:p>
              <a:pPr lvl="2" algn="just">
                <a:buFont typeface="Wingdings" panose="05000000000000000000" pitchFamily="2" charset="2"/>
                <a:buChar char="Ø"/>
              </a:pPr>
              <a:r>
                <a:rPr lang="en-US" sz="1300" dirty="0" smtClean="0">
                  <a:solidFill>
                    <a:schemeClr val="bg1"/>
                  </a:solidFill>
                  <a:latin typeface="+mj-lt"/>
                  <a:cs typeface="Times" panose="02020603050405020304" pitchFamily="18" charset="0"/>
                </a:rPr>
                <a:t>The </a:t>
              </a:r>
              <a:r>
                <a:rPr lang="en-US" sz="1300" dirty="0">
                  <a:solidFill>
                    <a:schemeClr val="bg1"/>
                  </a:solidFill>
                  <a:latin typeface="+mj-lt"/>
                  <a:cs typeface="Times" panose="02020603050405020304" pitchFamily="18" charset="0"/>
                </a:rPr>
                <a:t>lifestyle dataset was collected from catalog.data.gov which contains data on adult's diet, physical activity, and weight status from Behavioral Risk Factor Surveillance </a:t>
              </a:r>
              <a:r>
                <a:rPr lang="en-US" sz="1300" dirty="0" smtClean="0">
                  <a:solidFill>
                    <a:schemeClr val="bg1"/>
                  </a:solidFill>
                  <a:latin typeface="+mj-lt"/>
                  <a:cs typeface="Times" panose="02020603050405020304" pitchFamily="18" charset="0"/>
                </a:rPr>
                <a:t>System</a:t>
              </a:r>
            </a:p>
            <a:p>
              <a:pPr lvl="2" algn="just">
                <a:buFont typeface="Wingdings" panose="05000000000000000000" pitchFamily="2" charset="2"/>
                <a:buChar char="Ø"/>
              </a:pPr>
              <a:r>
                <a:rPr lang="en-US" sz="1300" dirty="0" smtClean="0">
                  <a:solidFill>
                    <a:schemeClr val="bg1"/>
                  </a:solidFill>
                  <a:cs typeface="Times" panose="02020603050405020304" pitchFamily="18" charset="0"/>
                </a:rPr>
                <a:t>Unemployment and median household income for U.S. states and counties from </a:t>
              </a:r>
              <a:r>
                <a:rPr lang="en-US" sz="1300" dirty="0" smtClean="0">
                  <a:solidFill>
                    <a:schemeClr val="bg1"/>
                  </a:solidFill>
                  <a:cs typeface="Times" panose="02020603050405020304" pitchFamily="18" charset="0"/>
                </a:rPr>
                <a:t>USDA.gov</a:t>
              </a:r>
              <a:endParaRPr lang="en-US" sz="1600" dirty="0" smtClean="0">
                <a:solidFill>
                  <a:schemeClr val="bg1"/>
                </a:solidFill>
                <a:latin typeface="+mj-lt"/>
                <a:cs typeface="Times" panose="02020603050405020304" pitchFamily="18" charset="0"/>
              </a:endParaRPr>
            </a:p>
            <a:p>
              <a:pPr algn="just">
                <a:buFont typeface="Wingdings" panose="05000000000000000000" pitchFamily="2" charset="2"/>
                <a:buChar char="Ø"/>
              </a:pPr>
              <a:r>
                <a:rPr lang="en-US" sz="1600" b="0" kern="0" dirty="0" smtClean="0">
                  <a:solidFill>
                    <a:schemeClr val="bg1"/>
                  </a:solidFill>
                  <a:latin typeface="+mj-lt"/>
                  <a:ea typeface="Tahoma" panose="020B0604030504040204" pitchFamily="34" charset="0"/>
                  <a:cs typeface="Times" panose="02020603050405020304" pitchFamily="18" charset="0"/>
                </a:rPr>
                <a:t>Analytical Goals</a:t>
              </a:r>
            </a:p>
            <a:p>
              <a:pPr marL="914400" lvl="2" indent="0" algn="just" eaLnBrk="1" fontAlgn="auto" hangingPunct="1">
                <a:spcBef>
                  <a:spcPts val="0"/>
                </a:spcBef>
                <a:spcAft>
                  <a:spcPts val="0"/>
                </a:spcAft>
                <a:buFont typeface="Wingdings" panose="05000000000000000000" pitchFamily="2" charset="2"/>
                <a:buChar char="Ø"/>
              </a:pPr>
              <a:r>
                <a:rPr lang="en-US" sz="1400" kern="0" dirty="0" smtClean="0">
                  <a:solidFill>
                    <a:srgbClr val="FFFFFF"/>
                  </a:solidFill>
                  <a:cs typeface="Times" panose="02020603050405020304" pitchFamily="18" charset="0"/>
                </a:rPr>
                <a:t>Visual exploring </a:t>
              </a:r>
              <a:r>
                <a:rPr lang="en-US" sz="1400" kern="0" dirty="0">
                  <a:solidFill>
                    <a:srgbClr val="FFFFFF"/>
                  </a:solidFill>
                  <a:cs typeface="Times" panose="02020603050405020304" pitchFamily="18" charset="0"/>
                </a:rPr>
                <a:t>the stroke mortality rate as well as each of the lifestyle factors on a </a:t>
              </a:r>
              <a:r>
                <a:rPr lang="en-US" sz="1400" kern="0" dirty="0" smtClean="0">
                  <a:solidFill>
                    <a:srgbClr val="FFFFFF"/>
                  </a:solidFill>
                  <a:cs typeface="Times" panose="02020603050405020304" pitchFamily="18" charset="0"/>
                </a:rPr>
                <a:t>map</a:t>
              </a:r>
            </a:p>
            <a:p>
              <a:pPr marL="914400" lvl="2" indent="0" algn="just" eaLnBrk="1" fontAlgn="auto" hangingPunct="1">
                <a:spcBef>
                  <a:spcPts val="0"/>
                </a:spcBef>
                <a:spcAft>
                  <a:spcPts val="0"/>
                </a:spcAft>
                <a:buFont typeface="Wingdings" panose="05000000000000000000" pitchFamily="2" charset="2"/>
                <a:buChar char="Ø"/>
              </a:pPr>
              <a:r>
                <a:rPr lang="en-US" sz="1400" kern="0" dirty="0" smtClean="0">
                  <a:solidFill>
                    <a:srgbClr val="FFFFFF"/>
                  </a:solidFill>
                  <a:cs typeface="Times" panose="02020603050405020304" pitchFamily="18" charset="0"/>
                </a:rPr>
                <a:t>Investigating </a:t>
              </a:r>
              <a:r>
                <a:rPr lang="en-US" sz="1400" kern="0" dirty="0">
                  <a:solidFill>
                    <a:srgbClr val="FFFFFF"/>
                  </a:solidFill>
                  <a:cs typeface="Times" panose="02020603050405020304" pitchFamily="18" charset="0"/>
                </a:rPr>
                <a:t>state-wise correlation between each of those factors and the </a:t>
              </a:r>
              <a:r>
                <a:rPr lang="en-US" sz="1600" kern="0" dirty="0">
                  <a:solidFill>
                    <a:srgbClr val="FFFFFF"/>
                  </a:solidFill>
                  <a:cs typeface="Times" panose="02020603050405020304" pitchFamily="18" charset="0"/>
                </a:rPr>
                <a:t>mortality </a:t>
              </a:r>
              <a:r>
                <a:rPr lang="en-US" sz="1600" kern="0" dirty="0" smtClean="0">
                  <a:solidFill>
                    <a:srgbClr val="FFFFFF"/>
                  </a:solidFill>
                  <a:cs typeface="Times" panose="02020603050405020304" pitchFamily="18" charset="0"/>
                </a:rPr>
                <a:t>rate</a:t>
              </a:r>
              <a:endParaRPr lang="en-US" sz="1600" dirty="0">
                <a:solidFill>
                  <a:srgbClr val="FFFFFF"/>
                </a:solidFill>
                <a:cs typeface="Times" panose="02020603050405020304" pitchFamily="18" charset="0"/>
              </a:endParaRPr>
            </a:p>
          </p:txBody>
        </p:sp>
        <p:pic>
          <p:nvPicPr>
            <p:cNvPr id="13"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rot="12949253">
              <a:off x="83586" y="2211332"/>
              <a:ext cx="298422" cy="29842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rot="12949253">
              <a:off x="185809" y="933852"/>
              <a:ext cx="298422" cy="29842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rot="12949253">
              <a:off x="83587" y="3753650"/>
              <a:ext cx="298422" cy="29842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rot="12949253">
              <a:off x="85040" y="5627273"/>
              <a:ext cx="298422" cy="29842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248788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4876800" cy="1090611"/>
          </a:xfrm>
        </p:spPr>
        <p:txBody>
          <a:bodyPr>
            <a:normAutofit fontScale="90000"/>
          </a:bodyPr>
          <a:lstStyle/>
          <a:p>
            <a:r>
              <a:rPr lang="en-US" b="1" dirty="0" smtClean="0">
                <a:solidFill>
                  <a:schemeClr val="bg1"/>
                </a:solidFill>
                <a:cs typeface="Times New Roman" pitchFamily="18" charset="0"/>
              </a:rPr>
              <a:t>Findings &amp; Impact by state</a:t>
            </a:r>
            <a:endParaRPr lang="en-US" dirty="0">
              <a:solidFill>
                <a:schemeClr val="bg1"/>
              </a:solidFill>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969485858"/>
              </p:ext>
            </p:extLst>
          </p:nvPr>
        </p:nvGraphicFramePr>
        <p:xfrm>
          <a:off x="0" y="1536854"/>
          <a:ext cx="5321146" cy="5321146"/>
        </p:xfrm>
        <a:graphic>
          <a:graphicData uri="http://schemas.openxmlformats.org/presentationml/2006/ole">
            <mc:AlternateContent xmlns:mc="http://schemas.openxmlformats.org/markup-compatibility/2006">
              <mc:Choice xmlns:v="urn:schemas-microsoft-com:vml" Requires="v">
                <p:oleObj spid="_x0000_s3086" name="Acrobat Document" r:id="rId5" imgW="13716000" imgH="13716000" progId="AcroExch.Document.DC">
                  <p:embed/>
                </p:oleObj>
              </mc:Choice>
              <mc:Fallback>
                <p:oleObj name="Acrobat Document" r:id="rId5" imgW="13716000" imgH="13716000" progId="AcroExch.Document.DC">
                  <p:embed/>
                  <p:pic>
                    <p:nvPicPr>
                      <p:cNvPr id="0" name=""/>
                      <p:cNvPicPr/>
                      <p:nvPr/>
                    </p:nvPicPr>
                    <p:blipFill>
                      <a:blip r:embed="rId6"/>
                      <a:stretch>
                        <a:fillRect/>
                      </a:stretch>
                    </p:blipFill>
                    <p:spPr>
                      <a:xfrm>
                        <a:off x="0" y="1536854"/>
                        <a:ext cx="5321146" cy="5321146"/>
                      </a:xfrm>
                      <a:prstGeom prst="rect">
                        <a:avLst/>
                      </a:prstGeom>
                    </p:spPr>
                  </p:pic>
                </p:oleObj>
              </mc:Fallback>
            </mc:AlternateContent>
          </a:graphicData>
        </a:graphic>
      </p:graphicFrame>
      <p:pic>
        <p:nvPicPr>
          <p:cNvPr id="3074" name="Picture 2" descr="https://raw.githubusercontent.com/NassimRS/Stroke-Correlation-with-Different-Healthcare-Factors/master/Correlation_Analysi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1600" y="-76200"/>
            <a:ext cx="3998538" cy="268576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5307375" y="2851548"/>
            <a:ext cx="3836625" cy="4270864"/>
          </a:xfrm>
        </p:spPr>
        <p:txBody>
          <a:bodyPr/>
          <a:lstStyle/>
          <a:p>
            <a:pPr>
              <a:buFont typeface="Wingdings" panose="05000000000000000000" pitchFamily="2" charset="2"/>
              <a:buChar char="Ø"/>
            </a:pPr>
            <a:r>
              <a:rPr lang="en-US" sz="1400" dirty="0">
                <a:solidFill>
                  <a:schemeClr val="bg1"/>
                </a:solidFill>
              </a:rPr>
              <a:t>S</a:t>
            </a:r>
            <a:r>
              <a:rPr lang="en-US" sz="1400" dirty="0" smtClean="0">
                <a:solidFill>
                  <a:schemeClr val="bg1"/>
                </a:solidFill>
              </a:rPr>
              <a:t>trong </a:t>
            </a:r>
            <a:r>
              <a:rPr lang="en-US" sz="1400" dirty="0">
                <a:solidFill>
                  <a:schemeClr val="bg1"/>
                </a:solidFill>
              </a:rPr>
              <a:t>regional correlation impacting southern states (Alabama, Mississippi, Louisiana and Arkansas) the most. In contrast, New England region enjoys the lowest stroke mortality </a:t>
            </a:r>
            <a:r>
              <a:rPr lang="en-US" sz="1400" dirty="0" smtClean="0">
                <a:solidFill>
                  <a:schemeClr val="bg1"/>
                </a:solidFill>
              </a:rPr>
              <a:t>rate</a:t>
            </a:r>
            <a:endParaRPr lang="en-US" sz="1400" dirty="0">
              <a:solidFill>
                <a:schemeClr val="bg1"/>
              </a:solidFill>
            </a:endParaRPr>
          </a:p>
          <a:p>
            <a:pPr>
              <a:buFont typeface="Wingdings" panose="05000000000000000000" pitchFamily="2" charset="2"/>
              <a:buChar char="Ø"/>
            </a:pPr>
            <a:r>
              <a:rPr lang="en-US" sz="1400" dirty="0">
                <a:solidFill>
                  <a:schemeClr val="bg1"/>
                </a:solidFill>
              </a:rPr>
              <a:t>T</a:t>
            </a:r>
            <a:r>
              <a:rPr lang="en-US" sz="1400" dirty="0" smtClean="0">
                <a:solidFill>
                  <a:schemeClr val="bg1"/>
                </a:solidFill>
              </a:rPr>
              <a:t>he </a:t>
            </a:r>
            <a:r>
              <a:rPr lang="en-US" sz="1400" dirty="0">
                <a:solidFill>
                  <a:schemeClr val="bg1"/>
                </a:solidFill>
              </a:rPr>
              <a:t>top correlated lifestyle factor with stroke mortality rate is surprisingly low consumption of fruits (correlation of 0.83) even more than obesity (0.73</a:t>
            </a:r>
            <a:r>
              <a:rPr lang="en-US" sz="1400" dirty="0" smtClean="0">
                <a:solidFill>
                  <a:schemeClr val="bg1"/>
                </a:solidFill>
              </a:rPr>
              <a:t>) </a:t>
            </a:r>
          </a:p>
          <a:p>
            <a:pPr>
              <a:buFont typeface="Wingdings" panose="05000000000000000000" pitchFamily="2" charset="2"/>
              <a:buChar char="Ø"/>
            </a:pPr>
            <a:r>
              <a:rPr lang="en-US" sz="1400" dirty="0" smtClean="0">
                <a:solidFill>
                  <a:schemeClr val="bg1"/>
                </a:solidFill>
              </a:rPr>
              <a:t>combination </a:t>
            </a:r>
            <a:r>
              <a:rPr lang="en-US" sz="1400" dirty="0">
                <a:solidFill>
                  <a:schemeClr val="bg1"/>
                </a:solidFill>
              </a:rPr>
              <a:t>of moderate aerobic activity and muscle strengthening exercises are more helpful compared to either of the two </a:t>
            </a:r>
          </a:p>
          <a:p>
            <a:pPr>
              <a:buFont typeface="Wingdings" panose="05000000000000000000" pitchFamily="2" charset="2"/>
              <a:buChar char="Ø"/>
            </a:pPr>
            <a:r>
              <a:rPr lang="en-US" sz="1400" dirty="0" smtClean="0">
                <a:solidFill>
                  <a:schemeClr val="bg1"/>
                </a:solidFill>
              </a:rPr>
              <a:t>while </a:t>
            </a:r>
            <a:r>
              <a:rPr lang="en-US" sz="1400" dirty="0">
                <a:solidFill>
                  <a:schemeClr val="bg1"/>
                </a:solidFill>
              </a:rPr>
              <a:t>obesity shows a high correlation with stroke mortality (0.73), overweight status is negatively correlation (-0.24). </a:t>
            </a:r>
          </a:p>
        </p:txBody>
      </p:sp>
    </p:spTree>
    <p:extLst>
      <p:ext uri="{BB962C8B-B14F-4D97-AF65-F5344CB8AC3E}">
        <p14:creationId xmlns:p14="http://schemas.microsoft.com/office/powerpoint/2010/main" val="399356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 y="-53179"/>
            <a:ext cx="9160434" cy="1090611"/>
          </a:xfrm>
        </p:spPr>
        <p:txBody>
          <a:bodyPr>
            <a:normAutofit/>
          </a:bodyPr>
          <a:lstStyle/>
          <a:p>
            <a:r>
              <a:rPr lang="en-US" b="1" dirty="0" smtClean="0">
                <a:solidFill>
                  <a:schemeClr val="bg1"/>
                </a:solidFill>
                <a:cs typeface="Times New Roman" pitchFamily="18" charset="0"/>
              </a:rPr>
              <a:t>Findings &amp; Impact by Counties</a:t>
            </a:r>
            <a:endParaRPr lang="en-US" dirty="0">
              <a:solidFill>
                <a:schemeClr val="bg1"/>
              </a:solidFill>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16444660"/>
              </p:ext>
            </p:extLst>
          </p:nvPr>
        </p:nvGraphicFramePr>
        <p:xfrm>
          <a:off x="-16434" y="1219200"/>
          <a:ext cx="9160434" cy="5638800"/>
        </p:xfrm>
        <a:graphic>
          <a:graphicData uri="http://schemas.openxmlformats.org/drawingml/2006/table">
            <a:tbl>
              <a:tblPr firstRow="1" bandRow="1">
                <a:tableStyleId>{5C22544A-7EE6-4342-B048-85BDC9FD1C3A}</a:tableStyleId>
              </a:tblPr>
              <a:tblGrid>
                <a:gridCol w="4580217"/>
                <a:gridCol w="4580217"/>
              </a:tblGrid>
              <a:tr h="2819400">
                <a:tc>
                  <a:txBody>
                    <a:bodyPr/>
                    <a:lstStyle/>
                    <a:p>
                      <a:endParaRPr lang="en-US" dirty="0"/>
                    </a:p>
                  </a:txBody>
                  <a:tcPr/>
                </a:tc>
                <a:tc>
                  <a:txBody>
                    <a:bodyPr/>
                    <a:lstStyle/>
                    <a:p>
                      <a:endParaRPr lang="en-US" dirty="0"/>
                    </a:p>
                  </a:txBody>
                  <a:tcPr/>
                </a:tc>
              </a:tr>
              <a:tr h="2819400">
                <a:tc>
                  <a:txBody>
                    <a:bodyPr/>
                    <a:lstStyle/>
                    <a:p>
                      <a:endParaRPr lang="en-US" dirty="0"/>
                    </a:p>
                  </a:txBody>
                  <a:tcPr/>
                </a:tc>
                <a:tc>
                  <a:txBody>
                    <a:bodyPr/>
                    <a:lstStyle/>
                    <a:p>
                      <a:endParaRPr lang="en-US" dirty="0"/>
                    </a:p>
                  </a:txBody>
                  <a:tcPr/>
                </a:tc>
              </a:tr>
            </a:tbl>
          </a:graphicData>
        </a:graphic>
      </p:graphicFrame>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1223114"/>
            <a:ext cx="4585219" cy="2815486"/>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r="4624"/>
          <a:stretch/>
        </p:blipFill>
        <p:spPr>
          <a:xfrm>
            <a:off x="4428309" y="1227463"/>
            <a:ext cx="4715691" cy="28956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 y="4042949"/>
            <a:ext cx="4550122" cy="2793935"/>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53157" y="4042949"/>
            <a:ext cx="4584511" cy="2815051"/>
          </a:xfrm>
          <a:prstGeom prst="rect">
            <a:avLst/>
          </a:prstGeom>
        </p:spPr>
      </p:pic>
      <p:sp>
        <p:nvSpPr>
          <p:cNvPr id="34" name="Content Placeholder 4"/>
          <p:cNvSpPr txBox="1">
            <a:spLocks/>
          </p:cNvSpPr>
          <p:nvPr/>
        </p:nvSpPr>
        <p:spPr bwMode="auto">
          <a:xfrm>
            <a:off x="1100389" y="3854754"/>
            <a:ext cx="6655840" cy="9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buFont typeface="Wingdings" panose="05000000000000000000" pitchFamily="2" charset="2"/>
              <a:buChar char="Ø"/>
            </a:pPr>
            <a:r>
              <a:rPr lang="en-US" sz="1400" kern="0" dirty="0" smtClean="0"/>
              <a:t>Unemployment increases the stroke rate and wealth will do otherwise</a:t>
            </a:r>
          </a:p>
          <a:p>
            <a:pPr>
              <a:buFont typeface="Wingdings" panose="05000000000000000000" pitchFamily="2" charset="2"/>
              <a:buChar char="Ø"/>
            </a:pPr>
            <a:endParaRPr lang="en-US" sz="1400" kern="0" dirty="0">
              <a:solidFill>
                <a:schemeClr val="bg1"/>
              </a:solidFill>
            </a:endParaRPr>
          </a:p>
        </p:txBody>
      </p:sp>
    </p:spTree>
    <p:extLst>
      <p:ext uri="{BB962C8B-B14F-4D97-AF65-F5344CB8AC3E}">
        <p14:creationId xmlns:p14="http://schemas.microsoft.com/office/powerpoint/2010/main" val="3425188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9306"/>
            <a:ext cx="9144000" cy="7017306"/>
          </a:xfrm>
          <a:prstGeom prst="rect">
            <a:avLst/>
          </a:prstGeom>
          <a:solidFill>
            <a:schemeClr val="bg1"/>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100" name="Picture 4" descr="Image result for thank you in different languages wor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8" y="990600"/>
            <a:ext cx="9210675"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872639"/>
      </p:ext>
    </p:extLst>
  </p:cSld>
  <p:clrMapOvr>
    <a:masterClrMapping/>
  </p:clrMapOvr>
</p:sld>
</file>

<file path=ppt/theme/theme1.xml><?xml version="1.0" encoding="utf-8"?>
<a:theme xmlns:a="http://schemas.openxmlformats.org/drawingml/2006/main" name="FullSpectrumIdea_co_37_CrystalGraphics.com_PowerPoint_Templates_trial">
  <a:themeElements>
    <a:clrScheme name="Default Design 13">
      <a:dk1>
        <a:srgbClr val="000000"/>
      </a:dk1>
      <a:lt1>
        <a:srgbClr val="FFFFFF"/>
      </a:lt1>
      <a:dk2>
        <a:srgbClr val="FFFFFF"/>
      </a:dk2>
      <a:lt2>
        <a:srgbClr val="B2B2B2"/>
      </a:lt2>
      <a:accent1>
        <a:srgbClr val="FFCC00"/>
      </a:accent1>
      <a:accent2>
        <a:srgbClr val="FF6600"/>
      </a:accent2>
      <a:accent3>
        <a:srgbClr val="FFFFFF"/>
      </a:accent3>
      <a:accent4>
        <a:srgbClr val="000000"/>
      </a:accent4>
      <a:accent5>
        <a:srgbClr val="FFE2AA"/>
      </a:accent5>
      <a:accent6>
        <a:srgbClr val="E75C00"/>
      </a:accent6>
      <a:hlink>
        <a:srgbClr val="FF3300"/>
      </a:hlink>
      <a:folHlink>
        <a:srgbClr val="CC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FFFF"/>
        </a:dk2>
        <a:lt2>
          <a:srgbClr val="B2B2B2"/>
        </a:lt2>
        <a:accent1>
          <a:srgbClr val="FFCC00"/>
        </a:accent1>
        <a:accent2>
          <a:srgbClr val="FF6600"/>
        </a:accent2>
        <a:accent3>
          <a:srgbClr val="FFFFFF"/>
        </a:accent3>
        <a:accent4>
          <a:srgbClr val="000000"/>
        </a:accent4>
        <a:accent5>
          <a:srgbClr val="FFE2AA"/>
        </a:accent5>
        <a:accent6>
          <a:srgbClr val="E75C00"/>
        </a:accent6>
        <a:hlink>
          <a:srgbClr val="FF3300"/>
        </a:hlink>
        <a:folHlink>
          <a:srgbClr val="CC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RainbowColor_am_23_print_CrystalGraphics.com_PowerPoint_Templates_trial</Template>
  <TotalTime>2286</TotalTime>
  <Words>493</Words>
  <Application>Microsoft Office PowerPoint</Application>
  <PresentationFormat>On-screen Show (4:3)</PresentationFormat>
  <Paragraphs>57</Paragraphs>
  <Slides>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3" baseType="lpstr">
      <vt:lpstr>Arial</vt:lpstr>
      <vt:lpstr>Calibri</vt:lpstr>
      <vt:lpstr>Tahoma</vt:lpstr>
      <vt:lpstr>Times</vt:lpstr>
      <vt:lpstr>Times New Roman</vt:lpstr>
      <vt:lpstr>Wingdings</vt:lpstr>
      <vt:lpstr>FullSpectrumIdea_co_37_CrystalGraphics.com_PowerPoint_Templates_trial</vt:lpstr>
      <vt:lpstr>Acrobat Document</vt:lpstr>
      <vt:lpstr>Stroke mortality risk factors from population health and socioeconomic perspective in the USA</vt:lpstr>
      <vt:lpstr>Motivation &amp; Background</vt:lpstr>
      <vt:lpstr>Findings &amp; Impact by state</vt:lpstr>
      <vt:lpstr>Findings &amp; Impact by Counties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ThilankaVT;http://exploreagri.wordpress.com/</dc:creator>
  <cp:keywords>Free Download,Fiber Optics,;Technology,ppt</cp:keywords>
  <cp:lastModifiedBy>Rahimi, Nassim</cp:lastModifiedBy>
  <cp:revision>130</cp:revision>
  <dcterms:created xsi:type="dcterms:W3CDTF">2006-08-16T00:00:00Z</dcterms:created>
  <dcterms:modified xsi:type="dcterms:W3CDTF">2017-11-14T05:16:03Z</dcterms:modified>
</cp:coreProperties>
</file>