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déplacer la diapo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modifier le format des notes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&lt;en-tête&gt;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E3D3526-30F5-4094-9803-0D8157F96F11}" type="slidenum"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&lt;numéro&gt;</a:t>
            </a:fld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4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PlaceHolder 5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 type="dt" idx="6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7" name="PlaceHolder 5"/>
          <p:cNvSpPr>
            <a:spLocks noGrp="1"/>
          </p:cNvSpPr>
          <p:nvPr>
            <p:ph type="ftr" idx="6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PlaceHolder 6"/>
          <p:cNvSpPr>
            <a:spLocks noGrp="1"/>
          </p:cNvSpPr>
          <p:nvPr>
            <p:ph type="sldNum" idx="6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PlaceHolder 2"/>
          <p:cNvSpPr>
            <a:spLocks noGrp="1"/>
          </p:cNvSpPr>
          <p:nvPr>
            <p:ph type="dt" idx="6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4"/>
          <p:cNvSpPr>
            <a:spLocks noGrp="1"/>
          </p:cNvSpPr>
          <p:nvPr>
            <p:ph type="ftr" idx="6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3" name="PlaceHolder 5"/>
          <p:cNvSpPr>
            <a:spLocks noGrp="1"/>
          </p:cNvSpPr>
          <p:nvPr>
            <p:ph type="sldNum" idx="6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 type="dt" idx="6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4"/>
          <p:cNvSpPr>
            <a:spLocks noGrp="1"/>
          </p:cNvSpPr>
          <p:nvPr>
            <p:ph type="ftr" idx="7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8" name="PlaceHolder 5"/>
          <p:cNvSpPr>
            <a:spLocks noGrp="1"/>
          </p:cNvSpPr>
          <p:nvPr>
            <p:ph type="sldNum" idx="7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 type="dt" idx="72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4"/>
          <p:cNvSpPr>
            <a:spLocks noGrp="1"/>
          </p:cNvSpPr>
          <p:nvPr>
            <p:ph type="ftr" idx="73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PlaceHolder 5"/>
          <p:cNvSpPr>
            <a:spLocks noGrp="1"/>
          </p:cNvSpPr>
          <p:nvPr>
            <p:ph type="sldNum" idx="74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dt" idx="75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4"/>
          <p:cNvSpPr>
            <a:spLocks noGrp="1"/>
          </p:cNvSpPr>
          <p:nvPr>
            <p:ph type="ftr" idx="76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PlaceHolder 5"/>
          <p:cNvSpPr>
            <a:spLocks noGrp="1"/>
          </p:cNvSpPr>
          <p:nvPr>
            <p:ph type="sldNum" idx="77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dt" idx="78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4"/>
          <p:cNvSpPr>
            <a:spLocks noGrp="1"/>
          </p:cNvSpPr>
          <p:nvPr>
            <p:ph type="ftr" idx="79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PlaceHolder 5"/>
          <p:cNvSpPr>
            <a:spLocks noGrp="1"/>
          </p:cNvSpPr>
          <p:nvPr>
            <p:ph type="sldNum" idx="80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 type="dt" idx="81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4"/>
          <p:cNvSpPr>
            <a:spLocks noGrp="1"/>
          </p:cNvSpPr>
          <p:nvPr>
            <p:ph type="sldNum" idx="8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 type="dt" idx="8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2" name="PlaceHolder 5"/>
          <p:cNvSpPr>
            <a:spLocks noGrp="1"/>
          </p:cNvSpPr>
          <p:nvPr>
            <p:ph type="ftr" idx="8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PlaceHolder 6"/>
          <p:cNvSpPr>
            <a:spLocks noGrp="1"/>
          </p:cNvSpPr>
          <p:nvPr>
            <p:ph type="sldNum" idx="8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dt" idx="8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ftr" idx="8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9" name="PlaceHolder 6"/>
          <p:cNvSpPr>
            <a:spLocks noGrp="1"/>
          </p:cNvSpPr>
          <p:nvPr>
            <p:ph type="sldNum" idx="8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dt" idx="8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4"/>
          <p:cNvSpPr>
            <a:spLocks noGrp="1"/>
          </p:cNvSpPr>
          <p:nvPr>
            <p:ph type="ftr" idx="9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PlaceHolder 5"/>
          <p:cNvSpPr>
            <a:spLocks noGrp="1"/>
          </p:cNvSpPr>
          <p:nvPr>
            <p:ph type="sldNum" idx="9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dt" idx="4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4"/>
          <p:cNvSpPr>
            <a:spLocks noGrp="1"/>
          </p:cNvSpPr>
          <p:nvPr>
            <p:ph type="ftr" idx="4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 type="sldNum" idx="4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dt" idx="92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4"/>
          <p:cNvSpPr>
            <a:spLocks noGrp="1"/>
          </p:cNvSpPr>
          <p:nvPr>
            <p:ph type="ftr" idx="93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9" name="PlaceHolder 5"/>
          <p:cNvSpPr>
            <a:spLocks noGrp="1"/>
          </p:cNvSpPr>
          <p:nvPr>
            <p:ph type="sldNum" idx="94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 type="dt" idx="95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4"/>
          <p:cNvSpPr>
            <a:spLocks noGrp="1"/>
          </p:cNvSpPr>
          <p:nvPr>
            <p:ph type="body"/>
          </p:nvPr>
        </p:nvSpPr>
        <p:spPr>
          <a:xfrm>
            <a:off x="65520" y="3240000"/>
            <a:ext cx="64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4" name="PlaceHolder 5"/>
          <p:cNvSpPr>
            <a:spLocks noGrp="1"/>
          </p:cNvSpPr>
          <p:nvPr>
            <p:ph type="ftr" idx="96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PlaceHolder 6"/>
          <p:cNvSpPr>
            <a:spLocks noGrp="1"/>
          </p:cNvSpPr>
          <p:nvPr>
            <p:ph type="sldNum" idx="97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dt" idx="98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4"/>
          <p:cNvSpPr>
            <a:spLocks noGrp="1"/>
          </p:cNvSpPr>
          <p:nvPr>
            <p:ph type="ftr" idx="99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PlaceHolder 5"/>
          <p:cNvSpPr>
            <a:spLocks noGrp="1"/>
          </p:cNvSpPr>
          <p:nvPr>
            <p:ph type="sldNum" idx="100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dt" idx="101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ftr" idx="102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PlaceHolder 6"/>
          <p:cNvSpPr>
            <a:spLocks noGrp="1"/>
          </p:cNvSpPr>
          <p:nvPr>
            <p:ph type="sldNum" idx="103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dt" idx="104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1" name="PlaceHolder 5"/>
          <p:cNvSpPr>
            <a:spLocks noGrp="1"/>
          </p:cNvSpPr>
          <p:nvPr>
            <p:ph type="ftr" idx="105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2" name="PlaceHolder 6"/>
          <p:cNvSpPr>
            <a:spLocks noGrp="1"/>
          </p:cNvSpPr>
          <p:nvPr>
            <p:ph type="sldNum" idx="106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 type="dt" idx="10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4"/>
          <p:cNvSpPr>
            <a:spLocks noGrp="1"/>
          </p:cNvSpPr>
          <p:nvPr>
            <p:ph type="ftr" idx="10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7" name="PlaceHolder 5"/>
          <p:cNvSpPr>
            <a:spLocks noGrp="1"/>
          </p:cNvSpPr>
          <p:nvPr>
            <p:ph type="sldNum" idx="10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 type="dt" idx="11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4"/>
          <p:cNvSpPr>
            <a:spLocks noGrp="1"/>
          </p:cNvSpPr>
          <p:nvPr>
            <p:ph type="body"/>
          </p:nvPr>
        </p:nvSpPr>
        <p:spPr>
          <a:xfrm>
            <a:off x="360000" y="3251160"/>
            <a:ext cx="629964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5"/>
          <p:cNvSpPr>
            <a:spLocks noGrp="1"/>
          </p:cNvSpPr>
          <p:nvPr>
            <p:ph type="ftr" idx="11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PlaceHolder 6"/>
          <p:cNvSpPr>
            <a:spLocks noGrp="1"/>
          </p:cNvSpPr>
          <p:nvPr>
            <p:ph type="sldNum" idx="11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dt" idx="11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8" name="PlaceHolder 5"/>
          <p:cNvSpPr>
            <a:spLocks noGrp="1"/>
          </p:cNvSpPr>
          <p:nvPr>
            <p:ph type="ftr" idx="11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PlaceHolder 6"/>
          <p:cNvSpPr>
            <a:spLocks noGrp="1"/>
          </p:cNvSpPr>
          <p:nvPr>
            <p:ph type="sldNum" idx="11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dt" idx="11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4"/>
          <p:cNvSpPr>
            <a:spLocks noGrp="1"/>
          </p:cNvSpPr>
          <p:nvPr>
            <p:ph type="ftr" idx="11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PlaceHolder 5"/>
          <p:cNvSpPr>
            <a:spLocks noGrp="1"/>
          </p:cNvSpPr>
          <p:nvPr>
            <p:ph type="sldNum" idx="11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dt" idx="11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9" name="PlaceHolder 5"/>
          <p:cNvSpPr>
            <a:spLocks noGrp="1"/>
          </p:cNvSpPr>
          <p:nvPr>
            <p:ph type="ftr" idx="12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PlaceHolder 6"/>
          <p:cNvSpPr>
            <a:spLocks noGrp="1"/>
          </p:cNvSpPr>
          <p:nvPr>
            <p:ph type="sldNum" idx="12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dt" idx="4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4"/>
          <p:cNvSpPr>
            <a:spLocks noGrp="1"/>
          </p:cNvSpPr>
          <p:nvPr>
            <p:ph type="ftr" idx="4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PlaceHolder 5"/>
          <p:cNvSpPr>
            <a:spLocks noGrp="1"/>
          </p:cNvSpPr>
          <p:nvPr>
            <p:ph type="sldNum" idx="4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dt" idx="122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556524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5" name="PlaceHolder 5"/>
          <p:cNvSpPr>
            <a:spLocks noGrp="1"/>
          </p:cNvSpPr>
          <p:nvPr>
            <p:ph type="ftr" idx="123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PlaceHolder 6"/>
          <p:cNvSpPr>
            <a:spLocks noGrp="1"/>
          </p:cNvSpPr>
          <p:nvPr>
            <p:ph type="sldNum" idx="124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dt" idx="125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4"/>
          <p:cNvSpPr>
            <a:spLocks noGrp="1"/>
          </p:cNvSpPr>
          <p:nvPr>
            <p:ph type="ftr" idx="126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PlaceHolder 5"/>
          <p:cNvSpPr>
            <a:spLocks noGrp="1"/>
          </p:cNvSpPr>
          <p:nvPr>
            <p:ph type="sldNum" idx="127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dt" idx="128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6" name="PlaceHolder 5"/>
          <p:cNvSpPr>
            <a:spLocks noGrp="1"/>
          </p:cNvSpPr>
          <p:nvPr>
            <p:ph type="ftr" idx="129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7" name="PlaceHolder 6"/>
          <p:cNvSpPr>
            <a:spLocks noGrp="1"/>
          </p:cNvSpPr>
          <p:nvPr>
            <p:ph type="sldNum" idx="130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 type="dt" idx="131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4"/>
          <p:cNvSpPr>
            <a:spLocks noGrp="1"/>
          </p:cNvSpPr>
          <p:nvPr>
            <p:ph type="body"/>
          </p:nvPr>
        </p:nvSpPr>
        <p:spPr>
          <a:xfrm>
            <a:off x="360000" y="3251160"/>
            <a:ext cx="611964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2" name="PlaceHolder 5"/>
          <p:cNvSpPr>
            <a:spLocks noGrp="1"/>
          </p:cNvSpPr>
          <p:nvPr>
            <p:ph type="ftr" idx="132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3" name="PlaceHolder 6"/>
          <p:cNvSpPr>
            <a:spLocks noGrp="1"/>
          </p:cNvSpPr>
          <p:nvPr>
            <p:ph type="sldNum" idx="133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 type="dt" idx="134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8" name="PlaceHolder 5"/>
          <p:cNvSpPr>
            <a:spLocks noGrp="1"/>
          </p:cNvSpPr>
          <p:nvPr>
            <p:ph type="ftr" idx="135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PlaceHolder 6"/>
          <p:cNvSpPr>
            <a:spLocks noGrp="1"/>
          </p:cNvSpPr>
          <p:nvPr>
            <p:ph type="sldNum" idx="136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 type="dt" idx="13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4" name="PlaceHolder 5"/>
          <p:cNvSpPr>
            <a:spLocks noGrp="1"/>
          </p:cNvSpPr>
          <p:nvPr>
            <p:ph type="ftr" idx="13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PlaceHolder 6"/>
          <p:cNvSpPr>
            <a:spLocks noGrp="1"/>
          </p:cNvSpPr>
          <p:nvPr>
            <p:ph type="sldNum" idx="13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dt" idx="14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‹#›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0" name="PlaceHolder 5"/>
          <p:cNvSpPr>
            <a:spLocks noGrp="1"/>
          </p:cNvSpPr>
          <p:nvPr>
            <p:ph type="ftr" idx="14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PlaceHolder 6"/>
          <p:cNvSpPr>
            <a:spLocks noGrp="1"/>
          </p:cNvSpPr>
          <p:nvPr>
            <p:ph type="sldNum" idx="14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dt" idx="14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4"/>
          <p:cNvSpPr>
            <a:spLocks noGrp="1"/>
          </p:cNvSpPr>
          <p:nvPr>
            <p:ph type="body"/>
          </p:nvPr>
        </p:nvSpPr>
        <p:spPr>
          <a:xfrm>
            <a:off x="180000" y="3251160"/>
            <a:ext cx="611964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6" name="PlaceHolder 5"/>
          <p:cNvSpPr>
            <a:spLocks noGrp="1"/>
          </p:cNvSpPr>
          <p:nvPr>
            <p:ph type="ftr" idx="14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PlaceHolder 6"/>
          <p:cNvSpPr>
            <a:spLocks noGrp="1"/>
          </p:cNvSpPr>
          <p:nvPr>
            <p:ph type="sldNum" idx="14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dt" idx="14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2" name="PlaceHolder 5"/>
          <p:cNvSpPr>
            <a:spLocks noGrp="1"/>
          </p:cNvSpPr>
          <p:nvPr>
            <p:ph type="ftr" idx="14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3" name="PlaceHolder 6"/>
          <p:cNvSpPr>
            <a:spLocks noGrp="1"/>
          </p:cNvSpPr>
          <p:nvPr>
            <p:ph type="sldNum" idx="14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dt" idx="14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8" name="PlaceHolder 5"/>
          <p:cNvSpPr>
            <a:spLocks noGrp="1"/>
          </p:cNvSpPr>
          <p:nvPr>
            <p:ph type="ftr" idx="15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PlaceHolder 6"/>
          <p:cNvSpPr>
            <a:spLocks noGrp="1"/>
          </p:cNvSpPr>
          <p:nvPr>
            <p:ph type="sldNum" idx="15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dt" idx="4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4"/>
          <p:cNvSpPr>
            <a:spLocks noGrp="1"/>
          </p:cNvSpPr>
          <p:nvPr>
            <p:ph type="sldNum" idx="47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PlaceHolder 2"/>
          <p:cNvSpPr>
            <a:spLocks noGrp="1"/>
          </p:cNvSpPr>
          <p:nvPr>
            <p:ph type="dt" idx="48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4"/>
          <p:cNvSpPr>
            <a:spLocks noGrp="1"/>
          </p:cNvSpPr>
          <p:nvPr>
            <p:ph type="ftr" idx="49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PlaceHolder 5"/>
          <p:cNvSpPr>
            <a:spLocks noGrp="1"/>
          </p:cNvSpPr>
          <p:nvPr>
            <p:ph type="sldNum" idx="50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dt" idx="51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4"/>
          <p:cNvSpPr>
            <a:spLocks noGrp="1"/>
          </p:cNvSpPr>
          <p:nvPr>
            <p:ph type="ftr" idx="52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PlaceHolder 5"/>
          <p:cNvSpPr>
            <a:spLocks noGrp="1"/>
          </p:cNvSpPr>
          <p:nvPr>
            <p:ph type="sldNum" idx="53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dt" idx="54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4"/>
          <p:cNvSpPr>
            <a:spLocks noGrp="1"/>
          </p:cNvSpPr>
          <p:nvPr>
            <p:ph type="ftr" idx="55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sldNum" idx="56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dt" idx="5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6" name="PlaceHolder 5"/>
          <p:cNvSpPr>
            <a:spLocks noGrp="1"/>
          </p:cNvSpPr>
          <p:nvPr>
            <p:ph type="ftr" idx="5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PlaceHolder 6"/>
          <p:cNvSpPr>
            <a:spLocks noGrp="1"/>
          </p:cNvSpPr>
          <p:nvPr>
            <p:ph type="sldNum" idx="5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dt" idx="6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7920" cy="256608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4"/>
          <p:cNvSpPr>
            <a:spLocks noGrp="1"/>
          </p:cNvSpPr>
          <p:nvPr>
            <p:ph type="ftr" idx="6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PlaceHolder 5"/>
          <p:cNvSpPr>
            <a:spLocks noGrp="1"/>
          </p:cNvSpPr>
          <p:nvPr>
            <p:ph type="sldNum" idx="6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BFA19D-8C3F-4D11-BA6E-6B299A4FF32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4C3DA5-14E6-4CCE-8E05-A41DCC03CE9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3D2B5A-56B3-4BEE-901C-EC584767FE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9CB469-8BC0-496A-8636-1BA66151CA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43A85C-378C-4D78-A6A2-C10F9373ECC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67BD90-2236-4905-A62A-1B8DC9541A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120" cy="59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08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560" cy="58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08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C69CB0-0600-44CD-BFE6-FEE0E91B64A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3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3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CA317D-8E87-464B-A452-9C4989546A9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F29CA7-5A53-4F37-BFB7-CCF7F0FA8B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5F6C76-E995-4B90-9EC2-6216BEBEB0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32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fr-F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84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fr-F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6FFE3-167D-4347-A3A1-FBC260FF36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2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3.png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6" name="Freeform 3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7" name="Group 4"/>
          <p:cNvGrpSpPr/>
          <p:nvPr/>
        </p:nvGrpSpPr>
        <p:grpSpPr>
          <a:xfrm>
            <a:off x="11777760" y="7207200"/>
            <a:ext cx="3139200" cy="1104120"/>
            <a:chOff x="11777760" y="7207200"/>
            <a:chExt cx="3139200" cy="1104120"/>
          </a:xfrm>
        </p:grpSpPr>
        <p:sp>
          <p:nvSpPr>
            <p:cNvPr id="68" name="Freeform 5"/>
            <p:cNvSpPr/>
            <p:nvPr/>
          </p:nvSpPr>
          <p:spPr>
            <a:xfrm>
              <a:off x="11777760" y="7207200"/>
              <a:ext cx="3139200" cy="1104120"/>
            </a:xfrm>
            <a:custGeom>
              <a:avLst/>
              <a:gdLst>
                <a:gd name="textAreaLeft" fmla="*/ 0 w 3139200"/>
                <a:gd name="textAreaRight" fmla="*/ 3140280 w 3139200"/>
                <a:gd name="textAreaTop" fmla="*/ 0 h 1104120"/>
                <a:gd name="textAreaBottom" fmla="*/ 1105200 h 1104120"/>
              </a:gdLst>
              <a:ahLst/>
              <a:cxnLst/>
              <a:rect l="textAreaLeft" t="textAreaTop" r="textAreaRight" b="textAreaBottom"/>
              <a:pathLst>
                <a:path w="4186809" h="1473454">
                  <a:moveTo>
                    <a:pt x="0" y="0"/>
                  </a:moveTo>
                  <a:lnTo>
                    <a:pt x="4186809" y="0"/>
                  </a:lnTo>
                  <a:lnTo>
                    <a:pt x="4186809" y="1473454"/>
                  </a:lnTo>
                  <a:lnTo>
                    <a:pt x="0" y="147345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roup 6"/>
          <p:cNvGrpSpPr/>
          <p:nvPr/>
        </p:nvGrpSpPr>
        <p:grpSpPr>
          <a:xfrm>
            <a:off x="2002680" y="5264280"/>
            <a:ext cx="14281200" cy="2025000"/>
            <a:chOff x="2002680" y="5264280"/>
            <a:chExt cx="14281200" cy="2025000"/>
          </a:xfrm>
        </p:grpSpPr>
        <p:sp>
          <p:nvSpPr>
            <p:cNvPr id="70" name="Freeform 7"/>
            <p:cNvSpPr/>
            <p:nvPr/>
          </p:nvSpPr>
          <p:spPr>
            <a:xfrm>
              <a:off x="2002680" y="526428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TextBox 8"/>
            <p:cNvSpPr/>
            <p:nvPr/>
          </p:nvSpPr>
          <p:spPr>
            <a:xfrm>
              <a:off x="2002680" y="5264280"/>
              <a:ext cx="14281200" cy="20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239"/>
                </a:lnSpc>
              </a:pPr>
              <a:r>
                <a:rPr b="1" lang="en-US" sz="52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Text To Speech</a:t>
              </a:r>
              <a:endParaRPr b="0" lang="fr-FR" sz="5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ts val="3841"/>
                </a:lnSpc>
              </a:pPr>
              <a:r>
                <a:rPr b="0" lang="en-US" sz="3200" strike="noStrike" u="none">
                  <a:solidFill>
                    <a:srgbClr val="ffffff"/>
                  </a:solidFill>
                  <a:effectLst/>
                  <a:uFillTx/>
                  <a:latin typeface="Nunito"/>
                  <a:ea typeface="Nunito"/>
                </a:rPr>
                <a:t>Hi! PARIS DataBootcamp 2025</a:t>
              </a:r>
              <a:endParaRPr b="0" lang="fr-FR" sz="3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" name="Group 9"/>
          <p:cNvGrpSpPr/>
          <p:nvPr/>
        </p:nvGrpSpPr>
        <p:grpSpPr>
          <a:xfrm>
            <a:off x="-156960" y="-108000"/>
            <a:ext cx="18516600" cy="10466640"/>
            <a:chOff x="-156960" y="-108000"/>
            <a:chExt cx="18516600" cy="10466640"/>
          </a:xfrm>
        </p:grpSpPr>
        <p:sp>
          <p:nvSpPr>
            <p:cNvPr id="73" name="Freeform 10"/>
            <p:cNvSpPr/>
            <p:nvPr/>
          </p:nvSpPr>
          <p:spPr>
            <a:xfrm>
              <a:off x="-156960" y="-108000"/>
              <a:ext cx="18516600" cy="10466640"/>
            </a:xfrm>
            <a:custGeom>
              <a:avLst/>
              <a:gdLst>
                <a:gd name="textAreaLeft" fmla="*/ 0 w 18516600"/>
                <a:gd name="textAreaRight" fmla="*/ 18517680 w 18516600"/>
                <a:gd name="textAreaTop" fmla="*/ 0 h 10466640"/>
                <a:gd name="textAreaBottom" fmla="*/ 10467720 h 10466640"/>
              </a:gdLst>
              <a:ahLst/>
              <a:cxnLst/>
              <a:rect l="textAreaLeft" t="textAreaTop" r="textAreaRight" b="textAreaBottom"/>
              <a:pathLst>
                <a:path w="24589867" h="13883512">
                  <a:moveTo>
                    <a:pt x="0" y="0"/>
                  </a:moveTo>
                  <a:lnTo>
                    <a:pt x="24589867" y="0"/>
                  </a:lnTo>
                  <a:lnTo>
                    <a:pt x="24589867" y="13883512"/>
                  </a:lnTo>
                  <a:lnTo>
                    <a:pt x="0" y="1388351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8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269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0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271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2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273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4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275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11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7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278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9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280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1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282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59">
                  <a:moveTo>
                    <a:pt x="0" y="0"/>
                  </a:moveTo>
                  <a:lnTo>
                    <a:pt x="21945600" y="0"/>
                  </a:lnTo>
                  <a:lnTo>
                    <a:pt x="21945600" y="1519259"/>
                  </a:lnTo>
                  <a:lnTo>
                    <a:pt x="0" y="15192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Fundamental Frequency (F0)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84" name="Freeform 19"/>
          <p:cNvSpPr/>
          <p:nvPr/>
        </p:nvSpPr>
        <p:spPr>
          <a:xfrm>
            <a:off x="3548520" y="-437400"/>
            <a:ext cx="8894160" cy="10206720"/>
          </a:xfrm>
          <a:custGeom>
            <a:avLst/>
            <a:gdLst>
              <a:gd name="textAreaLeft" fmla="*/ 0 w 8894160"/>
              <a:gd name="textAreaRight" fmla="*/ 8895240 w 8894160"/>
              <a:gd name="textAreaTop" fmla="*/ 0 h 10206720"/>
              <a:gd name="textAreaBottom" fmla="*/ 10207800 h 10206720"/>
            </a:gdLst>
            <a:ahLst/>
            <a:cxnLst/>
            <a:rect l="textAreaLeft" t="textAreaTop" r="textAreaRight" b="textAreaBottom"/>
            <a:pathLst>
              <a:path w="8895411" h="10207670">
                <a:moveTo>
                  <a:pt x="0" y="0"/>
                </a:moveTo>
                <a:lnTo>
                  <a:pt x="8895411" y="0"/>
                </a:lnTo>
                <a:lnTo>
                  <a:pt x="8895411" y="10207670"/>
                </a:lnTo>
                <a:lnTo>
                  <a:pt x="0" y="102076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85" name="Group 20"/>
          <p:cNvGrpSpPr/>
          <p:nvPr/>
        </p:nvGrpSpPr>
        <p:grpSpPr>
          <a:xfrm>
            <a:off x="4215600" y="-834120"/>
            <a:ext cx="8656200" cy="1329480"/>
            <a:chOff x="4215600" y="-834120"/>
            <a:chExt cx="8656200" cy="1329480"/>
          </a:xfrm>
        </p:grpSpPr>
        <p:sp>
          <p:nvSpPr>
            <p:cNvPr id="286" name="Freeform 21"/>
            <p:cNvSpPr/>
            <p:nvPr/>
          </p:nvSpPr>
          <p:spPr>
            <a:xfrm>
              <a:off x="4215600" y="-653400"/>
              <a:ext cx="8656200" cy="1148760"/>
            </a:xfrm>
            <a:custGeom>
              <a:avLst/>
              <a:gdLst>
                <a:gd name="textAreaLeft" fmla="*/ 0 w 8656200"/>
                <a:gd name="textAreaRight" fmla="*/ 8657280 w 8656200"/>
                <a:gd name="textAreaTop" fmla="*/ 0 h 1148760"/>
                <a:gd name="textAreaBottom" fmla="*/ 1149840 h 1148760"/>
              </a:gdLst>
              <a:ahLst/>
              <a:cxnLst/>
              <a:rect l="textAreaLeft" t="textAreaTop" r="textAreaRight" b="textAreaBottom"/>
              <a:pathLst>
                <a:path w="2280099" h="302843">
                  <a:moveTo>
                    <a:pt x="0" y="0"/>
                  </a:moveTo>
                  <a:lnTo>
                    <a:pt x="2280099" y="0"/>
                  </a:lnTo>
                  <a:lnTo>
                    <a:pt x="2280099" y="302843"/>
                  </a:lnTo>
                  <a:lnTo>
                    <a:pt x="0" y="3028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TextBox 22"/>
            <p:cNvSpPr/>
            <p:nvPr/>
          </p:nvSpPr>
          <p:spPr>
            <a:xfrm>
              <a:off x="4215600" y="-834120"/>
              <a:ext cx="8656200" cy="132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utoShape 2"/>
          <p:cNvSpPr/>
          <p:nvPr/>
        </p:nvSpPr>
        <p:spPr>
          <a:xfrm flipH="1">
            <a:off x="1864800" y="9749520"/>
            <a:ext cx="1451880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89" name="Group 3"/>
          <p:cNvGrpSpPr/>
          <p:nvPr/>
        </p:nvGrpSpPr>
        <p:grpSpPr>
          <a:xfrm>
            <a:off x="10669680" y="9492120"/>
            <a:ext cx="1124640" cy="675360"/>
            <a:chOff x="10669680" y="9492120"/>
            <a:chExt cx="1124640" cy="675360"/>
          </a:xfrm>
        </p:grpSpPr>
        <p:sp>
          <p:nvSpPr>
            <p:cNvPr id="290" name="Freeform 4"/>
            <p:cNvSpPr/>
            <p:nvPr/>
          </p:nvSpPr>
          <p:spPr>
            <a:xfrm>
              <a:off x="10669680" y="949212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1" name="Group 5"/>
          <p:cNvGrpSpPr/>
          <p:nvPr/>
        </p:nvGrpSpPr>
        <p:grpSpPr>
          <a:xfrm>
            <a:off x="12184920" y="9304560"/>
            <a:ext cx="2548800" cy="898920"/>
            <a:chOff x="12184920" y="9304560"/>
            <a:chExt cx="2548800" cy="898920"/>
          </a:xfrm>
        </p:grpSpPr>
        <p:sp>
          <p:nvSpPr>
            <p:cNvPr id="292" name="Freeform 6" descr="Logo"/>
            <p:cNvSpPr/>
            <p:nvPr/>
          </p:nvSpPr>
          <p:spPr>
            <a:xfrm>
              <a:off x="12184920" y="930456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3" name="Group 7"/>
          <p:cNvGrpSpPr/>
          <p:nvPr/>
        </p:nvGrpSpPr>
        <p:grpSpPr>
          <a:xfrm>
            <a:off x="664920" y="9286560"/>
            <a:ext cx="1418760" cy="934920"/>
            <a:chOff x="664920" y="9286560"/>
            <a:chExt cx="1418760" cy="934920"/>
          </a:xfrm>
        </p:grpSpPr>
        <p:sp>
          <p:nvSpPr>
            <p:cNvPr id="294" name="Freeform 8" descr="D:\Documents\Hi-Paris\Présentations\logo-Hi-paris-petit.png"/>
            <p:cNvSpPr/>
            <p:nvPr/>
          </p:nvSpPr>
          <p:spPr>
            <a:xfrm>
              <a:off x="664920" y="928656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5" name="Group 9"/>
          <p:cNvGrpSpPr/>
          <p:nvPr/>
        </p:nvGrpSpPr>
        <p:grpSpPr>
          <a:xfrm>
            <a:off x="17284680" y="9528120"/>
            <a:ext cx="884520" cy="582480"/>
            <a:chOff x="17284680" y="9528120"/>
            <a:chExt cx="884520" cy="582480"/>
          </a:xfrm>
        </p:grpSpPr>
        <p:sp>
          <p:nvSpPr>
            <p:cNvPr id="296" name="Freeform 10"/>
            <p:cNvSpPr/>
            <p:nvPr/>
          </p:nvSpPr>
          <p:spPr>
            <a:xfrm>
              <a:off x="17284680" y="956376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TextBox 11"/>
            <p:cNvSpPr/>
            <p:nvPr/>
          </p:nvSpPr>
          <p:spPr>
            <a:xfrm>
              <a:off x="17284680" y="952812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12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8" name="Group 12"/>
          <p:cNvGrpSpPr/>
          <p:nvPr/>
        </p:nvGrpSpPr>
        <p:grpSpPr>
          <a:xfrm>
            <a:off x="10669680" y="9466560"/>
            <a:ext cx="1124640" cy="574920"/>
            <a:chOff x="10669680" y="9466560"/>
            <a:chExt cx="1124640" cy="574920"/>
          </a:xfrm>
        </p:grpSpPr>
        <p:sp>
          <p:nvSpPr>
            <p:cNvPr id="299" name="Freeform 13" descr="HEC PARIS-01.png"/>
            <p:cNvSpPr/>
            <p:nvPr/>
          </p:nvSpPr>
          <p:spPr>
            <a:xfrm>
              <a:off x="10669680" y="946656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00" name="Group 14"/>
          <p:cNvGrpSpPr/>
          <p:nvPr/>
        </p:nvGrpSpPr>
        <p:grpSpPr>
          <a:xfrm>
            <a:off x="15124680" y="9466560"/>
            <a:ext cx="1638000" cy="574920"/>
            <a:chOff x="15124680" y="9466560"/>
            <a:chExt cx="1638000" cy="574920"/>
          </a:xfrm>
        </p:grpSpPr>
        <p:sp>
          <p:nvSpPr>
            <p:cNvPr id="301" name="Freeform 15"/>
            <p:cNvSpPr/>
            <p:nvPr/>
          </p:nvSpPr>
          <p:spPr>
            <a:xfrm>
              <a:off x="15124680" y="946656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02" name="Group 16"/>
          <p:cNvGrpSpPr/>
          <p:nvPr/>
        </p:nvGrpSpPr>
        <p:grpSpPr>
          <a:xfrm>
            <a:off x="561960" y="431640"/>
            <a:ext cx="16458120" cy="1138320"/>
            <a:chOff x="561960" y="431640"/>
            <a:chExt cx="16458120" cy="1138320"/>
          </a:xfrm>
        </p:grpSpPr>
        <p:sp>
          <p:nvSpPr>
            <p:cNvPr id="303" name="Freeform 17"/>
            <p:cNvSpPr/>
            <p:nvPr/>
          </p:nvSpPr>
          <p:spPr>
            <a:xfrm>
              <a:off x="561960" y="43164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TextBox 18"/>
            <p:cNvSpPr/>
            <p:nvPr/>
          </p:nvSpPr>
          <p:spPr>
            <a:xfrm>
              <a:off x="561960" y="43164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 F0 Contour Visualization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5" name="Freeform 19"/>
          <p:cNvSpPr/>
          <p:nvPr/>
        </p:nvSpPr>
        <p:spPr>
          <a:xfrm>
            <a:off x="1468080" y="-1076400"/>
            <a:ext cx="16351560" cy="8096040"/>
          </a:xfrm>
          <a:custGeom>
            <a:avLst/>
            <a:gdLst>
              <a:gd name="textAreaLeft" fmla="*/ 0 w 16351560"/>
              <a:gd name="textAreaRight" fmla="*/ 16352640 w 16351560"/>
              <a:gd name="textAreaTop" fmla="*/ 0 h 8096040"/>
              <a:gd name="textAreaBottom" fmla="*/ 8097120 h 8096040"/>
            </a:gdLst>
            <a:ahLst/>
            <a:cxnLst/>
            <a:rect l="textAreaLeft" t="textAreaTop" r="textAreaRight" b="textAreaBottom"/>
            <a:pathLst>
              <a:path w="16352739" h="8097295">
                <a:moveTo>
                  <a:pt x="0" y="0"/>
                </a:moveTo>
                <a:lnTo>
                  <a:pt x="16352740" y="0"/>
                </a:lnTo>
                <a:lnTo>
                  <a:pt x="16352740" y="8097295"/>
                </a:lnTo>
                <a:lnTo>
                  <a:pt x="0" y="80972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6" name="Freeform 20"/>
          <p:cNvSpPr/>
          <p:nvPr/>
        </p:nvSpPr>
        <p:spPr>
          <a:xfrm>
            <a:off x="2880000" y="6531120"/>
            <a:ext cx="11401200" cy="2684160"/>
          </a:xfrm>
          <a:custGeom>
            <a:avLst/>
            <a:gdLst>
              <a:gd name="textAreaLeft" fmla="*/ 0 w 11401200"/>
              <a:gd name="textAreaRight" fmla="*/ 11402280 w 11401200"/>
              <a:gd name="textAreaTop" fmla="*/ 0 h 2684160"/>
              <a:gd name="textAreaBottom" fmla="*/ 2685240 h 2684160"/>
            </a:gdLst>
            <a:ahLst/>
            <a:cxnLst/>
            <a:rect l="textAreaLeft" t="textAreaTop" r="textAreaRight" b="textAreaBottom"/>
            <a:pathLst>
              <a:path w="11402381" h="2685202">
                <a:moveTo>
                  <a:pt x="0" y="0"/>
                </a:moveTo>
                <a:lnTo>
                  <a:pt x="11402381" y="0"/>
                </a:lnTo>
                <a:lnTo>
                  <a:pt x="11402381" y="2685202"/>
                </a:lnTo>
                <a:lnTo>
                  <a:pt x="0" y="26852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07" name="Group 21"/>
          <p:cNvGrpSpPr/>
          <p:nvPr/>
        </p:nvGrpSpPr>
        <p:grpSpPr>
          <a:xfrm>
            <a:off x="14840640" y="5977800"/>
            <a:ext cx="3085200" cy="1507680"/>
            <a:chOff x="14840640" y="5977800"/>
            <a:chExt cx="3085200" cy="1507680"/>
          </a:xfrm>
        </p:grpSpPr>
        <p:sp>
          <p:nvSpPr>
            <p:cNvPr id="308" name="Freeform 22"/>
            <p:cNvSpPr/>
            <p:nvPr/>
          </p:nvSpPr>
          <p:spPr>
            <a:xfrm>
              <a:off x="14840640" y="6158520"/>
              <a:ext cx="3085200" cy="132696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1326960"/>
                <a:gd name="textAreaBottom" fmla="*/ 1328040 h 1326960"/>
              </a:gdLst>
              <a:ahLst/>
              <a:cxnLst/>
              <a:rect l="textAreaLeft" t="textAreaTop" r="textAreaRight" b="textAreaBottom"/>
              <a:pathLst>
                <a:path w="812800" h="349772">
                  <a:moveTo>
                    <a:pt x="0" y="0"/>
                  </a:moveTo>
                  <a:lnTo>
                    <a:pt x="812800" y="0"/>
                  </a:lnTo>
                  <a:lnTo>
                    <a:pt x="812800" y="349772"/>
                  </a:lnTo>
                  <a:lnTo>
                    <a:pt x="0" y="34977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TextBox 23"/>
            <p:cNvSpPr/>
            <p:nvPr/>
          </p:nvSpPr>
          <p:spPr>
            <a:xfrm>
              <a:off x="14840640" y="5977800"/>
              <a:ext cx="3085200" cy="15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11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312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3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314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5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316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7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318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9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13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20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321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22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323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24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325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6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 The Spectrogram: A Sound's ID Card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7" name="TextBox 19"/>
          <p:cNvSpPr/>
          <p:nvPr/>
        </p:nvSpPr>
        <p:spPr>
          <a:xfrm>
            <a:off x="925200" y="1383120"/>
            <a:ext cx="15953040" cy="22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691"/>
              </a:lnSpc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spectrogram shows how the energy of the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different frequencies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in a sound evolves over time.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691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74440" indent="-437040" defTabSz="914400">
              <a:lnSpc>
                <a:spcPts val="3359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8" name="Group 20"/>
          <p:cNvGrpSpPr/>
          <p:nvPr/>
        </p:nvGrpSpPr>
        <p:grpSpPr>
          <a:xfrm>
            <a:off x="360000" y="4655520"/>
            <a:ext cx="16379640" cy="2723400"/>
            <a:chOff x="360000" y="4655520"/>
            <a:chExt cx="16379640" cy="2723400"/>
          </a:xfrm>
        </p:grpSpPr>
        <p:sp>
          <p:nvSpPr>
            <p:cNvPr id="329" name="Freeform 21"/>
            <p:cNvSpPr/>
            <p:nvPr/>
          </p:nvSpPr>
          <p:spPr>
            <a:xfrm>
              <a:off x="360000" y="4655520"/>
              <a:ext cx="16379640" cy="2723400"/>
            </a:xfrm>
            <a:custGeom>
              <a:avLst/>
              <a:gdLst>
                <a:gd name="textAreaLeft" fmla="*/ 0 w 16379640"/>
                <a:gd name="textAreaRight" fmla="*/ 16380360 w 16379640"/>
                <a:gd name="textAreaTop" fmla="*/ 0 h 2723400"/>
                <a:gd name="textAreaBottom" fmla="*/ 2724120 h 2723400"/>
              </a:gdLst>
              <a:ahLst/>
              <a:cxnLst/>
              <a:rect l="textAreaLeft" t="textAreaTop" r="textAreaRight" b="textAreaBottom"/>
              <a:pathLst>
                <a:path w="23874603" h="4036314">
                  <a:moveTo>
                    <a:pt x="0" y="0"/>
                  </a:moveTo>
                  <a:lnTo>
                    <a:pt x="23874603" y="0"/>
                  </a:lnTo>
                  <a:lnTo>
                    <a:pt x="23874603" y="4036314"/>
                  </a:lnTo>
                  <a:lnTo>
                    <a:pt x="0" y="403631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30" name=""/>
          <p:cNvSpPr/>
          <p:nvPr/>
        </p:nvSpPr>
        <p:spPr>
          <a:xfrm>
            <a:off x="8820000" y="7200000"/>
            <a:ext cx="719640" cy="5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7380000" y="7380000"/>
            <a:ext cx="19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Time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40000" y="4500000"/>
            <a:ext cx="323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6660000" y="4320000"/>
            <a:ext cx="50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Natural spectrogram (dB)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33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3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33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3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34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1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342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14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34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34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8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349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Pitch: The Vocal Signature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51" name="Freeform 19"/>
          <p:cNvSpPr/>
          <p:nvPr/>
        </p:nvSpPr>
        <p:spPr>
          <a:xfrm>
            <a:off x="3293280" y="1739160"/>
            <a:ext cx="11115000" cy="7994880"/>
          </a:xfrm>
          <a:custGeom>
            <a:avLst/>
            <a:gdLst>
              <a:gd name="textAreaLeft" fmla="*/ 0 w 11115000"/>
              <a:gd name="textAreaRight" fmla="*/ 11116080 w 11115000"/>
              <a:gd name="textAreaTop" fmla="*/ 0 h 7994880"/>
              <a:gd name="textAreaBottom" fmla="*/ 7995960 h 7994880"/>
            </a:gdLst>
            <a:ahLst/>
            <a:cxnLst/>
            <a:rect l="textAreaLeft" t="textAreaTop" r="textAreaRight" b="textAreaBottom"/>
            <a:pathLst>
              <a:path w="11116103" h="7995793">
                <a:moveTo>
                  <a:pt x="0" y="0"/>
                </a:moveTo>
                <a:lnTo>
                  <a:pt x="11116103" y="0"/>
                </a:lnTo>
                <a:lnTo>
                  <a:pt x="11116103" y="7995794"/>
                </a:lnTo>
                <a:lnTo>
                  <a:pt x="0" y="79957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2" name="Group 20"/>
          <p:cNvGrpSpPr/>
          <p:nvPr/>
        </p:nvGrpSpPr>
        <p:grpSpPr>
          <a:xfrm>
            <a:off x="11898360" y="8491320"/>
            <a:ext cx="3085200" cy="901800"/>
            <a:chOff x="11898360" y="8491320"/>
            <a:chExt cx="3085200" cy="901800"/>
          </a:xfrm>
        </p:grpSpPr>
        <p:sp>
          <p:nvSpPr>
            <p:cNvPr id="353" name="Freeform 21"/>
            <p:cNvSpPr/>
            <p:nvPr/>
          </p:nvSpPr>
          <p:spPr>
            <a:xfrm>
              <a:off x="11898360" y="8672040"/>
              <a:ext cx="3085200" cy="72108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721080"/>
                <a:gd name="textAreaBottom" fmla="*/ 722160 h 721080"/>
              </a:gdLst>
              <a:ahLst/>
              <a:cxnLst/>
              <a:rect l="textAreaLeft" t="textAreaTop" r="textAreaRight" b="textAreaBottom"/>
              <a:pathLst>
                <a:path w="812800" h="190215">
                  <a:moveTo>
                    <a:pt x="0" y="0"/>
                  </a:moveTo>
                  <a:lnTo>
                    <a:pt x="812800" y="0"/>
                  </a:lnTo>
                  <a:lnTo>
                    <a:pt x="812800" y="190215"/>
                  </a:lnTo>
                  <a:lnTo>
                    <a:pt x="0" y="19021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TextBox 22"/>
            <p:cNvSpPr/>
            <p:nvPr/>
          </p:nvSpPr>
          <p:spPr>
            <a:xfrm>
              <a:off x="11898360" y="8491320"/>
              <a:ext cx="3085200" cy="90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355" name="TextBox 23"/>
          <p:cNvSpPr/>
          <p:nvPr/>
        </p:nvSpPr>
        <p:spPr>
          <a:xfrm>
            <a:off x="1050840" y="1383120"/>
            <a:ext cx="16547400" cy="22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691"/>
              </a:lnSpc>
            </a:pP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Pitch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strongly related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to the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fundamental frequency F0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(a physical measure of vocal fold vibration).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4691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74440" indent="-437040" defTabSz="914400">
              <a:lnSpc>
                <a:spcPts val="3359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7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358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59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360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61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362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63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364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15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66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367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68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369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70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371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Volume of speech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73" name="Freeform 19"/>
          <p:cNvSpPr/>
          <p:nvPr/>
        </p:nvSpPr>
        <p:spPr>
          <a:xfrm>
            <a:off x="1956960" y="1478160"/>
            <a:ext cx="14153760" cy="6620400"/>
          </a:xfrm>
          <a:custGeom>
            <a:avLst/>
            <a:gdLst>
              <a:gd name="textAreaLeft" fmla="*/ 0 w 14153760"/>
              <a:gd name="textAreaRight" fmla="*/ 14154840 w 14153760"/>
              <a:gd name="textAreaTop" fmla="*/ 0 h 6620400"/>
              <a:gd name="textAreaBottom" fmla="*/ 6621480 h 6620400"/>
            </a:gdLst>
            <a:ahLst/>
            <a:cxnLst/>
            <a:rect l="textAreaLeft" t="textAreaTop" r="textAreaRight" b="textAreaBottom"/>
            <a:pathLst>
              <a:path w="14154903" h="6621349">
                <a:moveTo>
                  <a:pt x="0" y="0"/>
                </a:moveTo>
                <a:lnTo>
                  <a:pt x="14154903" y="0"/>
                </a:lnTo>
                <a:lnTo>
                  <a:pt x="14154903" y="6621349"/>
                </a:lnTo>
                <a:lnTo>
                  <a:pt x="0" y="66213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2340000" y="7488000"/>
            <a:ext cx="21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7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37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7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37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38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38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16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38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38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9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390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Rate of speech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92" name="Freeform 19"/>
          <p:cNvSpPr/>
          <p:nvPr/>
        </p:nvSpPr>
        <p:spPr>
          <a:xfrm>
            <a:off x="1399680" y="1321560"/>
            <a:ext cx="15281640" cy="7120080"/>
          </a:xfrm>
          <a:custGeom>
            <a:avLst/>
            <a:gdLst>
              <a:gd name="textAreaLeft" fmla="*/ 0 w 15281640"/>
              <a:gd name="textAreaRight" fmla="*/ 15282720 w 15281640"/>
              <a:gd name="textAreaTop" fmla="*/ 0 h 7120080"/>
              <a:gd name="textAreaBottom" fmla="*/ 7121160 h 7120080"/>
            </a:gdLst>
            <a:ahLst/>
            <a:cxnLst/>
            <a:rect l="textAreaLeft" t="textAreaTop" r="textAreaRight" b="textAreaBottom"/>
            <a:pathLst>
              <a:path w="15282681" h="7121155">
                <a:moveTo>
                  <a:pt x="0" y="0"/>
                </a:moveTo>
                <a:lnTo>
                  <a:pt x="15282682" y="0"/>
                </a:lnTo>
                <a:lnTo>
                  <a:pt x="15282682" y="7121155"/>
                </a:lnTo>
                <a:lnTo>
                  <a:pt x="0" y="712115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3" name="Group 20"/>
          <p:cNvGrpSpPr/>
          <p:nvPr/>
        </p:nvGrpSpPr>
        <p:grpSpPr>
          <a:xfrm>
            <a:off x="6273720" y="1292400"/>
            <a:ext cx="5207040" cy="1816560"/>
            <a:chOff x="6273720" y="1292400"/>
            <a:chExt cx="5207040" cy="1816560"/>
          </a:xfrm>
        </p:grpSpPr>
        <p:sp>
          <p:nvSpPr>
            <p:cNvPr id="394" name="Freeform 21"/>
            <p:cNvSpPr/>
            <p:nvPr/>
          </p:nvSpPr>
          <p:spPr>
            <a:xfrm>
              <a:off x="6273720" y="1473120"/>
              <a:ext cx="5207040" cy="1635840"/>
            </a:xfrm>
            <a:custGeom>
              <a:avLst/>
              <a:gdLst>
                <a:gd name="textAreaLeft" fmla="*/ 0 w 5207040"/>
                <a:gd name="textAreaRight" fmla="*/ 5208120 w 5207040"/>
                <a:gd name="textAreaTop" fmla="*/ 0 h 1635840"/>
                <a:gd name="textAreaBottom" fmla="*/ 1636920 h 1635840"/>
              </a:gdLst>
              <a:ahLst/>
              <a:cxnLst/>
              <a:rect l="textAreaLeft" t="textAreaTop" r="textAreaRight" b="textAreaBottom"/>
              <a:pathLst>
                <a:path w="1371704" h="431114">
                  <a:moveTo>
                    <a:pt x="0" y="0"/>
                  </a:moveTo>
                  <a:lnTo>
                    <a:pt x="1371704" y="0"/>
                  </a:lnTo>
                  <a:lnTo>
                    <a:pt x="1371704" y="431114"/>
                  </a:lnTo>
                  <a:lnTo>
                    <a:pt x="0" y="431114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TextBox 22"/>
            <p:cNvSpPr/>
            <p:nvPr/>
          </p:nvSpPr>
          <p:spPr>
            <a:xfrm>
              <a:off x="6273720" y="1292400"/>
              <a:ext cx="5207040" cy="181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396" name="Group 23"/>
          <p:cNvGrpSpPr/>
          <p:nvPr/>
        </p:nvGrpSpPr>
        <p:grpSpPr>
          <a:xfrm>
            <a:off x="1028880" y="7039800"/>
            <a:ext cx="5207040" cy="1816560"/>
            <a:chOff x="1028880" y="7039800"/>
            <a:chExt cx="5207040" cy="1816560"/>
          </a:xfrm>
        </p:grpSpPr>
        <p:sp>
          <p:nvSpPr>
            <p:cNvPr id="397" name="Freeform 24"/>
            <p:cNvSpPr/>
            <p:nvPr/>
          </p:nvSpPr>
          <p:spPr>
            <a:xfrm>
              <a:off x="1028880" y="7220520"/>
              <a:ext cx="5207040" cy="1635840"/>
            </a:xfrm>
            <a:custGeom>
              <a:avLst/>
              <a:gdLst>
                <a:gd name="textAreaLeft" fmla="*/ 0 w 5207040"/>
                <a:gd name="textAreaRight" fmla="*/ 5208120 w 5207040"/>
                <a:gd name="textAreaTop" fmla="*/ 0 h 1635840"/>
                <a:gd name="textAreaBottom" fmla="*/ 1636920 h 1635840"/>
              </a:gdLst>
              <a:ahLst/>
              <a:cxnLst/>
              <a:rect l="textAreaLeft" t="textAreaTop" r="textAreaRight" b="textAreaBottom"/>
              <a:pathLst>
                <a:path w="1371704" h="431114">
                  <a:moveTo>
                    <a:pt x="0" y="0"/>
                  </a:moveTo>
                  <a:lnTo>
                    <a:pt x="1371704" y="0"/>
                  </a:lnTo>
                  <a:lnTo>
                    <a:pt x="1371704" y="431114"/>
                  </a:lnTo>
                  <a:lnTo>
                    <a:pt x="0" y="431114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TextBox 25"/>
            <p:cNvSpPr/>
            <p:nvPr/>
          </p:nvSpPr>
          <p:spPr>
            <a:xfrm>
              <a:off x="1028880" y="7039800"/>
              <a:ext cx="5207040" cy="181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00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401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02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403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04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405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06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407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08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409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10" name="Group 13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411" name="Freeform 14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TextBox 15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How Do We Compute All This?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13" name="Freeform 16"/>
          <p:cNvSpPr/>
          <p:nvPr/>
        </p:nvSpPr>
        <p:spPr>
          <a:xfrm>
            <a:off x="1796760" y="-196560"/>
            <a:ext cx="13944960" cy="8297640"/>
          </a:xfrm>
          <a:custGeom>
            <a:avLst/>
            <a:gdLst>
              <a:gd name="textAreaLeft" fmla="*/ 0 w 13944960"/>
              <a:gd name="textAreaRight" fmla="*/ 13946040 w 13944960"/>
              <a:gd name="textAreaTop" fmla="*/ 0 h 8297640"/>
              <a:gd name="textAreaBottom" fmla="*/ 8298720 h 8297640"/>
            </a:gdLst>
            <a:ahLst/>
            <a:cxnLst/>
            <a:rect l="textAreaLeft" t="textAreaTop" r="textAreaRight" b="textAreaBottom"/>
            <a:pathLst>
              <a:path w="13945951" h="8298823">
                <a:moveTo>
                  <a:pt x="0" y="0"/>
                </a:moveTo>
                <a:lnTo>
                  <a:pt x="13945951" y="0"/>
                </a:lnTo>
                <a:lnTo>
                  <a:pt x="13945951" y="8298823"/>
                </a:lnTo>
                <a:lnTo>
                  <a:pt x="0" y="82988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14" name="Group 17"/>
          <p:cNvGrpSpPr/>
          <p:nvPr/>
        </p:nvGrpSpPr>
        <p:grpSpPr>
          <a:xfrm>
            <a:off x="12434400" y="6983280"/>
            <a:ext cx="3085200" cy="854280"/>
            <a:chOff x="12434400" y="6983280"/>
            <a:chExt cx="3085200" cy="854280"/>
          </a:xfrm>
        </p:grpSpPr>
        <p:sp>
          <p:nvSpPr>
            <p:cNvPr id="415" name="Freeform 18"/>
            <p:cNvSpPr/>
            <p:nvPr/>
          </p:nvSpPr>
          <p:spPr>
            <a:xfrm>
              <a:off x="12434400" y="7164000"/>
              <a:ext cx="3085200" cy="67356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673560"/>
                <a:gd name="textAreaBottom" fmla="*/ 674640 h 673560"/>
              </a:gdLst>
              <a:ahLst/>
              <a:cxnLst/>
              <a:rect l="textAreaLeft" t="textAreaTop" r="textAreaRight" b="textAreaBottom"/>
              <a:pathLst>
                <a:path w="812800" h="177700">
                  <a:moveTo>
                    <a:pt x="0" y="0"/>
                  </a:moveTo>
                  <a:lnTo>
                    <a:pt x="812800" y="0"/>
                  </a:lnTo>
                  <a:lnTo>
                    <a:pt x="812800" y="177700"/>
                  </a:lnTo>
                  <a:lnTo>
                    <a:pt x="0" y="17770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TextBox 19"/>
            <p:cNvSpPr/>
            <p:nvPr/>
          </p:nvSpPr>
          <p:spPr>
            <a:xfrm>
              <a:off x="12434400" y="6983280"/>
              <a:ext cx="3085200" cy="85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417" name="TextBox 20"/>
          <p:cNvSpPr/>
          <p:nvPr/>
        </p:nvSpPr>
        <p:spPr>
          <a:xfrm>
            <a:off x="1796760" y="8863920"/>
            <a:ext cx="1538136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19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 this work: spectrograms with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librosa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; F0 with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pyworld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(evaluation) and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Praat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(sanity checks)</a:t>
            </a:r>
            <a:endParaRPr b="0" lang="fr-F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18" name="Group 21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419" name="Freeform 22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TextBox 23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17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22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423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4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425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6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427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8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429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0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431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2" name="Group 13"/>
          <p:cNvGrpSpPr/>
          <p:nvPr/>
        </p:nvGrpSpPr>
        <p:grpSpPr>
          <a:xfrm>
            <a:off x="6000120" y="2160"/>
            <a:ext cx="6295320" cy="10274760"/>
            <a:chOff x="6000120" y="2160"/>
            <a:chExt cx="6295320" cy="10274760"/>
          </a:xfrm>
        </p:grpSpPr>
        <p:sp>
          <p:nvSpPr>
            <p:cNvPr id="433" name="Freeform 14"/>
            <p:cNvSpPr/>
            <p:nvPr/>
          </p:nvSpPr>
          <p:spPr>
            <a:xfrm>
              <a:off x="6000120" y="2160"/>
              <a:ext cx="6295320" cy="10274760"/>
            </a:xfrm>
            <a:custGeom>
              <a:avLst/>
              <a:gdLst>
                <a:gd name="textAreaLeft" fmla="*/ 0 w 6295320"/>
                <a:gd name="textAreaRight" fmla="*/ 6296400 w 629532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8395081" h="13701268">
                  <a:moveTo>
                    <a:pt x="0" y="0"/>
                  </a:moveTo>
                  <a:lnTo>
                    <a:pt x="8395081" y="0"/>
                  </a:lnTo>
                  <a:lnTo>
                    <a:pt x="83950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4" name="Group 15"/>
          <p:cNvGrpSpPr/>
          <p:nvPr/>
        </p:nvGrpSpPr>
        <p:grpSpPr>
          <a:xfrm>
            <a:off x="-25560" y="0"/>
            <a:ext cx="5990400" cy="10274760"/>
            <a:chOff x="-25560" y="0"/>
            <a:chExt cx="5990400" cy="10274760"/>
          </a:xfrm>
        </p:grpSpPr>
        <p:sp>
          <p:nvSpPr>
            <p:cNvPr id="435" name="Freeform 16"/>
            <p:cNvSpPr/>
            <p:nvPr/>
          </p:nvSpPr>
          <p:spPr>
            <a:xfrm>
              <a:off x="-25560" y="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6" name="Group 17"/>
          <p:cNvGrpSpPr/>
          <p:nvPr/>
        </p:nvGrpSpPr>
        <p:grpSpPr>
          <a:xfrm>
            <a:off x="12296520" y="12960"/>
            <a:ext cx="5990400" cy="10274760"/>
            <a:chOff x="12296520" y="12960"/>
            <a:chExt cx="5990400" cy="10274760"/>
          </a:xfrm>
        </p:grpSpPr>
        <p:sp>
          <p:nvSpPr>
            <p:cNvPr id="437" name="Freeform 18"/>
            <p:cNvSpPr/>
            <p:nvPr/>
          </p:nvSpPr>
          <p:spPr>
            <a:xfrm>
              <a:off x="12296520" y="1296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8" name="Group 19"/>
          <p:cNvGrpSpPr/>
          <p:nvPr/>
        </p:nvGrpSpPr>
        <p:grpSpPr>
          <a:xfrm>
            <a:off x="1950840" y="378720"/>
            <a:ext cx="14351040" cy="9543600"/>
            <a:chOff x="1950840" y="378720"/>
            <a:chExt cx="14351040" cy="9543600"/>
          </a:xfrm>
        </p:grpSpPr>
        <p:sp>
          <p:nvSpPr>
            <p:cNvPr id="439" name="Freeform 20"/>
            <p:cNvSpPr/>
            <p:nvPr/>
          </p:nvSpPr>
          <p:spPr>
            <a:xfrm>
              <a:off x="1950840" y="378720"/>
              <a:ext cx="14351040" cy="9543600"/>
            </a:xfrm>
            <a:custGeom>
              <a:avLst/>
              <a:gdLst>
                <a:gd name="textAreaLeft" fmla="*/ 0 w 14351040"/>
                <a:gd name="textAreaRight" fmla="*/ 14352120 w 14351040"/>
                <a:gd name="textAreaTop" fmla="*/ 0 h 9543600"/>
                <a:gd name="textAreaBottom" fmla="*/ 9544680 h 9543600"/>
              </a:gdLst>
              <a:ahLst/>
              <a:cxnLst/>
              <a:rect l="textAreaLeft" t="textAreaTop" r="textAreaRight" b="textAreaBottom"/>
              <a:pathLst>
                <a:path w="19135979" h="12726416">
                  <a:moveTo>
                    <a:pt x="0" y="0"/>
                  </a:moveTo>
                  <a:lnTo>
                    <a:pt x="19135979" y="0"/>
                  </a:lnTo>
                  <a:lnTo>
                    <a:pt x="19135979" y="12726416"/>
                  </a:lnTo>
                  <a:lnTo>
                    <a:pt x="0" y="12726416"/>
                  </a:lnTo>
                  <a:close/>
                </a:path>
              </a:pathLst>
            </a:custGeom>
            <a:solidFill>
              <a:srgbClr val="004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0" name="Group 21"/>
          <p:cNvGrpSpPr/>
          <p:nvPr/>
        </p:nvGrpSpPr>
        <p:grpSpPr>
          <a:xfrm>
            <a:off x="2054880" y="3742920"/>
            <a:ext cx="14281200" cy="2025000"/>
            <a:chOff x="2054880" y="3742920"/>
            <a:chExt cx="14281200" cy="2025000"/>
          </a:xfrm>
        </p:grpSpPr>
        <p:sp>
          <p:nvSpPr>
            <p:cNvPr id="441" name="Freeform 22"/>
            <p:cNvSpPr/>
            <p:nvPr/>
          </p:nvSpPr>
          <p:spPr>
            <a:xfrm>
              <a:off x="2054880" y="374292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TextBox 23"/>
            <p:cNvSpPr/>
            <p:nvPr/>
          </p:nvSpPr>
          <p:spPr>
            <a:xfrm>
              <a:off x="2054880" y="3742920"/>
              <a:ext cx="14281200" cy="20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5760"/>
                </a:lnSpc>
              </a:pPr>
              <a:r>
                <a:rPr b="1" lang="en-US" sz="4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Demo: How to compute prosody features</a:t>
              </a:r>
              <a:endParaRPr b="0" lang="fr-FR" sz="4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3" name="Group 24"/>
          <p:cNvGrpSpPr/>
          <p:nvPr/>
        </p:nvGrpSpPr>
        <p:grpSpPr>
          <a:xfrm>
            <a:off x="2195280" y="5380920"/>
            <a:ext cx="14281200" cy="2032200"/>
            <a:chOff x="2195280" y="5380920"/>
            <a:chExt cx="14281200" cy="2032200"/>
          </a:xfrm>
        </p:grpSpPr>
        <p:sp>
          <p:nvSpPr>
            <p:cNvPr id="444" name="Freeform 25"/>
            <p:cNvSpPr/>
            <p:nvPr/>
          </p:nvSpPr>
          <p:spPr>
            <a:xfrm>
              <a:off x="2195280" y="538812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TextBox 26"/>
            <p:cNvSpPr/>
            <p:nvPr/>
          </p:nvSpPr>
          <p:spPr>
            <a:xfrm>
              <a:off x="2195280" y="5380920"/>
              <a:ext cx="14281200" cy="203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2999"/>
                </a:lnSpc>
              </a:pPr>
              <a:r>
                <a:rPr b="1" lang="en-US" sz="25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Waveform, Pitch (F0) and Spectrogram Analysis for Speech Synthesis</a:t>
              </a:r>
              <a:endParaRPr b="0" lang="fr-FR" sz="25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47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448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9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450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1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452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3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454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6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457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8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459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60" name="Group 16"/>
          <p:cNvGrpSpPr/>
          <p:nvPr/>
        </p:nvGrpSpPr>
        <p:grpSpPr>
          <a:xfrm>
            <a:off x="14020920" y="9460800"/>
            <a:ext cx="4266000" cy="582480"/>
            <a:chOff x="14020920" y="9460800"/>
            <a:chExt cx="4266000" cy="582480"/>
          </a:xfrm>
        </p:grpSpPr>
        <p:sp>
          <p:nvSpPr>
            <p:cNvPr id="461" name="Freeform 17"/>
            <p:cNvSpPr/>
            <p:nvPr/>
          </p:nvSpPr>
          <p:spPr>
            <a:xfrm>
              <a:off x="14020920" y="9496440"/>
              <a:ext cx="4266000" cy="546480"/>
            </a:xfrm>
            <a:custGeom>
              <a:avLst/>
              <a:gdLst>
                <a:gd name="textAreaLeft" fmla="*/ 0 w 4266000"/>
                <a:gd name="textAreaRight" fmla="*/ 4267080 w 42660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5689600" h="730251">
                  <a:moveTo>
                    <a:pt x="0" y="0"/>
                  </a:moveTo>
                  <a:lnTo>
                    <a:pt x="5689600" y="0"/>
                  </a:lnTo>
                  <a:lnTo>
                    <a:pt x="56896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TextBox 18"/>
            <p:cNvSpPr/>
            <p:nvPr/>
          </p:nvSpPr>
          <p:spPr>
            <a:xfrm>
              <a:off x="14020920" y="9460800"/>
              <a:ext cx="42660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63" name="Group 19"/>
          <p:cNvGrpSpPr/>
          <p:nvPr/>
        </p:nvGrpSpPr>
        <p:grpSpPr>
          <a:xfrm>
            <a:off x="6000120" y="2160"/>
            <a:ext cx="6295320" cy="10274760"/>
            <a:chOff x="6000120" y="2160"/>
            <a:chExt cx="6295320" cy="10274760"/>
          </a:xfrm>
        </p:grpSpPr>
        <p:sp>
          <p:nvSpPr>
            <p:cNvPr id="464" name="Freeform 20"/>
            <p:cNvSpPr/>
            <p:nvPr/>
          </p:nvSpPr>
          <p:spPr>
            <a:xfrm>
              <a:off x="6000120" y="2160"/>
              <a:ext cx="6295320" cy="10274760"/>
            </a:xfrm>
            <a:custGeom>
              <a:avLst/>
              <a:gdLst>
                <a:gd name="textAreaLeft" fmla="*/ 0 w 6295320"/>
                <a:gd name="textAreaRight" fmla="*/ 6296400 w 629532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8395081" h="13701268">
                  <a:moveTo>
                    <a:pt x="0" y="0"/>
                  </a:moveTo>
                  <a:lnTo>
                    <a:pt x="8395081" y="0"/>
                  </a:lnTo>
                  <a:lnTo>
                    <a:pt x="83950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65" name="Group 21"/>
          <p:cNvGrpSpPr/>
          <p:nvPr/>
        </p:nvGrpSpPr>
        <p:grpSpPr>
          <a:xfrm>
            <a:off x="-25560" y="0"/>
            <a:ext cx="5990400" cy="10274760"/>
            <a:chOff x="-25560" y="0"/>
            <a:chExt cx="5990400" cy="10274760"/>
          </a:xfrm>
        </p:grpSpPr>
        <p:sp>
          <p:nvSpPr>
            <p:cNvPr id="466" name="Freeform 22"/>
            <p:cNvSpPr/>
            <p:nvPr/>
          </p:nvSpPr>
          <p:spPr>
            <a:xfrm>
              <a:off x="-25560" y="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67" name="Group 23"/>
          <p:cNvGrpSpPr/>
          <p:nvPr/>
        </p:nvGrpSpPr>
        <p:grpSpPr>
          <a:xfrm>
            <a:off x="12296520" y="11160"/>
            <a:ext cx="5990400" cy="10274760"/>
            <a:chOff x="12296520" y="11160"/>
            <a:chExt cx="5990400" cy="10274760"/>
          </a:xfrm>
        </p:grpSpPr>
        <p:sp>
          <p:nvSpPr>
            <p:cNvPr id="468" name="Freeform 24"/>
            <p:cNvSpPr/>
            <p:nvPr/>
          </p:nvSpPr>
          <p:spPr>
            <a:xfrm>
              <a:off x="12296520" y="1116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69" name="Group 25"/>
          <p:cNvGrpSpPr/>
          <p:nvPr/>
        </p:nvGrpSpPr>
        <p:grpSpPr>
          <a:xfrm>
            <a:off x="1950840" y="378720"/>
            <a:ext cx="14351040" cy="9543600"/>
            <a:chOff x="1950840" y="378720"/>
            <a:chExt cx="14351040" cy="9543600"/>
          </a:xfrm>
        </p:grpSpPr>
        <p:sp>
          <p:nvSpPr>
            <p:cNvPr id="470" name="Freeform 26"/>
            <p:cNvSpPr/>
            <p:nvPr/>
          </p:nvSpPr>
          <p:spPr>
            <a:xfrm>
              <a:off x="1950840" y="378720"/>
              <a:ext cx="14351040" cy="9543600"/>
            </a:xfrm>
            <a:custGeom>
              <a:avLst/>
              <a:gdLst>
                <a:gd name="textAreaLeft" fmla="*/ 0 w 14351040"/>
                <a:gd name="textAreaRight" fmla="*/ 14352120 w 14351040"/>
                <a:gd name="textAreaTop" fmla="*/ 0 h 9543600"/>
                <a:gd name="textAreaBottom" fmla="*/ 9544680 h 9543600"/>
              </a:gdLst>
              <a:ahLst/>
              <a:cxnLst/>
              <a:rect l="textAreaLeft" t="textAreaTop" r="textAreaRight" b="textAreaBottom"/>
              <a:pathLst>
                <a:path w="19135979" h="12726416">
                  <a:moveTo>
                    <a:pt x="0" y="0"/>
                  </a:moveTo>
                  <a:lnTo>
                    <a:pt x="19135979" y="0"/>
                  </a:lnTo>
                  <a:lnTo>
                    <a:pt x="19135979" y="12726416"/>
                  </a:lnTo>
                  <a:lnTo>
                    <a:pt x="0" y="12726416"/>
                  </a:lnTo>
                  <a:close/>
                </a:path>
              </a:pathLst>
            </a:custGeom>
            <a:solidFill>
              <a:srgbClr val="004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71" name="Group 27"/>
          <p:cNvGrpSpPr/>
          <p:nvPr/>
        </p:nvGrpSpPr>
        <p:grpSpPr>
          <a:xfrm>
            <a:off x="2054880" y="4268160"/>
            <a:ext cx="14281200" cy="2025000"/>
            <a:chOff x="2054880" y="4268160"/>
            <a:chExt cx="14281200" cy="2025000"/>
          </a:xfrm>
        </p:grpSpPr>
        <p:sp>
          <p:nvSpPr>
            <p:cNvPr id="472" name="Freeform 28"/>
            <p:cNvSpPr/>
            <p:nvPr/>
          </p:nvSpPr>
          <p:spPr>
            <a:xfrm>
              <a:off x="2054880" y="426816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TextBox 29"/>
            <p:cNvSpPr/>
            <p:nvPr/>
          </p:nvSpPr>
          <p:spPr>
            <a:xfrm>
              <a:off x="2054880" y="4268160"/>
              <a:ext cx="14281200" cy="20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5760"/>
                </a:lnSpc>
              </a:pPr>
              <a:r>
                <a:rPr b="1" lang="en-US" sz="4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The Math Behind the Sound</a:t>
              </a:r>
              <a:endParaRPr b="0" lang="fr-FR" sz="4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7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47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7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47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7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48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1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482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20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48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48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8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489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59">
                  <a:moveTo>
                    <a:pt x="0" y="0"/>
                  </a:moveTo>
                  <a:lnTo>
                    <a:pt x="21945600" y="0"/>
                  </a:lnTo>
                  <a:lnTo>
                    <a:pt x="21945600" y="1519259"/>
                  </a:lnTo>
                  <a:lnTo>
                    <a:pt x="0" y="15192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How does a Machine "Understand" Sound?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91" name="Freeform 19"/>
          <p:cNvSpPr/>
          <p:nvPr/>
        </p:nvSpPr>
        <p:spPr>
          <a:xfrm>
            <a:off x="2042640" y="182160"/>
            <a:ext cx="12228840" cy="10125720"/>
          </a:xfrm>
          <a:custGeom>
            <a:avLst/>
            <a:gdLst>
              <a:gd name="textAreaLeft" fmla="*/ 0 w 12228840"/>
              <a:gd name="textAreaRight" fmla="*/ 12229920 w 12228840"/>
              <a:gd name="textAreaTop" fmla="*/ 0 h 10125720"/>
              <a:gd name="textAreaBottom" fmla="*/ 10126800 h 10125720"/>
            </a:gdLst>
            <a:ahLst/>
            <a:cxnLst/>
            <a:rect l="textAreaLeft" t="textAreaTop" r="textAreaRight" b="textAreaBottom"/>
            <a:pathLst>
              <a:path w="12229864" h="10126795">
                <a:moveTo>
                  <a:pt x="0" y="0"/>
                </a:moveTo>
                <a:lnTo>
                  <a:pt x="12229864" y="0"/>
                </a:lnTo>
                <a:lnTo>
                  <a:pt x="12229864" y="10126795"/>
                </a:lnTo>
                <a:lnTo>
                  <a:pt x="0" y="101267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92" name="Group 20"/>
          <p:cNvGrpSpPr/>
          <p:nvPr/>
        </p:nvGrpSpPr>
        <p:grpSpPr>
          <a:xfrm>
            <a:off x="11639880" y="9888840"/>
            <a:ext cx="3085200" cy="474480"/>
            <a:chOff x="11639880" y="9888840"/>
            <a:chExt cx="3085200" cy="474480"/>
          </a:xfrm>
        </p:grpSpPr>
        <p:sp>
          <p:nvSpPr>
            <p:cNvPr id="493" name="Freeform 21"/>
            <p:cNvSpPr/>
            <p:nvPr/>
          </p:nvSpPr>
          <p:spPr>
            <a:xfrm>
              <a:off x="11639880" y="10069920"/>
              <a:ext cx="3085200" cy="29340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293400"/>
                <a:gd name="textAreaBottom" fmla="*/ 294480 h 293400"/>
              </a:gdLst>
              <a:ahLst/>
              <a:cxnLst/>
              <a:rect l="textAreaLeft" t="textAreaTop" r="textAreaRight" b="textAreaBottom"/>
              <a:pathLst>
                <a:path w="812800" h="77586">
                  <a:moveTo>
                    <a:pt x="0" y="0"/>
                  </a:moveTo>
                  <a:lnTo>
                    <a:pt x="812800" y="0"/>
                  </a:lnTo>
                  <a:lnTo>
                    <a:pt x="812800" y="77586"/>
                  </a:lnTo>
                  <a:lnTo>
                    <a:pt x="0" y="77586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TextBox 22"/>
            <p:cNvSpPr/>
            <p:nvPr/>
          </p:nvSpPr>
          <p:spPr>
            <a:xfrm>
              <a:off x="11639880" y="9888840"/>
              <a:ext cx="3085200" cy="47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7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7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7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82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roup 16"/>
          <p:cNvGrpSpPr/>
          <p:nvPr/>
        </p:nvGrpSpPr>
        <p:grpSpPr>
          <a:xfrm>
            <a:off x="871920" y="3898080"/>
            <a:ext cx="5328000" cy="3251880"/>
            <a:chOff x="871920" y="3898080"/>
            <a:chExt cx="5328000" cy="3251880"/>
          </a:xfrm>
        </p:grpSpPr>
        <p:sp>
          <p:nvSpPr>
            <p:cNvPr id="89" name="Freeform 17" descr="A picture containing logo  Description automatically generated"/>
            <p:cNvSpPr/>
            <p:nvPr/>
          </p:nvSpPr>
          <p:spPr>
            <a:xfrm>
              <a:off x="871920" y="3898080"/>
              <a:ext cx="5328000" cy="3251880"/>
            </a:xfrm>
            <a:custGeom>
              <a:avLst/>
              <a:gdLst>
                <a:gd name="textAreaLeft" fmla="*/ 0 w 5328000"/>
                <a:gd name="textAreaRight" fmla="*/ 5329080 w 5328000"/>
                <a:gd name="textAreaTop" fmla="*/ 0 h 3251880"/>
                <a:gd name="textAreaBottom" fmla="*/ 3252960 h 3251880"/>
              </a:gdLst>
              <a:ahLst/>
              <a:cxnLst/>
              <a:rect l="textAreaLeft" t="textAreaTop" r="textAreaRight" b="textAreaBottom"/>
              <a:pathLst>
                <a:path w="7105523" h="4337177">
                  <a:moveTo>
                    <a:pt x="0" y="0"/>
                  </a:moveTo>
                  <a:lnTo>
                    <a:pt x="7105523" y="0"/>
                  </a:lnTo>
                  <a:lnTo>
                    <a:pt x="7105523" y="4337177"/>
                  </a:lnTo>
                  <a:lnTo>
                    <a:pt x="0" y="433717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0" name="Group 39"/>
          <p:cNvGrpSpPr/>
          <p:nvPr/>
        </p:nvGrpSpPr>
        <p:grpSpPr>
          <a:xfrm>
            <a:off x="5954400" y="2004840"/>
            <a:ext cx="11668320" cy="6906240"/>
            <a:chOff x="5954400" y="2004840"/>
            <a:chExt cx="11668320" cy="6906240"/>
          </a:xfrm>
        </p:grpSpPr>
        <p:sp>
          <p:nvSpPr>
            <p:cNvPr id="91" name="Freeform 40"/>
            <p:cNvSpPr/>
            <p:nvPr/>
          </p:nvSpPr>
          <p:spPr>
            <a:xfrm>
              <a:off x="5954400" y="2004840"/>
              <a:ext cx="11668320" cy="6906240"/>
            </a:xfrm>
            <a:custGeom>
              <a:avLst/>
              <a:gdLst>
                <a:gd name="textAreaLeft" fmla="*/ 0 w 11668320"/>
                <a:gd name="textAreaRight" fmla="*/ 11669400 w 11668320"/>
                <a:gd name="textAreaTop" fmla="*/ 0 h 6906240"/>
                <a:gd name="textAreaBottom" fmla="*/ 6907320 h 6906240"/>
              </a:gdLst>
              <a:ahLst/>
              <a:cxnLst/>
              <a:rect l="textAreaLeft" t="textAreaTop" r="textAreaRight" b="textAreaBottom"/>
              <a:pathLst>
                <a:path w="15559032" h="9209875">
                  <a:moveTo>
                    <a:pt x="0" y="0"/>
                  </a:moveTo>
                  <a:lnTo>
                    <a:pt x="15559032" y="0"/>
                  </a:lnTo>
                  <a:lnTo>
                    <a:pt x="15559032" y="9209875"/>
                  </a:lnTo>
                  <a:lnTo>
                    <a:pt x="0" y="92098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TextBox 41"/>
            <p:cNvSpPr/>
            <p:nvPr/>
          </p:nvSpPr>
          <p:spPr>
            <a:xfrm>
              <a:off x="5954400" y="2004840"/>
              <a:ext cx="11668320" cy="690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lvl="1" marL="929520" indent="-464760" defTabSz="914400">
                <a:lnSpc>
                  <a:spcPts val="3359"/>
                </a:lnSpc>
                <a:buClr>
                  <a:srgbClr val="ffffff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Introduction to Text-to-Speech (TTS)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lvl="1" marL="955080" indent="-477360" defTabSz="914400">
                <a:lnSpc>
                  <a:spcPts val="3359"/>
                </a:lnSpc>
                <a:buClr>
                  <a:srgbClr val="ffffff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fffff"/>
                  </a:solidFill>
                  <a:effectLst/>
                  <a:uFillTx/>
                  <a:latin typeface="Arial Bold"/>
                  <a:ea typeface="Arial Bold"/>
                </a:rPr>
                <a:t>The Fundamentals of sound and speech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lvl="1" marL="929520" indent="-464760" defTabSz="914400">
                <a:lnSpc>
                  <a:spcPts val="3359"/>
                </a:lnSpc>
                <a:buClr>
                  <a:srgbClr val="fefefe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efefe"/>
                  </a:solidFill>
                  <a:effectLst/>
                  <a:uFillTx/>
                  <a:latin typeface="Nunito Bold"/>
                  <a:ea typeface="Nunito Bold"/>
                </a:rPr>
                <a:t> Demonstration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lvl="1" marL="974160" indent="-487080" defTabSz="914400">
                <a:lnSpc>
                  <a:spcPts val="3359"/>
                </a:lnSpc>
                <a:buClr>
                  <a:srgbClr val="fefefe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efefe"/>
                  </a:solidFill>
                  <a:effectLst/>
                  <a:uFillTx/>
                  <a:latin typeface="Nunito Bold"/>
                  <a:ea typeface="Nunito Bold"/>
                </a:rPr>
                <a:t>The Math Behind the Sound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lvl="1" marL="974160" indent="-487080" defTabSz="914400">
                <a:lnSpc>
                  <a:spcPts val="3359"/>
                </a:lnSpc>
                <a:buClr>
                  <a:srgbClr val="ffffff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Improving Prosody: The Paper's Approach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lvl="1" marL="974160" indent="-487080" defTabSz="914400">
                <a:lnSpc>
                  <a:spcPts val="3359"/>
                </a:lnSpc>
                <a:buClr>
                  <a:srgbClr val="ffffff"/>
                </a:buClr>
                <a:buFont typeface="OpenSymbol"/>
                <a:buAutoNum type="romanLcPeriod"/>
              </a:pPr>
              <a:r>
                <a:rPr b="1" lang="en-US" sz="2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Conclusion</a:t>
              </a:r>
              <a:endParaRPr b="0" lang="fr-FR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3" name="Group 42"/>
          <p:cNvGrpSpPr/>
          <p:nvPr/>
        </p:nvGrpSpPr>
        <p:grpSpPr>
          <a:xfrm>
            <a:off x="914400" y="222480"/>
            <a:ext cx="16458120" cy="1297440"/>
            <a:chOff x="914400" y="222480"/>
            <a:chExt cx="16458120" cy="1297440"/>
          </a:xfrm>
        </p:grpSpPr>
        <p:sp>
          <p:nvSpPr>
            <p:cNvPr id="94" name="Freeform 43"/>
            <p:cNvSpPr/>
            <p:nvPr/>
          </p:nvSpPr>
          <p:spPr>
            <a:xfrm>
              <a:off x="914400" y="222480"/>
              <a:ext cx="16458120" cy="129744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297440"/>
                <a:gd name="textAreaBottom" fmla="*/ 1298520 h 1297440"/>
              </a:gdLst>
              <a:ahLst/>
              <a:cxnLst/>
              <a:rect l="textAreaLeft" t="textAreaTop" r="textAreaRight" b="textAreaBottom"/>
              <a:pathLst>
                <a:path w="21945600" h="1731477">
                  <a:moveTo>
                    <a:pt x="0" y="0"/>
                  </a:moveTo>
                  <a:lnTo>
                    <a:pt x="21945600" y="0"/>
                  </a:lnTo>
                  <a:lnTo>
                    <a:pt x="21945600" y="1731477"/>
                  </a:lnTo>
                  <a:lnTo>
                    <a:pt x="0" y="17314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TextBox 44"/>
            <p:cNvSpPr/>
            <p:nvPr/>
          </p:nvSpPr>
          <p:spPr>
            <a:xfrm>
              <a:off x="914400" y="222480"/>
              <a:ext cx="16458120" cy="129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040"/>
                </a:lnSpc>
              </a:pPr>
              <a:r>
                <a:rPr b="1" lang="en-US" sz="42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Outline</a:t>
              </a:r>
              <a:endParaRPr b="0" lang="fr-FR" sz="4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9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49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9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49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50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50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21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50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50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9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510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Fourier Transform (FT)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512" name="Picture 19" descr=""/>
          <p:cNvPicPr/>
          <p:nvPr/>
        </p:nvPicPr>
        <p:blipFill>
          <a:blip r:embed="rId5"/>
          <a:stretch/>
        </p:blipFill>
        <p:spPr>
          <a:xfrm>
            <a:off x="1833120" y="8254440"/>
            <a:ext cx="6011640" cy="160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3" name="Freeform 20"/>
          <p:cNvSpPr/>
          <p:nvPr/>
        </p:nvSpPr>
        <p:spPr>
          <a:xfrm>
            <a:off x="1409400" y="182160"/>
            <a:ext cx="14441040" cy="8874720"/>
          </a:xfrm>
          <a:custGeom>
            <a:avLst/>
            <a:gdLst>
              <a:gd name="textAreaLeft" fmla="*/ 0 w 14441040"/>
              <a:gd name="textAreaRight" fmla="*/ 14442120 w 14441040"/>
              <a:gd name="textAreaTop" fmla="*/ 0 h 8874720"/>
              <a:gd name="textAreaBottom" fmla="*/ 8875800 h 8874720"/>
            </a:gdLst>
            <a:ahLst/>
            <a:cxnLst/>
            <a:rect l="textAreaLeft" t="textAreaTop" r="textAreaRight" b="textAreaBottom"/>
            <a:pathLst>
              <a:path w="14441977" h="8875798">
                <a:moveTo>
                  <a:pt x="0" y="0"/>
                </a:moveTo>
                <a:lnTo>
                  <a:pt x="14441977" y="0"/>
                </a:lnTo>
                <a:lnTo>
                  <a:pt x="14441977" y="8875798"/>
                </a:lnTo>
                <a:lnTo>
                  <a:pt x="0" y="88757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14" name="Group 21"/>
          <p:cNvGrpSpPr/>
          <p:nvPr/>
        </p:nvGrpSpPr>
        <p:grpSpPr>
          <a:xfrm>
            <a:off x="914400" y="8256240"/>
            <a:ext cx="3085200" cy="498240"/>
            <a:chOff x="914400" y="8256240"/>
            <a:chExt cx="3085200" cy="498240"/>
          </a:xfrm>
        </p:grpSpPr>
        <p:sp>
          <p:nvSpPr>
            <p:cNvPr id="515" name="Freeform 22"/>
            <p:cNvSpPr/>
            <p:nvPr/>
          </p:nvSpPr>
          <p:spPr>
            <a:xfrm>
              <a:off x="914400" y="8436960"/>
              <a:ext cx="3085200" cy="31716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317160"/>
                <a:gd name="textAreaBottom" fmla="*/ 318240 h 317160"/>
              </a:gdLst>
              <a:ahLst/>
              <a:cxnLst/>
              <a:rect l="textAreaLeft" t="textAreaTop" r="textAreaRight" b="textAreaBottom"/>
              <a:pathLst>
                <a:path w="812800" h="83843">
                  <a:moveTo>
                    <a:pt x="0" y="0"/>
                  </a:moveTo>
                  <a:lnTo>
                    <a:pt x="812800" y="0"/>
                  </a:lnTo>
                  <a:lnTo>
                    <a:pt x="812800" y="83843"/>
                  </a:lnTo>
                  <a:lnTo>
                    <a:pt x="0" y="838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6" name="TextBox 23"/>
            <p:cNvSpPr/>
            <p:nvPr/>
          </p:nvSpPr>
          <p:spPr>
            <a:xfrm>
              <a:off x="914400" y="8256240"/>
              <a:ext cx="3085200" cy="49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18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519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20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521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22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523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24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525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22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27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528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29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530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31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532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 The Problem: Speech is Non-Stationary 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34" name="Freeform 19"/>
          <p:cNvSpPr/>
          <p:nvPr/>
        </p:nvSpPr>
        <p:spPr>
          <a:xfrm>
            <a:off x="2298960" y="0"/>
            <a:ext cx="10593000" cy="9777960"/>
          </a:xfrm>
          <a:custGeom>
            <a:avLst/>
            <a:gdLst>
              <a:gd name="textAreaLeft" fmla="*/ 0 w 10593000"/>
              <a:gd name="textAreaRight" fmla="*/ 10594080 w 10593000"/>
              <a:gd name="textAreaTop" fmla="*/ 0 h 9777960"/>
              <a:gd name="textAreaBottom" fmla="*/ 9779040 h 9777960"/>
            </a:gdLst>
            <a:ahLst/>
            <a:cxnLst/>
            <a:rect l="textAreaLeft" t="textAreaTop" r="textAreaRight" b="textAreaBottom"/>
            <a:pathLst>
              <a:path w="10593942" h="9779023">
                <a:moveTo>
                  <a:pt x="0" y="0"/>
                </a:moveTo>
                <a:lnTo>
                  <a:pt x="10593942" y="0"/>
                </a:lnTo>
                <a:lnTo>
                  <a:pt x="10593942" y="9779023"/>
                </a:lnTo>
                <a:lnTo>
                  <a:pt x="0" y="97790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5" name="Group 20"/>
          <p:cNvGrpSpPr/>
          <p:nvPr/>
        </p:nvGrpSpPr>
        <p:grpSpPr>
          <a:xfrm>
            <a:off x="9806760" y="8557560"/>
            <a:ext cx="3085200" cy="849600"/>
            <a:chOff x="9806760" y="8557560"/>
            <a:chExt cx="3085200" cy="849600"/>
          </a:xfrm>
        </p:grpSpPr>
        <p:sp>
          <p:nvSpPr>
            <p:cNvPr id="536" name="Freeform 21"/>
            <p:cNvSpPr/>
            <p:nvPr/>
          </p:nvSpPr>
          <p:spPr>
            <a:xfrm>
              <a:off x="9806760" y="8738640"/>
              <a:ext cx="3085200" cy="66852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668520"/>
                <a:gd name="textAreaBottom" fmla="*/ 669600 h 668520"/>
              </a:gdLst>
              <a:ahLst/>
              <a:cxnLst/>
              <a:rect l="textAreaLeft" t="textAreaTop" r="textAreaRight" b="textAreaBottom"/>
              <a:pathLst>
                <a:path w="812800" h="176374">
                  <a:moveTo>
                    <a:pt x="0" y="0"/>
                  </a:moveTo>
                  <a:lnTo>
                    <a:pt x="812800" y="0"/>
                  </a:lnTo>
                  <a:lnTo>
                    <a:pt x="812800" y="176374"/>
                  </a:lnTo>
                  <a:lnTo>
                    <a:pt x="0" y="176374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TextBox 22"/>
            <p:cNvSpPr/>
            <p:nvPr/>
          </p:nvSpPr>
          <p:spPr>
            <a:xfrm>
              <a:off x="9806760" y="8557560"/>
              <a:ext cx="308520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9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540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1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542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3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544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5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546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23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8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549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50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551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52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553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 STFT: Analyzing with Short Windows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5" name="TextBox 19"/>
          <p:cNvSpPr/>
          <p:nvPr/>
        </p:nvSpPr>
        <p:spPr>
          <a:xfrm>
            <a:off x="1291320" y="1580400"/>
            <a:ext cx="16275240" cy="49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1026000" indent="-513000" defTabSz="914400">
              <a:lnSpc>
                <a:spcPts val="4416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 slice the signal into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short, overlapping windows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(e.g., 20–30 ms, hop ≈ 10 ms, Hann window).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6000" indent="-513000" defTabSz="914400">
              <a:lnSpc>
                <a:spcPts val="4416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26000" indent="-513000" defTabSz="914400">
              <a:lnSpc>
                <a:spcPts val="4416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For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each window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, we apply a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Fourier Transform (FFT)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to reveal its frequencies.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6000" indent="-513000" defTabSz="914400">
              <a:lnSpc>
                <a:spcPts val="4416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26000" indent="-513000" defTabSz="914400">
              <a:lnSpc>
                <a:spcPts val="4416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stack the magnitude spectra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in time → this gives a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time–frequency view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 the </a:t>
            </a: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spectrogram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26000" indent="-513000" defTabSz="914400">
              <a:lnSpc>
                <a:spcPts val="4416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97840" indent="-448920" defTabSz="914400">
              <a:lnSpc>
                <a:spcPts val="3359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6" name="TextBox 20"/>
          <p:cNvSpPr/>
          <p:nvPr/>
        </p:nvSpPr>
        <p:spPr>
          <a:xfrm>
            <a:off x="1624320" y="8602200"/>
            <a:ext cx="89211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401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Why overlap? It keeps changes smooth in time and avoids missing brief events.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58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559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60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561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62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563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64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565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66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567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68" name="Group 13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569" name="Freeform 14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TextBox 15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STFT Formula (for the curious)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571" name="Picture 16" descr=""/>
          <p:cNvPicPr/>
          <p:nvPr/>
        </p:nvPicPr>
        <p:blipFill>
          <a:blip r:embed="rId5"/>
          <a:stretch/>
        </p:blipFill>
        <p:spPr>
          <a:xfrm>
            <a:off x="691560" y="3465000"/>
            <a:ext cx="16067880" cy="625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2" name="Picture 17" descr=""/>
          <p:cNvPicPr/>
          <p:nvPr/>
        </p:nvPicPr>
        <p:blipFill>
          <a:blip r:embed="rId6"/>
          <a:stretch/>
        </p:blipFill>
        <p:spPr>
          <a:xfrm>
            <a:off x="3809520" y="1415160"/>
            <a:ext cx="9737280" cy="3060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73" name="Group 18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574" name="Freeform 19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TextBox 20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24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77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578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79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580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81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582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83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584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5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86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587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88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589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90" name="Group 16"/>
          <p:cNvGrpSpPr/>
          <p:nvPr/>
        </p:nvGrpSpPr>
        <p:grpSpPr>
          <a:xfrm>
            <a:off x="14020920" y="9460800"/>
            <a:ext cx="4266000" cy="582480"/>
            <a:chOff x="14020920" y="9460800"/>
            <a:chExt cx="4266000" cy="582480"/>
          </a:xfrm>
        </p:grpSpPr>
        <p:sp>
          <p:nvSpPr>
            <p:cNvPr id="591" name="Freeform 17"/>
            <p:cNvSpPr/>
            <p:nvPr/>
          </p:nvSpPr>
          <p:spPr>
            <a:xfrm>
              <a:off x="14020920" y="9496440"/>
              <a:ext cx="4266000" cy="546480"/>
            </a:xfrm>
            <a:custGeom>
              <a:avLst/>
              <a:gdLst>
                <a:gd name="textAreaLeft" fmla="*/ 0 w 4266000"/>
                <a:gd name="textAreaRight" fmla="*/ 4267080 w 42660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5689600" h="730251">
                  <a:moveTo>
                    <a:pt x="0" y="0"/>
                  </a:moveTo>
                  <a:lnTo>
                    <a:pt x="5689600" y="0"/>
                  </a:lnTo>
                  <a:lnTo>
                    <a:pt x="56896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2" name="TextBox 18"/>
            <p:cNvSpPr/>
            <p:nvPr/>
          </p:nvSpPr>
          <p:spPr>
            <a:xfrm>
              <a:off x="14020920" y="9460800"/>
              <a:ext cx="42660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93" name="Group 19"/>
          <p:cNvGrpSpPr/>
          <p:nvPr/>
        </p:nvGrpSpPr>
        <p:grpSpPr>
          <a:xfrm>
            <a:off x="6000120" y="2160"/>
            <a:ext cx="6295320" cy="10274760"/>
            <a:chOff x="6000120" y="2160"/>
            <a:chExt cx="6295320" cy="10274760"/>
          </a:xfrm>
        </p:grpSpPr>
        <p:sp>
          <p:nvSpPr>
            <p:cNvPr id="594" name="Freeform 20"/>
            <p:cNvSpPr/>
            <p:nvPr/>
          </p:nvSpPr>
          <p:spPr>
            <a:xfrm>
              <a:off x="6000120" y="2160"/>
              <a:ext cx="6295320" cy="10274760"/>
            </a:xfrm>
            <a:custGeom>
              <a:avLst/>
              <a:gdLst>
                <a:gd name="textAreaLeft" fmla="*/ 0 w 6295320"/>
                <a:gd name="textAreaRight" fmla="*/ 6296400 w 629532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8395081" h="13701268">
                  <a:moveTo>
                    <a:pt x="0" y="0"/>
                  </a:moveTo>
                  <a:lnTo>
                    <a:pt x="8395081" y="0"/>
                  </a:lnTo>
                  <a:lnTo>
                    <a:pt x="83950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95" name="Group 21"/>
          <p:cNvGrpSpPr/>
          <p:nvPr/>
        </p:nvGrpSpPr>
        <p:grpSpPr>
          <a:xfrm>
            <a:off x="-25560" y="0"/>
            <a:ext cx="5990400" cy="10274760"/>
            <a:chOff x="-25560" y="0"/>
            <a:chExt cx="5990400" cy="10274760"/>
          </a:xfrm>
        </p:grpSpPr>
        <p:sp>
          <p:nvSpPr>
            <p:cNvPr id="596" name="Freeform 22"/>
            <p:cNvSpPr/>
            <p:nvPr/>
          </p:nvSpPr>
          <p:spPr>
            <a:xfrm>
              <a:off x="-25560" y="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97" name="Group 23"/>
          <p:cNvGrpSpPr/>
          <p:nvPr/>
        </p:nvGrpSpPr>
        <p:grpSpPr>
          <a:xfrm>
            <a:off x="12296520" y="11160"/>
            <a:ext cx="5990400" cy="10274760"/>
            <a:chOff x="12296520" y="11160"/>
            <a:chExt cx="5990400" cy="10274760"/>
          </a:xfrm>
        </p:grpSpPr>
        <p:sp>
          <p:nvSpPr>
            <p:cNvPr id="598" name="Freeform 24"/>
            <p:cNvSpPr/>
            <p:nvPr/>
          </p:nvSpPr>
          <p:spPr>
            <a:xfrm>
              <a:off x="12296520" y="1116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99" name="Group 25"/>
          <p:cNvGrpSpPr/>
          <p:nvPr/>
        </p:nvGrpSpPr>
        <p:grpSpPr>
          <a:xfrm>
            <a:off x="1950840" y="378720"/>
            <a:ext cx="14351040" cy="9543600"/>
            <a:chOff x="1950840" y="378720"/>
            <a:chExt cx="14351040" cy="9543600"/>
          </a:xfrm>
        </p:grpSpPr>
        <p:sp>
          <p:nvSpPr>
            <p:cNvPr id="600" name="Freeform 26"/>
            <p:cNvSpPr/>
            <p:nvPr/>
          </p:nvSpPr>
          <p:spPr>
            <a:xfrm>
              <a:off x="1950840" y="378720"/>
              <a:ext cx="14351040" cy="9543600"/>
            </a:xfrm>
            <a:custGeom>
              <a:avLst/>
              <a:gdLst>
                <a:gd name="textAreaLeft" fmla="*/ 0 w 14351040"/>
                <a:gd name="textAreaRight" fmla="*/ 14352120 w 14351040"/>
                <a:gd name="textAreaTop" fmla="*/ 0 h 9543600"/>
                <a:gd name="textAreaBottom" fmla="*/ 9544680 h 9543600"/>
              </a:gdLst>
              <a:ahLst/>
              <a:cxnLst/>
              <a:rect l="textAreaLeft" t="textAreaTop" r="textAreaRight" b="textAreaBottom"/>
              <a:pathLst>
                <a:path w="19135979" h="12726416">
                  <a:moveTo>
                    <a:pt x="0" y="0"/>
                  </a:moveTo>
                  <a:lnTo>
                    <a:pt x="19135979" y="0"/>
                  </a:lnTo>
                  <a:lnTo>
                    <a:pt x="19135979" y="12726416"/>
                  </a:lnTo>
                  <a:lnTo>
                    <a:pt x="0" y="12726416"/>
                  </a:lnTo>
                  <a:close/>
                </a:path>
              </a:pathLst>
            </a:custGeom>
            <a:solidFill>
              <a:srgbClr val="004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01" name="Group 27"/>
          <p:cNvGrpSpPr/>
          <p:nvPr/>
        </p:nvGrpSpPr>
        <p:grpSpPr>
          <a:xfrm>
            <a:off x="2054880" y="4268160"/>
            <a:ext cx="14281200" cy="2025000"/>
            <a:chOff x="2054880" y="4268160"/>
            <a:chExt cx="14281200" cy="2025000"/>
          </a:xfrm>
        </p:grpSpPr>
        <p:sp>
          <p:nvSpPr>
            <p:cNvPr id="602" name="Freeform 28"/>
            <p:cNvSpPr/>
            <p:nvPr/>
          </p:nvSpPr>
          <p:spPr>
            <a:xfrm>
              <a:off x="2054880" y="426816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TextBox 29"/>
            <p:cNvSpPr/>
            <p:nvPr/>
          </p:nvSpPr>
          <p:spPr>
            <a:xfrm>
              <a:off x="2054880" y="4268160"/>
              <a:ext cx="14281200" cy="20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5760"/>
                </a:lnSpc>
              </a:pPr>
              <a:r>
                <a:rPr b="1" lang="en-US" sz="4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Improving Prosody: The Paper's Approach</a:t>
              </a:r>
              <a:endParaRPr b="0" lang="fr-FR" sz="4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0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0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60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0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61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11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612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13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614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15" name="Group 13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616" name="Freeform 14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TextBox 15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Back to the Problem: Monotone TTS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18" name="Group 16"/>
          <p:cNvGrpSpPr/>
          <p:nvPr/>
        </p:nvGrpSpPr>
        <p:grpSpPr>
          <a:xfrm>
            <a:off x="304920" y="1626480"/>
            <a:ext cx="17677440" cy="7238160"/>
            <a:chOff x="304920" y="1626480"/>
            <a:chExt cx="17677440" cy="7238160"/>
          </a:xfrm>
        </p:grpSpPr>
        <p:sp>
          <p:nvSpPr>
            <p:cNvPr id="619" name="Freeform 17"/>
            <p:cNvSpPr/>
            <p:nvPr/>
          </p:nvSpPr>
          <p:spPr>
            <a:xfrm>
              <a:off x="304920" y="1626480"/>
              <a:ext cx="17677440" cy="7238160"/>
            </a:xfrm>
            <a:custGeom>
              <a:avLst/>
              <a:gdLst>
                <a:gd name="textAreaLeft" fmla="*/ 0 w 17677440"/>
                <a:gd name="textAreaRight" fmla="*/ 17678520 w 17677440"/>
                <a:gd name="textAreaTop" fmla="*/ 0 h 7238160"/>
                <a:gd name="textAreaBottom" fmla="*/ 7239240 h 7238160"/>
              </a:gdLst>
              <a:ahLst/>
              <a:cxnLst/>
              <a:rect l="textAreaLeft" t="textAreaTop" r="textAreaRight" b="textAreaBottom"/>
              <a:pathLst>
                <a:path w="23571200" h="9652508">
                  <a:moveTo>
                    <a:pt x="0" y="0"/>
                  </a:moveTo>
                  <a:lnTo>
                    <a:pt x="23571200" y="0"/>
                  </a:lnTo>
                  <a:lnTo>
                    <a:pt x="23571200" y="9652508"/>
                  </a:lnTo>
                  <a:lnTo>
                    <a:pt x="0" y="965250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20" name="Group 18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621" name="Freeform 19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TextBox 20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27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24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25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26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627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28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629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30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631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32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633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34" name="Group 13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635" name="Freeform 14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TextBox 15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Plan: Learning from Differences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37" name="TextBox 16"/>
          <p:cNvSpPr/>
          <p:nvPr/>
        </p:nvSpPr>
        <p:spPr>
          <a:xfrm>
            <a:off x="783360" y="1619280"/>
            <a:ext cx="15655320" cy="68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691"/>
              </a:lnSpc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pipeline described in the paper: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 take a reference a </a:t>
            </a:r>
            <a:r>
              <a:rPr b="1" lang="en-US" sz="3400" strike="noStrike" u="none">
                <a:solidFill>
                  <a:srgbClr val="1f497d"/>
                </a:solidFill>
                <a:effectLst/>
                <a:uFillTx/>
                <a:latin typeface="Arial Bold"/>
                <a:ea typeface="Arial Bold"/>
              </a:rPr>
              <a:t>human voice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(from a podcast).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 generate the same sentence with a </a:t>
            </a:r>
            <a:r>
              <a:rPr b="1" lang="en-US" sz="3400" strike="noStrike" u="none">
                <a:solidFill>
                  <a:srgbClr val="1f497d"/>
                </a:solidFill>
                <a:effectLst/>
                <a:uFillTx/>
                <a:latin typeface="Arial Bold"/>
                <a:ea typeface="Arial Bold"/>
              </a:rPr>
              <a:t>neutral synthetic voice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(the "baseline").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For each segment, we </a:t>
            </a:r>
            <a:r>
              <a:rPr b="1" lang="en-US" sz="3400" strike="noStrike" u="none">
                <a:solidFill>
                  <a:srgbClr val="1f497d"/>
                </a:solidFill>
                <a:effectLst/>
                <a:uFillTx/>
                <a:latin typeface="Arial Bold"/>
                <a:ea typeface="Arial Bold"/>
              </a:rPr>
              <a:t>calculate the prosodic deltas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976040" indent="-658800" defTabSz="914400">
              <a:lnSpc>
                <a:spcPts val="4691"/>
              </a:lnSpc>
              <a:buClr>
                <a:srgbClr val="000000"/>
              </a:buClr>
              <a:buFont typeface="Arial"/>
              <a:buChar char="⚬"/>
            </a:pPr>
            <a:r>
              <a:rPr b="0" i="1" lang="en-US" sz="3400" strike="noStrike" u="none">
                <a:solidFill>
                  <a:srgbClr val="000000"/>
                </a:solidFill>
                <a:effectLst/>
                <a:uFillTx/>
                <a:latin typeface="Arial Italics"/>
                <a:ea typeface="Arial Italics"/>
              </a:rPr>
              <a:t>By what percentage is the human pitch higher/lower?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976040" indent="-658800" defTabSz="914400">
              <a:lnSpc>
                <a:spcPts val="4691"/>
              </a:lnSpc>
              <a:buClr>
                <a:srgbClr val="000000"/>
              </a:buClr>
              <a:buFont typeface="Arial"/>
              <a:buChar char="⚬"/>
            </a:pPr>
            <a:r>
              <a:rPr b="0" i="1" lang="en-US" sz="3400" strike="noStrike" u="none">
                <a:solidFill>
                  <a:srgbClr val="000000"/>
                </a:solidFill>
                <a:effectLst/>
                <a:uFillTx/>
                <a:latin typeface="Arial Italics"/>
                <a:ea typeface="Arial Italics"/>
              </a:rPr>
              <a:t>By how much is the rate faster/slower?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976040" indent="-658800" defTabSz="914400">
              <a:lnSpc>
                <a:spcPts val="4691"/>
              </a:lnSpc>
              <a:buClr>
                <a:srgbClr val="000000"/>
              </a:buClr>
              <a:buFont typeface="Arial"/>
              <a:buChar char="⚬"/>
            </a:pPr>
            <a:r>
              <a:rPr b="0" i="1" lang="en-US" sz="3400" strike="noStrike" u="none">
                <a:solidFill>
                  <a:srgbClr val="000000"/>
                </a:solidFill>
                <a:effectLst/>
                <a:uFillTx/>
                <a:latin typeface="Arial Italics"/>
                <a:ea typeface="Arial Italics"/>
              </a:rPr>
              <a:t>What is the duration of the pauses in the human voice?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76040" indent="-658800" defTabSz="914400">
              <a:lnSpc>
                <a:spcPts val="4691"/>
              </a:lnSpc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These deltas become our </a:t>
            </a:r>
            <a:r>
              <a:rPr b="1" lang="en-US" sz="3400" strike="noStrike" u="none">
                <a:solidFill>
                  <a:srgbClr val="1f497d"/>
                </a:solidFill>
                <a:effectLst/>
                <a:uFillTx/>
                <a:latin typeface="Arial Bold"/>
                <a:ea typeface="Arial Bold"/>
              </a:rPr>
              <a:t>modification coefficients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27560" indent="-542520" defTabSz="914400">
              <a:lnSpc>
                <a:spcPts val="3359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38" name="Group 17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639" name="Freeform 18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TextBox 19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28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42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43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44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645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46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647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48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649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0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651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2" name="Group 13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653" name="Freeform 14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TextBox 15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Plan: Learning from Differences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5" name="Group 16"/>
          <p:cNvGrpSpPr/>
          <p:nvPr/>
        </p:nvGrpSpPr>
        <p:grpSpPr>
          <a:xfrm>
            <a:off x="975240" y="2668680"/>
            <a:ext cx="12897000" cy="4765680"/>
            <a:chOff x="975240" y="2668680"/>
            <a:chExt cx="12897000" cy="4765680"/>
          </a:xfrm>
        </p:grpSpPr>
        <p:sp>
          <p:nvSpPr>
            <p:cNvPr id="656" name="Freeform 17"/>
            <p:cNvSpPr/>
            <p:nvPr/>
          </p:nvSpPr>
          <p:spPr>
            <a:xfrm>
              <a:off x="975240" y="2668680"/>
              <a:ext cx="12897000" cy="4765680"/>
            </a:xfrm>
            <a:custGeom>
              <a:avLst/>
              <a:gdLst>
                <a:gd name="textAreaLeft" fmla="*/ 0 w 12897000"/>
                <a:gd name="textAreaRight" fmla="*/ 12898080 w 12897000"/>
                <a:gd name="textAreaTop" fmla="*/ 0 h 4765680"/>
                <a:gd name="textAreaBottom" fmla="*/ 4766760 h 4765680"/>
              </a:gdLst>
              <a:ahLst/>
              <a:cxnLst/>
              <a:rect l="textAreaLeft" t="textAreaTop" r="textAreaRight" b="textAreaBottom"/>
              <a:pathLst>
                <a:path w="17197578" h="6355588">
                  <a:moveTo>
                    <a:pt x="0" y="0"/>
                  </a:moveTo>
                  <a:lnTo>
                    <a:pt x="17197578" y="0"/>
                  </a:lnTo>
                  <a:lnTo>
                    <a:pt x="17197578" y="6355588"/>
                  </a:lnTo>
                  <a:lnTo>
                    <a:pt x="0" y="635558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7" name="TextBox 18"/>
          <p:cNvSpPr/>
          <p:nvPr/>
        </p:nvSpPr>
        <p:spPr>
          <a:xfrm>
            <a:off x="626400" y="1433880"/>
            <a:ext cx="1596996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64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 use the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Speech Synthesis Markup Language (SSML)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to apply these modifications.</a:t>
            </a:r>
            <a:endParaRPr b="0" lang="fr-F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359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58" name="Group 1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659" name="Freeform 2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0" name="TextBox 2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29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2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63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64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665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66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667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68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669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71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672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73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674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75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676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78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679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The Plan: Learning from Differences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81" name="Group 22"/>
          <p:cNvGrpSpPr/>
          <p:nvPr/>
        </p:nvGrpSpPr>
        <p:grpSpPr>
          <a:xfrm>
            <a:off x="-16920" y="96840"/>
            <a:ext cx="18114480" cy="10189080"/>
            <a:chOff x="-16920" y="96840"/>
            <a:chExt cx="18114480" cy="10189080"/>
          </a:xfrm>
        </p:grpSpPr>
        <p:sp>
          <p:nvSpPr>
            <p:cNvPr id="682" name="Freeform 23"/>
            <p:cNvSpPr/>
            <p:nvPr/>
          </p:nvSpPr>
          <p:spPr>
            <a:xfrm>
              <a:off x="-16920" y="96840"/>
              <a:ext cx="18114480" cy="10189080"/>
            </a:xfrm>
            <a:custGeom>
              <a:avLst/>
              <a:gdLst>
                <a:gd name="textAreaLeft" fmla="*/ 0 w 18114480"/>
                <a:gd name="textAreaRight" fmla="*/ 18115560 w 18114480"/>
                <a:gd name="textAreaTop" fmla="*/ 0 h 10189080"/>
                <a:gd name="textAreaBottom" fmla="*/ 10190160 h 10189080"/>
              </a:gdLst>
              <a:ahLst/>
              <a:cxn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83" name="Group 24"/>
          <p:cNvGrpSpPr/>
          <p:nvPr/>
        </p:nvGrpSpPr>
        <p:grpSpPr>
          <a:xfrm>
            <a:off x="0" y="8789040"/>
            <a:ext cx="18286920" cy="1496880"/>
            <a:chOff x="0" y="8789040"/>
            <a:chExt cx="18286920" cy="1496880"/>
          </a:xfrm>
        </p:grpSpPr>
        <p:sp>
          <p:nvSpPr>
            <p:cNvPr id="684" name="Freeform 25"/>
            <p:cNvSpPr/>
            <p:nvPr/>
          </p:nvSpPr>
          <p:spPr>
            <a:xfrm>
              <a:off x="0" y="878904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85" name="Group 26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686" name="Freeform 27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TextBox 28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30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89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690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1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692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3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694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5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696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8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699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00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701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02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703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05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706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Computing the Pitch Coefficient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08" name="Group 22"/>
          <p:cNvGrpSpPr/>
          <p:nvPr/>
        </p:nvGrpSpPr>
        <p:grpSpPr>
          <a:xfrm>
            <a:off x="0" y="22320"/>
            <a:ext cx="18286920" cy="10241640"/>
            <a:chOff x="0" y="22320"/>
            <a:chExt cx="18286920" cy="10241640"/>
          </a:xfrm>
        </p:grpSpPr>
        <p:sp>
          <p:nvSpPr>
            <p:cNvPr id="709" name="Freeform 23"/>
            <p:cNvSpPr/>
            <p:nvPr/>
          </p:nvSpPr>
          <p:spPr>
            <a:xfrm>
              <a:off x="0" y="22320"/>
              <a:ext cx="18286920" cy="1024164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0241640"/>
                <a:gd name="textAreaBottom" fmla="*/ 10242720 h 10241640"/>
              </a:gdLst>
              <a:ahLst/>
              <a:cxnLst/>
              <a:rect l="textAreaLeft" t="textAreaTop" r="textAreaRight" b="textAreaBottom"/>
              <a:pathLst>
                <a:path w="24384000" h="13656818">
                  <a:moveTo>
                    <a:pt x="0" y="0"/>
                  </a:moveTo>
                  <a:lnTo>
                    <a:pt x="24384000" y="0"/>
                  </a:lnTo>
                  <a:lnTo>
                    <a:pt x="24384000" y="13656818"/>
                  </a:lnTo>
                  <a:lnTo>
                    <a:pt x="0" y="136568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10" name="Group 24"/>
          <p:cNvGrpSpPr/>
          <p:nvPr/>
        </p:nvGrpSpPr>
        <p:grpSpPr>
          <a:xfrm>
            <a:off x="0" y="8789040"/>
            <a:ext cx="18286920" cy="1496880"/>
            <a:chOff x="0" y="8789040"/>
            <a:chExt cx="18286920" cy="1496880"/>
          </a:xfrm>
        </p:grpSpPr>
        <p:sp>
          <p:nvSpPr>
            <p:cNvPr id="711" name="Freeform 25"/>
            <p:cNvSpPr/>
            <p:nvPr/>
          </p:nvSpPr>
          <p:spPr>
            <a:xfrm>
              <a:off x="0" y="878904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12" name="Group 26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713" name="Freeform 27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TextBox 28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31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98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9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100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1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102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3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104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6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107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8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109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0" name="Group 16"/>
          <p:cNvGrpSpPr/>
          <p:nvPr/>
        </p:nvGrpSpPr>
        <p:grpSpPr>
          <a:xfrm>
            <a:off x="14020920" y="9460800"/>
            <a:ext cx="4266000" cy="582480"/>
            <a:chOff x="14020920" y="9460800"/>
            <a:chExt cx="4266000" cy="582480"/>
          </a:xfrm>
        </p:grpSpPr>
        <p:sp>
          <p:nvSpPr>
            <p:cNvPr id="111" name="Freeform 17"/>
            <p:cNvSpPr/>
            <p:nvPr/>
          </p:nvSpPr>
          <p:spPr>
            <a:xfrm>
              <a:off x="14020920" y="9496440"/>
              <a:ext cx="4266000" cy="546480"/>
            </a:xfrm>
            <a:custGeom>
              <a:avLst/>
              <a:gdLst>
                <a:gd name="textAreaLeft" fmla="*/ 0 w 4266000"/>
                <a:gd name="textAreaRight" fmla="*/ 4267080 w 42660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5689600" h="730251">
                  <a:moveTo>
                    <a:pt x="0" y="0"/>
                  </a:moveTo>
                  <a:lnTo>
                    <a:pt x="5689600" y="0"/>
                  </a:lnTo>
                  <a:lnTo>
                    <a:pt x="56896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TextBox 18"/>
            <p:cNvSpPr/>
            <p:nvPr/>
          </p:nvSpPr>
          <p:spPr>
            <a:xfrm>
              <a:off x="14020920" y="9460800"/>
              <a:ext cx="42660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3" name="Group 19"/>
          <p:cNvGrpSpPr/>
          <p:nvPr/>
        </p:nvGrpSpPr>
        <p:grpSpPr>
          <a:xfrm>
            <a:off x="6000120" y="2160"/>
            <a:ext cx="6295320" cy="10274760"/>
            <a:chOff x="6000120" y="2160"/>
            <a:chExt cx="6295320" cy="10274760"/>
          </a:xfrm>
        </p:grpSpPr>
        <p:sp>
          <p:nvSpPr>
            <p:cNvPr id="114" name="Freeform 20"/>
            <p:cNvSpPr/>
            <p:nvPr/>
          </p:nvSpPr>
          <p:spPr>
            <a:xfrm>
              <a:off x="6000120" y="2160"/>
              <a:ext cx="6295320" cy="10274760"/>
            </a:xfrm>
            <a:custGeom>
              <a:avLst/>
              <a:gdLst>
                <a:gd name="textAreaLeft" fmla="*/ 0 w 6295320"/>
                <a:gd name="textAreaRight" fmla="*/ 6296400 w 629532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8395081" h="13701268">
                  <a:moveTo>
                    <a:pt x="0" y="0"/>
                  </a:moveTo>
                  <a:lnTo>
                    <a:pt x="8395081" y="0"/>
                  </a:lnTo>
                  <a:lnTo>
                    <a:pt x="83950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5" name="Group 21"/>
          <p:cNvGrpSpPr/>
          <p:nvPr/>
        </p:nvGrpSpPr>
        <p:grpSpPr>
          <a:xfrm>
            <a:off x="-25560" y="0"/>
            <a:ext cx="5990400" cy="10274760"/>
            <a:chOff x="-25560" y="0"/>
            <a:chExt cx="5990400" cy="10274760"/>
          </a:xfrm>
        </p:grpSpPr>
        <p:sp>
          <p:nvSpPr>
            <p:cNvPr id="116" name="Freeform 22"/>
            <p:cNvSpPr/>
            <p:nvPr/>
          </p:nvSpPr>
          <p:spPr>
            <a:xfrm>
              <a:off x="-25560" y="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7" name="Group 23"/>
          <p:cNvGrpSpPr/>
          <p:nvPr/>
        </p:nvGrpSpPr>
        <p:grpSpPr>
          <a:xfrm>
            <a:off x="12296520" y="11160"/>
            <a:ext cx="5990400" cy="10274760"/>
            <a:chOff x="12296520" y="11160"/>
            <a:chExt cx="5990400" cy="10274760"/>
          </a:xfrm>
        </p:grpSpPr>
        <p:sp>
          <p:nvSpPr>
            <p:cNvPr id="118" name="Freeform 24"/>
            <p:cNvSpPr/>
            <p:nvPr/>
          </p:nvSpPr>
          <p:spPr>
            <a:xfrm>
              <a:off x="12296520" y="1116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9" name="Group 25"/>
          <p:cNvGrpSpPr/>
          <p:nvPr/>
        </p:nvGrpSpPr>
        <p:grpSpPr>
          <a:xfrm>
            <a:off x="1950840" y="378720"/>
            <a:ext cx="14350680" cy="9543600"/>
            <a:chOff x="1950840" y="378720"/>
            <a:chExt cx="14350680" cy="9543600"/>
          </a:xfrm>
        </p:grpSpPr>
        <p:sp>
          <p:nvSpPr>
            <p:cNvPr id="120" name="Freeform 26"/>
            <p:cNvSpPr/>
            <p:nvPr/>
          </p:nvSpPr>
          <p:spPr>
            <a:xfrm>
              <a:off x="1950840" y="378720"/>
              <a:ext cx="14350680" cy="9543600"/>
            </a:xfrm>
            <a:custGeom>
              <a:avLst/>
              <a:gdLst>
                <a:gd name="textAreaLeft" fmla="*/ 0 w 14350680"/>
                <a:gd name="textAreaRight" fmla="*/ 14351760 w 14350680"/>
                <a:gd name="textAreaTop" fmla="*/ 0 h 9543600"/>
                <a:gd name="textAreaBottom" fmla="*/ 9544680 h 9543600"/>
              </a:gdLst>
              <a:ahLst/>
              <a:cxnLst/>
              <a:rect l="textAreaLeft" t="textAreaTop" r="textAreaRight" b="textAreaBottom"/>
              <a:pathLst>
                <a:path w="19135598" h="12726162">
                  <a:moveTo>
                    <a:pt x="0" y="0"/>
                  </a:moveTo>
                  <a:lnTo>
                    <a:pt x="19135598" y="0"/>
                  </a:lnTo>
                  <a:lnTo>
                    <a:pt x="19135598" y="12726162"/>
                  </a:lnTo>
                  <a:lnTo>
                    <a:pt x="0" y="12726162"/>
                  </a:lnTo>
                  <a:close/>
                </a:path>
              </a:pathLst>
            </a:custGeom>
            <a:solidFill>
              <a:srgbClr val="004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1" name="Group 27"/>
          <p:cNvGrpSpPr/>
          <p:nvPr/>
        </p:nvGrpSpPr>
        <p:grpSpPr>
          <a:xfrm>
            <a:off x="2054880" y="4268160"/>
            <a:ext cx="14281200" cy="2025360"/>
            <a:chOff x="2054880" y="4268160"/>
            <a:chExt cx="14281200" cy="2025360"/>
          </a:xfrm>
        </p:grpSpPr>
        <p:sp>
          <p:nvSpPr>
            <p:cNvPr id="122" name="Freeform 28"/>
            <p:cNvSpPr/>
            <p:nvPr/>
          </p:nvSpPr>
          <p:spPr>
            <a:xfrm>
              <a:off x="2054880" y="4268160"/>
              <a:ext cx="14281200" cy="202536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360"/>
                <a:gd name="textAreaBottom" fmla="*/ 2026440 h 2025360"/>
              </a:gdLst>
              <a:ahLst/>
              <a:cxnLst/>
              <a:rect l="textAreaLeft" t="textAreaTop" r="textAreaRight" b="textAreaBottom"/>
              <a:pathLst>
                <a:path w="19043230" h="2701736">
                  <a:moveTo>
                    <a:pt x="0" y="0"/>
                  </a:moveTo>
                  <a:lnTo>
                    <a:pt x="19043230" y="0"/>
                  </a:lnTo>
                  <a:lnTo>
                    <a:pt x="19043230" y="2701736"/>
                  </a:lnTo>
                  <a:lnTo>
                    <a:pt x="0" y="2701736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TextBox 29"/>
            <p:cNvSpPr/>
            <p:nvPr/>
          </p:nvSpPr>
          <p:spPr>
            <a:xfrm>
              <a:off x="2054880" y="4268160"/>
              <a:ext cx="14281200" cy="2025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5760"/>
                </a:lnSpc>
              </a:pPr>
              <a:r>
                <a:rPr b="1" lang="en-US" sz="4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Introduction to Text To Speech </a:t>
              </a:r>
              <a:endParaRPr b="0" lang="fr-FR" sz="4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1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71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1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71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72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72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72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72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29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730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32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733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Annotation Pipeline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35" name="Group 22"/>
          <p:cNvGrpSpPr/>
          <p:nvPr/>
        </p:nvGrpSpPr>
        <p:grpSpPr>
          <a:xfrm>
            <a:off x="0" y="8757720"/>
            <a:ext cx="18286920" cy="1496880"/>
            <a:chOff x="0" y="8757720"/>
            <a:chExt cx="18286920" cy="1496880"/>
          </a:xfrm>
        </p:grpSpPr>
        <p:sp>
          <p:nvSpPr>
            <p:cNvPr id="736" name="Freeform 23"/>
            <p:cNvSpPr/>
            <p:nvPr/>
          </p:nvSpPr>
          <p:spPr>
            <a:xfrm>
              <a:off x="0" y="875772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7" name="Freeform 24"/>
          <p:cNvSpPr/>
          <p:nvPr/>
        </p:nvSpPr>
        <p:spPr>
          <a:xfrm>
            <a:off x="1116000" y="2664000"/>
            <a:ext cx="15983640" cy="4782240"/>
          </a:xfrm>
          <a:custGeom>
            <a:avLst/>
            <a:gdLst>
              <a:gd name="textAreaLeft" fmla="*/ 0 w 15983640"/>
              <a:gd name="textAreaRight" fmla="*/ 15984720 w 15983640"/>
              <a:gd name="textAreaTop" fmla="*/ 0 h 4782240"/>
              <a:gd name="textAreaBottom" fmla="*/ 4783320 h 4782240"/>
            </a:gdLst>
            <a:ahLst/>
            <a:cxnLst/>
            <a:rect l="textAreaLeft" t="textAreaTop" r="textAreaRight" b="textAreaBottom"/>
            <a:pathLst>
              <a:path w="15337167" h="3828037">
                <a:moveTo>
                  <a:pt x="0" y="0"/>
                </a:moveTo>
                <a:lnTo>
                  <a:pt x="15337167" y="0"/>
                </a:lnTo>
                <a:lnTo>
                  <a:pt x="15337167" y="3828037"/>
                </a:lnTo>
                <a:lnTo>
                  <a:pt x="0" y="382803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38" name="Group 25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739" name="Freeform 26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TextBox 27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32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42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743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44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745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46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747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48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749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1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752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3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754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5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756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8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759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Prosodic Feature Extraction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61" name="Group 22"/>
          <p:cNvGrpSpPr/>
          <p:nvPr/>
        </p:nvGrpSpPr>
        <p:grpSpPr>
          <a:xfrm>
            <a:off x="0" y="8787960"/>
            <a:ext cx="18286920" cy="1496880"/>
            <a:chOff x="0" y="8787960"/>
            <a:chExt cx="18286920" cy="1496880"/>
          </a:xfrm>
        </p:grpSpPr>
        <p:sp>
          <p:nvSpPr>
            <p:cNvPr id="762" name="Freeform 23"/>
            <p:cNvSpPr/>
            <p:nvPr/>
          </p:nvSpPr>
          <p:spPr>
            <a:xfrm>
              <a:off x="0" y="878796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63" name="Freeform 24"/>
          <p:cNvSpPr/>
          <p:nvPr/>
        </p:nvSpPr>
        <p:spPr>
          <a:xfrm>
            <a:off x="1803960" y="1484280"/>
            <a:ext cx="15030000" cy="6231240"/>
          </a:xfrm>
          <a:custGeom>
            <a:avLst/>
            <a:gdLst>
              <a:gd name="textAreaLeft" fmla="*/ 0 w 15030000"/>
              <a:gd name="textAreaRight" fmla="*/ 15031080 w 15030000"/>
              <a:gd name="textAreaTop" fmla="*/ 0 h 6231240"/>
              <a:gd name="textAreaBottom" fmla="*/ 6232320 h 6231240"/>
            </a:gdLst>
            <a:ahLst/>
            <a:cxnLst/>
            <a:rect l="textAreaLeft" t="textAreaTop" r="textAreaRight" b="textAreaBottom"/>
            <a:pathLst>
              <a:path w="15031233" h="6232462">
                <a:moveTo>
                  <a:pt x="0" y="0"/>
                </a:moveTo>
                <a:lnTo>
                  <a:pt x="15031233" y="0"/>
                </a:lnTo>
                <a:lnTo>
                  <a:pt x="15031233" y="6232462"/>
                </a:lnTo>
                <a:lnTo>
                  <a:pt x="0" y="62324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4" name="Group 25"/>
          <p:cNvGrpSpPr/>
          <p:nvPr/>
        </p:nvGrpSpPr>
        <p:grpSpPr>
          <a:xfrm>
            <a:off x="14984640" y="6970320"/>
            <a:ext cx="914760" cy="522000"/>
            <a:chOff x="14984640" y="6970320"/>
            <a:chExt cx="914760" cy="522000"/>
          </a:xfrm>
        </p:grpSpPr>
        <p:sp>
          <p:nvSpPr>
            <p:cNvPr id="765" name="Freeform 26"/>
            <p:cNvSpPr/>
            <p:nvPr/>
          </p:nvSpPr>
          <p:spPr>
            <a:xfrm>
              <a:off x="14984640" y="7151040"/>
              <a:ext cx="914760" cy="340920"/>
            </a:xfrm>
            <a:custGeom>
              <a:avLst/>
              <a:gdLst>
                <a:gd name="textAreaLeft" fmla="*/ 0 w 914760"/>
                <a:gd name="textAreaRight" fmla="*/ 915840 w 914760"/>
                <a:gd name="textAreaTop" fmla="*/ 0 h 340920"/>
                <a:gd name="textAreaBottom" fmla="*/ 342000 h 340920"/>
              </a:gdLst>
              <a:ahLst/>
              <a:cxnLst/>
              <a:rect l="textAreaLeft" t="textAreaTop" r="textAreaRight" b="textAreaBottom"/>
              <a:pathLst>
                <a:path w="241240" h="90100">
                  <a:moveTo>
                    <a:pt x="0" y="0"/>
                  </a:moveTo>
                  <a:lnTo>
                    <a:pt x="241240" y="0"/>
                  </a:lnTo>
                  <a:lnTo>
                    <a:pt x="241240" y="90100"/>
                  </a:lnTo>
                  <a:lnTo>
                    <a:pt x="0" y="9010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TextBox 27"/>
            <p:cNvSpPr/>
            <p:nvPr/>
          </p:nvSpPr>
          <p:spPr>
            <a:xfrm>
              <a:off x="14984640" y="6970320"/>
              <a:ext cx="914760" cy="52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67" name="Group 28"/>
          <p:cNvGrpSpPr/>
          <p:nvPr/>
        </p:nvGrpSpPr>
        <p:grpSpPr>
          <a:xfrm>
            <a:off x="15977160" y="7117560"/>
            <a:ext cx="958680" cy="569520"/>
            <a:chOff x="15977160" y="7117560"/>
            <a:chExt cx="958680" cy="569520"/>
          </a:xfrm>
        </p:grpSpPr>
        <p:sp>
          <p:nvSpPr>
            <p:cNvPr id="768" name="Freeform 29"/>
            <p:cNvSpPr/>
            <p:nvPr/>
          </p:nvSpPr>
          <p:spPr>
            <a:xfrm>
              <a:off x="15977160" y="7298640"/>
              <a:ext cx="958680" cy="388440"/>
            </a:xfrm>
            <a:custGeom>
              <a:avLst/>
              <a:gdLst>
                <a:gd name="textAreaLeft" fmla="*/ 0 w 958680"/>
                <a:gd name="textAreaRight" fmla="*/ 959760 w 958680"/>
                <a:gd name="textAreaTop" fmla="*/ 0 h 388440"/>
                <a:gd name="textAreaBottom" fmla="*/ 389520 h 388440"/>
              </a:gdLst>
              <a:ahLst/>
              <a:cxnLst/>
              <a:rect l="textAreaLeft" t="textAreaTop" r="textAreaRight" b="textAreaBottom"/>
              <a:pathLst>
                <a:path w="252786" h="102615">
                  <a:moveTo>
                    <a:pt x="0" y="0"/>
                  </a:moveTo>
                  <a:lnTo>
                    <a:pt x="252786" y="0"/>
                  </a:lnTo>
                  <a:lnTo>
                    <a:pt x="252786" y="102615"/>
                  </a:lnTo>
                  <a:lnTo>
                    <a:pt x="0" y="10261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TextBox 30"/>
            <p:cNvSpPr/>
            <p:nvPr/>
          </p:nvSpPr>
          <p:spPr>
            <a:xfrm>
              <a:off x="15977160" y="7117560"/>
              <a:ext cx="958680" cy="56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70" name="Group 31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771" name="Freeform 32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TextBox 33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33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74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775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76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777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78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779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80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781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83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784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85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786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87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788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9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90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791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2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Model Architecture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93" name="Group 22"/>
          <p:cNvGrpSpPr/>
          <p:nvPr/>
        </p:nvGrpSpPr>
        <p:grpSpPr>
          <a:xfrm>
            <a:off x="0" y="8787960"/>
            <a:ext cx="18286920" cy="1496880"/>
            <a:chOff x="0" y="8787960"/>
            <a:chExt cx="18286920" cy="1496880"/>
          </a:xfrm>
        </p:grpSpPr>
        <p:sp>
          <p:nvSpPr>
            <p:cNvPr id="794" name="Freeform 23"/>
            <p:cNvSpPr/>
            <p:nvPr/>
          </p:nvSpPr>
          <p:spPr>
            <a:xfrm>
              <a:off x="0" y="878796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95" name="Group 24"/>
          <p:cNvGrpSpPr/>
          <p:nvPr/>
        </p:nvGrpSpPr>
        <p:grpSpPr>
          <a:xfrm>
            <a:off x="14984640" y="6970320"/>
            <a:ext cx="914760" cy="522000"/>
            <a:chOff x="14984640" y="6970320"/>
            <a:chExt cx="914760" cy="522000"/>
          </a:xfrm>
        </p:grpSpPr>
        <p:sp>
          <p:nvSpPr>
            <p:cNvPr id="796" name="Freeform 25"/>
            <p:cNvSpPr/>
            <p:nvPr/>
          </p:nvSpPr>
          <p:spPr>
            <a:xfrm>
              <a:off x="14984640" y="7151040"/>
              <a:ext cx="914760" cy="340920"/>
            </a:xfrm>
            <a:custGeom>
              <a:avLst/>
              <a:gdLst>
                <a:gd name="textAreaLeft" fmla="*/ 0 w 914760"/>
                <a:gd name="textAreaRight" fmla="*/ 915840 w 914760"/>
                <a:gd name="textAreaTop" fmla="*/ 0 h 340920"/>
                <a:gd name="textAreaBottom" fmla="*/ 342000 h 340920"/>
              </a:gdLst>
              <a:ahLst/>
              <a:cxnLst/>
              <a:rect l="textAreaLeft" t="textAreaTop" r="textAreaRight" b="textAreaBottom"/>
              <a:pathLst>
                <a:path w="241240" h="90100">
                  <a:moveTo>
                    <a:pt x="0" y="0"/>
                  </a:moveTo>
                  <a:lnTo>
                    <a:pt x="241240" y="0"/>
                  </a:lnTo>
                  <a:lnTo>
                    <a:pt x="241240" y="90100"/>
                  </a:lnTo>
                  <a:lnTo>
                    <a:pt x="0" y="9010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7" name="TextBox 26"/>
            <p:cNvSpPr/>
            <p:nvPr/>
          </p:nvSpPr>
          <p:spPr>
            <a:xfrm>
              <a:off x="14984640" y="6970320"/>
              <a:ext cx="914760" cy="52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98" name="Group 27"/>
          <p:cNvGrpSpPr/>
          <p:nvPr/>
        </p:nvGrpSpPr>
        <p:grpSpPr>
          <a:xfrm>
            <a:off x="15977160" y="7117560"/>
            <a:ext cx="958680" cy="569520"/>
            <a:chOff x="15977160" y="7117560"/>
            <a:chExt cx="958680" cy="569520"/>
          </a:xfrm>
        </p:grpSpPr>
        <p:sp>
          <p:nvSpPr>
            <p:cNvPr id="799" name="Freeform 28"/>
            <p:cNvSpPr/>
            <p:nvPr/>
          </p:nvSpPr>
          <p:spPr>
            <a:xfrm>
              <a:off x="15977160" y="7298640"/>
              <a:ext cx="958680" cy="388440"/>
            </a:xfrm>
            <a:custGeom>
              <a:avLst/>
              <a:gdLst>
                <a:gd name="textAreaLeft" fmla="*/ 0 w 958680"/>
                <a:gd name="textAreaRight" fmla="*/ 959760 w 958680"/>
                <a:gd name="textAreaTop" fmla="*/ 0 h 388440"/>
                <a:gd name="textAreaBottom" fmla="*/ 389520 h 388440"/>
              </a:gdLst>
              <a:ahLst/>
              <a:cxnLst/>
              <a:rect l="textAreaLeft" t="textAreaTop" r="textAreaRight" b="textAreaBottom"/>
              <a:pathLst>
                <a:path w="252786" h="102615">
                  <a:moveTo>
                    <a:pt x="0" y="0"/>
                  </a:moveTo>
                  <a:lnTo>
                    <a:pt x="252786" y="0"/>
                  </a:lnTo>
                  <a:lnTo>
                    <a:pt x="252786" y="102615"/>
                  </a:lnTo>
                  <a:lnTo>
                    <a:pt x="0" y="10261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TextBox 29"/>
            <p:cNvSpPr/>
            <p:nvPr/>
          </p:nvSpPr>
          <p:spPr>
            <a:xfrm>
              <a:off x="15977160" y="7117560"/>
              <a:ext cx="958680" cy="569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01" name="Freeform 30"/>
          <p:cNvSpPr/>
          <p:nvPr/>
        </p:nvSpPr>
        <p:spPr>
          <a:xfrm>
            <a:off x="1290240" y="1856880"/>
            <a:ext cx="16322400" cy="5448960"/>
          </a:xfrm>
          <a:custGeom>
            <a:avLst/>
            <a:gdLst>
              <a:gd name="textAreaLeft" fmla="*/ 0 w 16322400"/>
              <a:gd name="textAreaRight" fmla="*/ 16323480 w 16322400"/>
              <a:gd name="textAreaTop" fmla="*/ 0 h 5448960"/>
              <a:gd name="textAreaBottom" fmla="*/ 5450040 h 5448960"/>
            </a:gdLst>
            <a:ahLst/>
            <a:cxnLst/>
            <a:rect l="textAreaLeft" t="textAreaTop" r="textAreaRight" b="textAreaBottom"/>
            <a:pathLst>
              <a:path w="16323356" h="5449981">
                <a:moveTo>
                  <a:pt x="0" y="0"/>
                </a:moveTo>
                <a:lnTo>
                  <a:pt x="16323357" y="0"/>
                </a:lnTo>
                <a:lnTo>
                  <a:pt x="16323357" y="5449980"/>
                </a:lnTo>
                <a:lnTo>
                  <a:pt x="0" y="54499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02" name="Group 31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803" name="Freeform 32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TextBox 33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34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0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80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0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80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1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81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1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1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9" name="Group 16"/>
          <p:cNvGrpSpPr/>
          <p:nvPr/>
        </p:nvGrpSpPr>
        <p:grpSpPr>
          <a:xfrm>
            <a:off x="17401320" y="9460800"/>
            <a:ext cx="885600" cy="582480"/>
            <a:chOff x="17401320" y="9460800"/>
            <a:chExt cx="885600" cy="582480"/>
          </a:xfrm>
        </p:grpSpPr>
        <p:sp>
          <p:nvSpPr>
            <p:cNvPr id="820" name="Freeform 17"/>
            <p:cNvSpPr/>
            <p:nvPr/>
          </p:nvSpPr>
          <p:spPr>
            <a:xfrm>
              <a:off x="17401320" y="9496440"/>
              <a:ext cx="885600" cy="546480"/>
            </a:xfrm>
            <a:custGeom>
              <a:avLst/>
              <a:gdLst>
                <a:gd name="textAreaLeft" fmla="*/ 0 w 885600"/>
                <a:gd name="textAreaRight" fmla="*/ 886680 w 8856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TextBox 18"/>
            <p:cNvSpPr/>
            <p:nvPr/>
          </p:nvSpPr>
          <p:spPr>
            <a:xfrm>
              <a:off x="17401320" y="9460800"/>
              <a:ext cx="8856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22" name="Group 19"/>
          <p:cNvGrpSpPr/>
          <p:nvPr/>
        </p:nvGrpSpPr>
        <p:grpSpPr>
          <a:xfrm>
            <a:off x="0" y="8789040"/>
            <a:ext cx="18286920" cy="1496880"/>
            <a:chOff x="0" y="8789040"/>
            <a:chExt cx="18286920" cy="1496880"/>
          </a:xfrm>
        </p:grpSpPr>
        <p:sp>
          <p:nvSpPr>
            <p:cNvPr id="823" name="Freeform 20"/>
            <p:cNvSpPr/>
            <p:nvPr/>
          </p:nvSpPr>
          <p:spPr>
            <a:xfrm>
              <a:off x="0" y="8789040"/>
              <a:ext cx="18286920" cy="14968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496880"/>
                <a:gd name="textAreaBottom" fmla="*/ 1497960 h 1496880"/>
              </a:gdLst>
              <a:ahLst/>
              <a:cxnLst/>
              <a:rect l="textAreaLeft" t="textAreaTop" r="textAreaRight" b="textAreaBottom"/>
              <a:pathLst>
                <a:path w="24384000" h="1997456">
                  <a:moveTo>
                    <a:pt x="0" y="0"/>
                  </a:moveTo>
                  <a:lnTo>
                    <a:pt x="24384000" y="0"/>
                  </a:lnTo>
                  <a:lnTo>
                    <a:pt x="24384000" y="1997456"/>
                  </a:lnTo>
                  <a:lnTo>
                    <a:pt x="0" y="19974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24" name="Freeform 21"/>
          <p:cNvSpPr/>
          <p:nvPr/>
        </p:nvSpPr>
        <p:spPr>
          <a:xfrm>
            <a:off x="3464640" y="1050120"/>
            <a:ext cx="11357640" cy="8508240"/>
          </a:xfrm>
          <a:custGeom>
            <a:avLst/>
            <a:gdLst>
              <a:gd name="textAreaLeft" fmla="*/ 0 w 11357640"/>
              <a:gd name="textAreaRight" fmla="*/ 11358720 w 11357640"/>
              <a:gd name="textAreaTop" fmla="*/ 0 h 8508240"/>
              <a:gd name="textAreaBottom" fmla="*/ 8509320 h 8508240"/>
            </a:gdLst>
            <a:ahLst/>
            <a:cxnLst/>
            <a:rect l="textAreaLeft" t="textAreaTop" r="textAreaRight" b="textAreaBottom"/>
            <a:pathLst>
              <a:path w="11358861" h="8509251">
                <a:moveTo>
                  <a:pt x="0" y="0"/>
                </a:moveTo>
                <a:lnTo>
                  <a:pt x="11358860" y="0"/>
                </a:lnTo>
                <a:lnTo>
                  <a:pt x="11358860" y="8509251"/>
                </a:lnTo>
                <a:lnTo>
                  <a:pt x="0" y="85092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5" name="TextBox 22"/>
          <p:cNvSpPr/>
          <p:nvPr/>
        </p:nvSpPr>
        <p:spPr>
          <a:xfrm>
            <a:off x="614160" y="400320"/>
            <a:ext cx="843732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320"/>
              </a:lnSpc>
            </a:pPr>
            <a:r>
              <a:rPr b="1" lang="en-US" sz="3600" strike="noStrike" u="none">
                <a:solidFill>
                  <a:srgbClr val="003a70"/>
                </a:solidFill>
                <a:effectLst/>
                <a:uFillTx/>
                <a:latin typeface="Arial Bold"/>
                <a:ea typeface="Arial Bold"/>
              </a:rPr>
              <a:t>Training and Evaluation Setup</a:t>
            </a:r>
            <a:endParaRPr b="0" lang="fr-F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26" name="Group 23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827" name="Freeform 24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TextBox 25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35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30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831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32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833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34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35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36" name="Group 9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37" name="Freeform 10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38" name="Group 11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39" name="Freeform 12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40" name="Group 13"/>
          <p:cNvGrpSpPr/>
          <p:nvPr/>
        </p:nvGrpSpPr>
        <p:grpSpPr>
          <a:xfrm>
            <a:off x="0" y="0"/>
            <a:ext cx="18286920" cy="9147240"/>
            <a:chOff x="0" y="0"/>
            <a:chExt cx="18286920" cy="9147240"/>
          </a:xfrm>
        </p:grpSpPr>
        <p:sp>
          <p:nvSpPr>
            <p:cNvPr id="841" name="Freeform 14"/>
            <p:cNvSpPr/>
            <p:nvPr/>
          </p:nvSpPr>
          <p:spPr>
            <a:xfrm>
              <a:off x="0" y="0"/>
              <a:ext cx="18286920" cy="914724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9147240"/>
                <a:gd name="textAreaBottom" fmla="*/ 9148320 h 9147240"/>
              </a:gdLst>
              <a:ahLst/>
              <a:cxnLst/>
              <a:rect l="textAreaLeft" t="textAreaTop" r="textAreaRight" b="textAreaBottom"/>
              <a:pathLst>
                <a:path w="24384000" h="12197715">
                  <a:moveTo>
                    <a:pt x="0" y="0"/>
                  </a:moveTo>
                  <a:lnTo>
                    <a:pt x="24384000" y="0"/>
                  </a:lnTo>
                  <a:lnTo>
                    <a:pt x="24384000" y="12197715"/>
                  </a:lnTo>
                  <a:lnTo>
                    <a:pt x="0" y="1219771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42" name="Group 15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843" name="Freeform 16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TextBox 17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36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4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84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4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84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5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85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37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5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5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9" name="Group 16"/>
          <p:cNvGrpSpPr/>
          <p:nvPr/>
        </p:nvGrpSpPr>
        <p:grpSpPr>
          <a:xfrm>
            <a:off x="0" y="11160"/>
            <a:ext cx="18286920" cy="8804160"/>
            <a:chOff x="0" y="11160"/>
            <a:chExt cx="18286920" cy="8804160"/>
          </a:xfrm>
        </p:grpSpPr>
        <p:sp>
          <p:nvSpPr>
            <p:cNvPr id="860" name="Freeform 17"/>
            <p:cNvSpPr/>
            <p:nvPr/>
          </p:nvSpPr>
          <p:spPr>
            <a:xfrm>
              <a:off x="0" y="11160"/>
              <a:ext cx="18286920" cy="880416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8804160"/>
                <a:gd name="textAreaBottom" fmla="*/ 8805240 h 8804160"/>
              </a:gdLst>
              <a:ahLst/>
              <a:cxnLst/>
              <a:rect l="textAreaLeft" t="textAreaTop" r="textAreaRight" b="textAreaBottom"/>
              <a:pathLst>
                <a:path w="24383873" h="11740388">
                  <a:moveTo>
                    <a:pt x="0" y="0"/>
                  </a:moveTo>
                  <a:lnTo>
                    <a:pt x="24383873" y="0"/>
                  </a:lnTo>
                  <a:lnTo>
                    <a:pt x="24383873" y="11740388"/>
                  </a:lnTo>
                  <a:lnTo>
                    <a:pt x="0" y="1174038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62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863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64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865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66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67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68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869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38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71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72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73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74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75" name="Group 16"/>
          <p:cNvGrpSpPr/>
          <p:nvPr/>
        </p:nvGrpSpPr>
        <p:grpSpPr>
          <a:xfrm>
            <a:off x="9360" y="-122760"/>
            <a:ext cx="18286920" cy="8803080"/>
            <a:chOff x="9360" y="-122760"/>
            <a:chExt cx="18286920" cy="8803080"/>
          </a:xfrm>
        </p:grpSpPr>
        <p:sp>
          <p:nvSpPr>
            <p:cNvPr id="876" name="Freeform 17"/>
            <p:cNvSpPr/>
            <p:nvPr/>
          </p:nvSpPr>
          <p:spPr>
            <a:xfrm>
              <a:off x="9360" y="-122760"/>
              <a:ext cx="18286920" cy="880308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8803080"/>
                <a:gd name="textAreaBottom" fmla="*/ 8804160 h 8803080"/>
              </a:gdLst>
              <a:ahLst/>
              <a:cxnLst/>
              <a:rect l="textAreaLeft" t="textAreaTop" r="textAreaRight" b="textAreaBottom"/>
              <a:pathLst>
                <a:path w="24384000" h="11738864">
                  <a:moveTo>
                    <a:pt x="0" y="0"/>
                  </a:moveTo>
                  <a:lnTo>
                    <a:pt x="24384000" y="0"/>
                  </a:lnTo>
                  <a:lnTo>
                    <a:pt x="24384000" y="11738864"/>
                  </a:lnTo>
                  <a:lnTo>
                    <a:pt x="0" y="1173886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78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879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0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881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2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883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4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885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39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7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888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9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890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91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892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Limitations and Ethics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94" name="Group 19"/>
          <p:cNvGrpSpPr/>
          <p:nvPr/>
        </p:nvGrpSpPr>
        <p:grpSpPr>
          <a:xfrm>
            <a:off x="579960" y="1260000"/>
            <a:ext cx="16879680" cy="7713720"/>
            <a:chOff x="579960" y="1260000"/>
            <a:chExt cx="16879680" cy="7713720"/>
          </a:xfrm>
        </p:grpSpPr>
        <p:sp>
          <p:nvSpPr>
            <p:cNvPr id="895" name="Freeform 20"/>
            <p:cNvSpPr/>
            <p:nvPr/>
          </p:nvSpPr>
          <p:spPr>
            <a:xfrm>
              <a:off x="579960" y="1260000"/>
              <a:ext cx="16879680" cy="7713720"/>
            </a:xfrm>
            <a:custGeom>
              <a:avLst/>
              <a:gdLst>
                <a:gd name="textAreaLeft" fmla="*/ 0 w 16879680"/>
                <a:gd name="textAreaRight" fmla="*/ 16880760 w 16879680"/>
                <a:gd name="textAreaTop" fmla="*/ 0 h 7713720"/>
                <a:gd name="textAreaBottom" fmla="*/ 7714800 h 7713720"/>
              </a:gdLst>
              <a:ahLst/>
              <a:cxnLst/>
              <a:rect l="textAreaLeft" t="textAreaTop" r="textAreaRight" b="textAreaBottom"/>
              <a:pathLst>
                <a:path w="21711158" h="10217023">
                  <a:moveTo>
                    <a:pt x="0" y="0"/>
                  </a:moveTo>
                  <a:lnTo>
                    <a:pt x="21711158" y="0"/>
                  </a:lnTo>
                  <a:lnTo>
                    <a:pt x="21711158" y="10217023"/>
                  </a:lnTo>
                  <a:lnTo>
                    <a:pt x="0" y="10217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AutoShape 2"/>
          <p:cNvSpPr/>
          <p:nvPr/>
        </p:nvSpPr>
        <p:spPr>
          <a:xfrm>
            <a:off x="904680" y="9754920"/>
            <a:ext cx="16478280" cy="936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5640" bIns="-3564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97" name="Group 3"/>
          <p:cNvGrpSpPr/>
          <p:nvPr/>
        </p:nvGrpSpPr>
        <p:grpSpPr>
          <a:xfrm>
            <a:off x="8556120" y="9355680"/>
            <a:ext cx="1202040" cy="792000"/>
            <a:chOff x="8556120" y="9355680"/>
            <a:chExt cx="1202040" cy="792000"/>
          </a:xfrm>
        </p:grpSpPr>
        <p:sp>
          <p:nvSpPr>
            <p:cNvPr id="898" name="Freeform 4" descr="D:\Documents\Hi-Paris\Présentations\logo-Hi-paris-petit.png"/>
            <p:cNvSpPr/>
            <p:nvPr/>
          </p:nvSpPr>
          <p:spPr>
            <a:xfrm>
              <a:off x="8556120" y="9355680"/>
              <a:ext cx="1202040" cy="792000"/>
            </a:xfrm>
            <a:custGeom>
              <a:avLst/>
              <a:gdLst>
                <a:gd name="textAreaLeft" fmla="*/ 0 w 1202040"/>
                <a:gd name="textAreaRight" fmla="*/ 1203120 w 1202040"/>
                <a:gd name="textAreaTop" fmla="*/ 0 h 792000"/>
                <a:gd name="textAreaBottom" fmla="*/ 793080 h 792000"/>
              </a:gdLst>
              <a:ahLst/>
              <a:cxnLst/>
              <a:rect l="textAreaLeft" t="textAreaTop" r="textAreaRight" b="textAreaBottom"/>
              <a:pathLst>
                <a:path w="1604264" h="1057656">
                  <a:moveTo>
                    <a:pt x="0" y="0"/>
                  </a:moveTo>
                  <a:lnTo>
                    <a:pt x="1604264" y="0"/>
                  </a:lnTo>
                  <a:lnTo>
                    <a:pt x="1604264" y="1057656"/>
                  </a:lnTo>
                  <a:lnTo>
                    <a:pt x="0" y="10576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99" name="Group 5"/>
          <p:cNvGrpSpPr/>
          <p:nvPr/>
        </p:nvGrpSpPr>
        <p:grpSpPr>
          <a:xfrm>
            <a:off x="17373600" y="9460800"/>
            <a:ext cx="913320" cy="582480"/>
            <a:chOff x="17373600" y="9460800"/>
            <a:chExt cx="913320" cy="582480"/>
          </a:xfrm>
        </p:grpSpPr>
        <p:sp>
          <p:nvSpPr>
            <p:cNvPr id="900" name="Freeform 6"/>
            <p:cNvSpPr/>
            <p:nvPr/>
          </p:nvSpPr>
          <p:spPr>
            <a:xfrm>
              <a:off x="17373600" y="9496440"/>
              <a:ext cx="913320" cy="546480"/>
            </a:xfrm>
            <a:custGeom>
              <a:avLst/>
              <a:gdLst>
                <a:gd name="textAreaLeft" fmla="*/ 0 w 913320"/>
                <a:gd name="textAreaRight" fmla="*/ 914400 w 9133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219200" h="730251">
                  <a:moveTo>
                    <a:pt x="0" y="0"/>
                  </a:moveTo>
                  <a:lnTo>
                    <a:pt x="1219200" y="0"/>
                  </a:lnTo>
                  <a:lnTo>
                    <a:pt x="12192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TextBox 7"/>
            <p:cNvSpPr/>
            <p:nvPr/>
          </p:nvSpPr>
          <p:spPr>
            <a:xfrm>
              <a:off x="17373600" y="9460800"/>
              <a:ext cx="9133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02" name="Group 8"/>
          <p:cNvGrpSpPr/>
          <p:nvPr/>
        </p:nvGrpSpPr>
        <p:grpSpPr>
          <a:xfrm>
            <a:off x="17373600" y="9460800"/>
            <a:ext cx="913320" cy="582480"/>
            <a:chOff x="17373600" y="9460800"/>
            <a:chExt cx="913320" cy="582480"/>
          </a:xfrm>
        </p:grpSpPr>
        <p:sp>
          <p:nvSpPr>
            <p:cNvPr id="903" name="Freeform 9"/>
            <p:cNvSpPr/>
            <p:nvPr/>
          </p:nvSpPr>
          <p:spPr>
            <a:xfrm>
              <a:off x="17373600" y="9496440"/>
              <a:ext cx="913320" cy="546480"/>
            </a:xfrm>
            <a:custGeom>
              <a:avLst/>
              <a:gdLst>
                <a:gd name="textAreaLeft" fmla="*/ 0 w 913320"/>
                <a:gd name="textAreaRight" fmla="*/ 914400 w 9133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219200" h="730251">
                  <a:moveTo>
                    <a:pt x="0" y="0"/>
                  </a:moveTo>
                  <a:lnTo>
                    <a:pt x="1219200" y="0"/>
                  </a:lnTo>
                  <a:lnTo>
                    <a:pt x="12192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TextBox 10"/>
            <p:cNvSpPr/>
            <p:nvPr/>
          </p:nvSpPr>
          <p:spPr>
            <a:xfrm>
              <a:off x="17373600" y="9460800"/>
              <a:ext cx="9133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05" name="Group 11"/>
          <p:cNvGrpSpPr/>
          <p:nvPr/>
        </p:nvGrpSpPr>
        <p:grpSpPr>
          <a:xfrm>
            <a:off x="0" y="0"/>
            <a:ext cx="18283680" cy="10285920"/>
            <a:chOff x="0" y="0"/>
            <a:chExt cx="18283680" cy="10285920"/>
          </a:xfrm>
        </p:grpSpPr>
        <p:sp>
          <p:nvSpPr>
            <p:cNvPr id="906" name="Freeform 12"/>
            <p:cNvSpPr/>
            <p:nvPr/>
          </p:nvSpPr>
          <p:spPr>
            <a:xfrm>
              <a:off x="0" y="0"/>
              <a:ext cx="18283680" cy="10285920"/>
            </a:xfrm>
            <a:custGeom>
              <a:avLst/>
              <a:gdLst>
                <a:gd name="textAreaLeft" fmla="*/ 0 w 18283680"/>
                <a:gd name="textAreaRight" fmla="*/ 18284760 w 18283680"/>
                <a:gd name="textAreaTop" fmla="*/ 0 h 10285920"/>
                <a:gd name="textAreaBottom" fmla="*/ 10287000 h 10285920"/>
              </a:gdLst>
              <a:ahLst/>
              <a:cxnLst/>
              <a:rect l="textAreaLeft" t="textAreaTop" r="textAreaRight" b="textAreaBottom"/>
              <a:pathLst>
                <a:path w="24379682" h="13716000">
                  <a:moveTo>
                    <a:pt x="0" y="0"/>
                  </a:moveTo>
                  <a:lnTo>
                    <a:pt x="24379682" y="0"/>
                  </a:lnTo>
                  <a:lnTo>
                    <a:pt x="2437968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07" name="Group 13"/>
          <p:cNvGrpSpPr/>
          <p:nvPr/>
        </p:nvGrpSpPr>
        <p:grpSpPr>
          <a:xfrm>
            <a:off x="0" y="8875800"/>
            <a:ext cx="17829720" cy="1410120"/>
            <a:chOff x="0" y="8875800"/>
            <a:chExt cx="17829720" cy="1410120"/>
          </a:xfrm>
        </p:grpSpPr>
        <p:sp>
          <p:nvSpPr>
            <p:cNvPr id="908" name="Freeform 14"/>
            <p:cNvSpPr/>
            <p:nvPr/>
          </p:nvSpPr>
          <p:spPr>
            <a:xfrm>
              <a:off x="0" y="8875800"/>
              <a:ext cx="17829720" cy="1410120"/>
            </a:xfrm>
            <a:custGeom>
              <a:avLst/>
              <a:gdLst>
                <a:gd name="textAreaLeft" fmla="*/ 0 w 17829720"/>
                <a:gd name="textAreaRight" fmla="*/ 17830800 w 17829720"/>
                <a:gd name="textAreaTop" fmla="*/ 0 h 1410120"/>
                <a:gd name="textAreaBottom" fmla="*/ 1411200 h 1410120"/>
              </a:gdLst>
              <a:ahLst/>
              <a:cxnLst/>
              <a:rect l="textAreaLeft" t="textAreaTop" r="textAreaRight" b="textAreaBottom"/>
              <a:pathLst>
                <a:path w="24384000" h="1881759">
                  <a:moveTo>
                    <a:pt x="0" y="0"/>
                  </a:moveTo>
                  <a:lnTo>
                    <a:pt x="24384000" y="0"/>
                  </a:lnTo>
                  <a:lnTo>
                    <a:pt x="24384000" y="1881759"/>
                  </a:lnTo>
                  <a:lnTo>
                    <a:pt x="0" y="188175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09" name="Group 15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910" name="Freeform 16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TextBox 17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40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AutoShape 2"/>
          <p:cNvSpPr/>
          <p:nvPr/>
        </p:nvSpPr>
        <p:spPr>
          <a:xfrm>
            <a:off x="904680" y="9754920"/>
            <a:ext cx="16478280" cy="936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5640" bIns="-3564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13" name="Group 3"/>
          <p:cNvGrpSpPr/>
          <p:nvPr/>
        </p:nvGrpSpPr>
        <p:grpSpPr>
          <a:xfrm>
            <a:off x="8556120" y="9355680"/>
            <a:ext cx="1202040" cy="792000"/>
            <a:chOff x="8556120" y="9355680"/>
            <a:chExt cx="1202040" cy="792000"/>
          </a:xfrm>
        </p:grpSpPr>
        <p:sp>
          <p:nvSpPr>
            <p:cNvPr id="914" name="Freeform 4" descr="D:\Documents\Hi-Paris\Présentations\logo-Hi-paris-petit.png"/>
            <p:cNvSpPr/>
            <p:nvPr/>
          </p:nvSpPr>
          <p:spPr>
            <a:xfrm>
              <a:off x="8556120" y="9355680"/>
              <a:ext cx="1202040" cy="792000"/>
            </a:xfrm>
            <a:custGeom>
              <a:avLst/>
              <a:gdLst>
                <a:gd name="textAreaLeft" fmla="*/ 0 w 1202040"/>
                <a:gd name="textAreaRight" fmla="*/ 1203120 w 1202040"/>
                <a:gd name="textAreaTop" fmla="*/ 0 h 792000"/>
                <a:gd name="textAreaBottom" fmla="*/ 793080 h 792000"/>
              </a:gdLst>
              <a:ahLst/>
              <a:cxnLst/>
              <a:rect l="textAreaLeft" t="textAreaTop" r="textAreaRight" b="textAreaBottom"/>
              <a:pathLst>
                <a:path w="1604264" h="1057656">
                  <a:moveTo>
                    <a:pt x="0" y="0"/>
                  </a:moveTo>
                  <a:lnTo>
                    <a:pt x="1604264" y="0"/>
                  </a:lnTo>
                  <a:lnTo>
                    <a:pt x="1604264" y="1057656"/>
                  </a:lnTo>
                  <a:lnTo>
                    <a:pt x="0" y="10576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15" name="Group 5"/>
          <p:cNvGrpSpPr/>
          <p:nvPr/>
        </p:nvGrpSpPr>
        <p:grpSpPr>
          <a:xfrm>
            <a:off x="0" y="8876160"/>
            <a:ext cx="18287280" cy="1410120"/>
            <a:chOff x="0" y="8876160"/>
            <a:chExt cx="18287280" cy="1410120"/>
          </a:xfrm>
        </p:grpSpPr>
        <p:sp>
          <p:nvSpPr>
            <p:cNvPr id="916" name="Freeform 6"/>
            <p:cNvSpPr/>
            <p:nvPr/>
          </p:nvSpPr>
          <p:spPr>
            <a:xfrm>
              <a:off x="0" y="8876160"/>
              <a:ext cx="18287280" cy="1410120"/>
            </a:xfrm>
            <a:custGeom>
              <a:avLst/>
              <a:gdLst>
                <a:gd name="textAreaLeft" fmla="*/ 0 w 18287280"/>
                <a:gd name="textAreaRight" fmla="*/ 18288360 w 18287280"/>
                <a:gd name="textAreaTop" fmla="*/ 0 h 1410120"/>
                <a:gd name="textAreaBottom" fmla="*/ 1411200 h 1410120"/>
              </a:gdLst>
              <a:ahLst/>
              <a:cxnLst/>
              <a:rect l="textAreaLeft" t="textAreaTop" r="textAreaRight" b="textAreaBottom"/>
              <a:pathLst>
                <a:path w="24384000" h="1881759">
                  <a:moveTo>
                    <a:pt x="0" y="0"/>
                  </a:moveTo>
                  <a:lnTo>
                    <a:pt x="24384000" y="0"/>
                  </a:lnTo>
                  <a:lnTo>
                    <a:pt x="24384000" y="1881759"/>
                  </a:lnTo>
                  <a:lnTo>
                    <a:pt x="0" y="188175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17" name="Group 7"/>
          <p:cNvGrpSpPr/>
          <p:nvPr/>
        </p:nvGrpSpPr>
        <p:grpSpPr>
          <a:xfrm>
            <a:off x="16273800" y="6894360"/>
            <a:ext cx="1888200" cy="2328480"/>
            <a:chOff x="16273800" y="6894360"/>
            <a:chExt cx="1888200" cy="2328480"/>
          </a:xfrm>
        </p:grpSpPr>
        <p:sp>
          <p:nvSpPr>
            <p:cNvPr id="918" name="Freeform 8"/>
            <p:cNvSpPr/>
            <p:nvPr/>
          </p:nvSpPr>
          <p:spPr>
            <a:xfrm>
              <a:off x="16283160" y="6903720"/>
              <a:ext cx="1869120" cy="2309400"/>
            </a:xfrm>
            <a:custGeom>
              <a:avLst/>
              <a:gdLst>
                <a:gd name="textAreaLeft" fmla="*/ 0 w 1869120"/>
                <a:gd name="textAreaRight" fmla="*/ 1870200 w 1869120"/>
                <a:gd name="textAreaTop" fmla="*/ 0 h 2309400"/>
                <a:gd name="textAreaBottom" fmla="*/ 2310480 h 2309400"/>
              </a:gdLst>
              <a:ahLst/>
              <a:cxnLst/>
              <a:rect l="textAreaLeft" t="textAreaTop" r="textAreaRight" b="textAreaBottom"/>
              <a:pathLst>
                <a:path w="2493645" h="3080766">
                  <a:moveTo>
                    <a:pt x="0" y="0"/>
                  </a:moveTo>
                  <a:lnTo>
                    <a:pt x="2493645" y="0"/>
                  </a:lnTo>
                  <a:lnTo>
                    <a:pt x="2493645" y="3080766"/>
                  </a:lnTo>
                  <a:lnTo>
                    <a:pt x="0" y="308076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Freeform 9"/>
            <p:cNvSpPr/>
            <p:nvPr/>
          </p:nvSpPr>
          <p:spPr>
            <a:xfrm>
              <a:off x="16273800" y="6894360"/>
              <a:ext cx="1888200" cy="2328480"/>
            </a:xfrm>
            <a:custGeom>
              <a:avLst/>
              <a:gdLst>
                <a:gd name="textAreaLeft" fmla="*/ 0 w 1888200"/>
                <a:gd name="textAreaRight" fmla="*/ 1889280 w 1888200"/>
                <a:gd name="textAreaTop" fmla="*/ 0 h 2328480"/>
                <a:gd name="textAreaBottom" fmla="*/ 2329560 h 2328480"/>
              </a:gdLst>
              <a:ahLst/>
              <a:cxnLst/>
              <a:rect l="textAreaLeft" t="textAreaTop" r="textAreaRight" b="textAreaBottom"/>
              <a:pathLst>
                <a:path w="2519045" h="3106166">
                  <a:moveTo>
                    <a:pt x="12700" y="0"/>
                  </a:moveTo>
                  <a:lnTo>
                    <a:pt x="2506345" y="0"/>
                  </a:lnTo>
                  <a:cubicBezTo>
                    <a:pt x="2513330" y="0"/>
                    <a:pt x="2519045" y="5715"/>
                    <a:pt x="2519045" y="12700"/>
                  </a:cubicBezTo>
                  <a:lnTo>
                    <a:pt x="2519045" y="3093466"/>
                  </a:lnTo>
                  <a:cubicBezTo>
                    <a:pt x="2519045" y="3100451"/>
                    <a:pt x="2513330" y="3106166"/>
                    <a:pt x="2506345" y="3106166"/>
                  </a:cubicBezTo>
                  <a:lnTo>
                    <a:pt x="12700" y="3106166"/>
                  </a:lnTo>
                  <a:cubicBezTo>
                    <a:pt x="5715" y="3106166"/>
                    <a:pt x="0" y="3100451"/>
                    <a:pt x="0" y="309346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093466"/>
                  </a:lnTo>
                  <a:lnTo>
                    <a:pt x="12700" y="3093466"/>
                  </a:lnTo>
                  <a:lnTo>
                    <a:pt x="12700" y="3080766"/>
                  </a:lnTo>
                  <a:lnTo>
                    <a:pt x="2506345" y="3080766"/>
                  </a:lnTo>
                  <a:lnTo>
                    <a:pt x="2506345" y="3093466"/>
                  </a:lnTo>
                  <a:lnTo>
                    <a:pt x="2493645" y="3093466"/>
                  </a:lnTo>
                  <a:lnTo>
                    <a:pt x="2493645" y="12700"/>
                  </a:lnTo>
                  <a:lnTo>
                    <a:pt x="2506345" y="12700"/>
                  </a:lnTo>
                  <a:lnTo>
                    <a:pt x="250634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20" name="Group 10"/>
          <p:cNvGrpSpPr/>
          <p:nvPr/>
        </p:nvGrpSpPr>
        <p:grpSpPr>
          <a:xfrm>
            <a:off x="16695720" y="7647480"/>
            <a:ext cx="1456560" cy="1883520"/>
            <a:chOff x="16695720" y="7647480"/>
            <a:chExt cx="1456560" cy="1883520"/>
          </a:xfrm>
        </p:grpSpPr>
        <p:sp>
          <p:nvSpPr>
            <p:cNvPr id="921" name="Freeform 11"/>
            <p:cNvSpPr/>
            <p:nvPr/>
          </p:nvSpPr>
          <p:spPr>
            <a:xfrm>
              <a:off x="16695720" y="7647480"/>
              <a:ext cx="1456560" cy="1883520"/>
            </a:xfrm>
            <a:custGeom>
              <a:avLst/>
              <a:gdLst>
                <a:gd name="textAreaLeft" fmla="*/ 0 w 1456560"/>
                <a:gd name="textAreaRight" fmla="*/ 1457640 w 1456560"/>
                <a:gd name="textAreaTop" fmla="*/ 0 h 1883520"/>
                <a:gd name="textAreaBottom" fmla="*/ 1884600 h 1883520"/>
              </a:gdLst>
              <a:ahLst/>
              <a:cxnLst/>
              <a:rect l="textAreaLeft" t="textAreaTop" r="textAreaRight" b="textAreaBottom"/>
              <a:pathLst>
                <a:path w="1943608" h="2512949">
                  <a:moveTo>
                    <a:pt x="0" y="0"/>
                  </a:moveTo>
                  <a:lnTo>
                    <a:pt x="1943608" y="0"/>
                  </a:lnTo>
                  <a:lnTo>
                    <a:pt x="1943608" y="2512949"/>
                  </a:lnTo>
                  <a:lnTo>
                    <a:pt x="0" y="251294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2" name="TextBox 12"/>
          <p:cNvSpPr/>
          <p:nvPr/>
        </p:nvSpPr>
        <p:spPr>
          <a:xfrm>
            <a:off x="2700000" y="3394800"/>
            <a:ext cx="13859280" cy="12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60"/>
              </a:lnSpc>
            </a:pPr>
            <a:r>
              <a:rPr b="1" lang="en-US" sz="6900" strike="noStrike" u="none">
                <a:solidFill>
                  <a:srgbClr val="003a70"/>
                </a:solidFill>
                <a:effectLst/>
                <a:uFillTx/>
                <a:latin typeface="Open Sans Bold"/>
                <a:ea typeface="Open Sans Bold"/>
              </a:rPr>
              <a:t>Thank you for listening</a:t>
            </a:r>
            <a:endParaRPr b="0" lang="fr-FR" sz="6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3" name="TextBox 13"/>
          <p:cNvSpPr/>
          <p:nvPr/>
        </p:nvSpPr>
        <p:spPr>
          <a:xfrm>
            <a:off x="6818040" y="4943520"/>
            <a:ext cx="46508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999"/>
              </a:lnSpc>
            </a:pPr>
            <a:r>
              <a:rPr b="1" lang="en-US" sz="2500" strike="noStrike" u="none">
                <a:solidFill>
                  <a:srgbClr val="003a70"/>
                </a:solidFill>
                <a:effectLst/>
                <a:uFillTx/>
                <a:latin typeface="Arial Bold"/>
                <a:ea typeface="Arial Bold"/>
              </a:rPr>
              <a:t>🎤 Questions and discussion  </a:t>
            </a:r>
            <a:endParaRPr b="0" lang="fr-FR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4" name="TextBox 14"/>
          <p:cNvSpPr/>
          <p:nvPr/>
        </p:nvSpPr>
        <p:spPr>
          <a:xfrm>
            <a:off x="6120000" y="7859160"/>
            <a:ext cx="55242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401"/>
              </a:lnSpc>
            </a:pPr>
            <a:r>
              <a:rPr b="0" lang="en-US" sz="2000" strike="noStrike" u="none">
                <a:solidFill>
                  <a:srgbClr val="003a70"/>
                </a:solidFill>
                <a:effectLst/>
                <a:uFillTx/>
                <a:latin typeface="Arial"/>
                <a:ea typeface="Arial"/>
              </a:rPr>
              <a:t>           nassima.ould-ouali@polytechnique.edu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25" name="Group 15"/>
          <p:cNvGrpSpPr/>
          <p:nvPr/>
        </p:nvGrpSpPr>
        <p:grpSpPr>
          <a:xfrm>
            <a:off x="17270640" y="9613080"/>
            <a:ext cx="1016280" cy="582480"/>
            <a:chOff x="17270640" y="9613080"/>
            <a:chExt cx="1016280" cy="582480"/>
          </a:xfrm>
        </p:grpSpPr>
        <p:sp>
          <p:nvSpPr>
            <p:cNvPr id="926" name="Freeform 16"/>
            <p:cNvSpPr/>
            <p:nvPr/>
          </p:nvSpPr>
          <p:spPr>
            <a:xfrm>
              <a:off x="17270640" y="9648720"/>
              <a:ext cx="1016280" cy="546480"/>
            </a:xfrm>
            <a:custGeom>
              <a:avLst/>
              <a:gdLst>
                <a:gd name="textAreaLeft" fmla="*/ 0 w 1016280"/>
                <a:gd name="textAreaRight" fmla="*/ 1017360 w 101628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356509" h="730251">
                  <a:moveTo>
                    <a:pt x="0" y="0"/>
                  </a:moveTo>
                  <a:lnTo>
                    <a:pt x="1356509" y="0"/>
                  </a:lnTo>
                  <a:lnTo>
                    <a:pt x="1356509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7" name="TextBox 17"/>
            <p:cNvSpPr/>
            <p:nvPr/>
          </p:nvSpPr>
          <p:spPr>
            <a:xfrm>
              <a:off x="17270640" y="9613080"/>
              <a:ext cx="101628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41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12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12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13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1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132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4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13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13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8" name="Group 16"/>
          <p:cNvGrpSpPr/>
          <p:nvPr/>
        </p:nvGrpSpPr>
        <p:grpSpPr>
          <a:xfrm>
            <a:off x="18117360" y="9931680"/>
            <a:ext cx="169560" cy="111240"/>
            <a:chOff x="18117360" y="9931680"/>
            <a:chExt cx="169560" cy="111240"/>
          </a:xfrm>
        </p:grpSpPr>
        <p:sp>
          <p:nvSpPr>
            <p:cNvPr id="139" name="Freeform 17"/>
            <p:cNvSpPr/>
            <p:nvPr/>
          </p:nvSpPr>
          <p:spPr>
            <a:xfrm>
              <a:off x="18117360" y="9938520"/>
              <a:ext cx="169560" cy="104400"/>
            </a:xfrm>
            <a:custGeom>
              <a:avLst/>
              <a:gdLst>
                <a:gd name="textAreaLeft" fmla="*/ 0 w 169560"/>
                <a:gd name="textAreaRight" fmla="*/ 170640 w 169560"/>
                <a:gd name="textAreaTop" fmla="*/ 0 h 104400"/>
                <a:gd name="textAreaBottom" fmla="*/ 105480 h 104400"/>
              </a:gdLst>
              <a:ahLst/>
              <a:cxnLst/>
              <a:rect l="textAreaLeft" t="textAreaTop" r="textAreaRight" b="textAreaBottom"/>
              <a:pathLst>
                <a:path w="1182331" h="730251">
                  <a:moveTo>
                    <a:pt x="0" y="0"/>
                  </a:moveTo>
                  <a:lnTo>
                    <a:pt x="1182331" y="0"/>
                  </a:lnTo>
                  <a:lnTo>
                    <a:pt x="1182331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TextBox 18"/>
            <p:cNvSpPr/>
            <p:nvPr/>
          </p:nvSpPr>
          <p:spPr>
            <a:xfrm>
              <a:off x="18117360" y="9931680"/>
              <a:ext cx="169560" cy="11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41" name="Group 19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142" name="Freeform 20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59">
                  <a:moveTo>
                    <a:pt x="0" y="0"/>
                  </a:moveTo>
                  <a:lnTo>
                    <a:pt x="21945600" y="0"/>
                  </a:lnTo>
                  <a:lnTo>
                    <a:pt x="21945600" y="1519259"/>
                  </a:lnTo>
                  <a:lnTo>
                    <a:pt x="0" y="15192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TextBox 21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What is Text To Speech ?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4" name="Freeform 22"/>
          <p:cNvSpPr/>
          <p:nvPr/>
        </p:nvSpPr>
        <p:spPr>
          <a:xfrm>
            <a:off x="3240000" y="1557720"/>
            <a:ext cx="11732040" cy="7441920"/>
          </a:xfrm>
          <a:custGeom>
            <a:avLst/>
            <a:gdLst>
              <a:gd name="textAreaLeft" fmla="*/ 0 w 11732040"/>
              <a:gd name="textAreaRight" fmla="*/ 11733120 w 11732040"/>
              <a:gd name="textAreaTop" fmla="*/ 0 h 7441920"/>
              <a:gd name="textAreaBottom" fmla="*/ 7443000 h 7441920"/>
            </a:gdLst>
            <a:ahLst/>
            <a:cxnLst/>
            <a:rect l="textAreaLeft" t="textAreaTop" r="textAreaRight" b="textAreaBottom"/>
            <a:pathLst>
              <a:path w="11733171" h="7442981">
                <a:moveTo>
                  <a:pt x="0" y="0"/>
                </a:moveTo>
                <a:lnTo>
                  <a:pt x="11733171" y="0"/>
                </a:lnTo>
                <a:lnTo>
                  <a:pt x="11733171" y="7442980"/>
                </a:lnTo>
                <a:lnTo>
                  <a:pt x="0" y="74429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5" name="Group 23"/>
          <p:cNvGrpSpPr/>
          <p:nvPr/>
        </p:nvGrpSpPr>
        <p:grpSpPr>
          <a:xfrm>
            <a:off x="12166560" y="8135640"/>
            <a:ext cx="3085200" cy="557640"/>
            <a:chOff x="12166560" y="8135640"/>
            <a:chExt cx="3085200" cy="557640"/>
          </a:xfrm>
        </p:grpSpPr>
        <p:sp>
          <p:nvSpPr>
            <p:cNvPr id="146" name="Freeform 24"/>
            <p:cNvSpPr/>
            <p:nvPr/>
          </p:nvSpPr>
          <p:spPr>
            <a:xfrm>
              <a:off x="12166560" y="8316360"/>
              <a:ext cx="3085200" cy="37656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376560"/>
                <a:gd name="textAreaBottom" fmla="*/ 377640 h 376560"/>
              </a:gdLst>
              <a:ahLst/>
              <a:cxnLst/>
              <a:rect l="textAreaLeft" t="textAreaTop" r="textAreaRight" b="textAreaBottom"/>
              <a:pathLst>
                <a:path w="812800" h="99486">
                  <a:moveTo>
                    <a:pt x="0" y="0"/>
                  </a:moveTo>
                  <a:lnTo>
                    <a:pt x="812800" y="0"/>
                  </a:lnTo>
                  <a:lnTo>
                    <a:pt x="812800" y="99486"/>
                  </a:lnTo>
                  <a:lnTo>
                    <a:pt x="0" y="9948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TextBox 25"/>
            <p:cNvSpPr/>
            <p:nvPr/>
          </p:nvSpPr>
          <p:spPr>
            <a:xfrm>
              <a:off x="12166560" y="8135640"/>
              <a:ext cx="3085200" cy="55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48" name="Group 26"/>
          <p:cNvGrpSpPr/>
          <p:nvPr/>
        </p:nvGrpSpPr>
        <p:grpSpPr>
          <a:xfrm>
            <a:off x="4183200" y="1969560"/>
            <a:ext cx="9392760" cy="1804680"/>
            <a:chOff x="4183200" y="1969560"/>
            <a:chExt cx="9392760" cy="1804680"/>
          </a:xfrm>
        </p:grpSpPr>
        <p:sp>
          <p:nvSpPr>
            <p:cNvPr id="149" name="Freeform 27"/>
            <p:cNvSpPr/>
            <p:nvPr/>
          </p:nvSpPr>
          <p:spPr>
            <a:xfrm>
              <a:off x="4183200" y="2150280"/>
              <a:ext cx="9392760" cy="1623960"/>
            </a:xfrm>
            <a:custGeom>
              <a:avLst/>
              <a:gdLst>
                <a:gd name="textAreaLeft" fmla="*/ 0 w 9392760"/>
                <a:gd name="textAreaRight" fmla="*/ 9393840 w 9392760"/>
                <a:gd name="textAreaTop" fmla="*/ 0 h 1623960"/>
                <a:gd name="textAreaBottom" fmla="*/ 1625040 h 1623960"/>
              </a:gdLst>
              <a:ahLst/>
              <a:cxnLst/>
              <a:rect l="textAreaLeft" t="textAreaTop" r="textAreaRight" b="textAreaBottom"/>
              <a:pathLst>
                <a:path w="2474071" h="427986">
                  <a:moveTo>
                    <a:pt x="0" y="0"/>
                  </a:moveTo>
                  <a:lnTo>
                    <a:pt x="2474071" y="0"/>
                  </a:lnTo>
                  <a:lnTo>
                    <a:pt x="2474071" y="427986"/>
                  </a:lnTo>
                  <a:lnTo>
                    <a:pt x="0" y="42798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TextBox 28"/>
            <p:cNvSpPr/>
            <p:nvPr/>
          </p:nvSpPr>
          <p:spPr>
            <a:xfrm>
              <a:off x="4183200" y="1969560"/>
              <a:ext cx="9392760" cy="18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51" name="TextBox 29"/>
          <p:cNvSpPr/>
          <p:nvPr/>
        </p:nvSpPr>
        <p:spPr>
          <a:xfrm>
            <a:off x="914400" y="1807200"/>
            <a:ext cx="13776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478"/>
              </a:lnSpc>
            </a:pPr>
            <a:r>
              <a:rPr b="1" lang="en-US" sz="29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Text-to-Speech (TTS)</a:t>
            </a:r>
            <a:r>
              <a:rPr b="0" lang="en-US" sz="2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is a technology that converts written text into audible speech.</a:t>
            </a:r>
            <a:endParaRPr b="0" lang="fr-FR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359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600000" y="7560000"/>
            <a:ext cx="4679640" cy="7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600000" y="7812000"/>
            <a:ext cx="43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Focus on clear understanding</a:t>
            </a:r>
            <a:endParaRPr b="0" lang="fr-F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0080000" y="7344000"/>
            <a:ext cx="4787640" cy="14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Focus on humain like expression</a:t>
            </a:r>
            <a:endParaRPr b="0" lang="fr-F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15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15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16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16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5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16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16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9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170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59">
                  <a:moveTo>
                    <a:pt x="0" y="0"/>
                  </a:moveTo>
                  <a:lnTo>
                    <a:pt x="21945600" y="0"/>
                  </a:lnTo>
                  <a:lnTo>
                    <a:pt x="21945600" y="1519259"/>
                  </a:lnTo>
                  <a:lnTo>
                    <a:pt x="0" y="15192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Applications of Text To Speech Technology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2" name="Group 19"/>
          <p:cNvGrpSpPr/>
          <p:nvPr/>
        </p:nvGrpSpPr>
        <p:grpSpPr>
          <a:xfrm>
            <a:off x="1787760" y="1512720"/>
            <a:ext cx="13806720" cy="7864560"/>
            <a:chOff x="1787760" y="1512720"/>
            <a:chExt cx="13806720" cy="7864560"/>
          </a:xfrm>
        </p:grpSpPr>
        <p:sp>
          <p:nvSpPr>
            <p:cNvPr id="173" name="Freeform 20"/>
            <p:cNvSpPr/>
            <p:nvPr/>
          </p:nvSpPr>
          <p:spPr>
            <a:xfrm>
              <a:off x="1787760" y="1512720"/>
              <a:ext cx="13806720" cy="7864560"/>
            </a:xfrm>
            <a:custGeom>
              <a:avLst/>
              <a:gdLst>
                <a:gd name="textAreaLeft" fmla="*/ 0 w 13806720"/>
                <a:gd name="textAreaRight" fmla="*/ 13807800 w 13806720"/>
                <a:gd name="textAreaTop" fmla="*/ 0 h 7864560"/>
                <a:gd name="textAreaBottom" fmla="*/ 7865640 h 7864560"/>
              </a:gdLst>
              <a:ahLst/>
              <a:cxnLst/>
              <a:rect l="textAreaLeft" t="textAreaTop" r="textAreaRight" b="textAreaBottom"/>
              <a:pathLst>
                <a:path w="18410301" h="10487533">
                  <a:moveTo>
                    <a:pt x="0" y="0"/>
                  </a:moveTo>
                  <a:lnTo>
                    <a:pt x="18410301" y="0"/>
                  </a:lnTo>
                  <a:lnTo>
                    <a:pt x="18410301" y="10487533"/>
                  </a:lnTo>
                  <a:lnTo>
                    <a:pt x="0" y="1048753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7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17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17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18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1" name="Group 9"/>
          <p:cNvGrpSpPr/>
          <p:nvPr/>
        </p:nvGrpSpPr>
        <p:grpSpPr>
          <a:xfrm>
            <a:off x="17402400" y="9497160"/>
            <a:ext cx="884520" cy="700920"/>
            <a:chOff x="17402400" y="9497160"/>
            <a:chExt cx="884520" cy="700920"/>
          </a:xfrm>
        </p:grpSpPr>
        <p:sp>
          <p:nvSpPr>
            <p:cNvPr id="182" name="Freeform 10"/>
            <p:cNvSpPr/>
            <p:nvPr/>
          </p:nvSpPr>
          <p:spPr>
            <a:xfrm>
              <a:off x="17402400" y="9533160"/>
              <a:ext cx="884520" cy="66492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664920"/>
                <a:gd name="textAreaBottom" fmla="*/ 666000 h 664920"/>
              </a:gdLst>
              <a:ahLst/>
              <a:cxnLst/>
              <a:rect l="textAreaLeft" t="textAreaTop" r="textAreaRight" b="textAreaBottom"/>
              <a:pathLst>
                <a:path w="1180595" h="888005">
                  <a:moveTo>
                    <a:pt x="0" y="0"/>
                  </a:moveTo>
                  <a:lnTo>
                    <a:pt x="1180595" y="0"/>
                  </a:lnTo>
                  <a:lnTo>
                    <a:pt x="1180595" y="888005"/>
                  </a:lnTo>
                  <a:lnTo>
                    <a:pt x="0" y="88800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TextBox 11"/>
            <p:cNvSpPr/>
            <p:nvPr/>
          </p:nvSpPr>
          <p:spPr>
            <a:xfrm>
              <a:off x="17402400" y="9497160"/>
              <a:ext cx="884520" cy="70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6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algn="r" defTabSz="914400">
                <a:lnSpc>
                  <a:spcPts val="2401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18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18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8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189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A Brief History of TTS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91" name="Group 19"/>
          <p:cNvGrpSpPr/>
          <p:nvPr/>
        </p:nvGrpSpPr>
        <p:grpSpPr>
          <a:xfrm>
            <a:off x="2520000" y="1643400"/>
            <a:ext cx="14587200" cy="6456240"/>
            <a:chOff x="2520000" y="1643400"/>
            <a:chExt cx="14587200" cy="6456240"/>
          </a:xfrm>
        </p:grpSpPr>
        <p:sp>
          <p:nvSpPr>
            <p:cNvPr id="192" name="Freeform 20"/>
            <p:cNvSpPr/>
            <p:nvPr/>
          </p:nvSpPr>
          <p:spPr>
            <a:xfrm>
              <a:off x="2520000" y="1643400"/>
              <a:ext cx="14587200" cy="6456240"/>
            </a:xfrm>
            <a:custGeom>
              <a:avLst/>
              <a:gdLst>
                <a:gd name="textAreaLeft" fmla="*/ 0 w 14587200"/>
                <a:gd name="textAreaRight" fmla="*/ 14587920 w 14587200"/>
                <a:gd name="textAreaTop" fmla="*/ 0 h 6456240"/>
                <a:gd name="textAreaBottom" fmla="*/ 6456960 h 6456240"/>
              </a:gdLst>
              <a:ahLst/>
              <a:cxnLst/>
              <a:rect l="textAreaLeft" t="textAreaTop" r="textAreaRight" b="textAreaBottom"/>
              <a:pathLst>
                <a:path w="20280630" h="9393174">
                  <a:moveTo>
                    <a:pt x="0" y="0"/>
                  </a:moveTo>
                  <a:lnTo>
                    <a:pt x="20280630" y="0"/>
                  </a:lnTo>
                  <a:lnTo>
                    <a:pt x="20280630" y="9393174"/>
                  </a:lnTo>
                  <a:lnTo>
                    <a:pt x="0" y="93931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3" name=""/>
          <p:cNvSpPr/>
          <p:nvPr/>
        </p:nvSpPr>
        <p:spPr>
          <a:xfrm>
            <a:off x="4680000" y="7992000"/>
            <a:ext cx="107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320000" y="7920000"/>
            <a:ext cx="10796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GAN)</a:t>
            </a:r>
            <a:endParaRPr b="0" lang="fr-F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6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197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98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199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0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201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2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203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7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5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206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7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208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9" name="Group 16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210" name="Freeform 17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00">
                  <a:moveTo>
                    <a:pt x="0" y="0"/>
                  </a:moveTo>
                  <a:lnTo>
                    <a:pt x="21945600" y="0"/>
                  </a:lnTo>
                  <a:lnTo>
                    <a:pt x="21945600" y="1519200"/>
                  </a:lnTo>
                  <a:lnTo>
                    <a:pt x="0" y="15192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TextBox 18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Why Prosody Matters in TTS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2" name="Freeform 19"/>
          <p:cNvSpPr/>
          <p:nvPr/>
        </p:nvSpPr>
        <p:spPr>
          <a:xfrm>
            <a:off x="3834360" y="-354600"/>
            <a:ext cx="9365760" cy="10042920"/>
          </a:xfrm>
          <a:custGeom>
            <a:avLst/>
            <a:gdLst>
              <a:gd name="textAreaLeft" fmla="*/ 0 w 9365760"/>
              <a:gd name="textAreaRight" fmla="*/ 9366840 w 9365760"/>
              <a:gd name="textAreaTop" fmla="*/ 0 h 10042920"/>
              <a:gd name="textAreaBottom" fmla="*/ 10044000 h 10042920"/>
            </a:gdLst>
            <a:ahLst/>
            <a:cxnLst/>
            <a:rect l="textAreaLeft" t="textAreaTop" r="textAreaRight" b="textAreaBottom"/>
            <a:pathLst>
              <a:path w="9366913" h="10043994">
                <a:moveTo>
                  <a:pt x="0" y="0"/>
                </a:moveTo>
                <a:lnTo>
                  <a:pt x="9366913" y="0"/>
                </a:lnTo>
                <a:lnTo>
                  <a:pt x="9366913" y="10043994"/>
                </a:lnTo>
                <a:lnTo>
                  <a:pt x="0" y="100439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3" name="Group 20"/>
          <p:cNvGrpSpPr/>
          <p:nvPr/>
        </p:nvGrpSpPr>
        <p:grpSpPr>
          <a:xfrm>
            <a:off x="14014440" y="5760000"/>
            <a:ext cx="3085200" cy="593280"/>
            <a:chOff x="14014440" y="5760000"/>
            <a:chExt cx="3085200" cy="593280"/>
          </a:xfrm>
        </p:grpSpPr>
        <p:sp>
          <p:nvSpPr>
            <p:cNvPr id="214" name="Freeform 21"/>
            <p:cNvSpPr/>
            <p:nvPr/>
          </p:nvSpPr>
          <p:spPr>
            <a:xfrm>
              <a:off x="14014440" y="5940720"/>
              <a:ext cx="3085200" cy="412200"/>
            </a:xfrm>
            <a:custGeom>
              <a:avLst/>
              <a:gdLst>
                <a:gd name="textAreaLeft" fmla="*/ 0 w 3085200"/>
                <a:gd name="textAreaRight" fmla="*/ 3086280 w 3085200"/>
                <a:gd name="textAreaTop" fmla="*/ 0 h 412200"/>
                <a:gd name="textAreaBottom" fmla="*/ 413280 h 412200"/>
              </a:gdLst>
              <a:ahLst/>
              <a:cxnLst/>
              <a:rect l="textAreaLeft" t="textAreaTop" r="textAreaRight" b="textAreaBottom"/>
              <a:pathLst>
                <a:path w="812800" h="108872">
                  <a:moveTo>
                    <a:pt x="0" y="0"/>
                  </a:moveTo>
                  <a:lnTo>
                    <a:pt x="812800" y="0"/>
                  </a:lnTo>
                  <a:lnTo>
                    <a:pt x="812800" y="108872"/>
                  </a:lnTo>
                  <a:lnTo>
                    <a:pt x="0" y="10887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TextBox 22"/>
            <p:cNvSpPr/>
            <p:nvPr/>
          </p:nvSpPr>
          <p:spPr>
            <a:xfrm>
              <a:off x="14014440" y="5760000"/>
              <a:ext cx="3085200" cy="5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401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7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218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19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220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21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222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23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224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26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227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28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229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30" name="Group 16"/>
          <p:cNvGrpSpPr/>
          <p:nvPr/>
        </p:nvGrpSpPr>
        <p:grpSpPr>
          <a:xfrm>
            <a:off x="14020920" y="9460800"/>
            <a:ext cx="4266000" cy="582480"/>
            <a:chOff x="14020920" y="9460800"/>
            <a:chExt cx="4266000" cy="582480"/>
          </a:xfrm>
        </p:grpSpPr>
        <p:sp>
          <p:nvSpPr>
            <p:cNvPr id="231" name="Freeform 17"/>
            <p:cNvSpPr/>
            <p:nvPr/>
          </p:nvSpPr>
          <p:spPr>
            <a:xfrm>
              <a:off x="14020920" y="9496440"/>
              <a:ext cx="4266000" cy="546480"/>
            </a:xfrm>
            <a:custGeom>
              <a:avLst/>
              <a:gdLst>
                <a:gd name="textAreaLeft" fmla="*/ 0 w 4266000"/>
                <a:gd name="textAreaRight" fmla="*/ 4267080 w 426600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5689600" h="730251">
                  <a:moveTo>
                    <a:pt x="0" y="0"/>
                  </a:moveTo>
                  <a:lnTo>
                    <a:pt x="5689600" y="0"/>
                  </a:lnTo>
                  <a:lnTo>
                    <a:pt x="5689600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TextBox 18"/>
            <p:cNvSpPr/>
            <p:nvPr/>
          </p:nvSpPr>
          <p:spPr>
            <a:xfrm>
              <a:off x="14020920" y="9460800"/>
              <a:ext cx="426600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‹#›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33" name="Group 19"/>
          <p:cNvGrpSpPr/>
          <p:nvPr/>
        </p:nvGrpSpPr>
        <p:grpSpPr>
          <a:xfrm>
            <a:off x="6000120" y="2160"/>
            <a:ext cx="6295320" cy="10274760"/>
            <a:chOff x="6000120" y="2160"/>
            <a:chExt cx="6295320" cy="10274760"/>
          </a:xfrm>
        </p:grpSpPr>
        <p:sp>
          <p:nvSpPr>
            <p:cNvPr id="234" name="Freeform 20"/>
            <p:cNvSpPr/>
            <p:nvPr/>
          </p:nvSpPr>
          <p:spPr>
            <a:xfrm>
              <a:off x="6000120" y="2160"/>
              <a:ext cx="6295320" cy="10274760"/>
            </a:xfrm>
            <a:custGeom>
              <a:avLst/>
              <a:gdLst>
                <a:gd name="textAreaLeft" fmla="*/ 0 w 6295320"/>
                <a:gd name="textAreaRight" fmla="*/ 6296400 w 629532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8395081" h="13701268">
                  <a:moveTo>
                    <a:pt x="0" y="0"/>
                  </a:moveTo>
                  <a:lnTo>
                    <a:pt x="8395081" y="0"/>
                  </a:lnTo>
                  <a:lnTo>
                    <a:pt x="83950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35" name="Group 21"/>
          <p:cNvGrpSpPr/>
          <p:nvPr/>
        </p:nvGrpSpPr>
        <p:grpSpPr>
          <a:xfrm>
            <a:off x="-25560" y="0"/>
            <a:ext cx="5990400" cy="10274760"/>
            <a:chOff x="-25560" y="0"/>
            <a:chExt cx="5990400" cy="10274760"/>
          </a:xfrm>
        </p:grpSpPr>
        <p:sp>
          <p:nvSpPr>
            <p:cNvPr id="236" name="Freeform 22"/>
            <p:cNvSpPr/>
            <p:nvPr/>
          </p:nvSpPr>
          <p:spPr>
            <a:xfrm>
              <a:off x="-25560" y="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37" name="Group 23"/>
          <p:cNvGrpSpPr/>
          <p:nvPr/>
        </p:nvGrpSpPr>
        <p:grpSpPr>
          <a:xfrm>
            <a:off x="12296520" y="11160"/>
            <a:ext cx="5990400" cy="10274760"/>
            <a:chOff x="12296520" y="11160"/>
            <a:chExt cx="5990400" cy="10274760"/>
          </a:xfrm>
        </p:grpSpPr>
        <p:sp>
          <p:nvSpPr>
            <p:cNvPr id="238" name="Freeform 24"/>
            <p:cNvSpPr/>
            <p:nvPr/>
          </p:nvSpPr>
          <p:spPr>
            <a:xfrm>
              <a:off x="12296520" y="11160"/>
              <a:ext cx="5990400" cy="10274760"/>
            </a:xfrm>
            <a:custGeom>
              <a:avLst/>
              <a:gdLst>
                <a:gd name="textAreaLeft" fmla="*/ 0 w 5990400"/>
                <a:gd name="textAreaRight" fmla="*/ 5991480 w 5990400"/>
                <a:gd name="textAreaTop" fmla="*/ 0 h 10274760"/>
                <a:gd name="textAreaBottom" fmla="*/ 10275840 h 10274760"/>
              </a:gdLst>
              <a:ahLst/>
              <a:cxnLst/>
              <a:rect l="textAreaLeft" t="textAreaTop" r="textAreaRight" b="textAreaBottom"/>
              <a:pathLst>
                <a:path w="7988681" h="13701268">
                  <a:moveTo>
                    <a:pt x="0" y="0"/>
                  </a:moveTo>
                  <a:lnTo>
                    <a:pt x="7988681" y="0"/>
                  </a:lnTo>
                  <a:lnTo>
                    <a:pt x="7988681" y="13701268"/>
                  </a:lnTo>
                  <a:lnTo>
                    <a:pt x="0" y="137012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39" name="Group 25"/>
          <p:cNvGrpSpPr/>
          <p:nvPr/>
        </p:nvGrpSpPr>
        <p:grpSpPr>
          <a:xfrm>
            <a:off x="1950840" y="378720"/>
            <a:ext cx="14351040" cy="9543600"/>
            <a:chOff x="1950840" y="378720"/>
            <a:chExt cx="14351040" cy="9543600"/>
          </a:xfrm>
        </p:grpSpPr>
        <p:sp>
          <p:nvSpPr>
            <p:cNvPr id="240" name="Freeform 26"/>
            <p:cNvSpPr/>
            <p:nvPr/>
          </p:nvSpPr>
          <p:spPr>
            <a:xfrm>
              <a:off x="1950840" y="378720"/>
              <a:ext cx="14351040" cy="9543600"/>
            </a:xfrm>
            <a:custGeom>
              <a:avLst/>
              <a:gdLst>
                <a:gd name="textAreaLeft" fmla="*/ 0 w 14351040"/>
                <a:gd name="textAreaRight" fmla="*/ 14352120 w 14351040"/>
                <a:gd name="textAreaTop" fmla="*/ 0 h 9543600"/>
                <a:gd name="textAreaBottom" fmla="*/ 9544680 h 9543600"/>
              </a:gdLst>
              <a:ahLst/>
              <a:cxnLst/>
              <a:rect l="textAreaLeft" t="textAreaTop" r="textAreaRight" b="textAreaBottom"/>
              <a:pathLst>
                <a:path w="19135979" h="12726416">
                  <a:moveTo>
                    <a:pt x="0" y="0"/>
                  </a:moveTo>
                  <a:lnTo>
                    <a:pt x="19135979" y="0"/>
                  </a:lnTo>
                  <a:lnTo>
                    <a:pt x="19135979" y="12726416"/>
                  </a:lnTo>
                  <a:lnTo>
                    <a:pt x="0" y="12726416"/>
                  </a:lnTo>
                  <a:close/>
                </a:path>
              </a:pathLst>
            </a:custGeom>
            <a:solidFill>
              <a:srgbClr val="0045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1" name="Group 27"/>
          <p:cNvGrpSpPr/>
          <p:nvPr/>
        </p:nvGrpSpPr>
        <p:grpSpPr>
          <a:xfrm>
            <a:off x="2054880" y="4268160"/>
            <a:ext cx="14281200" cy="2025000"/>
            <a:chOff x="2054880" y="4268160"/>
            <a:chExt cx="14281200" cy="2025000"/>
          </a:xfrm>
        </p:grpSpPr>
        <p:sp>
          <p:nvSpPr>
            <p:cNvPr id="242" name="Freeform 28"/>
            <p:cNvSpPr/>
            <p:nvPr/>
          </p:nvSpPr>
          <p:spPr>
            <a:xfrm>
              <a:off x="2054880" y="4268160"/>
              <a:ext cx="14281200" cy="2025000"/>
            </a:xfrm>
            <a:custGeom>
              <a:avLst/>
              <a:gdLst>
                <a:gd name="textAreaLeft" fmla="*/ 0 w 14281200"/>
                <a:gd name="textAreaRight" fmla="*/ 14282280 w 14281200"/>
                <a:gd name="textAreaTop" fmla="*/ 0 h 2025000"/>
                <a:gd name="textAreaBottom" fmla="*/ 2026080 h 2025000"/>
              </a:gdLst>
              <a:ahLst/>
              <a:cxnLst/>
              <a:rect l="textAreaLeft" t="textAreaTop" r="textAreaRight" b="textAreaBottom"/>
              <a:pathLst>
                <a:path w="19043200" h="2701600">
                  <a:moveTo>
                    <a:pt x="0" y="0"/>
                  </a:moveTo>
                  <a:lnTo>
                    <a:pt x="19043200" y="0"/>
                  </a:lnTo>
                  <a:lnTo>
                    <a:pt x="19043200" y="2701600"/>
                  </a:lnTo>
                  <a:lnTo>
                    <a:pt x="0" y="270160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TextBox 29"/>
            <p:cNvSpPr/>
            <p:nvPr/>
          </p:nvSpPr>
          <p:spPr>
            <a:xfrm>
              <a:off x="2054880" y="4268160"/>
              <a:ext cx="14281200" cy="202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5760"/>
                </a:lnSpc>
              </a:pPr>
              <a:r>
                <a:rPr b="1" lang="en-US" sz="4800" strike="noStrike" u="none">
                  <a:solidFill>
                    <a:srgbClr val="ffffff"/>
                  </a:solidFill>
                  <a:effectLst/>
                  <a:uFillTx/>
                  <a:latin typeface="Nunito Bold"/>
                  <a:ea typeface="Nunito Bold"/>
                </a:rPr>
                <a:t>The Fundamentals of Sound and Speech</a:t>
              </a:r>
              <a:endParaRPr b="0" lang="fr-FR" sz="4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utoShape 2"/>
          <p:cNvSpPr/>
          <p:nvPr/>
        </p:nvSpPr>
        <p:spPr>
          <a:xfrm flipH="1">
            <a:off x="2114280" y="9729720"/>
            <a:ext cx="14518440" cy="44280"/>
          </a:xfrm>
          <a:prstGeom prst="line">
            <a:avLst/>
          </a:prstGeom>
          <a:ln cap="rnd" w="9525">
            <a:solidFill>
              <a:srgbClr val="003a7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 anchorCtr="1">
            <a:noAutofit/>
          </a:bodyPr>
          <a:p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45" name="Group 3"/>
          <p:cNvGrpSpPr/>
          <p:nvPr/>
        </p:nvGrpSpPr>
        <p:grpSpPr>
          <a:xfrm>
            <a:off x="10919160" y="9351000"/>
            <a:ext cx="1124640" cy="675360"/>
            <a:chOff x="10919160" y="9351000"/>
            <a:chExt cx="1124640" cy="675360"/>
          </a:xfrm>
        </p:grpSpPr>
        <p:sp>
          <p:nvSpPr>
            <p:cNvPr id="246" name="Freeform 4"/>
            <p:cNvSpPr/>
            <p:nvPr/>
          </p:nvSpPr>
          <p:spPr>
            <a:xfrm>
              <a:off x="10919160" y="9351000"/>
              <a:ext cx="1124640" cy="67536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675360"/>
                <a:gd name="textAreaBottom" fmla="*/ 676440 h 675360"/>
              </a:gdLst>
              <a:ahLst/>
              <a:cxnLst/>
              <a:rect l="textAreaLeft" t="textAreaTop" r="textAreaRight" b="textAreaBottom"/>
              <a:pathLst>
                <a:path w="1501140" h="902081">
                  <a:moveTo>
                    <a:pt x="0" y="0"/>
                  </a:moveTo>
                  <a:lnTo>
                    <a:pt x="1501140" y="0"/>
                  </a:lnTo>
                  <a:lnTo>
                    <a:pt x="1501140" y="902081"/>
                  </a:lnTo>
                  <a:lnTo>
                    <a:pt x="0" y="9020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7" name="Group 5"/>
          <p:cNvGrpSpPr/>
          <p:nvPr/>
        </p:nvGrpSpPr>
        <p:grpSpPr>
          <a:xfrm>
            <a:off x="12434400" y="9289440"/>
            <a:ext cx="2548800" cy="898920"/>
            <a:chOff x="12434400" y="9289440"/>
            <a:chExt cx="2548800" cy="898920"/>
          </a:xfrm>
        </p:grpSpPr>
        <p:sp>
          <p:nvSpPr>
            <p:cNvPr id="248" name="Freeform 6" descr="Logo"/>
            <p:cNvSpPr/>
            <p:nvPr/>
          </p:nvSpPr>
          <p:spPr>
            <a:xfrm>
              <a:off x="12434400" y="9289440"/>
              <a:ext cx="2548800" cy="898920"/>
            </a:xfrm>
            <a:custGeom>
              <a:avLst/>
              <a:gdLst>
                <a:gd name="textAreaLeft" fmla="*/ 0 w 2548800"/>
                <a:gd name="textAreaRight" fmla="*/ 2549880 w 2548800"/>
                <a:gd name="textAreaTop" fmla="*/ 0 h 898920"/>
                <a:gd name="textAreaBottom" fmla="*/ 900000 h 898920"/>
              </a:gdLst>
              <a:ahLst/>
              <a:cxnLst/>
              <a:rect l="textAreaLeft" t="textAreaTop" r="textAreaRight" b="textAreaBottom"/>
              <a:pathLst>
                <a:path w="3400044" h="1200023">
                  <a:moveTo>
                    <a:pt x="0" y="0"/>
                  </a:moveTo>
                  <a:lnTo>
                    <a:pt x="3400044" y="0"/>
                  </a:lnTo>
                  <a:lnTo>
                    <a:pt x="3400044" y="1200023"/>
                  </a:lnTo>
                  <a:lnTo>
                    <a:pt x="0" y="12000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9" name="Group 7"/>
          <p:cNvGrpSpPr/>
          <p:nvPr/>
        </p:nvGrpSpPr>
        <p:grpSpPr>
          <a:xfrm>
            <a:off x="914400" y="9271440"/>
            <a:ext cx="1418760" cy="934920"/>
            <a:chOff x="914400" y="9271440"/>
            <a:chExt cx="1418760" cy="934920"/>
          </a:xfrm>
        </p:grpSpPr>
        <p:sp>
          <p:nvSpPr>
            <p:cNvPr id="250" name="Freeform 8" descr="D:\Documents\Hi-Paris\Présentations\logo-Hi-paris-petit.png"/>
            <p:cNvSpPr/>
            <p:nvPr/>
          </p:nvSpPr>
          <p:spPr>
            <a:xfrm>
              <a:off x="914400" y="9271440"/>
              <a:ext cx="1418760" cy="934920"/>
            </a:xfrm>
            <a:custGeom>
              <a:avLst/>
              <a:gdLst>
                <a:gd name="textAreaLeft" fmla="*/ 0 w 1418760"/>
                <a:gd name="textAreaRight" fmla="*/ 1419840 w 1418760"/>
                <a:gd name="textAreaTop" fmla="*/ 0 h 934920"/>
                <a:gd name="textAreaBottom" fmla="*/ 936000 h 934920"/>
              </a:gdLst>
              <a:ahLst/>
              <a:cxnLst/>
              <a:rect l="textAreaLeft" t="textAreaTop" r="textAreaRight" b="textAreaBottom"/>
              <a:pathLst>
                <a:path w="1892935" h="1248029">
                  <a:moveTo>
                    <a:pt x="0" y="0"/>
                  </a:moveTo>
                  <a:lnTo>
                    <a:pt x="1892935" y="0"/>
                  </a:lnTo>
                  <a:lnTo>
                    <a:pt x="1892935" y="1248029"/>
                  </a:lnTo>
                  <a:lnTo>
                    <a:pt x="0" y="124802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1" name="Group 9"/>
          <p:cNvGrpSpPr/>
          <p:nvPr/>
        </p:nvGrpSpPr>
        <p:grpSpPr>
          <a:xfrm>
            <a:off x="17402400" y="9460800"/>
            <a:ext cx="884520" cy="582480"/>
            <a:chOff x="17402400" y="9460800"/>
            <a:chExt cx="884520" cy="582480"/>
          </a:xfrm>
        </p:grpSpPr>
        <p:sp>
          <p:nvSpPr>
            <p:cNvPr id="252" name="Freeform 10"/>
            <p:cNvSpPr/>
            <p:nvPr/>
          </p:nvSpPr>
          <p:spPr>
            <a:xfrm>
              <a:off x="17402400" y="9496440"/>
              <a:ext cx="884520" cy="546480"/>
            </a:xfrm>
            <a:custGeom>
              <a:avLst/>
              <a:gdLst>
                <a:gd name="textAreaLeft" fmla="*/ 0 w 884520"/>
                <a:gd name="textAreaRight" fmla="*/ 885600 w 884520"/>
                <a:gd name="textAreaTop" fmla="*/ 0 h 546480"/>
                <a:gd name="textAreaBottom" fmla="*/ 547560 h 546480"/>
              </a:gdLst>
              <a:ahLst/>
              <a:cxnLst/>
              <a:rect l="textAreaLeft" t="textAreaTop" r="textAreaRight" b="textAreaBottom"/>
              <a:pathLst>
                <a:path w="1180595" h="730251">
                  <a:moveTo>
                    <a:pt x="0" y="0"/>
                  </a:moveTo>
                  <a:lnTo>
                    <a:pt x="1180595" y="0"/>
                  </a:lnTo>
                  <a:lnTo>
                    <a:pt x="1180595" y="730251"/>
                  </a:lnTo>
                  <a:lnTo>
                    <a:pt x="0" y="73025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TextBox 11"/>
            <p:cNvSpPr/>
            <p:nvPr/>
          </p:nvSpPr>
          <p:spPr>
            <a:xfrm>
              <a:off x="17402400" y="9460800"/>
              <a:ext cx="884520" cy="58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 defTabSz="914400">
                <a:lnSpc>
                  <a:spcPts val="2401"/>
                </a:lnSpc>
              </a:pPr>
              <a:r>
                <a:rPr b="0" lang="en-US" sz="2000" strike="noStrike" u="none">
                  <a:solidFill>
                    <a:srgbClr val="003a70"/>
                  </a:solidFill>
                  <a:effectLst/>
                  <a:uFillTx/>
                  <a:latin typeface="Arial"/>
                  <a:ea typeface="Arial"/>
                </a:rPr>
                <a:t>10</a:t>
              </a:r>
              <a:endPara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4" name="Group 12"/>
          <p:cNvGrpSpPr/>
          <p:nvPr/>
        </p:nvGrpSpPr>
        <p:grpSpPr>
          <a:xfrm>
            <a:off x="10919160" y="9451440"/>
            <a:ext cx="1124640" cy="574920"/>
            <a:chOff x="10919160" y="9451440"/>
            <a:chExt cx="1124640" cy="574920"/>
          </a:xfrm>
        </p:grpSpPr>
        <p:sp>
          <p:nvSpPr>
            <p:cNvPr id="255" name="Freeform 13" descr="HEC PARIS-01.png"/>
            <p:cNvSpPr/>
            <p:nvPr/>
          </p:nvSpPr>
          <p:spPr>
            <a:xfrm>
              <a:off x="10919160" y="9451440"/>
              <a:ext cx="1124640" cy="574920"/>
            </a:xfrm>
            <a:custGeom>
              <a:avLst/>
              <a:gdLst>
                <a:gd name="textAreaLeft" fmla="*/ 0 w 1124640"/>
                <a:gd name="textAreaRight" fmla="*/ 1125720 w 112464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1501140" h="767969">
                  <a:moveTo>
                    <a:pt x="0" y="0"/>
                  </a:moveTo>
                  <a:lnTo>
                    <a:pt x="1501140" y="0"/>
                  </a:lnTo>
                  <a:lnTo>
                    <a:pt x="1501140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6" name="Group 14"/>
          <p:cNvGrpSpPr/>
          <p:nvPr/>
        </p:nvGrpSpPr>
        <p:grpSpPr>
          <a:xfrm>
            <a:off x="15374160" y="9451440"/>
            <a:ext cx="1638000" cy="574920"/>
            <a:chOff x="15374160" y="9451440"/>
            <a:chExt cx="1638000" cy="574920"/>
          </a:xfrm>
        </p:grpSpPr>
        <p:sp>
          <p:nvSpPr>
            <p:cNvPr id="257" name="Freeform 15"/>
            <p:cNvSpPr/>
            <p:nvPr/>
          </p:nvSpPr>
          <p:spPr>
            <a:xfrm>
              <a:off x="15374160" y="9451440"/>
              <a:ext cx="1638000" cy="574920"/>
            </a:xfrm>
            <a:custGeom>
              <a:avLst/>
              <a:gdLst>
                <a:gd name="textAreaLeft" fmla="*/ 0 w 1638000"/>
                <a:gd name="textAreaRight" fmla="*/ 1639080 w 1638000"/>
                <a:gd name="textAreaTop" fmla="*/ 0 h 574920"/>
                <a:gd name="textAreaBottom" fmla="*/ 576000 h 574920"/>
              </a:gdLst>
              <a:ahLst/>
              <a:cxnLst/>
              <a:rect l="textAreaLeft" t="textAreaTop" r="textAreaRight" b="textAreaBottom"/>
              <a:pathLst>
                <a:path w="2185289" h="767969">
                  <a:moveTo>
                    <a:pt x="0" y="0"/>
                  </a:moveTo>
                  <a:lnTo>
                    <a:pt x="2185289" y="0"/>
                  </a:lnTo>
                  <a:lnTo>
                    <a:pt x="2185289" y="767969"/>
                  </a:lnTo>
                  <a:lnTo>
                    <a:pt x="0" y="7679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8" name="TextBox 16"/>
          <p:cNvSpPr/>
          <p:nvPr/>
        </p:nvSpPr>
        <p:spPr>
          <a:xfrm>
            <a:off x="914400" y="1535040"/>
            <a:ext cx="17292960" cy="453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691"/>
              </a:lnSpc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 sound is a mechanical wave that propagates through a medium. We visualize it with a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waveform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horizontal axis represents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time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vertical axis represents </a:t>
            </a:r>
            <a:r>
              <a:rPr b="1" lang="en-US" sz="34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 Bold"/>
              </a:rPr>
              <a:t>amplitude</a:t>
            </a: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(the intensity of the vibration).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61640" indent="-531000" defTabSz="914400">
              <a:lnSpc>
                <a:spcPts val="469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Loudness: higher RMS amplitude generally corresponds to higher perceived loudness (it’s perceptual).</a:t>
            </a:r>
            <a:endParaRPr b="0" lang="fr-FR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74440" indent="-437040" defTabSz="914400">
              <a:lnSpc>
                <a:spcPts val="3864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74440" indent="-437040" defTabSz="914400">
              <a:lnSpc>
                <a:spcPts val="3359"/>
              </a:lnSpc>
              <a:tabLst>
                <a:tab algn="l" pos="0"/>
              </a:tabLst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59" name="Group 17"/>
          <p:cNvGrpSpPr/>
          <p:nvPr/>
        </p:nvGrpSpPr>
        <p:grpSpPr>
          <a:xfrm>
            <a:off x="811440" y="182160"/>
            <a:ext cx="16458120" cy="1138320"/>
            <a:chOff x="811440" y="182160"/>
            <a:chExt cx="16458120" cy="1138320"/>
          </a:xfrm>
        </p:grpSpPr>
        <p:sp>
          <p:nvSpPr>
            <p:cNvPr id="260" name="Freeform 18"/>
            <p:cNvSpPr/>
            <p:nvPr/>
          </p:nvSpPr>
          <p:spPr>
            <a:xfrm>
              <a:off x="811440" y="182160"/>
              <a:ext cx="16458120" cy="1138320"/>
            </a:xfrm>
            <a:custGeom>
              <a:avLst/>
              <a:gdLst>
                <a:gd name="textAreaLeft" fmla="*/ 0 w 16458120"/>
                <a:gd name="textAreaRight" fmla="*/ 16459200 w 16458120"/>
                <a:gd name="textAreaTop" fmla="*/ 0 h 1138320"/>
                <a:gd name="textAreaBottom" fmla="*/ 1139400 h 1138320"/>
              </a:gdLst>
              <a:ahLst/>
              <a:cxnLst/>
              <a:rect l="textAreaLeft" t="textAreaTop" r="textAreaRight" b="textAreaBottom"/>
              <a:pathLst>
                <a:path w="21945600" h="1519259">
                  <a:moveTo>
                    <a:pt x="0" y="0"/>
                  </a:moveTo>
                  <a:lnTo>
                    <a:pt x="21945600" y="0"/>
                  </a:lnTo>
                  <a:lnTo>
                    <a:pt x="21945600" y="1519259"/>
                  </a:lnTo>
                  <a:lnTo>
                    <a:pt x="0" y="15192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TextBox 19"/>
            <p:cNvSpPr/>
            <p:nvPr/>
          </p:nvSpPr>
          <p:spPr>
            <a:xfrm>
              <a:off x="811440" y="182160"/>
              <a:ext cx="16458120" cy="1138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4799"/>
                </a:lnSpc>
              </a:pPr>
              <a:r>
                <a:rPr b="1" lang="en-US" sz="4000" strike="noStrike" u="none">
                  <a:solidFill>
                    <a:srgbClr val="003a70"/>
                  </a:solidFill>
                  <a:effectLst/>
                  <a:uFillTx/>
                  <a:latin typeface="Nunito Bold"/>
                  <a:ea typeface="Nunito Bold"/>
                </a:rPr>
                <a:t>What is a Sound? The Waveform</a:t>
              </a:r>
              <a:endPara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2" name="TextBox 20"/>
          <p:cNvSpPr/>
          <p:nvPr/>
        </p:nvSpPr>
        <p:spPr>
          <a:xfrm>
            <a:off x="11283120" y="8903520"/>
            <a:ext cx="6609960" cy="12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30"/>
              </a:lnSpc>
            </a:pPr>
            <a:r>
              <a:rPr b="0" i="1" lang="en-US" sz="1400" strike="noStrike" u="none">
                <a:solidFill>
                  <a:srgbClr val="000000"/>
                </a:solidFill>
                <a:effectLst/>
                <a:uFillTx/>
                <a:latin typeface="Arial Italics"/>
                <a:ea typeface="Arial Italics"/>
              </a:rPr>
              <a:t>Figure: Waveform (amplitude vs. time). Axes: Time (s), Amplitude (normalized).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359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3" name="Group 21"/>
          <p:cNvGrpSpPr/>
          <p:nvPr/>
        </p:nvGrpSpPr>
        <p:grpSpPr>
          <a:xfrm>
            <a:off x="720000" y="6067080"/>
            <a:ext cx="15839640" cy="2111400"/>
            <a:chOff x="720000" y="6067080"/>
            <a:chExt cx="15839640" cy="2111400"/>
          </a:xfrm>
        </p:grpSpPr>
        <p:sp>
          <p:nvSpPr>
            <p:cNvPr id="264" name="Freeform 22"/>
            <p:cNvSpPr/>
            <p:nvPr/>
          </p:nvSpPr>
          <p:spPr>
            <a:xfrm>
              <a:off x="720000" y="6067080"/>
              <a:ext cx="15839640" cy="2111400"/>
            </a:xfrm>
            <a:custGeom>
              <a:avLst/>
              <a:gdLst>
                <a:gd name="textAreaLeft" fmla="*/ 0 w 15839640"/>
                <a:gd name="textAreaRight" fmla="*/ 15840360 w 15839640"/>
                <a:gd name="textAreaTop" fmla="*/ 0 h 2111400"/>
                <a:gd name="textAreaBottom" fmla="*/ 2112120 h 2111400"/>
              </a:gdLst>
              <a:ahLst/>
              <a:cxnLst/>
              <a:rect l="textAreaLeft" t="textAreaTop" r="textAreaRight" b="textAreaBottom"/>
              <a:pathLst>
                <a:path w="24384000" h="3271012">
                  <a:moveTo>
                    <a:pt x="0" y="0"/>
                  </a:moveTo>
                  <a:lnTo>
                    <a:pt x="24384000" y="0"/>
                  </a:lnTo>
                  <a:lnTo>
                    <a:pt x="24384000" y="3271012"/>
                  </a:lnTo>
                  <a:lnTo>
                    <a:pt x="0" y="327101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5" name=""/>
          <p:cNvSpPr/>
          <p:nvPr/>
        </p:nvSpPr>
        <p:spPr>
          <a:xfrm>
            <a:off x="8316000" y="5760000"/>
            <a:ext cx="287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6120000" y="8460000"/>
            <a:ext cx="19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Time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DAGwg8Q0Y4U</dc:identifier>
  <dc:language>fr-FR</dc:language>
  <cp:lastModifiedBy/>
  <dcterms:modified xsi:type="dcterms:W3CDTF">2025-08-21T11:41:59Z</dcterms:modified>
  <cp:revision>32</cp:revision>
  <dc:subject/>
  <dc:title>Text_To_Speech.pptx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