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7"/>
  </p:notesMasterIdLst>
  <p:handoutMasterIdLst>
    <p:handoutMasterId r:id="rId18"/>
  </p:handoutMasterIdLst>
  <p:sldIdLst>
    <p:sldId id="291" r:id="rId5"/>
    <p:sldId id="257" r:id="rId6"/>
    <p:sldId id="318" r:id="rId7"/>
    <p:sldId id="319" r:id="rId8"/>
    <p:sldId id="315" r:id="rId9"/>
    <p:sldId id="316" r:id="rId10"/>
    <p:sldId id="320" r:id="rId11"/>
    <p:sldId id="321" r:id="rId12"/>
    <p:sldId id="309" r:id="rId13"/>
    <p:sldId id="310" r:id="rId14"/>
    <p:sldId id="322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256BC371-C961-4E48-AC2D-87224DB46608}">
          <p14:sldIdLst>
            <p14:sldId id="291"/>
            <p14:sldId id="257"/>
            <p14:sldId id="318"/>
            <p14:sldId id="319"/>
            <p14:sldId id="315"/>
            <p14:sldId id="316"/>
            <p14:sldId id="320"/>
            <p14:sldId id="321"/>
            <p14:sldId id="309"/>
            <p14:sldId id="310"/>
            <p14:sldId id="322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7/17/2022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7/17/2022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005A6-8DE0-4EE5-B30F-2F403F33957A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4502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CCBE2EE-967E-442A-AAD7-029475CCA79F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7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E7DE-29E0-442C-AA3B-F93DCD623191}" type="datetime1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5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53DF-5D5E-4818-9F9E-F075A652D9E0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0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C74F-C52A-4314-BCBA-E493F707B642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27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0318-E560-473E-A79F-DF57AE91503F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16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9B54-C6F8-4399-A6B8-B2A900C7AC46}" type="datetime1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2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0665-2CE8-4D11-8BE6-9A63A8E7ED25}" type="datetime1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3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11F0C8F-1CCE-4432-8FF4-1B1AFCCAE604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6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B92CB5A-1517-4CD8-8E92-1A2E0568F22D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9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9A5F-44C0-48CE-8330-1BCCD5F20078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8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6FE6-6AA4-436F-AA2A-3EF1B7DD6E70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4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8AEF-A0E7-4474-98CA-D25C0F017626}" type="datetime1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3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7A28-E715-46B0-AB2C-9DB5B49B4690}" type="datetime1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0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4D30-C34B-4F04-9FEB-DFB9A9EF731E}" type="datetime1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2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6D76-6041-4B15-A110-F61FB7E6767B}" type="datetime1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0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43A8-B51F-4B23-9783-ACB3634FFC75}" type="datetime1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0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CA5C-93FF-414D-8C19-255DCF5B2324}" type="datetime1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2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DC9C44B-2F4B-4488-B1C5-B051473E28B2}" type="datetime1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71B73-E42C-4A7C-8280-25B4AB9D440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42440" y="1645723"/>
            <a:ext cx="10964563" cy="1783278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Final Project: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4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b="0" i="0" u="none" strike="noStrike" baseline="0" dirty="0">
                <a:solidFill>
                  <a:schemeClr val="tx1"/>
                </a:solidFill>
                <a:latin typeface="NimbusRomNo9L-Medi"/>
              </a:rPr>
              <a:t>FaceNet2ExpNet: Regularizing a Deep Face Recognition Net for</a:t>
            </a:r>
            <a:br>
              <a:rPr lang="en-US" sz="2400" b="0" i="0" u="none" strike="noStrike" baseline="0" dirty="0">
                <a:solidFill>
                  <a:schemeClr val="tx1"/>
                </a:solidFill>
                <a:latin typeface="NimbusRomNo9L-Medi"/>
              </a:rPr>
            </a:br>
            <a:r>
              <a:rPr lang="en-US" sz="2400" b="0" i="0" u="none" strike="noStrike" baseline="0" dirty="0">
                <a:solidFill>
                  <a:schemeClr val="tx1"/>
                </a:solidFill>
                <a:latin typeface="NimbusRomNo9L-Medi"/>
              </a:rPr>
              <a:t>Expression Recognition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BEAE5A-080D-409C-8014-3CBDFB65E7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63" y="134335"/>
            <a:ext cx="1493583" cy="14935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6875" y="445393"/>
            <a:ext cx="5997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cs typeface="B Nazanin" panose="00000400000000000000" pitchFamily="2" charset="-78"/>
              </a:rPr>
              <a:t>University of Tehran</a:t>
            </a:r>
            <a:r>
              <a:rPr lang="fa-IR" dirty="0">
                <a:cs typeface="B Nazanin" panose="00000400000000000000" pitchFamily="2" charset="-78"/>
              </a:rPr>
              <a:t> </a:t>
            </a:r>
            <a:endParaRPr lang="en-US" dirty="0">
              <a:cs typeface="B Nazanin" panose="00000400000000000000" pitchFamily="2" charset="-78"/>
            </a:endParaRPr>
          </a:p>
          <a:p>
            <a:pPr algn="ctr"/>
            <a:r>
              <a:rPr lang="en-US" dirty="0">
                <a:cs typeface="B Nazanin" panose="00000400000000000000" pitchFamily="2" charset="-78"/>
              </a:rPr>
              <a:t>Department of Electrical and Computer Engineering</a:t>
            </a:r>
          </a:p>
          <a:p>
            <a:pPr algn="ctr"/>
            <a:r>
              <a:rPr lang="en-US" dirty="0">
                <a:cs typeface="B Nazanin" panose="00000400000000000000" pitchFamily="2" charset="-78"/>
              </a:rPr>
              <a:t> </a:t>
            </a:r>
          </a:p>
          <a:p>
            <a:pPr algn="ctr"/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5376" y="3591453"/>
            <a:ext cx="55258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cs typeface="B Nazanin" panose="00000400000000000000" pitchFamily="2" charset="-78"/>
              </a:rPr>
              <a:t>Elahe Barat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cs typeface="B Nazanin" panose="00000400000000000000" pitchFamily="2" charset="-78"/>
              </a:rPr>
              <a:t>Vakili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cs typeface="B Nazanin" panose="00000400000000000000" pitchFamily="2" charset="-78"/>
              </a:rPr>
              <a:t> -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cs typeface="B Nazanin" panose="00000400000000000000" pitchFamily="2" charset="-78"/>
              </a:rPr>
              <a:t>Nastaran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cs typeface="B Nazanin" panose="00000400000000000000" pitchFamily="2" charset="-78"/>
              </a:rPr>
              <a:t>Soofi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cs typeface="B Nazanin" panose="00000400000000000000" pitchFamily="2" charset="-78"/>
              </a:rPr>
              <a:t> - </a:t>
            </a:r>
          </a:p>
          <a:p>
            <a:pPr algn="ctr" rtl="1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cs typeface="B Nazanin" panose="00000400000000000000" pitchFamily="2" charset="-78"/>
              </a:rPr>
              <a:t>Mohammadreza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cs typeface="B Nazanin" panose="00000400000000000000" pitchFamily="2" charset="-78"/>
              </a:rPr>
              <a:t>Teymoorian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cs typeface="B Nazanin" panose="00000400000000000000" pitchFamily="2" charset="-78"/>
              </a:rPr>
              <a:t>Fard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56371" y="4888444"/>
            <a:ext cx="3063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cs typeface="B Nazanin" panose="00000400000000000000" pitchFamily="2" charset="-78"/>
              </a:rPr>
              <a:t>Deep Learning</a:t>
            </a:r>
          </a:p>
          <a:p>
            <a:pPr algn="ctr"/>
            <a:r>
              <a:rPr lang="en-US" sz="2400" b="1" dirty="0">
                <a:cs typeface="B Nazanin" panose="00000400000000000000" pitchFamily="2" charset="-78"/>
              </a:rPr>
              <a:t>Dr. </a:t>
            </a:r>
            <a:r>
              <a:rPr lang="en-US" sz="2400" b="1" dirty="0" err="1">
                <a:cs typeface="B Nazanin" panose="00000400000000000000" pitchFamily="2" charset="-78"/>
              </a:rPr>
              <a:t>Reshad</a:t>
            </a:r>
            <a:r>
              <a:rPr lang="en-US" sz="2400" b="1" dirty="0">
                <a:cs typeface="B Nazanin" panose="00000400000000000000" pitchFamily="2" charset="-78"/>
              </a:rPr>
              <a:t> Hosseini</a:t>
            </a:r>
            <a:endParaRPr lang="fa-IR" sz="2400" b="1" dirty="0">
              <a:cs typeface="B Nazani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6539" y="5960806"/>
            <a:ext cx="1846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Summer 2022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10" name="Picture 9" descr="C:\Users\karbar\AppData\Local\Microsoft\Windows\INetCache\Content.Word\photo_2020-08-15_11-10-19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4" y="134335"/>
            <a:ext cx="1493583" cy="147996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2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9AD4D-50F3-981B-40DB-60B7ECF2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Results – Stage2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54FA72-CEA9-68D3-9F9E-80A5849DD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4" y="3063481"/>
            <a:ext cx="3839845" cy="260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F2995B-4664-77B7-2E1D-4A3939EB9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125" y="3063481"/>
            <a:ext cx="3899124" cy="260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791A23-7A5E-7B33-2324-9632770A8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615" y="3063481"/>
            <a:ext cx="3898836" cy="26057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04900" y="1763283"/>
            <a:ext cx="49287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endParaRPr lang="fa-I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4900" y="4381075"/>
            <a:ext cx="184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1319" y="2194170"/>
            <a:ext cx="8328454" cy="4414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dirty="0"/>
          </a:p>
          <a:p>
            <a:r>
              <a:rPr lang="en-US" sz="2400" b="1" dirty="0">
                <a:solidFill>
                  <a:srgbClr val="7030A0"/>
                </a:solidFill>
              </a:rPr>
              <a:t>Increase number of linear layer’s neurons to 512*8*8</a:t>
            </a:r>
          </a:p>
          <a:p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Add more linear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layer</a:t>
            </a:r>
          </a:p>
          <a:p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Add more Convolutional layer</a:t>
            </a: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02B787-AC5D-498B-F6F4-34EF40C5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Some Suggestion for Improvement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365" y="3352372"/>
            <a:ext cx="2919179" cy="291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853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94475" y="3623418"/>
            <a:ext cx="5999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600" b="1" dirty="0">
                <a:solidFill>
                  <a:schemeClr val="accent6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Thanks for your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attention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8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04900" y="1763283"/>
            <a:ext cx="49287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endParaRPr lang="fa-I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4900" y="4381075"/>
            <a:ext cx="184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97265" y="1814398"/>
            <a:ext cx="5288692" cy="4794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dirty="0"/>
          </a:p>
          <a:p>
            <a:r>
              <a:rPr lang="en-US" sz="2800" b="1" dirty="0" smtClean="0">
                <a:solidFill>
                  <a:srgbClr val="7030A0"/>
                </a:solidFill>
              </a:rPr>
              <a:t>Introduction</a:t>
            </a: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Related Works</a:t>
            </a:r>
          </a:p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Algorithm and Structure</a:t>
            </a:r>
          </a:p>
          <a:p>
            <a:r>
              <a:rPr lang="en-US" sz="2800" b="1" dirty="0" smtClean="0">
                <a:solidFill>
                  <a:srgbClr val="7030A0"/>
                </a:solidFill>
              </a:rPr>
              <a:t>Training</a:t>
            </a: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Results</a:t>
            </a:r>
          </a:p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Suggestions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02B787-AC5D-498B-F6F4-34EF40C5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Table of Contents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322" y="1978726"/>
            <a:ext cx="4762500" cy="4762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04900" y="2076321"/>
            <a:ext cx="49287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endParaRPr lang="fa-I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4900" y="4381075"/>
            <a:ext cx="184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0259" y="2076320"/>
            <a:ext cx="5338120" cy="4532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dirty="0"/>
          </a:p>
          <a:p>
            <a:r>
              <a:rPr lang="en-US" sz="2800" b="1" dirty="0" smtClean="0">
                <a:solidFill>
                  <a:srgbClr val="7030A0"/>
                </a:solidFill>
              </a:rPr>
              <a:t>Challenges with small datasets</a:t>
            </a: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Problems with Fine-Tuning</a:t>
            </a:r>
            <a:endParaRPr lang="en-US" sz="2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Propose New Distribution Function</a:t>
            </a:r>
          </a:p>
          <a:p>
            <a:r>
              <a:rPr lang="en-US" sz="2800" b="1" dirty="0" smtClean="0">
                <a:solidFill>
                  <a:srgbClr val="7030A0"/>
                </a:solidFill>
              </a:rPr>
              <a:t>2-Stage Training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02B787-AC5D-498B-F6F4-34EF40C5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Introduction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820" y="3043594"/>
            <a:ext cx="3661259" cy="267496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78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04900" y="1763283"/>
            <a:ext cx="49287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endParaRPr lang="fa-I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4900" y="4381075"/>
            <a:ext cx="184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97265" y="1814398"/>
            <a:ext cx="5288692" cy="4794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dirty="0"/>
          </a:p>
          <a:p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Multi task Sparse Learning Framework</a:t>
            </a:r>
          </a:p>
          <a:p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Deformable Facial Part Model</a:t>
            </a:r>
          </a:p>
          <a:p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Fuse two Deep Networks</a:t>
            </a:r>
          </a:p>
          <a:p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Two-stage Learning</a:t>
            </a:r>
            <a:endParaRPr lang="en-US" sz="2400" dirty="0" smtClean="0">
              <a:solidFill>
                <a:srgbClr val="7030A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02B787-AC5D-498B-F6F4-34EF40C5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Related Works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398" y="2414751"/>
            <a:ext cx="3467760" cy="3391469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117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0057-166A-48D5-9A1D-754C86D4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and 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7FBD05-AAF8-CE81-51B9-128BC07EBF11}"/>
                  </a:ext>
                </a:extLst>
              </p:cNvPr>
              <p:cNvSpPr txBox="1"/>
              <p:nvPr/>
            </p:nvSpPr>
            <p:spPr>
              <a:xfrm>
                <a:off x="321276" y="2608260"/>
                <a:ext cx="4473146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𝑬𝒙𝒑𝒓𝒆𝒔𝒔𝒊𝒐𝒏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𝒏𝒆𝒕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𝒂𝒔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7FBD05-AAF8-CE81-51B9-128BC07EB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76" y="2608260"/>
                <a:ext cx="4473146" cy="5068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CF7572-715D-58C1-7EFE-1A197EDC4A2A}"/>
                  </a:ext>
                </a:extLst>
              </p:cNvPr>
              <p:cNvSpPr txBox="1"/>
              <p:nvPr/>
            </p:nvSpPr>
            <p:spPr>
              <a:xfrm>
                <a:off x="189469" y="3445735"/>
                <a:ext cx="5815913" cy="597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𝑫𝒊𝒔𝒕𝒓𝒊𝒃𝒖𝒕𝒊𝒐𝒏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𝒇𝒖𝒏𝒄𝒕𝒊𝒐𝒏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d>
                      <m:r>
                        <a:rPr lang="en-US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CF7572-715D-58C1-7EFE-1A197EDC4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69" y="3445735"/>
                <a:ext cx="5815913" cy="5970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B88268-BD4A-2DF7-7C0D-E4D83073A366}"/>
                  </a:ext>
                </a:extLst>
              </p:cNvPr>
              <p:cNvSpPr txBox="1"/>
              <p:nvPr/>
            </p:nvSpPr>
            <p:spPr>
              <a:xfrm>
                <a:off x="6110625" y="3668488"/>
                <a:ext cx="252984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i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….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B88268-BD4A-2DF7-7C0D-E4D83073A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625" y="3668488"/>
                <a:ext cx="2529840" cy="374270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61B89A-8D77-A926-6AD1-2011D62A1DE2}"/>
                  </a:ext>
                </a:extLst>
              </p:cNvPr>
              <p:cNvSpPr txBox="1"/>
              <p:nvPr/>
            </p:nvSpPr>
            <p:spPr>
              <a:xfrm>
                <a:off x="321276" y="4505404"/>
                <a:ext cx="7933038" cy="597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𝑻𝒐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𝒊𝒏𝒄𝒐𝒓𝒑𝒐𝒓𝒂𝒕𝒆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𝑲𝒏𝒐𝒘𝒍𝒆𝒅𝒈𝒆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𝑭𝒂𝒄𝒆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𝑵𝒆𝒕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en-US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d>
                      <m:r>
                        <a:rPr lang="en-US" i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accent6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6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accent6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p>
                                      <m:r>
                                        <a:rPr lang="en-US" i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61B89A-8D77-A926-6AD1-2011D62A1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76" y="4505404"/>
                <a:ext cx="7933038" cy="5970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A586E4-EE33-5FF9-F9C7-CE44E6894F7E}"/>
                  </a:ext>
                </a:extLst>
              </p:cNvPr>
              <p:cNvSpPr txBox="1"/>
              <p:nvPr/>
            </p:nvSpPr>
            <p:spPr>
              <a:xfrm>
                <a:off x="6195755" y="5380407"/>
                <a:ext cx="23595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A586E4-EE33-5FF9-F9C7-CE44E6894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755" y="5380407"/>
                <a:ext cx="2359580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57" y="2471351"/>
            <a:ext cx="3318018" cy="39418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2DB4-901A-EE22-7694-5103A4EB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2 Stage Training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E163FB-D938-D4FE-C272-24307662E250}"/>
                  </a:ext>
                </a:extLst>
              </p:cNvPr>
              <p:cNvSpPr txBox="1"/>
              <p:nvPr/>
            </p:nvSpPr>
            <p:spPr>
              <a:xfrm>
                <a:off x="3912973" y="4672149"/>
                <a:ext cx="6268720" cy="690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𝐒𝐭𝐚𝐠𝐞</m:t>
                          </m:r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𝐥𝐨𝐬𝐬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𝐟𝐮𝐧𝐯𝐭𝐢𝐨𝐧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E163FB-D938-D4FE-C272-24307662E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973" y="4672149"/>
                <a:ext cx="6268720" cy="6905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5DD815-27C4-BB75-30A4-0BF97967466F}"/>
                  </a:ext>
                </a:extLst>
              </p:cNvPr>
              <p:cNvSpPr txBox="1"/>
              <p:nvPr/>
            </p:nvSpPr>
            <p:spPr>
              <a:xfrm>
                <a:off x="3912973" y="2633389"/>
                <a:ext cx="4777946" cy="1776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r" rtl="1"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:r>
                  <a:rPr lang="en-US" sz="1800" b="1" dirty="0" smtClean="0">
                    <a:solidFill>
                      <a:srgbClr val="FF0000"/>
                    </a:solidFill>
                    <a:effectLst/>
                    <a:ea typeface="Times New Roman" panose="02020603050405020304" pitchFamily="18" charset="0"/>
                    <a:cs typeface="B Nazanin" panose="00000400000000000000" pitchFamily="2" charset="-78"/>
                  </a:rPr>
                  <a:t>Stage 1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max</m:t>
                        </m:r>
                      </m:fName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=</m:t>
                        </m:r>
                        <m:func>
                          <m:funcPr>
                            <m:ctrlPr>
                              <a:rPr lang="en-US" sz="18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max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18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B Nazanin" panose="00000400000000000000" pitchFamily="2" charset="-78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B Nazanin" panose="00000400000000000000" pitchFamily="2" charset="-78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B Nazanin" panose="00000400000000000000" pitchFamily="2" charset="-78"/>
                                          </a:rPr>
                                          <m:t>𝑙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sz="1100" dirty="0"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max</m:t>
                          </m:r>
                        </m:fName>
                        <m:e>
                          <m:r>
                            <a:rPr lang="en-US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𝑙𝑜𝑔</m:t>
                          </m:r>
                        </m:e>
                      </m:func>
                      <m:r>
                        <a:rPr lang="en-US" sz="18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𝐶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𝑝</m:t>
                          </m:r>
                        </m:sub>
                      </m:sSub>
                      <m:r>
                        <a:rPr lang="en-US" sz="18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∗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𝜇</m:t>
                                  </m:r>
                                </m:e>
                              </m:d>
                            </m:e>
                          </m:d>
                        </m:sup>
                      </m:sSup>
                    </m:oMath>
                  </m:oMathPara>
                </a14:m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/>
                </a:r>
                <a:b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</a:br>
                <a:r>
                  <a:rPr lang="en-US" sz="1800" b="1" dirty="0" smtClean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Loss Function 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bSupPr>
                      <m:e>
                        <m:func>
                          <m:funcPr>
                            <m:ctrlPr>
                              <a:rPr lang="en-US" sz="18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B Nazanin" panose="00000400000000000000" pitchFamily="2" charset="-7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B Nazanin" panose="00000400000000000000" pitchFamily="2" charset="-78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B Nazanin" panose="00000400000000000000" pitchFamily="2" charset="-78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B Nazanin" panose="00000400000000000000" pitchFamily="2" charset="-78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B Nazanin" panose="00000400000000000000" pitchFamily="2" charset="-78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B Nazanin" panose="00000400000000000000" pitchFamily="2" charset="-78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B Nazanin" panose="00000400000000000000" pitchFamily="2" charset="-78"/>
                                          </a:rPr>
                                          <m:t>𝐼</m:t>
                                        </m:r>
                                      </m:e>
                                    </m:d>
                                    <m:r>
                                      <a:rPr lang="en-US" sz="1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−</m:t>
                                    </m:r>
                                    <m:r>
                                      <a:rPr lang="en-US" sz="1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B Nazanin" panose="00000400000000000000" pitchFamily="2" charset="-78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B Nazanin" panose="00000400000000000000" pitchFamily="2" charset="-78"/>
                                          </a:rPr>
                                          <m:t>𝐼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𝑝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𝑝</m:t>
                        </m:r>
                      </m:sup>
                    </m:sSubSup>
                  </m:oMath>
                </a14:m>
                <a:endParaRPr lang="en-US" sz="1100" dirty="0">
                  <a:effectLst/>
                  <a:latin typeface="Tw Cen MT" panose="020B0602020104020603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5DD815-27C4-BB75-30A4-0BF979674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973" y="2633389"/>
                <a:ext cx="4777946" cy="1776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BCE8309-FE84-5E6B-A600-326903CBA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75" y="2232454"/>
            <a:ext cx="3674589" cy="34460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919" y="1680632"/>
            <a:ext cx="3354865" cy="335486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2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04900" y="1763283"/>
            <a:ext cx="49287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endParaRPr lang="fa-I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4900" y="4381075"/>
            <a:ext cx="184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1319" y="1598141"/>
            <a:ext cx="6024638" cy="5010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dirty="0"/>
          </a:p>
          <a:p>
            <a:r>
              <a:rPr lang="en-US" sz="2400" dirty="0" smtClean="0">
                <a:solidFill>
                  <a:srgbClr val="7030A0"/>
                </a:solidFill>
              </a:rPr>
              <a:t>Extended Cohn-</a:t>
            </a:r>
            <a:r>
              <a:rPr lang="en-US" sz="2400" dirty="0" err="1" smtClean="0">
                <a:solidFill>
                  <a:srgbClr val="7030A0"/>
                </a:solidFill>
              </a:rPr>
              <a:t>Kanade</a:t>
            </a:r>
            <a:r>
              <a:rPr lang="en-US" sz="2400" dirty="0" smtClean="0">
                <a:solidFill>
                  <a:srgbClr val="7030A0"/>
                </a:solidFill>
              </a:rPr>
              <a:t>(CK+)</a:t>
            </a:r>
          </a:p>
          <a:p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Contains 593 Video Sequences from 123 subjects</a:t>
            </a:r>
          </a:p>
          <a:p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Facial Shift from natural to target Expression</a:t>
            </a: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Total 7 Labels</a:t>
            </a:r>
            <a:endParaRPr lang="en-US" sz="2400" dirty="0" smtClean="0">
              <a:solidFill>
                <a:srgbClr val="7030A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02B787-AC5D-498B-F6F4-34EF40C5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DataSet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098" y="3138616"/>
            <a:ext cx="4102176" cy="273478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333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04900" y="1763283"/>
            <a:ext cx="49287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endParaRPr lang="fa-I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4900" y="4381075"/>
            <a:ext cx="184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61319" y="2194170"/>
                <a:ext cx="6024638" cy="44142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     </a:t>
                </a:r>
                <a:endParaRPr lang="en-US" dirty="0"/>
              </a:p>
              <a:p>
                <a:r>
                  <a:rPr lang="en-US" sz="2400" b="1" dirty="0" err="1" smtClean="0">
                    <a:solidFill>
                      <a:srgbClr val="7030A0"/>
                    </a:solidFill>
                  </a:rPr>
                  <a:t>Face_Net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: Pool5 Layer of VGG-16 as supervision</a:t>
                </a:r>
              </a:p>
              <a:p>
                <a:r>
                  <a:rPr lang="en-US" sz="24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Stage 1 </a:t>
                </a:r>
                <a:r>
                  <a:rPr lang="en-US" sz="2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: 5 Convolutional Layers +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Deconv</a:t>
                </a:r>
                <a:r>
                  <a:rPr lang="en-US" sz="2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Layer</a:t>
                </a:r>
              </a:p>
              <a:p>
                <a:endParaRPr lang="en-US" sz="2400" dirty="0" smtClean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Stage 2</a:t>
                </a:r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: One Fully Connected Layer</a:t>
                </a:r>
              </a:p>
              <a:p>
                <a:endParaRPr lang="en-US" sz="24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319" y="2194170"/>
                <a:ext cx="6024638" cy="4414264"/>
              </a:xfrm>
              <a:blipFill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402B787-AC5D-498B-F6F4-34EF40C5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Networks Structure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735" y="2194170"/>
            <a:ext cx="4466968" cy="446696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577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6056-4F96-1721-EC72-64F12591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Results – Stage1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B96C5B-96CE-C0BA-0769-5ACA21289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7" y="2855810"/>
            <a:ext cx="4419598" cy="295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C8A9B1-E264-7CBA-3CA0-B9C7499F3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65" y="2854589"/>
            <a:ext cx="4368814" cy="29540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7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  <ds:schemaRef ds:uri="http://schemas.microsoft.com/office/2006/metadata/properties"/>
    <ds:schemaRef ds:uri="4873beb7-5857-4685-be1f-d57550cc96cc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1395</TotalTime>
  <Words>203</Words>
  <Application>Microsoft Office PowerPoint</Application>
  <PresentationFormat>Widescreen</PresentationFormat>
  <Paragraphs>80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B Nazanin</vt:lpstr>
      <vt:lpstr>Calibri</vt:lpstr>
      <vt:lpstr>Cambria Math</vt:lpstr>
      <vt:lpstr>Century Gothic</vt:lpstr>
      <vt:lpstr>Euphemia</vt:lpstr>
      <vt:lpstr>NimbusRomNo9L-Medi</vt:lpstr>
      <vt:lpstr>Times New Roman</vt:lpstr>
      <vt:lpstr>Tw Cen MT</vt:lpstr>
      <vt:lpstr>Wingdings 3</vt:lpstr>
      <vt:lpstr>Ion Boardroom</vt:lpstr>
      <vt:lpstr>Final Project: FaceNet2ExpNet: Regularizing a Deep Face Recognition Net for Expression Recognition</vt:lpstr>
      <vt:lpstr>Table of Contents</vt:lpstr>
      <vt:lpstr>Introduction</vt:lpstr>
      <vt:lpstr>Related Works</vt:lpstr>
      <vt:lpstr>Algorithm and Structure</vt:lpstr>
      <vt:lpstr>2 Stage Training</vt:lpstr>
      <vt:lpstr>DataSet</vt:lpstr>
      <vt:lpstr>Networks Structure</vt:lpstr>
      <vt:lpstr>Results – Stage1</vt:lpstr>
      <vt:lpstr>Results – Stage2</vt:lpstr>
      <vt:lpstr>Some Suggestion for Improvement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a Smart Focus Controller for Video Cameras Using Machine Learning Techniques  طراحی و پیاده سازی کنترل گر هوشمند تمرکز دوربین فیلمبرداری روی چهره افراد با استفاده از روشهای یادگیری ماشین</dc:title>
  <dc:creator>Erfun mirzaei</dc:creator>
  <cp:lastModifiedBy>CMos</cp:lastModifiedBy>
  <cp:revision>125</cp:revision>
  <dcterms:created xsi:type="dcterms:W3CDTF">2020-09-15T10:49:11Z</dcterms:created>
  <dcterms:modified xsi:type="dcterms:W3CDTF">2022-07-17T00:00:57Z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