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7" r:id="rId1"/>
  </p:sldMasterIdLst>
  <p:notesMasterIdLst>
    <p:notesMasterId r:id="rId19"/>
  </p:notesMasterIdLst>
  <p:sldIdLst>
    <p:sldId id="274" r:id="rId2"/>
    <p:sldId id="257" r:id="rId3"/>
    <p:sldId id="275" r:id="rId4"/>
    <p:sldId id="258" r:id="rId5"/>
    <p:sldId id="259" r:id="rId6"/>
    <p:sldId id="260" r:id="rId7"/>
    <p:sldId id="261" r:id="rId8"/>
    <p:sldId id="262" r:id="rId9"/>
    <p:sldId id="276" r:id="rId10"/>
    <p:sldId id="277" r:id="rId11"/>
    <p:sldId id="278" r:id="rId12"/>
    <p:sldId id="265" r:id="rId13"/>
    <p:sldId id="279" r:id="rId14"/>
    <p:sldId id="268" r:id="rId15"/>
    <p:sldId id="269" r:id="rId16"/>
    <p:sldId id="270" r:id="rId17"/>
    <p:sldId id="273" r:id="rId18"/>
  </p:sldIdLst>
  <p:sldSz cx="9144000" cy="5143500" type="screen16x9"/>
  <p:notesSz cx="9144000" cy="5143500"/>
  <p:embeddedFontLst>
    <p:embeddedFont>
      <p:font typeface="Calibri" panose="020F0502020204030204" pitchFamily="3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Gill Sans MT" panose="020B0502020104020203" pitchFamily="3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5" d="100"/>
          <a:sy n="105" d="100"/>
        </p:scale>
        <p:origin x="96" y="10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122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6d7b17f3_0_5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6d7b17f3_0_5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6d7b17f3_0_5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6d7b17f3_0_5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89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a6d7b17f3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1" name="Google Shape;91;g7a6d7b17f3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a6d7b17f3_0_1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8" name="Google Shape;98;g7a6d7b17f3_0_10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161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02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103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3447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3506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73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814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23926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2930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43064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9290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7372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2190157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57561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6877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46711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A9C2-DDD7-4071-B086-AB56EA7A6703}"/>
              </a:ext>
            </a:extLst>
          </p:cNvPr>
          <p:cNvSpPr>
            <a:spLocks noGrp="1"/>
          </p:cNvSpPr>
          <p:nvPr>
            <p:ph type="ctrTitle"/>
          </p:nvPr>
        </p:nvSpPr>
        <p:spPr/>
        <p:txBody>
          <a:bodyPr>
            <a:noAutofit/>
          </a:bodyPr>
          <a:lstStyle/>
          <a:p>
            <a:r>
              <a:rPr lang="en-US" sz="3000" b="1" dirty="0">
                <a:latin typeface="Roboto"/>
                <a:ea typeface="Roboto"/>
                <a:cs typeface="Roboto"/>
                <a:sym typeface="Roboto"/>
              </a:rPr>
              <a:t>Using the Zomato Kaggle Dataset to evaluate the best location for fast food restaurants in Gurgaon</a:t>
            </a:r>
            <a:endParaRPr lang="en-US" sz="3000" dirty="0"/>
          </a:p>
        </p:txBody>
      </p:sp>
      <p:sp>
        <p:nvSpPr>
          <p:cNvPr id="5" name="Subtitle 4">
            <a:extLst>
              <a:ext uri="{FF2B5EF4-FFF2-40B4-BE49-F238E27FC236}">
                <a16:creationId xmlns:a16="http://schemas.microsoft.com/office/drawing/2014/main" id="{76B93262-C8F6-4277-A379-682516262CE7}"/>
              </a:ext>
            </a:extLst>
          </p:cNvPr>
          <p:cNvSpPr>
            <a:spLocks noGrp="1"/>
          </p:cNvSpPr>
          <p:nvPr>
            <p:ph type="subTitle" idx="1"/>
          </p:nvPr>
        </p:nvSpPr>
        <p:spPr/>
        <p:txBody>
          <a:bodyPr/>
          <a:lstStyle/>
          <a:p>
            <a:r>
              <a:rPr lang="en-US" dirty="0"/>
              <a:t>Nastaran Moghimi</a:t>
            </a:r>
          </a:p>
        </p:txBody>
      </p:sp>
    </p:spTree>
    <p:extLst>
      <p:ext uri="{BB962C8B-B14F-4D97-AF65-F5344CB8AC3E}">
        <p14:creationId xmlns:p14="http://schemas.microsoft.com/office/powerpoint/2010/main" val="1533290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5"/>
        <p:cNvGrpSpPr/>
        <p:nvPr/>
      </p:nvGrpSpPr>
      <p:grpSpPr>
        <a:xfrm>
          <a:off x="0" y="0"/>
          <a:ext cx="0" cy="0"/>
          <a:chOff x="0" y="0"/>
          <a:chExt cx="0" cy="0"/>
        </a:xfrm>
      </p:grpSpPr>
      <p:sp>
        <p:nvSpPr>
          <p:cNvPr id="42" name="Rectangle 41">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4" name="Picture 43">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46" name="Straight Connector 45">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20" y="587826"/>
            <a:ext cx="7936360" cy="396784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955" y="764667"/>
            <a:ext cx="7578090" cy="3614166"/>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A picture containing drawing&#10;&#10;Description automatically generated">
            <a:extLst>
              <a:ext uri="{FF2B5EF4-FFF2-40B4-BE49-F238E27FC236}">
                <a16:creationId xmlns:a16="http://schemas.microsoft.com/office/drawing/2014/main" id="{B845C69A-C863-4ABA-9D17-5F26E37E4C81}"/>
              </a:ext>
            </a:extLst>
          </p:cNvPr>
          <p:cNvPicPr>
            <a:picLocks noChangeAspect="1"/>
          </p:cNvPicPr>
          <p:nvPr/>
        </p:nvPicPr>
        <p:blipFill>
          <a:blip r:embed="rId4"/>
          <a:stretch>
            <a:fillRect/>
          </a:stretch>
        </p:blipFill>
        <p:spPr>
          <a:xfrm>
            <a:off x="2278743" y="848233"/>
            <a:ext cx="4659085" cy="3465050"/>
          </a:xfrm>
          <a:prstGeom prst="rect">
            <a:avLst/>
          </a:prstGeom>
        </p:spPr>
      </p:pic>
    </p:spTree>
    <p:extLst>
      <p:ext uri="{BB962C8B-B14F-4D97-AF65-F5344CB8AC3E}">
        <p14:creationId xmlns:p14="http://schemas.microsoft.com/office/powerpoint/2010/main" val="66963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5"/>
        <p:cNvGrpSpPr/>
        <p:nvPr/>
      </p:nvGrpSpPr>
      <p:grpSpPr>
        <a:xfrm>
          <a:off x="0" y="0"/>
          <a:ext cx="0" cy="0"/>
          <a:chOff x="0" y="0"/>
          <a:chExt cx="0" cy="0"/>
        </a:xfrm>
      </p:grpSpPr>
      <p:sp>
        <p:nvSpPr>
          <p:cNvPr id="57" name="Rectangle 56">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9" name="Picture 58">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61" name="Straight Connector 60">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82600"/>
            <a:ext cx="8178800" cy="417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rawing&#10;&#10;Description automatically generated">
            <a:extLst>
              <a:ext uri="{FF2B5EF4-FFF2-40B4-BE49-F238E27FC236}">
                <a16:creationId xmlns:a16="http://schemas.microsoft.com/office/drawing/2014/main" id="{B8445C55-4BB4-411C-A1E8-0BDA45B7979A}"/>
              </a:ext>
            </a:extLst>
          </p:cNvPr>
          <p:cNvPicPr>
            <a:picLocks noChangeAspect="1"/>
          </p:cNvPicPr>
          <p:nvPr/>
        </p:nvPicPr>
        <p:blipFill>
          <a:blip r:embed="rId4"/>
          <a:stretch>
            <a:fillRect/>
          </a:stretch>
        </p:blipFill>
        <p:spPr>
          <a:xfrm>
            <a:off x="1704365" y="774636"/>
            <a:ext cx="5735268" cy="3811652"/>
          </a:xfrm>
          <a:prstGeom prst="rect">
            <a:avLst/>
          </a:prstGeom>
        </p:spPr>
      </p:pic>
      <p:sp>
        <p:nvSpPr>
          <p:cNvPr id="67" name="Rectangle 66">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42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0"/>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82600"/>
            <a:ext cx="8178800" cy="417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rawing&#10;&#10;Description automatically generated">
            <a:extLst>
              <a:ext uri="{FF2B5EF4-FFF2-40B4-BE49-F238E27FC236}">
                <a16:creationId xmlns:a16="http://schemas.microsoft.com/office/drawing/2014/main" id="{479BC20E-9A63-4C74-8450-5AB1C4F3F454}"/>
              </a:ext>
            </a:extLst>
          </p:cNvPr>
          <p:cNvPicPr>
            <a:picLocks noChangeAspect="1"/>
          </p:cNvPicPr>
          <p:nvPr/>
        </p:nvPicPr>
        <p:blipFill>
          <a:blip r:embed="rId4"/>
          <a:stretch>
            <a:fillRect/>
          </a:stretch>
        </p:blipFill>
        <p:spPr>
          <a:xfrm>
            <a:off x="2329543" y="503224"/>
            <a:ext cx="4426857" cy="4194448"/>
          </a:xfrm>
          <a:prstGeom prst="rect">
            <a:avLst/>
          </a:prstGeom>
        </p:spPr>
      </p:pic>
      <p:sp>
        <p:nvSpPr>
          <p:cNvPr id="18" name="Rectangle 17">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0"/>
        <p:cNvGrpSpPr/>
        <p:nvPr/>
      </p:nvGrpSpPr>
      <p:grpSpPr>
        <a:xfrm>
          <a:off x="0" y="0"/>
          <a:ext cx="0" cy="0"/>
          <a:chOff x="0" y="0"/>
          <a:chExt cx="0" cy="0"/>
        </a:xfrm>
      </p:grpSpPr>
      <p:sp>
        <p:nvSpPr>
          <p:cNvPr id="23" name="Rectangle 22">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27" name="Straight Connector 26">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20" y="587826"/>
            <a:ext cx="7936360" cy="396784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955" y="764667"/>
            <a:ext cx="7578090" cy="3614166"/>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picture containing drawing&#10;&#10;Description automatically generated">
            <a:extLst>
              <a:ext uri="{FF2B5EF4-FFF2-40B4-BE49-F238E27FC236}">
                <a16:creationId xmlns:a16="http://schemas.microsoft.com/office/drawing/2014/main" id="{CA2D8496-4FA1-46D8-B29C-79933611A41C}"/>
              </a:ext>
            </a:extLst>
          </p:cNvPr>
          <p:cNvPicPr>
            <a:picLocks noChangeAspect="1"/>
          </p:cNvPicPr>
          <p:nvPr/>
        </p:nvPicPr>
        <p:blipFill>
          <a:blip r:embed="rId4"/>
          <a:stretch>
            <a:fillRect/>
          </a:stretch>
        </p:blipFill>
        <p:spPr>
          <a:xfrm>
            <a:off x="2628900" y="841829"/>
            <a:ext cx="3803229" cy="3537004"/>
          </a:xfrm>
          <a:prstGeom prst="rect">
            <a:avLst/>
          </a:prstGeom>
        </p:spPr>
      </p:pic>
    </p:spTree>
    <p:extLst>
      <p:ext uri="{BB962C8B-B14F-4D97-AF65-F5344CB8AC3E}">
        <p14:creationId xmlns:p14="http://schemas.microsoft.com/office/powerpoint/2010/main" val="988346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5"/>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1 and 5:</a:t>
            </a:r>
            <a:endParaRPr dirty="0"/>
          </a:p>
        </p:txBody>
      </p:sp>
      <p:sp>
        <p:nvSpPr>
          <p:cNvPr id="88" name="Google Shape;88;p15"/>
          <p:cNvSpPr txBox="1"/>
          <p:nvPr/>
        </p:nvSpPr>
        <p:spPr>
          <a:xfrm>
            <a:off x="0" y="2495393"/>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7" name="Picture 6" descr="A screenshot of a map&#10;&#10;Description automatically generated">
            <a:extLst>
              <a:ext uri="{FF2B5EF4-FFF2-40B4-BE49-F238E27FC236}">
                <a16:creationId xmlns:a16="http://schemas.microsoft.com/office/drawing/2014/main" id="{985AA10B-A733-47EA-B245-7EC0F1285A56}"/>
              </a:ext>
            </a:extLst>
          </p:cNvPr>
          <p:cNvPicPr>
            <a:picLocks noChangeAspect="1"/>
          </p:cNvPicPr>
          <p:nvPr/>
        </p:nvPicPr>
        <p:blipFill rotWithShape="1">
          <a:blip r:embed="rId3"/>
          <a:srcRect l="21313" t="62004" r="14343" b="18856"/>
          <a:stretch/>
        </p:blipFill>
        <p:spPr>
          <a:xfrm>
            <a:off x="58057" y="2224963"/>
            <a:ext cx="6604001" cy="110506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A6853B0-5C7A-4066-B1CF-B90178ABBF9D}"/>
              </a:ext>
            </a:extLst>
          </p:cNvPr>
          <p:cNvPicPr>
            <a:picLocks noChangeAspect="1"/>
          </p:cNvPicPr>
          <p:nvPr/>
        </p:nvPicPr>
        <p:blipFill rotWithShape="1">
          <a:blip r:embed="rId4"/>
          <a:srcRect l="11985" t="41199" r="15794" b="20564"/>
          <a:stretch/>
        </p:blipFill>
        <p:spPr>
          <a:xfrm>
            <a:off x="2539999" y="3176815"/>
            <a:ext cx="6604001" cy="1966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2:</a:t>
            </a:r>
            <a:endParaRPr/>
          </a:p>
        </p:txBody>
      </p:sp>
      <p:sp>
        <p:nvSpPr>
          <p:cNvPr id="94" name="Google Shape;94;p16"/>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lvl="0"/>
            <a:r>
              <a:rPr lang="en-US" sz="1600" dirty="0">
                <a:solidFill>
                  <a:schemeClr val="dk1"/>
                </a:solidFill>
                <a:latin typeface="Georgia"/>
                <a:ea typeface="Georgia"/>
                <a:cs typeface="Georgia"/>
                <a:sym typeface="Georgia"/>
              </a:rPr>
              <a:t>It is most recommended for cafes, pizza shops and fast food.</a:t>
            </a:r>
            <a:endParaRPr dirty="0"/>
          </a:p>
        </p:txBody>
      </p:sp>
      <p:pic>
        <p:nvPicPr>
          <p:cNvPr id="3" name="Picture 2" descr="A screenshot of a computer&#10;&#10;Description automatically generated">
            <a:extLst>
              <a:ext uri="{FF2B5EF4-FFF2-40B4-BE49-F238E27FC236}">
                <a16:creationId xmlns:a16="http://schemas.microsoft.com/office/drawing/2014/main" id="{80EF844D-151B-4C04-A7C8-D1928B0B69F1}"/>
              </a:ext>
            </a:extLst>
          </p:cNvPr>
          <p:cNvPicPr>
            <a:picLocks noChangeAspect="1"/>
          </p:cNvPicPr>
          <p:nvPr/>
        </p:nvPicPr>
        <p:blipFill rotWithShape="1">
          <a:blip r:embed="rId3"/>
          <a:srcRect l="21111" t="24268" r="13968" b="10543"/>
          <a:stretch/>
        </p:blipFill>
        <p:spPr>
          <a:xfrm>
            <a:off x="2010228" y="1663950"/>
            <a:ext cx="5936343" cy="33530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3 and 4:</a:t>
            </a:r>
            <a:endParaRPr dirty="0"/>
          </a:p>
        </p:txBody>
      </p:sp>
      <p:sp>
        <p:nvSpPr>
          <p:cNvPr id="101" name="Google Shape;101;p17"/>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Most recommended for hotels</a:t>
            </a:r>
            <a:endParaRPr dirty="0"/>
          </a:p>
        </p:txBody>
      </p:sp>
      <p:pic>
        <p:nvPicPr>
          <p:cNvPr id="3" name="Picture 2" descr="A screenshot of a computer&#10;&#10;Description automatically generated">
            <a:extLst>
              <a:ext uri="{FF2B5EF4-FFF2-40B4-BE49-F238E27FC236}">
                <a16:creationId xmlns:a16="http://schemas.microsoft.com/office/drawing/2014/main" id="{00FD1B29-6BDB-437F-8BD3-75992BF02AA3}"/>
              </a:ext>
            </a:extLst>
          </p:cNvPr>
          <p:cNvPicPr>
            <a:picLocks noChangeAspect="1"/>
          </p:cNvPicPr>
          <p:nvPr/>
        </p:nvPicPr>
        <p:blipFill rotWithShape="1">
          <a:blip r:embed="rId3"/>
          <a:srcRect l="21825" t="24691" r="13889" b="8995"/>
          <a:stretch/>
        </p:blipFill>
        <p:spPr>
          <a:xfrm>
            <a:off x="3265714" y="1052286"/>
            <a:ext cx="5878286" cy="341085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B72581-A612-44F4-8CF1-A8B465781579}"/>
              </a:ext>
            </a:extLst>
          </p:cNvPr>
          <p:cNvPicPr>
            <a:picLocks noChangeAspect="1"/>
          </p:cNvPicPr>
          <p:nvPr/>
        </p:nvPicPr>
        <p:blipFill rotWithShape="1">
          <a:blip r:embed="rId4"/>
          <a:srcRect l="20793" t="25114" r="13810" b="20283"/>
          <a:stretch/>
        </p:blipFill>
        <p:spPr>
          <a:xfrm>
            <a:off x="152400" y="2510222"/>
            <a:ext cx="5439070" cy="25545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Conclusion</a:t>
            </a:r>
            <a:endParaRPr/>
          </a:p>
        </p:txBody>
      </p:sp>
      <p:sp>
        <p:nvSpPr>
          <p:cNvPr id="122" name="Google Shape;122;p20"/>
          <p:cNvSpPr txBox="1"/>
          <p:nvPr/>
        </p:nvSpPr>
        <p:spPr>
          <a:xfrm>
            <a:off x="0" y="1181850"/>
            <a:ext cx="9144000" cy="3961800"/>
          </a:xfrm>
          <a:prstGeom prst="rect">
            <a:avLst/>
          </a:prstGeom>
          <a:noFill/>
          <a:ln>
            <a:noFill/>
          </a:ln>
        </p:spPr>
        <p:txBody>
          <a:bodyPr spcFirstLastPara="1" wrap="square" lIns="91425" tIns="91425" rIns="91425" bIns="91425" anchor="t" anchorCtr="0">
            <a:noAutofit/>
          </a:bodyPr>
          <a:lstStyle/>
          <a:p>
            <a:r>
              <a:rPr lang="en-US" dirty="0">
                <a:highlight>
                  <a:srgbClr val="FFFFFF"/>
                </a:highlight>
              </a:rPr>
              <a:t>• DLF Phase 3 and Old Railway Road are the best localities for fast food.</a:t>
            </a:r>
            <a:br>
              <a:rPr lang="en-US" dirty="0">
                <a:highlight>
                  <a:srgbClr val="FFFFFF"/>
                </a:highlight>
              </a:rPr>
            </a:br>
            <a:r>
              <a:rPr lang="en-US" dirty="0">
                <a:highlight>
                  <a:srgbClr val="FFFFFF"/>
                </a:highlight>
              </a:rPr>
              <a:t>• DLF Phase 3 has the best fast food restaurant.</a:t>
            </a:r>
            <a:br>
              <a:rPr lang="en-US" dirty="0">
                <a:highlight>
                  <a:srgbClr val="FFFFFF"/>
                </a:highlight>
              </a:rPr>
            </a:br>
            <a:r>
              <a:rPr lang="en-US" dirty="0">
                <a:highlight>
                  <a:srgbClr val="FFFFFF"/>
                </a:highlight>
              </a:rPr>
              <a:t>• DLF Phase 3, Cyber Hub and Sector 14 has the highest number of restaurants and would be a good neighborhood for someone who likes to eat out.</a:t>
            </a:r>
            <a:br>
              <a:rPr lang="en-US" dirty="0">
                <a:highlight>
                  <a:srgbClr val="FFFFFF"/>
                </a:highlight>
              </a:rPr>
            </a:br>
            <a:r>
              <a:rPr lang="en-US" dirty="0">
                <a:highlight>
                  <a:srgbClr val="FFFFFF"/>
                </a:highlight>
              </a:rPr>
              <a:t>• The best restaurants are available in the Ambience Mall area in Gurgaon.</a:t>
            </a:r>
          </a:p>
          <a:p>
            <a:pPr marL="0" lvl="0" indent="0" algn="l" rtl="0">
              <a:spcBef>
                <a:spcPts val="0"/>
              </a:spcBef>
              <a:spcAft>
                <a:spcPts val="0"/>
              </a:spcAft>
              <a:buNone/>
            </a:pPr>
            <a:endParaRPr sz="1600"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Introduction</a:t>
            </a:r>
            <a:endParaRPr/>
          </a:p>
        </p:txBody>
      </p:sp>
      <p:sp>
        <p:nvSpPr>
          <p:cNvPr id="28" name="Google Shape;28;p4"/>
          <p:cNvSpPr txBox="1"/>
          <p:nvPr/>
        </p:nvSpPr>
        <p:spPr>
          <a:xfrm>
            <a:off x="455600" y="1043075"/>
            <a:ext cx="8140800" cy="3513000"/>
          </a:xfrm>
          <a:prstGeom prst="rect">
            <a:avLst/>
          </a:prstGeom>
          <a:noFill/>
          <a:ln>
            <a:noFill/>
          </a:ln>
        </p:spPr>
        <p:txBody>
          <a:bodyPr spcFirstLastPara="1" wrap="square" lIns="91425" tIns="91425" rIns="91425" bIns="91425" anchor="t" anchorCtr="0">
            <a:noAutofit/>
          </a:bodyPr>
          <a:lstStyle/>
          <a:p>
            <a:pPr lvl="0">
              <a:lnSpc>
                <a:spcPct val="158000"/>
              </a:lnSpc>
              <a:spcBef>
                <a:spcPts val="1400"/>
              </a:spcBef>
              <a:buClr>
                <a:schemeClr val="dk1"/>
              </a:buClr>
              <a:buSzPts val="1100"/>
            </a:pPr>
            <a:r>
              <a:rPr lang="en-US" dirty="0">
                <a:solidFill>
                  <a:schemeClr val="dk1"/>
                </a:solidFill>
                <a:latin typeface="Georgia"/>
                <a:ea typeface="Georgia"/>
                <a:cs typeface="Georgia"/>
                <a:sym typeface="Georgia"/>
              </a:rPr>
              <a:t>Gurgaon is a city just southwest of New Delhi in northern India. Gurgaon has become a leading financial and banking center in India after Mumbai and Chennai. The city's economic growth story started when the leading Indian automobile manufacturer Maruti Suzuki India Limited established a manufacturing plant in Gurgaon in the 1970s. Today, Gurgaon has local offices for more than 250 Fortune 500 companies. Gurgaon is categorized as very high on the Human Development Index, with an HDI of 0.889 (2017), which is also the highest in India. </a:t>
            </a: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Introduction</a:t>
            </a:r>
            <a:endParaRPr/>
          </a:p>
        </p:txBody>
      </p:sp>
      <p:sp>
        <p:nvSpPr>
          <p:cNvPr id="28" name="Google Shape;28;p4"/>
          <p:cNvSpPr txBox="1"/>
          <p:nvPr/>
        </p:nvSpPr>
        <p:spPr>
          <a:xfrm>
            <a:off x="455600" y="1043075"/>
            <a:ext cx="8140800" cy="3513000"/>
          </a:xfrm>
          <a:prstGeom prst="rect">
            <a:avLst/>
          </a:prstGeom>
          <a:noFill/>
          <a:ln>
            <a:noFill/>
          </a:ln>
        </p:spPr>
        <p:txBody>
          <a:bodyPr spcFirstLastPara="1" wrap="square" lIns="91425" tIns="91425" rIns="91425" bIns="91425" anchor="t" anchorCtr="0">
            <a:noAutofit/>
          </a:bodyPr>
          <a:lstStyle/>
          <a:p>
            <a:pPr lvl="0">
              <a:lnSpc>
                <a:spcPct val="158000"/>
              </a:lnSpc>
              <a:spcBef>
                <a:spcPts val="1400"/>
              </a:spcBef>
              <a:buClr>
                <a:schemeClr val="dk1"/>
              </a:buClr>
              <a:buSzPts val="1100"/>
            </a:pPr>
            <a:r>
              <a:rPr lang="en-US" dirty="0">
                <a:solidFill>
                  <a:schemeClr val="dk1"/>
                </a:solidFill>
                <a:latin typeface="Georgia"/>
                <a:ea typeface="Georgia"/>
                <a:cs typeface="Georgia"/>
                <a:sym typeface="Georgia"/>
              </a:rPr>
              <a:t>Also known as the ‘</a:t>
            </a:r>
            <a:r>
              <a:rPr lang="en-US" dirty="0" err="1">
                <a:solidFill>
                  <a:schemeClr val="dk1"/>
                </a:solidFill>
                <a:latin typeface="Georgia"/>
                <a:ea typeface="Georgia"/>
                <a:cs typeface="Georgia"/>
                <a:sym typeface="Georgia"/>
              </a:rPr>
              <a:t>Millenium</a:t>
            </a:r>
            <a:r>
              <a:rPr lang="en-US" dirty="0">
                <a:solidFill>
                  <a:schemeClr val="dk1"/>
                </a:solidFill>
                <a:latin typeface="Georgia"/>
                <a:ea typeface="Georgia"/>
                <a:cs typeface="Georgia"/>
                <a:sym typeface="Georgia"/>
              </a:rPr>
              <a:t> City of India’, Gurgaon is abundant with shopping malls, tech companies, and hotels, but the city’s street food scene is also impeccable. Given that Gurgaon is a city filled with tech companies and businessmen who are extremely busy throughout the day, we will be investigating the best neighborhoods for fast food restaurants in Gurgaon where businessmen can get their food on the go.</a:t>
            </a:r>
            <a:endParaRPr dirty="0">
              <a:latin typeface="Calibri"/>
              <a:ea typeface="Calibri"/>
              <a:cs typeface="Calibri"/>
              <a:sym typeface="Calibri"/>
            </a:endParaRPr>
          </a:p>
        </p:txBody>
      </p:sp>
    </p:spTree>
    <p:extLst>
      <p:ext uri="{BB962C8B-B14F-4D97-AF65-F5344CB8AC3E}">
        <p14:creationId xmlns:p14="http://schemas.microsoft.com/office/powerpoint/2010/main" val="177407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2"/>
        <p:cNvGrpSpPr/>
        <p:nvPr/>
      </p:nvGrpSpPr>
      <p:grpSpPr>
        <a:xfrm>
          <a:off x="0" y="0"/>
          <a:ext cx="0" cy="0"/>
          <a:chOff x="0" y="0"/>
          <a:chExt cx="0" cy="0"/>
        </a:xfrm>
      </p:grpSpPr>
      <p:sp>
        <p:nvSpPr>
          <p:cNvPr id="33" name="Google Shape;33;p5"/>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Objectives</a:t>
            </a:r>
            <a:endParaRPr/>
          </a:p>
        </p:txBody>
      </p:sp>
      <p:sp>
        <p:nvSpPr>
          <p:cNvPr id="34" name="Google Shape;34;p5"/>
          <p:cNvSpPr txBox="1"/>
          <p:nvPr/>
        </p:nvSpPr>
        <p:spPr>
          <a:xfrm>
            <a:off x="455600" y="654175"/>
            <a:ext cx="8140800" cy="3901800"/>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4500"/>
              </a:spcBef>
              <a:spcAft>
                <a:spcPts val="0"/>
              </a:spcAft>
              <a:buNone/>
            </a:pPr>
            <a:r>
              <a:rPr lang="en-US" b="1" dirty="0">
                <a:solidFill>
                  <a:schemeClr val="dk1"/>
                </a:solidFill>
                <a:highlight>
                  <a:srgbClr val="FFFFFF"/>
                </a:highlight>
              </a:rPr>
              <a:t>Questions that can be answered upon the completion of this project</a:t>
            </a:r>
          </a:p>
          <a:p>
            <a:pPr marL="742950" lvl="1" indent="-285750">
              <a:buFont typeface="Arial" panose="020B0604020202020204" pitchFamily="34" charset="0"/>
              <a:buChar char="•"/>
            </a:pPr>
            <a:r>
              <a:rPr lang="en-US" dirty="0">
                <a:solidFill>
                  <a:schemeClr val="dk1"/>
                </a:solidFill>
                <a:latin typeface="Georgia"/>
                <a:ea typeface="Georgia"/>
                <a:cs typeface="Georgia"/>
                <a:sym typeface="Georgia"/>
              </a:rPr>
              <a:t>What is best location in Gurgaon for Fast Food ?</a:t>
            </a:r>
          </a:p>
          <a:p>
            <a:pPr lvl="1"/>
            <a:endParaRPr lang="en-US" dirty="0">
              <a:solidFill>
                <a:schemeClr val="dk1"/>
              </a:solidFill>
              <a:latin typeface="Georgia"/>
              <a:ea typeface="Georgia"/>
              <a:cs typeface="Georgia"/>
              <a:sym typeface="Georgia"/>
            </a:endParaRPr>
          </a:p>
          <a:p>
            <a:pPr marL="742950" lvl="1" indent="-285750">
              <a:buFont typeface="Arial" panose="020B0604020202020204" pitchFamily="34" charset="0"/>
              <a:buChar char="•"/>
            </a:pPr>
            <a:r>
              <a:rPr lang="en-US" dirty="0">
                <a:solidFill>
                  <a:schemeClr val="dk1"/>
                </a:solidFill>
                <a:latin typeface="Georgia"/>
                <a:ea typeface="Georgia"/>
                <a:cs typeface="Georgia"/>
                <a:sym typeface="Georgia"/>
              </a:rPr>
              <a:t>Which areas have large number of Fast Food restaurants ?  </a:t>
            </a:r>
          </a:p>
          <a:p>
            <a:pPr lvl="1"/>
            <a:endParaRPr lang="en-US" dirty="0">
              <a:solidFill>
                <a:schemeClr val="dk1"/>
              </a:solidFill>
              <a:latin typeface="Georgia"/>
              <a:ea typeface="Georgia"/>
              <a:cs typeface="Georgia"/>
              <a:sym typeface="Georgia"/>
            </a:endParaRPr>
          </a:p>
          <a:p>
            <a:pPr marL="742950" lvl="1" indent="-285750">
              <a:buFont typeface="Arial" panose="020B0604020202020204" pitchFamily="34" charset="0"/>
              <a:buChar char="•"/>
            </a:pPr>
            <a:r>
              <a:rPr lang="en-US" dirty="0">
                <a:solidFill>
                  <a:schemeClr val="dk1"/>
                </a:solidFill>
                <a:latin typeface="Georgia"/>
                <a:ea typeface="Georgia"/>
                <a:cs typeface="Georgia"/>
                <a:sym typeface="Georgia"/>
              </a:rPr>
              <a:t>Which all areas have the least number of restaurants ?  </a:t>
            </a:r>
          </a:p>
          <a:p>
            <a:pPr lvl="1"/>
            <a:endParaRPr lang="en-US" dirty="0">
              <a:solidFill>
                <a:schemeClr val="dk1"/>
              </a:solidFill>
              <a:latin typeface="Georgia"/>
              <a:ea typeface="Georgia"/>
              <a:cs typeface="Georgia"/>
              <a:sym typeface="Georgia"/>
            </a:endParaRPr>
          </a:p>
          <a:p>
            <a:pPr marL="742950" lvl="1" indent="-285750">
              <a:buFont typeface="Arial" panose="020B0604020202020204" pitchFamily="34" charset="0"/>
              <a:buChar char="•"/>
            </a:pPr>
            <a:r>
              <a:rPr lang="en-US" dirty="0">
                <a:solidFill>
                  <a:schemeClr val="dk1"/>
                </a:solidFill>
                <a:latin typeface="Georgia"/>
                <a:ea typeface="Georgia"/>
                <a:cs typeface="Georgia"/>
                <a:sym typeface="Georgia"/>
              </a:rPr>
              <a:t>What is the best place to stay if one prefers Fast Food ? </a:t>
            </a:r>
          </a:p>
          <a:p>
            <a:pPr lvl="1"/>
            <a:r>
              <a:rPr lang="en-US" dirty="0">
                <a:solidFill>
                  <a:schemeClr val="dk1"/>
                </a:solidFill>
                <a:latin typeface="Georgia"/>
                <a:ea typeface="Georgia"/>
                <a:cs typeface="Georgia"/>
                <a:sym typeface="Georgia"/>
              </a:rPr>
              <a:t> </a:t>
            </a:r>
          </a:p>
          <a:p>
            <a:pPr marL="742950" lvl="1" indent="-285750">
              <a:buFont typeface="Arial" panose="020B0604020202020204" pitchFamily="34" charset="0"/>
              <a:buChar char="•"/>
            </a:pPr>
            <a:r>
              <a:rPr lang="en-US" dirty="0">
                <a:solidFill>
                  <a:schemeClr val="dk1"/>
                </a:solidFill>
                <a:latin typeface="Georgia"/>
                <a:ea typeface="Georgia"/>
                <a:cs typeface="Georgia"/>
                <a:sym typeface="Georgia"/>
              </a:rPr>
              <a:t>What places are have the best restaurant in Gurgaon? </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Data</a:t>
            </a:r>
            <a:endParaRPr/>
          </a:p>
        </p:txBody>
      </p:sp>
      <p:sp>
        <p:nvSpPr>
          <p:cNvPr id="40" name="Google Shape;40;p6"/>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sz="1600" dirty="0">
                <a:solidFill>
                  <a:schemeClr val="dk1"/>
                </a:solidFill>
                <a:highlight>
                  <a:srgbClr val="FFFF00"/>
                </a:highlight>
                <a:latin typeface="Georgia"/>
                <a:ea typeface="Georgia"/>
                <a:cs typeface="Georgia"/>
                <a:sym typeface="Georgia"/>
              </a:rPr>
              <a:t>For this project we will use the following data :  </a:t>
            </a:r>
          </a:p>
          <a:p>
            <a:pPr lvl="0">
              <a:spcBef>
                <a:spcPts val="600"/>
              </a:spcBef>
              <a:buClr>
                <a:schemeClr val="dk1"/>
              </a:buClr>
              <a:buSzPts val="1100"/>
            </a:pPr>
            <a:r>
              <a:rPr lang="en-US" sz="1600" dirty="0">
                <a:solidFill>
                  <a:schemeClr val="dk1"/>
                </a:solidFill>
                <a:latin typeface="Georgia"/>
                <a:ea typeface="Georgia"/>
                <a:cs typeface="Georgia"/>
                <a:sym typeface="Georgia"/>
              </a:rPr>
              <a:t>- Data about Gurgaon restaurants which contains their locality, restaurant name, rating, latitude and longitude.  </a:t>
            </a:r>
          </a:p>
          <a:p>
            <a:pPr lvl="0">
              <a:spcBef>
                <a:spcPts val="600"/>
              </a:spcBef>
              <a:buClr>
                <a:schemeClr val="dk1"/>
              </a:buClr>
              <a:buSzPts val="1100"/>
            </a:pPr>
            <a:r>
              <a:rPr lang="en-US" sz="1600" dirty="0">
                <a:solidFill>
                  <a:schemeClr val="dk1"/>
                </a:solidFill>
                <a:latin typeface="Georgia"/>
                <a:ea typeface="Georgia"/>
                <a:cs typeface="Georgia"/>
                <a:sym typeface="Georgia"/>
              </a:rPr>
              <a:t>- The source for this data will be the Zomato Kaggle Dataset: "https://www.kaggle.com/shrutimehta/zomato-restaurants-data"  </a:t>
            </a:r>
          </a:p>
          <a:p>
            <a:pPr lvl="0">
              <a:spcBef>
                <a:spcPts val="600"/>
              </a:spcBef>
              <a:buClr>
                <a:schemeClr val="dk1"/>
              </a:buClr>
              <a:buSzPts val="1100"/>
            </a:pPr>
            <a:r>
              <a:rPr lang="en-US" sz="1600" dirty="0">
                <a:solidFill>
                  <a:schemeClr val="dk1"/>
                </a:solidFill>
                <a:latin typeface="Georgia"/>
                <a:ea typeface="Georgia"/>
                <a:cs typeface="Georgia"/>
                <a:sym typeface="Georgia"/>
              </a:rPr>
              <a:t>- Description : This data set contains the required information. Zomato API Analysis is one of the most useful analysis for foodies who want to taste the best cuisines of every part of the world.  </a:t>
            </a:r>
          </a:p>
          <a:p>
            <a:pPr lvl="0">
              <a:spcBef>
                <a:spcPts val="600"/>
              </a:spcBef>
              <a:buClr>
                <a:schemeClr val="dk1"/>
              </a:buClr>
              <a:buSzPts val="1100"/>
            </a:pPr>
            <a:r>
              <a:rPr lang="en-US" sz="1600" dirty="0">
                <a:solidFill>
                  <a:schemeClr val="dk1"/>
                </a:solidFill>
                <a:latin typeface="Georgia"/>
                <a:ea typeface="Georgia"/>
                <a:cs typeface="Georgia"/>
                <a:sym typeface="Georgia"/>
              </a:rPr>
              <a:t>- We also need to know the nearby places (restaurants) in each neighborhood of Gurgaon.  </a:t>
            </a:r>
          </a:p>
          <a:p>
            <a:pPr lvl="0">
              <a:spcBef>
                <a:spcPts val="600"/>
              </a:spcBef>
              <a:buClr>
                <a:schemeClr val="dk1"/>
              </a:buClr>
              <a:buSzPts val="1100"/>
            </a:pPr>
            <a:r>
              <a:rPr lang="en-US" sz="1600" dirty="0">
                <a:solidFill>
                  <a:schemeClr val="dk1"/>
                </a:solidFill>
                <a:latin typeface="Georgia"/>
                <a:ea typeface="Georgia"/>
                <a:cs typeface="Georgia"/>
                <a:sym typeface="Georgia"/>
              </a:rPr>
              <a:t>- Our data source for this is the </a:t>
            </a:r>
            <a:r>
              <a:rPr lang="en-US" sz="1600" dirty="0" err="1">
                <a:solidFill>
                  <a:schemeClr val="dk1"/>
                </a:solidFill>
                <a:latin typeface="Georgia"/>
                <a:ea typeface="Georgia"/>
                <a:cs typeface="Georgia"/>
                <a:sym typeface="Georgia"/>
              </a:rPr>
              <a:t>Fousquare</a:t>
            </a:r>
            <a:r>
              <a:rPr lang="en-US" sz="1600" dirty="0">
                <a:solidFill>
                  <a:schemeClr val="dk1"/>
                </a:solidFill>
                <a:latin typeface="Georgia"/>
                <a:ea typeface="Georgia"/>
                <a:cs typeface="Georgia"/>
                <a:sym typeface="Georgia"/>
              </a:rPr>
              <a:t> API : "https://developer.foursquare.com/"  </a:t>
            </a:r>
          </a:p>
          <a:p>
            <a:pPr lvl="0">
              <a:spcBef>
                <a:spcPts val="600"/>
              </a:spcBef>
              <a:buClr>
                <a:schemeClr val="dk1"/>
              </a:buClr>
              <a:buSzPts val="1100"/>
            </a:pPr>
            <a:r>
              <a:rPr lang="en-US" sz="1600" dirty="0">
                <a:solidFill>
                  <a:schemeClr val="dk1"/>
                </a:solidFill>
                <a:latin typeface="Georgia"/>
                <a:ea typeface="Georgia"/>
                <a:cs typeface="Georgia"/>
                <a:sym typeface="Georgia"/>
              </a:rPr>
              <a:t>- We will use this API to get all the venues in each neighborhood.</a:t>
            </a:r>
            <a:endParaRPr sz="16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Approach</a:t>
            </a:r>
            <a:endParaRPr/>
          </a:p>
        </p:txBody>
      </p:sp>
      <p:sp>
        <p:nvSpPr>
          <p:cNvPr id="46" name="Google Shape;46;p7"/>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749300" lvl="0" indent="-330200">
              <a:lnSpc>
                <a:spcPct val="158000"/>
              </a:lnSpc>
              <a:spcBef>
                <a:spcPts val="1400"/>
              </a:spcBef>
              <a:buClr>
                <a:schemeClr val="dk1"/>
              </a:buClr>
              <a:buSzPts val="1600"/>
              <a:buFont typeface="Georgia"/>
              <a:buChar char="●"/>
            </a:pPr>
            <a:r>
              <a:rPr lang="en-US" sz="1600" dirty="0">
                <a:solidFill>
                  <a:schemeClr val="dk1"/>
                </a:solidFill>
                <a:latin typeface="Georgia"/>
                <a:ea typeface="Georgia"/>
                <a:cs typeface="Georgia"/>
                <a:sym typeface="Georgia"/>
              </a:rPr>
              <a:t>Collect the Gurgaon city data from the Zomato Kaggle Dataset  </a:t>
            </a:r>
          </a:p>
          <a:p>
            <a:pPr marL="749300" lvl="0" indent="-330200">
              <a:lnSpc>
                <a:spcPct val="158000"/>
              </a:lnSpc>
              <a:spcBef>
                <a:spcPts val="1400"/>
              </a:spcBef>
              <a:buClr>
                <a:schemeClr val="dk1"/>
              </a:buClr>
              <a:buSzPts val="1600"/>
              <a:buFont typeface="Georgia"/>
              <a:buChar char="●"/>
            </a:pPr>
            <a:r>
              <a:rPr lang="en-US" sz="1600" dirty="0">
                <a:solidFill>
                  <a:schemeClr val="dk1"/>
                </a:solidFill>
                <a:latin typeface="Georgia"/>
                <a:ea typeface="Georgia"/>
                <a:cs typeface="Georgia"/>
                <a:sym typeface="Georgia"/>
              </a:rPr>
              <a:t>• Then, using the </a:t>
            </a:r>
            <a:r>
              <a:rPr lang="en-US" sz="1600" dirty="0" err="1">
                <a:solidFill>
                  <a:schemeClr val="dk1"/>
                </a:solidFill>
                <a:latin typeface="Georgia"/>
                <a:ea typeface="Georgia"/>
                <a:cs typeface="Georgia"/>
                <a:sym typeface="Georgia"/>
              </a:rPr>
              <a:t>FourSquare</a:t>
            </a:r>
            <a:r>
              <a:rPr lang="en-US" sz="1600" dirty="0">
                <a:solidFill>
                  <a:schemeClr val="dk1"/>
                </a:solidFill>
                <a:latin typeface="Georgia"/>
                <a:ea typeface="Georgia"/>
                <a:cs typeface="Georgia"/>
                <a:sym typeface="Georgia"/>
              </a:rPr>
              <a:t> API find all venues for each neighborhood.  </a:t>
            </a:r>
          </a:p>
          <a:p>
            <a:pPr marL="749300" lvl="0" indent="-330200">
              <a:lnSpc>
                <a:spcPct val="158000"/>
              </a:lnSpc>
              <a:spcBef>
                <a:spcPts val="1400"/>
              </a:spcBef>
              <a:buClr>
                <a:schemeClr val="dk1"/>
              </a:buClr>
              <a:buSzPts val="1600"/>
              <a:buFont typeface="Georgia"/>
              <a:buChar char="●"/>
            </a:pPr>
            <a:r>
              <a:rPr lang="en-US" sz="1600" dirty="0">
                <a:solidFill>
                  <a:schemeClr val="dk1"/>
                </a:solidFill>
                <a:latin typeface="Georgia"/>
                <a:ea typeface="Georgia"/>
                <a:cs typeface="Georgia"/>
                <a:sym typeface="Georgia"/>
              </a:rPr>
              <a:t>• Filter out all venues that are nearby by locality.  </a:t>
            </a:r>
          </a:p>
          <a:p>
            <a:pPr marL="749300" lvl="0" indent="-330200">
              <a:lnSpc>
                <a:spcPct val="158000"/>
              </a:lnSpc>
              <a:spcBef>
                <a:spcPts val="1400"/>
              </a:spcBef>
              <a:buClr>
                <a:schemeClr val="dk1"/>
              </a:buClr>
              <a:buSzPts val="1600"/>
              <a:buFont typeface="Georgia"/>
              <a:buChar char="●"/>
            </a:pPr>
            <a:r>
              <a:rPr lang="en-US" sz="1600" dirty="0">
                <a:solidFill>
                  <a:schemeClr val="dk1"/>
                </a:solidFill>
                <a:latin typeface="Georgia"/>
                <a:ea typeface="Georgia"/>
                <a:cs typeface="Georgia"/>
                <a:sym typeface="Georgia"/>
              </a:rPr>
              <a:t>• Using aggregative rating for each restaurant to find the best places.  </a:t>
            </a:r>
          </a:p>
          <a:p>
            <a:pPr marL="749300" lvl="0" indent="-330200">
              <a:lnSpc>
                <a:spcPct val="158000"/>
              </a:lnSpc>
              <a:spcBef>
                <a:spcPts val="1400"/>
              </a:spcBef>
              <a:buClr>
                <a:schemeClr val="dk1"/>
              </a:buClr>
              <a:buSzPts val="1600"/>
              <a:buFont typeface="Georgia"/>
              <a:buChar char="●"/>
            </a:pPr>
            <a:r>
              <a:rPr lang="en-US" sz="1600" dirty="0">
                <a:solidFill>
                  <a:schemeClr val="dk1"/>
                </a:solidFill>
                <a:latin typeface="Georgia"/>
                <a:ea typeface="Georgia"/>
                <a:cs typeface="Georgia"/>
                <a:sym typeface="Georgia"/>
              </a:rPr>
              <a:t>• Visualize the ranking of neighborhoods using the folium library. </a:t>
            </a:r>
            <a:endParaRPr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The Results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5"/>
        <p:cNvGrpSpPr/>
        <p:nvPr/>
      </p:nvGrpSpPr>
      <p:grpSpPr>
        <a:xfrm>
          <a:off x="0" y="0"/>
          <a:ext cx="0" cy="0"/>
          <a:chOff x="0" y="0"/>
          <a:chExt cx="0" cy="0"/>
        </a:xfrm>
      </p:grpSpPr>
      <p:sp>
        <p:nvSpPr>
          <p:cNvPr id="1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20"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7063" y="400050"/>
            <a:ext cx="6809874" cy="380799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53" y="572402"/>
            <a:ext cx="6467094" cy="346329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A picture containing drawing&#10;&#10;Description automatically generated">
            <a:extLst>
              <a:ext uri="{FF2B5EF4-FFF2-40B4-BE49-F238E27FC236}">
                <a16:creationId xmlns:a16="http://schemas.microsoft.com/office/drawing/2014/main" id="{2E6D9A1C-114E-4143-BD87-C254D5661E4F}"/>
              </a:ext>
            </a:extLst>
          </p:cNvPr>
          <p:cNvPicPr>
            <a:picLocks noChangeAspect="1"/>
          </p:cNvPicPr>
          <p:nvPr/>
        </p:nvPicPr>
        <p:blipFill>
          <a:blip r:embed="rId4"/>
          <a:stretch>
            <a:fillRect/>
          </a:stretch>
        </p:blipFill>
        <p:spPr>
          <a:xfrm>
            <a:off x="1806677" y="671053"/>
            <a:ext cx="5486399" cy="32446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5"/>
        <p:cNvGrpSpPr/>
        <p:nvPr/>
      </p:nvGrpSpPr>
      <p:grpSpPr>
        <a:xfrm>
          <a:off x="0" y="0"/>
          <a:ext cx="0" cy="0"/>
          <a:chOff x="0" y="0"/>
          <a:chExt cx="0" cy="0"/>
        </a:xfrm>
      </p:grpSpPr>
      <p:sp>
        <p:nvSpPr>
          <p:cNvPr id="27" name="Rectangle 26">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1" name="Straight Connector 30">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20" y="587826"/>
            <a:ext cx="7936360" cy="396784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955" y="764667"/>
            <a:ext cx="7578090" cy="3614166"/>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picture containing drawing&#10;&#10;Description automatically generated">
            <a:extLst>
              <a:ext uri="{FF2B5EF4-FFF2-40B4-BE49-F238E27FC236}">
                <a16:creationId xmlns:a16="http://schemas.microsoft.com/office/drawing/2014/main" id="{5B6905BD-FEFA-4C73-9309-B458C2E67C33}"/>
              </a:ext>
            </a:extLst>
          </p:cNvPr>
          <p:cNvPicPr>
            <a:picLocks noChangeAspect="1"/>
          </p:cNvPicPr>
          <p:nvPr/>
        </p:nvPicPr>
        <p:blipFill>
          <a:blip r:embed="rId4"/>
          <a:stretch>
            <a:fillRect/>
          </a:stretch>
        </p:blipFill>
        <p:spPr>
          <a:xfrm>
            <a:off x="1886857" y="857538"/>
            <a:ext cx="5660572" cy="3409661"/>
          </a:xfrm>
          <a:prstGeom prst="rect">
            <a:avLst/>
          </a:prstGeom>
        </p:spPr>
      </p:pic>
    </p:spTree>
    <p:extLst>
      <p:ext uri="{BB962C8B-B14F-4D97-AF65-F5344CB8AC3E}">
        <p14:creationId xmlns:p14="http://schemas.microsoft.com/office/powerpoint/2010/main" val="310764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572</Words>
  <Application>Microsoft Office PowerPoint</Application>
  <PresentationFormat>On-screen Show (16:9)</PresentationFormat>
  <Paragraphs>42</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Gill Sans MT</vt:lpstr>
      <vt:lpstr>Roboto</vt:lpstr>
      <vt:lpstr>Georgia</vt:lpstr>
      <vt:lpstr>Arial</vt:lpstr>
      <vt:lpstr>Calibri</vt:lpstr>
      <vt:lpstr>Gallery</vt:lpstr>
      <vt:lpstr>Using the Zomato Kaggle Dataset to evaluate the best location for fast food restaurants in Gurgaon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Zomato Kaggle Dataset to evaluate the best location for fast food restaurants in Gurgaon</dc:title>
  <dc:creator>Nastaran Moghimi</dc:creator>
  <cp:lastModifiedBy>Nastaran Moghimi</cp:lastModifiedBy>
  <cp:revision>2</cp:revision>
  <dcterms:created xsi:type="dcterms:W3CDTF">2020-07-23T16:52:03Z</dcterms:created>
  <dcterms:modified xsi:type="dcterms:W3CDTF">2020-07-23T17:01:12Z</dcterms:modified>
</cp:coreProperties>
</file>