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Lst>
  <p:sldIdLst>
    <p:sldId id="256" r:id="rId2"/>
    <p:sldId id="257" r:id="rId3"/>
    <p:sldId id="258" r:id="rId4"/>
    <p:sldId id="270" r:id="rId5"/>
    <p:sldId id="259" r:id="rId6"/>
    <p:sldId id="260" r:id="rId7"/>
    <p:sldId id="261" r:id="rId8"/>
    <p:sldId id="262" r:id="rId9"/>
    <p:sldId id="263" r:id="rId10"/>
    <p:sldId id="264" r:id="rId11"/>
    <p:sldId id="266"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B6D3-72C7-421A-A7E6-E7A64AC6E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8560E-9705-48E3-B8D9-0E570C3A2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C6EBE3-A1F4-4F59-816D-4560CE975538}"/>
              </a:ext>
            </a:extLst>
          </p:cNvPr>
          <p:cNvSpPr>
            <a:spLocks noGrp="1"/>
          </p:cNvSpPr>
          <p:nvPr>
            <p:ph type="dt" sz="half" idx="10"/>
          </p:nvPr>
        </p:nvSpPr>
        <p:spPr/>
        <p:txBody>
          <a:bodyPr/>
          <a:lstStyle/>
          <a:p>
            <a:fld id="{D4A213A3-10E9-421F-81BE-56E0786AB515}" type="datetime2">
              <a:rPr lang="en-US" smtClean="0"/>
              <a:t>Wednesday, September 2, 2020</a:t>
            </a:fld>
            <a:endParaRPr lang="en-US"/>
          </a:p>
        </p:txBody>
      </p:sp>
      <p:sp>
        <p:nvSpPr>
          <p:cNvPr id="5" name="Footer Placeholder 4">
            <a:extLst>
              <a:ext uri="{FF2B5EF4-FFF2-40B4-BE49-F238E27FC236}">
                <a16:creationId xmlns:a16="http://schemas.microsoft.com/office/drawing/2014/main" id="{8352F908-DCF1-4354-894B-CA31324D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CE9D1-265D-4640-8D7E-61B13A314F5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6461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BE80-0B4F-40B2-AD22-7192F9DF16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01BE5-EBB2-410D-A26C-000DD5655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DCC5B-57E8-4A93-B9D7-19950CE7CB72}"/>
              </a:ext>
            </a:extLst>
          </p:cNvPr>
          <p:cNvSpPr>
            <a:spLocks noGrp="1"/>
          </p:cNvSpPr>
          <p:nvPr>
            <p:ph type="dt" sz="half" idx="10"/>
          </p:nvPr>
        </p:nvSpPr>
        <p:spPr/>
        <p:txBody>
          <a:bodyPr/>
          <a:lstStyle/>
          <a:p>
            <a:fld id="{3D5DABC0-2199-478F-BA77-33A651B6CB89}" type="datetime2">
              <a:rPr lang="en-US" smtClean="0"/>
              <a:t>Wednesday, September 2, 2020</a:t>
            </a:fld>
            <a:endParaRPr lang="en-US"/>
          </a:p>
        </p:txBody>
      </p:sp>
      <p:sp>
        <p:nvSpPr>
          <p:cNvPr id="5" name="Footer Placeholder 4">
            <a:extLst>
              <a:ext uri="{FF2B5EF4-FFF2-40B4-BE49-F238E27FC236}">
                <a16:creationId xmlns:a16="http://schemas.microsoft.com/office/drawing/2014/main" id="{7D21F6F1-2CF4-4B11-BCFB-FC172A4E7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F4283-E8B6-4454-A65F-75D4CA0A4D0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4318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520D8-832A-4CC2-96C8-6077B6D93D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F39BC0-C5F7-4C69-8B7C-257ED0130E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60961-69C5-485E-9873-B63C9D66C8B6}"/>
              </a:ext>
            </a:extLst>
          </p:cNvPr>
          <p:cNvSpPr>
            <a:spLocks noGrp="1"/>
          </p:cNvSpPr>
          <p:nvPr>
            <p:ph type="dt" sz="half" idx="10"/>
          </p:nvPr>
        </p:nvSpPr>
        <p:spPr/>
        <p:txBody>
          <a:bodyPr/>
          <a:lstStyle/>
          <a:p>
            <a:fld id="{D72230C6-DF61-47F4-B8C5-1B70E884BF06}" type="datetime2">
              <a:rPr lang="en-US" smtClean="0"/>
              <a:t>Wednesday, September 2, 2020</a:t>
            </a:fld>
            <a:endParaRPr lang="en-US"/>
          </a:p>
        </p:txBody>
      </p:sp>
      <p:sp>
        <p:nvSpPr>
          <p:cNvPr id="5" name="Footer Placeholder 4">
            <a:extLst>
              <a:ext uri="{FF2B5EF4-FFF2-40B4-BE49-F238E27FC236}">
                <a16:creationId xmlns:a16="http://schemas.microsoft.com/office/drawing/2014/main" id="{369F2073-4034-432C-8823-B5D74BFA4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87089-9251-40A2-882F-F0B36BE6BF9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8163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5C80-5C97-4370-8143-4730FCA88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D997E-1651-4456-A4C2-0C4ADCAD0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12C61-9E4C-46BE-A420-4ACF72D35880}"/>
              </a:ext>
            </a:extLst>
          </p:cNvPr>
          <p:cNvSpPr>
            <a:spLocks noGrp="1"/>
          </p:cNvSpPr>
          <p:nvPr>
            <p:ph type="dt" sz="half" idx="10"/>
          </p:nvPr>
        </p:nvSpPr>
        <p:spPr/>
        <p:txBody>
          <a:bodyPr/>
          <a:lstStyle/>
          <a:p>
            <a:fld id="{6B12B50C-7EEE-46CD-BAF7-BBC4026D959A}" type="datetime2">
              <a:rPr lang="en-US" smtClean="0"/>
              <a:t>Wednesday, September 2, 2020</a:t>
            </a:fld>
            <a:endParaRPr lang="en-US"/>
          </a:p>
        </p:txBody>
      </p:sp>
      <p:sp>
        <p:nvSpPr>
          <p:cNvPr id="5" name="Footer Placeholder 4">
            <a:extLst>
              <a:ext uri="{FF2B5EF4-FFF2-40B4-BE49-F238E27FC236}">
                <a16:creationId xmlns:a16="http://schemas.microsoft.com/office/drawing/2014/main" id="{6D7287E4-56A5-4DF1-90B9-978E926CE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12B62-85E2-4E32-BD88-5542F343C48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8061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217-4777-4FCE-B347-066D9DE9AE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957A30-12D1-4091-B2D6-FE1491663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CC173-D920-4832-8D3B-5D24E782ACB4}"/>
              </a:ext>
            </a:extLst>
          </p:cNvPr>
          <p:cNvSpPr>
            <a:spLocks noGrp="1"/>
          </p:cNvSpPr>
          <p:nvPr>
            <p:ph type="dt" sz="half" idx="10"/>
          </p:nvPr>
        </p:nvSpPr>
        <p:spPr/>
        <p:txBody>
          <a:bodyPr/>
          <a:lstStyle/>
          <a:p>
            <a:fld id="{8D4211C4-AE09-4254-A5E3-6DA9B099C971}" type="datetime2">
              <a:rPr lang="en-US" smtClean="0"/>
              <a:t>Wednesday, September 2, 2020</a:t>
            </a:fld>
            <a:endParaRPr lang="en-US"/>
          </a:p>
        </p:txBody>
      </p:sp>
      <p:sp>
        <p:nvSpPr>
          <p:cNvPr id="5" name="Footer Placeholder 4">
            <a:extLst>
              <a:ext uri="{FF2B5EF4-FFF2-40B4-BE49-F238E27FC236}">
                <a16:creationId xmlns:a16="http://schemas.microsoft.com/office/drawing/2014/main" id="{A3A55799-958A-48E3-8D07-39FF404C5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EEAD8-F15A-48B9-BAF1-96D750E6712E}"/>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9565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4F9F-A2AA-4E0A-B60C-50F020769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38D29-D2F4-4422-87CC-8D552893E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A4B818-4F5E-4F79-9365-2F3C35856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C1A03-40AC-4FE1-9E19-46BFD5998041}"/>
              </a:ext>
            </a:extLst>
          </p:cNvPr>
          <p:cNvSpPr>
            <a:spLocks noGrp="1"/>
          </p:cNvSpPr>
          <p:nvPr>
            <p:ph type="dt" sz="half" idx="10"/>
          </p:nvPr>
        </p:nvSpPr>
        <p:spPr/>
        <p:txBody>
          <a:bodyPr/>
          <a:lstStyle/>
          <a:p>
            <a:fld id="{681742C3-E082-4760-93B2-E209268DD00C}" type="datetime2">
              <a:rPr lang="en-US" smtClean="0"/>
              <a:t>Wednesday, September 2, 2020</a:t>
            </a:fld>
            <a:endParaRPr lang="en-US"/>
          </a:p>
        </p:txBody>
      </p:sp>
      <p:sp>
        <p:nvSpPr>
          <p:cNvPr id="6" name="Footer Placeholder 5">
            <a:extLst>
              <a:ext uri="{FF2B5EF4-FFF2-40B4-BE49-F238E27FC236}">
                <a16:creationId xmlns:a16="http://schemas.microsoft.com/office/drawing/2014/main" id="{26641D82-C5E1-416D-9714-2734819D5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8D59-B303-4164-BE13-D5168A4FDD6F}"/>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350495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D660-BB6A-460C-99D7-318182BBF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F8B44-FE17-483F-AEC4-07C834022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604FB-214B-49E0-9AF3-F47CD3C60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929C2-4512-4135-B709-9FBC3A444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6A02E-638D-498D-999F-F90B29367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F7384-7146-4E87-9EDE-21F5B8C49E59}"/>
              </a:ext>
            </a:extLst>
          </p:cNvPr>
          <p:cNvSpPr>
            <a:spLocks noGrp="1"/>
          </p:cNvSpPr>
          <p:nvPr>
            <p:ph type="dt" sz="half" idx="10"/>
          </p:nvPr>
        </p:nvSpPr>
        <p:spPr/>
        <p:txBody>
          <a:bodyPr/>
          <a:lstStyle/>
          <a:p>
            <a:fld id="{3B6FC950-F824-48B9-B984-CAEE265865E5}" type="datetime2">
              <a:rPr lang="en-US" smtClean="0"/>
              <a:t>Wednesday, September 2, 2020</a:t>
            </a:fld>
            <a:endParaRPr lang="en-US"/>
          </a:p>
        </p:txBody>
      </p:sp>
      <p:sp>
        <p:nvSpPr>
          <p:cNvPr id="8" name="Footer Placeholder 7">
            <a:extLst>
              <a:ext uri="{FF2B5EF4-FFF2-40B4-BE49-F238E27FC236}">
                <a16:creationId xmlns:a16="http://schemas.microsoft.com/office/drawing/2014/main" id="{343714A5-26CA-410E-ADA0-B2AE1EF4F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65854D-2350-4421-8DA5-C9718F526B70}"/>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611929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38A1-3001-445F-B8F9-8566B9E54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E2B9C-5B91-40CA-B2F4-D78D43EBF33D}"/>
              </a:ext>
            </a:extLst>
          </p:cNvPr>
          <p:cNvSpPr>
            <a:spLocks noGrp="1"/>
          </p:cNvSpPr>
          <p:nvPr>
            <p:ph type="dt" sz="half" idx="10"/>
          </p:nvPr>
        </p:nvSpPr>
        <p:spPr/>
        <p:txBody>
          <a:bodyPr/>
          <a:lstStyle/>
          <a:p>
            <a:fld id="{BC8E3A0F-68E7-4D17-BB84-ED1BA4F6AC6B}" type="datetime2">
              <a:rPr lang="en-US" smtClean="0"/>
              <a:t>Wednesday, September 2, 2020</a:t>
            </a:fld>
            <a:endParaRPr lang="en-US"/>
          </a:p>
        </p:txBody>
      </p:sp>
      <p:sp>
        <p:nvSpPr>
          <p:cNvPr id="4" name="Footer Placeholder 3">
            <a:extLst>
              <a:ext uri="{FF2B5EF4-FFF2-40B4-BE49-F238E27FC236}">
                <a16:creationId xmlns:a16="http://schemas.microsoft.com/office/drawing/2014/main" id="{B3453009-3C27-4A0B-B1E0-1F75A8C0A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9440A-E7EB-4BB8-8977-D043FBAAD1C5}"/>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7030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AF727-0E51-45F9-B42C-5F6CC122B335}"/>
              </a:ext>
            </a:extLst>
          </p:cNvPr>
          <p:cNvSpPr>
            <a:spLocks noGrp="1"/>
          </p:cNvSpPr>
          <p:nvPr>
            <p:ph type="dt" sz="half" idx="10"/>
          </p:nvPr>
        </p:nvSpPr>
        <p:spPr/>
        <p:txBody>
          <a:bodyPr/>
          <a:lstStyle/>
          <a:p>
            <a:fld id="{EDB7BC4F-EDA1-4BA2-BFF3-FE5B31CCB58B}" type="datetime2">
              <a:rPr lang="en-US" smtClean="0"/>
              <a:t>Wednesday, September 2, 2020</a:t>
            </a:fld>
            <a:endParaRPr lang="en-US"/>
          </a:p>
        </p:txBody>
      </p:sp>
      <p:sp>
        <p:nvSpPr>
          <p:cNvPr id="3" name="Footer Placeholder 2">
            <a:extLst>
              <a:ext uri="{FF2B5EF4-FFF2-40B4-BE49-F238E27FC236}">
                <a16:creationId xmlns:a16="http://schemas.microsoft.com/office/drawing/2014/main" id="{0D0B7261-1502-4702-903F-556F83055B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8BCC49-5B74-4C11-9E24-81B33AEB1CA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2125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A913-F6D7-4A35-B1E9-48A30CB17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499DD-72E3-454E-B9BE-2D70D6AF3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164F1-344B-48A3-B58C-407D7FCD9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4EEFC-D53A-4706-8C2B-2E73EBC9667C}"/>
              </a:ext>
            </a:extLst>
          </p:cNvPr>
          <p:cNvSpPr>
            <a:spLocks noGrp="1"/>
          </p:cNvSpPr>
          <p:nvPr>
            <p:ph type="dt" sz="half" idx="10"/>
          </p:nvPr>
        </p:nvSpPr>
        <p:spPr/>
        <p:txBody>
          <a:bodyPr/>
          <a:lstStyle/>
          <a:p>
            <a:fld id="{3AAE694C-1394-4838-A564-7380835C2E77}" type="datetime2">
              <a:rPr lang="en-US" smtClean="0"/>
              <a:t>Wednesday, September 2, 2020</a:t>
            </a:fld>
            <a:endParaRPr lang="en-US"/>
          </a:p>
        </p:txBody>
      </p:sp>
      <p:sp>
        <p:nvSpPr>
          <p:cNvPr id="6" name="Footer Placeholder 5">
            <a:extLst>
              <a:ext uri="{FF2B5EF4-FFF2-40B4-BE49-F238E27FC236}">
                <a16:creationId xmlns:a16="http://schemas.microsoft.com/office/drawing/2014/main" id="{C1098610-B492-4DD8-AA68-E65352510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513D7-832B-4932-8503-CF2C44458FE5}"/>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159642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A77C-9A24-4C1C-B9E0-0BD9FCDAE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5B308F-EA0B-4A8E-8596-F6053613D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D13C7-5EA0-4EBA-9830-AFC6BCBCE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F21D8-E4C9-40DB-BDA1-B946BCB304A7}"/>
              </a:ext>
            </a:extLst>
          </p:cNvPr>
          <p:cNvSpPr>
            <a:spLocks noGrp="1"/>
          </p:cNvSpPr>
          <p:nvPr>
            <p:ph type="dt" sz="half" idx="10"/>
          </p:nvPr>
        </p:nvSpPr>
        <p:spPr/>
        <p:txBody>
          <a:bodyPr/>
          <a:lstStyle/>
          <a:p>
            <a:fld id="{CAB84B19-1A00-4EDB-8425-E1827A377364}" type="datetime2">
              <a:rPr lang="en-US" smtClean="0"/>
              <a:t>Wednesday, September 2, 2020</a:t>
            </a:fld>
            <a:endParaRPr lang="en-US"/>
          </a:p>
        </p:txBody>
      </p:sp>
      <p:sp>
        <p:nvSpPr>
          <p:cNvPr id="6" name="Footer Placeholder 5">
            <a:extLst>
              <a:ext uri="{FF2B5EF4-FFF2-40B4-BE49-F238E27FC236}">
                <a16:creationId xmlns:a16="http://schemas.microsoft.com/office/drawing/2014/main" id="{6CD99FC1-E383-4057-B15A-1E4802475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9B13C-AB75-409D-8E22-5E753E15825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4180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41C16-D3AC-45F4-8C68-4E5477B41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AB01-22CE-4B3D-A7D2-8BAAFE027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8705C-8996-4510-8749-EA2856D63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76A27-8146-4F75-9851-A83577C6FD8A}" type="datetime2">
              <a:rPr lang="en-US" smtClean="0"/>
              <a:t>Wednesday, September 2, 2020</a:t>
            </a:fld>
            <a:endParaRPr lang="en-US"/>
          </a:p>
        </p:txBody>
      </p:sp>
      <p:sp>
        <p:nvSpPr>
          <p:cNvPr id="5" name="Footer Placeholder 4">
            <a:extLst>
              <a:ext uri="{FF2B5EF4-FFF2-40B4-BE49-F238E27FC236}">
                <a16:creationId xmlns:a16="http://schemas.microsoft.com/office/drawing/2014/main" id="{C1ADA61F-DA9C-49C5-A737-4265F4949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C4D9CC-198B-45D8-B3A3-E321C6A73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628930106"/>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CFEBE6-D946-491E-95D3-90D1146DCCF4}"/>
              </a:ext>
            </a:extLst>
          </p:cNvPr>
          <p:cNvSpPr txBox="1"/>
          <p:nvPr/>
        </p:nvSpPr>
        <p:spPr>
          <a:xfrm>
            <a:off x="592183" y="1567543"/>
            <a:ext cx="5712823" cy="3815275"/>
          </a:xfrm>
          <a:prstGeom prst="rect">
            <a:avLst/>
          </a:prstGeom>
          <a:noFill/>
        </p:spPr>
        <p:txBody>
          <a:bodyPr wrap="square" rtlCol="0">
            <a:spAutoFit/>
          </a:bodyPr>
          <a:lstStyle/>
          <a:p>
            <a:pPr algn="l"/>
            <a:r>
              <a:rPr lang="en-US" sz="1800" dirty="0">
                <a:effectLst/>
                <a:latin typeface="Calibri" panose="020F0502020204030204" pitchFamily="34" charset="0"/>
                <a:ea typeface="Calibri" panose="020F0502020204030204" pitchFamily="34" charset="0"/>
                <a:cs typeface="Calibri" panose="020F0502020204030204" pitchFamily="34" charset="0"/>
              </a:rPr>
              <a:t>The Credit Card Fraud Detection Problem includes modeling past credit card transactions with the knowledge of the ones that turned out to be a fraud. This model is then used to identify whether a new transaction is fraudulent or not.</a:t>
            </a:r>
            <a:r>
              <a:rPr lang="en-US" sz="1800" b="0" i="0" u="none" strike="noStrike" baseline="0" dirty="0">
                <a:latin typeface="Georgia" panose="02040502050405020303" pitchFamily="18" charset="0"/>
              </a:rPr>
              <a:t> </a:t>
            </a:r>
            <a:r>
              <a:rPr lang="en-US" sz="1800" b="0" i="0" u="none" strike="noStrike" baseline="0" dirty="0"/>
              <a:t>The models to be used will be two unsupervised algorithms such as Local Outlier Factor and Isolation Forest Algorithm. The model will</a:t>
            </a:r>
          </a:p>
          <a:p>
            <a:pPr algn="l"/>
            <a:r>
              <a:rPr lang="en-US" sz="1800" b="0" i="0" u="none" strike="noStrike" baseline="0" dirty="0"/>
              <a:t>also include a supervised learning algorithm which will be Random Forest and </a:t>
            </a:r>
            <a:r>
              <a:rPr lang="en-US" sz="1800" b="0" i="0" u="none" strike="noStrike" baseline="0" dirty="0" err="1"/>
              <a:t>XGBoost</a:t>
            </a:r>
            <a:r>
              <a:rPr lang="en-US" sz="1800" b="0" i="0" u="none" strike="noStrike" baseline="0" dirty="0"/>
              <a:t> .</a:t>
            </a:r>
            <a:r>
              <a:rPr lang="en-US" sz="1800" dirty="0">
                <a:effectLst/>
                <a:ea typeface="Calibri" panose="020F0502020204030204" pitchFamily="34" charset="0"/>
                <a:cs typeface="Calibri" panose="020F0502020204030204" pitchFamily="34" charset="0"/>
              </a:rPr>
              <a:t> My aim here is to detect 100% of the fraudulent transactions while minimizing the incorrect fraud predictions.</a:t>
            </a:r>
            <a:endParaRPr lang="en-US" sz="1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020A7787-0AD2-499E-8039-070D485454D5}"/>
              </a:ext>
            </a:extLst>
          </p:cNvPr>
          <p:cNvSpPr txBox="1"/>
          <p:nvPr/>
        </p:nvSpPr>
        <p:spPr>
          <a:xfrm>
            <a:off x="1911927" y="600364"/>
            <a:ext cx="2935419" cy="646331"/>
          </a:xfrm>
          <a:prstGeom prst="rect">
            <a:avLst/>
          </a:prstGeom>
          <a:noFill/>
        </p:spPr>
        <p:txBody>
          <a:bodyPr wrap="non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Credit Card Fraud Detection </a:t>
            </a:r>
            <a:endParaRPr lang="en-US" dirty="0"/>
          </a:p>
        </p:txBody>
      </p:sp>
      <p:pic>
        <p:nvPicPr>
          <p:cNvPr id="11266" name="Picture 2" descr="Credit Card Fraud Detection Using SMOTE Technique – AI Journey">
            <a:extLst>
              <a:ext uri="{FF2B5EF4-FFF2-40B4-BE49-F238E27FC236}">
                <a16:creationId xmlns:a16="http://schemas.microsoft.com/office/drawing/2014/main" id="{6CCDA3E7-757B-4153-B3AE-C68D5A0AF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565" y="1711086"/>
            <a:ext cx="4746171" cy="344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61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A890E-D7FB-478F-B0B4-868267BE3971}"/>
              </a:ext>
            </a:extLst>
          </p:cNvPr>
          <p:cNvSpPr txBox="1"/>
          <p:nvPr/>
        </p:nvSpPr>
        <p:spPr>
          <a:xfrm>
            <a:off x="649224" y="645106"/>
            <a:ext cx="5122652" cy="125989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500" b="1" i="0">
                <a:solidFill>
                  <a:schemeClr val="tx1">
                    <a:lumMod val="85000"/>
                    <a:lumOff val="15000"/>
                  </a:schemeClr>
                </a:solidFill>
                <a:effectLst/>
                <a:latin typeface="+mj-lt"/>
                <a:ea typeface="+mj-ea"/>
                <a:cs typeface="+mj-cs"/>
              </a:rPr>
              <a:t>Increase successful detections with data resampling</a:t>
            </a:r>
          </a:p>
          <a:p>
            <a:pPr>
              <a:lnSpc>
                <a:spcPct val="90000"/>
              </a:lnSpc>
              <a:spcBef>
                <a:spcPct val="0"/>
              </a:spcBef>
              <a:spcAft>
                <a:spcPts val="600"/>
              </a:spcAft>
            </a:pPr>
            <a:endParaRPr lang="en-US" sz="2500" dirty="0">
              <a:solidFill>
                <a:schemeClr val="tx1">
                  <a:lumMod val="85000"/>
                  <a:lumOff val="15000"/>
                </a:schemeClr>
              </a:solidFill>
              <a:latin typeface="+mj-lt"/>
              <a:ea typeface="+mj-ea"/>
              <a:cs typeface="+mj-cs"/>
            </a:endParaRPr>
          </a:p>
        </p:txBody>
      </p:sp>
      <p:sp>
        <p:nvSpPr>
          <p:cNvPr id="5" name="TextBox 4">
            <a:extLst>
              <a:ext uri="{FF2B5EF4-FFF2-40B4-BE49-F238E27FC236}">
                <a16:creationId xmlns:a16="http://schemas.microsoft.com/office/drawing/2014/main" id="{AA0431CA-8BBD-4E93-B3D3-ACE13713EB49}"/>
              </a:ext>
            </a:extLst>
          </p:cNvPr>
          <p:cNvSpPr txBox="1"/>
          <p:nvPr/>
        </p:nvSpPr>
        <p:spPr>
          <a:xfrm>
            <a:off x="649225" y="2133600"/>
            <a:ext cx="5122652" cy="3759253"/>
          </a:xfrm>
          <a:prstGeom prst="rect">
            <a:avLst/>
          </a:prstGeom>
        </p:spPr>
        <p:txBody>
          <a:bodyPr vert="horz" lIns="91440" tIns="45720" rIns="91440" bIns="45720" rtlCol="0">
            <a:normAutofit/>
          </a:bodyPr>
          <a:lstStyle/>
          <a:p>
            <a:pPr>
              <a:lnSpc>
                <a:spcPct val="90000"/>
              </a:lnSpc>
              <a:spcBef>
                <a:spcPts val="1000"/>
              </a:spcBef>
              <a:buClr>
                <a:schemeClr val="accent1"/>
              </a:buClr>
            </a:pPr>
            <a:r>
              <a:rPr lang="en-US" sz="2000" i="0" dirty="0">
                <a:solidFill>
                  <a:schemeClr val="tx1">
                    <a:lumMod val="75000"/>
                    <a:lumOff val="25000"/>
                  </a:schemeClr>
                </a:solidFill>
                <a:effectLst/>
              </a:rPr>
              <a:t>Oversampling(SMOTE) :</a:t>
            </a:r>
          </a:p>
          <a:p>
            <a:pPr>
              <a:lnSpc>
                <a:spcPct val="90000"/>
              </a:lnSpc>
              <a:spcBef>
                <a:spcPts val="1000"/>
              </a:spcBef>
              <a:buClr>
                <a:schemeClr val="accent1"/>
              </a:buClr>
            </a:pPr>
            <a:r>
              <a:rPr lang="en-US" b="0" i="0" dirty="0">
                <a:solidFill>
                  <a:schemeClr val="tx1">
                    <a:lumMod val="75000"/>
                    <a:lumOff val="25000"/>
                  </a:schemeClr>
                </a:solidFill>
                <a:effectLst/>
              </a:rPr>
              <a:t>It should be clear that SMOTE has balanced our data completely, and that the minority class is now equal in size to the majority class.</a:t>
            </a:r>
            <a:endParaRPr lang="en-US" b="1" i="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p:txBody>
      </p:sp>
      <p:pic>
        <p:nvPicPr>
          <p:cNvPr id="6" name="Picture 5">
            <a:extLst>
              <a:ext uri="{FF2B5EF4-FFF2-40B4-BE49-F238E27FC236}">
                <a16:creationId xmlns:a16="http://schemas.microsoft.com/office/drawing/2014/main" id="{AF5BCD6D-FA1B-40D8-AE2C-AF469993602A}"/>
              </a:ext>
            </a:extLst>
          </p:cNvPr>
          <p:cNvPicPr>
            <a:picLocks noChangeAspect="1"/>
          </p:cNvPicPr>
          <p:nvPr/>
        </p:nvPicPr>
        <p:blipFill>
          <a:blip r:embed="rId2"/>
          <a:stretch>
            <a:fillRect/>
          </a:stretch>
        </p:blipFill>
        <p:spPr>
          <a:xfrm>
            <a:off x="6091916" y="1104126"/>
            <a:ext cx="5451627" cy="1780791"/>
          </a:xfrm>
          <a:prstGeom prst="rect">
            <a:avLst/>
          </a:prstGeom>
        </p:spPr>
      </p:pic>
      <p:pic>
        <p:nvPicPr>
          <p:cNvPr id="5124" name="Picture 4" descr="Image for post">
            <a:extLst>
              <a:ext uri="{FF2B5EF4-FFF2-40B4-BE49-F238E27FC236}">
                <a16:creationId xmlns:a16="http://schemas.microsoft.com/office/drawing/2014/main" id="{FDFB6B0E-B84D-4D66-9E2F-39B6DE7BA8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3330" y="3881590"/>
            <a:ext cx="5299445" cy="162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26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EF853-062A-44E4-B24A-D939F4C531A6}"/>
              </a:ext>
            </a:extLst>
          </p:cNvPr>
          <p:cNvSpPr txBox="1"/>
          <p:nvPr/>
        </p:nvSpPr>
        <p:spPr>
          <a:xfrm>
            <a:off x="654342" y="5233851"/>
            <a:ext cx="10529581" cy="738664"/>
          </a:xfrm>
          <a:prstGeom prst="rect">
            <a:avLst/>
          </a:prstGeom>
          <a:noFill/>
        </p:spPr>
        <p:txBody>
          <a:bodyPr wrap="square" rtlCol="0">
            <a:spAutoFit/>
          </a:bodyPr>
          <a:lstStyle/>
          <a:p>
            <a:r>
              <a:rPr lang="en-US" sz="1400" b="0" i="0" dirty="0">
                <a:solidFill>
                  <a:srgbClr val="292929"/>
                </a:solidFill>
                <a:effectLst/>
              </a:rPr>
              <a:t>The machine learning algorithms for detecting credit card fraud are highly efficient, but there are still gaps to close. One of the biggest problems is the occurrence of False Positives, that is when the algorithm incorrectly detects a fraud. Thus, we are always searching for ways to shrink even more that 3% mark of False Positives.</a:t>
            </a:r>
            <a:endParaRPr lang="en-US" sz="1400" dirty="0"/>
          </a:p>
        </p:txBody>
      </p:sp>
      <p:pic>
        <p:nvPicPr>
          <p:cNvPr id="5" name="Picture 4">
            <a:extLst>
              <a:ext uri="{FF2B5EF4-FFF2-40B4-BE49-F238E27FC236}">
                <a16:creationId xmlns:a16="http://schemas.microsoft.com/office/drawing/2014/main" id="{F1256ECD-A769-41EA-9A8A-38127388E80E}"/>
              </a:ext>
            </a:extLst>
          </p:cNvPr>
          <p:cNvPicPr>
            <a:picLocks noChangeAspect="1"/>
          </p:cNvPicPr>
          <p:nvPr/>
        </p:nvPicPr>
        <p:blipFill>
          <a:blip r:embed="rId2"/>
          <a:stretch>
            <a:fillRect/>
          </a:stretch>
        </p:blipFill>
        <p:spPr>
          <a:xfrm>
            <a:off x="8087010" y="508000"/>
            <a:ext cx="3609577" cy="2183390"/>
          </a:xfrm>
          <a:prstGeom prst="rect">
            <a:avLst/>
          </a:prstGeom>
        </p:spPr>
      </p:pic>
      <p:sp>
        <p:nvSpPr>
          <p:cNvPr id="6" name="TextBox 5">
            <a:extLst>
              <a:ext uri="{FF2B5EF4-FFF2-40B4-BE49-F238E27FC236}">
                <a16:creationId xmlns:a16="http://schemas.microsoft.com/office/drawing/2014/main" id="{222558B8-3A95-4978-A9B6-20D93DEB646C}"/>
              </a:ext>
            </a:extLst>
          </p:cNvPr>
          <p:cNvSpPr txBox="1"/>
          <p:nvPr/>
        </p:nvSpPr>
        <p:spPr>
          <a:xfrm>
            <a:off x="654342" y="226503"/>
            <a:ext cx="6971251" cy="5109091"/>
          </a:xfrm>
          <a:prstGeom prst="rect">
            <a:avLst/>
          </a:prstGeom>
          <a:noFill/>
        </p:spPr>
        <p:txBody>
          <a:bodyPr wrap="square" rtlCol="0">
            <a:spAutoFit/>
          </a:bodyPr>
          <a:lstStyle/>
          <a:p>
            <a:r>
              <a:rPr lang="en-US" sz="1400" dirty="0"/>
              <a:t>Modeling</a:t>
            </a:r>
          </a:p>
          <a:p>
            <a:r>
              <a:rPr lang="en-US" sz="1400" b="0" i="0" dirty="0">
                <a:solidFill>
                  <a:srgbClr val="292929"/>
                </a:solidFill>
                <a:effectLst/>
                <a:latin typeface="medium-content-serif-font"/>
              </a:rPr>
              <a:t>we are using </a:t>
            </a:r>
            <a:r>
              <a:rPr lang="en-US" sz="1400" b="0" i="0" dirty="0" err="1">
                <a:solidFill>
                  <a:srgbClr val="292929"/>
                </a:solidFill>
                <a:effectLst/>
                <a:latin typeface="medium-content-serif-font"/>
              </a:rPr>
              <a:t>XGBoost</a:t>
            </a:r>
            <a:r>
              <a:rPr lang="en-US" sz="1400" b="0" i="0" dirty="0">
                <a:solidFill>
                  <a:srgbClr val="292929"/>
                </a:solidFill>
                <a:effectLst/>
                <a:latin typeface="medium-content-serif-font"/>
              </a:rPr>
              <a:t>, Isolation Forest, </a:t>
            </a:r>
            <a:r>
              <a:rPr lang="en-US" sz="1400" b="0" i="0" dirty="0" err="1">
                <a:solidFill>
                  <a:srgbClr val="292929"/>
                </a:solidFill>
                <a:effectLst/>
                <a:latin typeface="medium-content-serif-font"/>
              </a:rPr>
              <a:t>RandomForest</a:t>
            </a:r>
            <a:r>
              <a:rPr lang="en-US" sz="1400" b="0" i="0" dirty="0">
                <a:solidFill>
                  <a:srgbClr val="292929"/>
                </a:solidFill>
                <a:effectLst/>
                <a:latin typeface="medium-content-serif-font"/>
              </a:rPr>
              <a:t>, Local Outlier Factor to perform my predictions. </a:t>
            </a:r>
            <a:r>
              <a:rPr lang="en-US" sz="1400" dirty="0">
                <a:solidFill>
                  <a:srgbClr val="292929"/>
                </a:solidFill>
                <a:latin typeface="medium-content-serif-font"/>
              </a:rPr>
              <a:t>In this project I would like to </a:t>
            </a:r>
            <a:r>
              <a:rPr lang="en-US" sz="1400" dirty="0">
                <a:solidFill>
                  <a:srgbClr val="292929"/>
                </a:solidFill>
              </a:rPr>
              <a:t>compare 2 machine </a:t>
            </a:r>
            <a:r>
              <a:rPr lang="en-US" sz="1400" dirty="0">
                <a:solidFill>
                  <a:srgbClr val="292929"/>
                </a:solidFill>
                <a:latin typeface="medium-content-serif-font"/>
              </a:rPr>
              <a:t>learning method:</a:t>
            </a:r>
          </a:p>
          <a:p>
            <a:pPr marL="285750" indent="-285750">
              <a:buFont typeface="Arial" panose="020B0604020202020204" pitchFamily="34" charset="0"/>
              <a:buChar char="•"/>
            </a:pPr>
            <a:r>
              <a:rPr lang="en-US" sz="1400" dirty="0">
                <a:solidFill>
                  <a:srgbClr val="292929"/>
                </a:solidFill>
                <a:latin typeface="medium-content-serif-font"/>
              </a:rPr>
              <a:t>Random Forest</a:t>
            </a:r>
          </a:p>
          <a:p>
            <a:pPr marL="285750" indent="-285750">
              <a:buFont typeface="Arial" panose="020B0604020202020204" pitchFamily="34" charset="0"/>
              <a:buChar char="•"/>
            </a:pPr>
            <a:r>
              <a:rPr lang="en-US" sz="1400" dirty="0" err="1">
                <a:solidFill>
                  <a:srgbClr val="292929"/>
                </a:solidFill>
                <a:latin typeface="medium-content-serif-font"/>
              </a:rPr>
              <a:t>XGBoost</a:t>
            </a:r>
            <a:endParaRPr lang="en-US" sz="1400" dirty="0">
              <a:solidFill>
                <a:srgbClr val="292929"/>
              </a:solidFill>
              <a:latin typeface="medium-content-serif-font"/>
            </a:endParaRPr>
          </a:p>
          <a:p>
            <a:endParaRPr lang="en-US" sz="1400" dirty="0">
              <a:solidFill>
                <a:srgbClr val="292929"/>
              </a:solidFill>
              <a:latin typeface="medium-content-serif-font"/>
            </a:endParaRPr>
          </a:p>
          <a:p>
            <a:r>
              <a:rPr lang="en-US" sz="1400" dirty="0"/>
              <a:t>The Random Forest classification report is :</a:t>
            </a:r>
          </a:p>
          <a:p>
            <a:r>
              <a:rPr lang="en-US" sz="1400" dirty="0"/>
              <a:t>With the Random Forest Classifier with SMOTE Model, we have:</a:t>
            </a:r>
          </a:p>
          <a:p>
            <a:pPr marL="285750" indent="-285750">
              <a:buFont typeface="Arial" panose="020B0604020202020204" pitchFamily="34" charset="0"/>
              <a:buChar char="•"/>
            </a:pPr>
            <a:r>
              <a:rPr lang="en-US" sz="1400" dirty="0"/>
              <a:t>The model is able to predict only 92% of fraudulent transactions .(precision score)</a:t>
            </a:r>
          </a:p>
          <a:p>
            <a:pPr marL="285750" indent="-285750">
              <a:buFont typeface="Arial" panose="020B0604020202020204" pitchFamily="34" charset="0"/>
              <a:buChar char="•"/>
            </a:pPr>
            <a:r>
              <a:rPr lang="en-US" sz="1400" dirty="0"/>
              <a:t> 84978 transactions classified as valid and were actually valid(True Positive)(here 84980 are the number of CORRECTLY PREDICTED safe cases).</a:t>
            </a:r>
          </a:p>
          <a:p>
            <a:pPr marL="285750" indent="-285750">
              <a:buFont typeface="Arial" panose="020B0604020202020204" pitchFamily="34" charset="0"/>
              <a:buChar char="•"/>
            </a:pPr>
            <a:r>
              <a:rPr lang="en-US" sz="1400" dirty="0"/>
              <a:t>11 transactions classified as fraud but that were really valid(type 1 error)( here 9 are the number of MISCLASSIFIED safe cases. Hence 9 safe cases were misclassified as a fraud. This is potentially less dangerous as it’s better to stop some safe transactions with the slightest chance of fraud.;</a:t>
            </a:r>
          </a:p>
          <a:p>
            <a:pPr marL="285750" indent="-285750">
              <a:buFont typeface="Arial" panose="020B0604020202020204" pitchFamily="34" charset="0"/>
              <a:buChar char="•"/>
            </a:pPr>
            <a:r>
              <a:rPr lang="en-US" sz="1400" dirty="0"/>
              <a:t> 30 transactions classified as valid, but which were fraud (type 2 error)(here 30 are the number of MISCLASSIFIED fraud cases. hence 30 fraud cases were misclassified as safe. This is very dangerous because we are letting the fraud cases pass through. This can cause a huge loss to the organization.;</a:t>
            </a:r>
          </a:p>
          <a:p>
            <a:pPr marL="285750" indent="-285750">
              <a:buFont typeface="Arial" panose="020B0604020202020204" pitchFamily="34" charset="0"/>
              <a:buChar char="•"/>
            </a:pPr>
            <a:r>
              <a:rPr lang="en-US" sz="1400" dirty="0"/>
              <a:t>99 transactions classified as fraud and were actually fraud.</a:t>
            </a:r>
          </a:p>
          <a:p>
            <a:pPr marL="285750" indent="-285750">
              <a:buFont typeface="Arial" panose="020B0604020202020204" pitchFamily="34" charset="0"/>
              <a:buChar char="•"/>
            </a:pPr>
            <a:r>
              <a:rPr lang="en-US" sz="1400" dirty="0"/>
              <a:t> we have 129 transactions as fraud.</a:t>
            </a:r>
          </a:p>
          <a:p>
            <a:pPr marL="285750" indent="-285750">
              <a:buFont typeface="Arial" panose="020B0604020202020204" pitchFamily="34" charset="0"/>
              <a:buChar char="•"/>
            </a:pPr>
            <a:r>
              <a:rPr lang="en-US" sz="1400" dirty="0"/>
              <a:t>Look at the precision, recall, f1_score .The accuracy looks good.</a:t>
            </a:r>
          </a:p>
          <a:p>
            <a:endParaRPr lang="en-US" dirty="0"/>
          </a:p>
        </p:txBody>
      </p:sp>
    </p:spTree>
    <p:extLst>
      <p:ext uri="{BB962C8B-B14F-4D97-AF65-F5344CB8AC3E}">
        <p14:creationId xmlns:p14="http://schemas.microsoft.com/office/powerpoint/2010/main" val="21100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42545E-3006-4427-8E8E-C6F376368E0E}"/>
              </a:ext>
            </a:extLst>
          </p:cNvPr>
          <p:cNvSpPr txBox="1"/>
          <p:nvPr/>
        </p:nvSpPr>
        <p:spPr>
          <a:xfrm>
            <a:off x="649224" y="645106"/>
            <a:ext cx="4005071" cy="1259894"/>
          </a:xfrm>
          <a:prstGeom prst="rect">
            <a:avLst/>
          </a:prstGeom>
        </p:spPr>
        <p:txBody>
          <a:bodyPr vert="horz" lIns="91440" tIns="45720" rIns="91440" bIns="45720" rtlCol="0" anchor="t">
            <a:normAutofit/>
          </a:bodyPr>
          <a:lstStyle/>
          <a:p>
            <a:pPr>
              <a:spcBef>
                <a:spcPct val="0"/>
              </a:spcBef>
              <a:spcAft>
                <a:spcPts val="600"/>
              </a:spcAft>
            </a:pPr>
            <a:r>
              <a:rPr lang="en-US" sz="3200" b="1" dirty="0">
                <a:solidFill>
                  <a:schemeClr val="tx1">
                    <a:lumMod val="85000"/>
                    <a:lumOff val="15000"/>
                  </a:schemeClr>
                </a:solidFill>
                <a:latin typeface="+mj-lt"/>
                <a:ea typeface="+mj-ea"/>
                <a:cs typeface="+mj-cs"/>
              </a:rPr>
              <a:t>XGBOOST</a:t>
            </a:r>
          </a:p>
        </p:txBody>
      </p:sp>
      <p:sp>
        <p:nvSpPr>
          <p:cNvPr id="5" name="TextBox 4">
            <a:extLst>
              <a:ext uri="{FF2B5EF4-FFF2-40B4-BE49-F238E27FC236}">
                <a16:creationId xmlns:a16="http://schemas.microsoft.com/office/drawing/2014/main" id="{82448AE4-E889-483E-8623-9D42E4D2C2CB}"/>
              </a:ext>
            </a:extLst>
          </p:cNvPr>
          <p:cNvSpPr txBox="1"/>
          <p:nvPr/>
        </p:nvSpPr>
        <p:spPr>
          <a:xfrm>
            <a:off x="678892" y="1275053"/>
            <a:ext cx="4097481" cy="2108269"/>
          </a:xfrm>
          <a:prstGeom prst="rect">
            <a:avLst/>
          </a:prstGeom>
        </p:spPr>
        <p:txBody>
          <a:bodyPr vert="horz" lIns="91440" tIns="45720" rIns="91440" bIns="45720" rtlCol="0">
            <a:normAutofit/>
          </a:bodyPr>
          <a:lstStyle/>
          <a:p>
            <a:pPr>
              <a:spcBef>
                <a:spcPts val="1000"/>
              </a:spcBef>
              <a:buClr>
                <a:schemeClr val="accent1"/>
              </a:buClr>
            </a:pPr>
            <a:r>
              <a:rPr lang="en-US" sz="1400" b="0" i="0" u="none" strike="noStrike" baseline="0" dirty="0" err="1">
                <a:solidFill>
                  <a:schemeClr val="tx1">
                    <a:lumMod val="75000"/>
                    <a:lumOff val="25000"/>
                  </a:schemeClr>
                </a:solidFill>
              </a:rPr>
              <a:t>XGBoost</a:t>
            </a:r>
            <a:r>
              <a:rPr lang="en-US" sz="1400" b="0" i="0" u="none" strike="noStrike" baseline="0" dirty="0">
                <a:solidFill>
                  <a:schemeClr val="tx1">
                    <a:lumMod val="75000"/>
                    <a:lumOff val="25000"/>
                  </a:schemeClr>
                </a:solidFill>
              </a:rPr>
              <a:t> has an inherent ability to handle missing values.</a:t>
            </a:r>
            <a:endParaRPr lang="en-US" sz="1400" dirty="0">
              <a:solidFill>
                <a:schemeClr val="tx1">
                  <a:lumMod val="75000"/>
                  <a:lumOff val="25000"/>
                </a:schemeClr>
              </a:solidFill>
            </a:endParaRPr>
          </a:p>
        </p:txBody>
      </p:sp>
      <p:pic>
        <p:nvPicPr>
          <p:cNvPr id="7" name="Picture 6" descr="A screenshot of a social media post&#10;&#10;Description automatically generated">
            <a:extLst>
              <a:ext uri="{FF2B5EF4-FFF2-40B4-BE49-F238E27FC236}">
                <a16:creationId xmlns:a16="http://schemas.microsoft.com/office/drawing/2014/main" id="{BA5BBD46-E324-4A7C-8ED8-165FD208C4EE}"/>
              </a:ext>
            </a:extLst>
          </p:cNvPr>
          <p:cNvPicPr>
            <a:picLocks noChangeAspect="1"/>
          </p:cNvPicPr>
          <p:nvPr/>
        </p:nvPicPr>
        <p:blipFill rotWithShape="1">
          <a:blip r:embed="rId2"/>
          <a:srcRect r="30074" b="-3"/>
          <a:stretch/>
        </p:blipFill>
        <p:spPr>
          <a:xfrm>
            <a:off x="5171090" y="990727"/>
            <a:ext cx="2907507" cy="2027074"/>
          </a:xfrm>
          <a:prstGeom prst="rect">
            <a:avLst/>
          </a:prstGeom>
        </p:spPr>
      </p:pic>
      <p:pic>
        <p:nvPicPr>
          <p:cNvPr id="9" name="Picture 8">
            <a:extLst>
              <a:ext uri="{FF2B5EF4-FFF2-40B4-BE49-F238E27FC236}">
                <a16:creationId xmlns:a16="http://schemas.microsoft.com/office/drawing/2014/main" id="{F4794F42-E636-4584-81AF-804306D28647}"/>
              </a:ext>
            </a:extLst>
          </p:cNvPr>
          <p:cNvPicPr>
            <a:picLocks noChangeAspect="1"/>
          </p:cNvPicPr>
          <p:nvPr/>
        </p:nvPicPr>
        <p:blipFill>
          <a:blip r:embed="rId3"/>
          <a:stretch>
            <a:fillRect/>
          </a:stretch>
        </p:blipFill>
        <p:spPr>
          <a:xfrm>
            <a:off x="8322754" y="685717"/>
            <a:ext cx="3165484" cy="2514393"/>
          </a:xfrm>
          <a:prstGeom prst="rect">
            <a:avLst/>
          </a:prstGeom>
        </p:spPr>
      </p:pic>
      <p:sp>
        <p:nvSpPr>
          <p:cNvPr id="8" name="TextBox 7">
            <a:extLst>
              <a:ext uri="{FF2B5EF4-FFF2-40B4-BE49-F238E27FC236}">
                <a16:creationId xmlns:a16="http://schemas.microsoft.com/office/drawing/2014/main" id="{0657756A-F031-4612-A06C-1399EE49925A}"/>
              </a:ext>
            </a:extLst>
          </p:cNvPr>
          <p:cNvSpPr txBox="1"/>
          <p:nvPr/>
        </p:nvSpPr>
        <p:spPr>
          <a:xfrm>
            <a:off x="678892" y="1703907"/>
            <a:ext cx="4149680" cy="2108269"/>
          </a:xfrm>
          <a:prstGeom prst="rect">
            <a:avLst/>
          </a:prstGeom>
          <a:noFill/>
        </p:spPr>
        <p:txBody>
          <a:bodyPr wrap="square" rtlCol="0">
            <a:spAutoFit/>
          </a:bodyPr>
          <a:lstStyle/>
          <a:p>
            <a:pPr>
              <a:spcAft>
                <a:spcPts val="600"/>
              </a:spcAft>
            </a:pPr>
            <a:r>
              <a:rPr lang="en-US" sz="1400" b="0" i="0" dirty="0">
                <a:solidFill>
                  <a:srgbClr val="292929"/>
                </a:solidFill>
                <a:effectLst/>
              </a:rPr>
              <a:t>Let’s see if we can improve their performance through hyperparameter optimization:</a:t>
            </a:r>
            <a:endParaRPr lang="en-US" sz="1400" dirty="0">
              <a:solidFill>
                <a:srgbClr val="292929"/>
              </a:solidFill>
            </a:endParaRPr>
          </a:p>
          <a:p>
            <a:pPr>
              <a:spcAft>
                <a:spcPts val="600"/>
              </a:spcAft>
            </a:pPr>
            <a:r>
              <a:rPr lang="en-US" sz="1400" dirty="0">
                <a:solidFill>
                  <a:srgbClr val="000000"/>
                </a:solidFill>
              </a:rPr>
              <a:t>I want to use </a:t>
            </a:r>
            <a:r>
              <a:rPr lang="en-US" sz="1400" i="0" dirty="0" err="1">
                <a:solidFill>
                  <a:srgbClr val="000000"/>
                </a:solidFill>
                <a:effectLst/>
              </a:rPr>
              <a:t>GridSearchCV</a:t>
            </a:r>
            <a:r>
              <a:rPr lang="en-US" sz="1400" i="0" dirty="0">
                <a:solidFill>
                  <a:srgbClr val="000000"/>
                </a:solidFill>
                <a:effectLst/>
              </a:rPr>
              <a:t> for hyperparameter tuning. In this approach machine learning is an evaluated for a range of hyperparameter values. but my result didn’t improve.</a:t>
            </a:r>
          </a:p>
          <a:p>
            <a:pPr>
              <a:spcAft>
                <a:spcPts val="600"/>
              </a:spcAft>
            </a:pPr>
            <a:endParaRPr lang="en-US" sz="1400" i="0" dirty="0">
              <a:solidFill>
                <a:srgbClr val="000000"/>
              </a:solidFill>
              <a:effectLst/>
            </a:endParaRPr>
          </a:p>
          <a:p>
            <a:pPr>
              <a:spcAft>
                <a:spcPts val="600"/>
              </a:spcAft>
            </a:pPr>
            <a:endParaRPr lang="en-US" dirty="0">
              <a:latin typeface="+mj-lt"/>
            </a:endParaRPr>
          </a:p>
        </p:txBody>
      </p:sp>
      <p:sp>
        <p:nvSpPr>
          <p:cNvPr id="11" name="Rectangle 3">
            <a:extLst>
              <a:ext uri="{FF2B5EF4-FFF2-40B4-BE49-F238E27FC236}">
                <a16:creationId xmlns:a16="http://schemas.microsoft.com/office/drawing/2014/main" id="{128C9EFA-BFB4-4731-AD5E-CDD25F117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7758789-B66B-49AB-B3E9-1CBBF7E18A88}"/>
              </a:ext>
            </a:extLst>
          </p:cNvPr>
          <p:cNvSpPr txBox="1"/>
          <p:nvPr/>
        </p:nvSpPr>
        <p:spPr>
          <a:xfrm>
            <a:off x="678892" y="3606924"/>
            <a:ext cx="3289298" cy="584775"/>
          </a:xfrm>
          <a:prstGeom prst="rect">
            <a:avLst/>
          </a:prstGeom>
          <a:noFill/>
        </p:spPr>
        <p:txBody>
          <a:bodyPr wrap="none" rtlCol="0">
            <a:spAutoFit/>
          </a:bodyPr>
          <a:lstStyle/>
          <a:p>
            <a:r>
              <a:rPr lang="en-US" sz="3200" b="1" i="0" dirty="0">
                <a:solidFill>
                  <a:srgbClr val="000000"/>
                </a:solidFill>
                <a:effectLst/>
                <a:latin typeface="+mj-lt"/>
              </a:rPr>
              <a:t>Ensemble methods</a:t>
            </a:r>
            <a:endParaRPr lang="en-US" sz="3200" dirty="0">
              <a:latin typeface="+mj-lt"/>
            </a:endParaRPr>
          </a:p>
        </p:txBody>
      </p:sp>
      <p:sp>
        <p:nvSpPr>
          <p:cNvPr id="17" name="TextBox 16">
            <a:extLst>
              <a:ext uri="{FF2B5EF4-FFF2-40B4-BE49-F238E27FC236}">
                <a16:creationId xmlns:a16="http://schemas.microsoft.com/office/drawing/2014/main" id="{04CCAB4F-0054-48F0-9BA6-1183FE2F81DB}"/>
              </a:ext>
            </a:extLst>
          </p:cNvPr>
          <p:cNvSpPr txBox="1"/>
          <p:nvPr/>
        </p:nvSpPr>
        <p:spPr>
          <a:xfrm>
            <a:off x="678892" y="4528457"/>
            <a:ext cx="5007805" cy="1292662"/>
          </a:xfrm>
          <a:prstGeom prst="rect">
            <a:avLst/>
          </a:prstGeom>
          <a:noFill/>
        </p:spPr>
        <p:txBody>
          <a:bodyPr wrap="square" rtlCol="0">
            <a:spAutoFit/>
          </a:bodyPr>
          <a:lstStyle/>
          <a:p>
            <a:r>
              <a:rPr lang="en-US" sz="1400" dirty="0"/>
              <a:t>To improve my prediction performance, I’ve decided to use ensemble method like Voting classifier. I’ve combined two algorithms into one model with the Voting Classifier and improved overall performance and detected more fraud</a:t>
            </a:r>
            <a:r>
              <a:rPr lang="en-US" sz="1800" dirty="0"/>
              <a:t>.</a:t>
            </a:r>
          </a:p>
          <a:p>
            <a:endParaRPr lang="en-US" dirty="0"/>
          </a:p>
        </p:txBody>
      </p:sp>
      <p:pic>
        <p:nvPicPr>
          <p:cNvPr id="18" name="Picture 17">
            <a:extLst>
              <a:ext uri="{FF2B5EF4-FFF2-40B4-BE49-F238E27FC236}">
                <a16:creationId xmlns:a16="http://schemas.microsoft.com/office/drawing/2014/main" id="{87B3DE8E-3ED3-4397-9AC6-E1A9640A99ED}"/>
              </a:ext>
            </a:extLst>
          </p:cNvPr>
          <p:cNvPicPr>
            <a:picLocks noChangeAspect="1"/>
          </p:cNvPicPr>
          <p:nvPr/>
        </p:nvPicPr>
        <p:blipFill>
          <a:blip r:embed="rId4"/>
          <a:stretch>
            <a:fillRect/>
          </a:stretch>
        </p:blipFill>
        <p:spPr>
          <a:xfrm>
            <a:off x="6244999" y="4528457"/>
            <a:ext cx="3941484" cy="1936997"/>
          </a:xfrm>
          <a:prstGeom prst="rect">
            <a:avLst/>
          </a:prstGeom>
        </p:spPr>
      </p:pic>
    </p:spTree>
    <p:extLst>
      <p:ext uri="{BB962C8B-B14F-4D97-AF65-F5344CB8AC3E}">
        <p14:creationId xmlns:p14="http://schemas.microsoft.com/office/powerpoint/2010/main" val="92571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C11BB1-CECD-4C3A-B732-407E5F0E4A61}"/>
              </a:ext>
            </a:extLst>
          </p:cNvPr>
          <p:cNvSpPr txBox="1"/>
          <p:nvPr/>
        </p:nvSpPr>
        <p:spPr>
          <a:xfrm>
            <a:off x="2447109" y="2098766"/>
            <a:ext cx="8351520" cy="4555093"/>
          </a:xfrm>
          <a:prstGeom prst="rect">
            <a:avLst/>
          </a:prstGeom>
          <a:noFill/>
        </p:spPr>
        <p:txBody>
          <a:bodyPr wrap="square" rtlCol="0">
            <a:spAutoFit/>
          </a:bodyPr>
          <a:lstStyle/>
          <a:p>
            <a:pPr>
              <a:lnSpc>
                <a:spcPct val="90000"/>
              </a:lnSpc>
              <a:spcAft>
                <a:spcPts val="600"/>
              </a:spcAft>
            </a:pPr>
            <a:r>
              <a:rPr lang="en-US" b="1" dirty="0">
                <a:solidFill>
                  <a:srgbClr val="000000"/>
                </a:solidFill>
              </a:rPr>
              <a:t>COCLUSION</a:t>
            </a:r>
            <a:endParaRPr lang="en-US" sz="1800" dirty="0">
              <a:solidFill>
                <a:srgbClr val="000000"/>
              </a:solidFill>
            </a:endParaRPr>
          </a:p>
          <a:p>
            <a:pPr>
              <a:lnSpc>
                <a:spcPct val="90000"/>
              </a:lnSpc>
              <a:spcAft>
                <a:spcPts val="600"/>
              </a:spcAft>
            </a:pPr>
            <a:r>
              <a:rPr lang="en-US" sz="1800" dirty="0">
                <a:solidFill>
                  <a:srgbClr val="000000"/>
                </a:solidFill>
              </a:rPr>
              <a:t>4</a:t>
            </a:r>
            <a:r>
              <a:rPr lang="en-US" sz="1800" b="0" i="0" dirty="0">
                <a:solidFill>
                  <a:srgbClr val="000000"/>
                </a:solidFill>
                <a:effectLst/>
              </a:rPr>
              <a:t> kind of models of machine learning has been used to examine their performance on a dataset which contains real world transaction data. Comparison between these algorithms(LOF, IF, RF, XGB) helped us to decide Random Forest and XGB which turned out to be both accurate and cost effective at the same time. </a:t>
            </a:r>
            <a:r>
              <a:rPr lang="en-US" b="0" i="0" dirty="0">
                <a:solidFill>
                  <a:srgbClr val="000000"/>
                </a:solidFill>
                <a:effectLst/>
              </a:rPr>
              <a:t>While we couldn't reach out goal of 100% accuracy in fraud detection, we did end up creating a system that can, with enough time and data, get very close to that goal. As with any such project, there is some room for improvement here.</a:t>
            </a:r>
          </a:p>
          <a:p>
            <a:pPr>
              <a:lnSpc>
                <a:spcPct val="90000"/>
              </a:lnSpc>
              <a:spcAft>
                <a:spcPts val="600"/>
              </a:spcAft>
            </a:pPr>
            <a:endParaRPr lang="en-US" b="0" i="0" dirty="0">
              <a:solidFill>
                <a:srgbClr val="000000"/>
              </a:solidFill>
              <a:effectLst/>
            </a:endParaRPr>
          </a:p>
          <a:p>
            <a:pPr>
              <a:lnSpc>
                <a:spcPct val="90000"/>
              </a:lnSpc>
              <a:spcAft>
                <a:spcPts val="600"/>
              </a:spcAft>
            </a:pPr>
            <a:r>
              <a:rPr lang="en-US" b="1" i="0" dirty="0">
                <a:solidFill>
                  <a:srgbClr val="000000"/>
                </a:solidFill>
                <a:effectLst/>
              </a:rPr>
              <a:t>FUTURE ENHANCEMENTS</a:t>
            </a:r>
            <a:endParaRPr lang="en-US" b="0" i="0" dirty="0">
              <a:solidFill>
                <a:srgbClr val="000000"/>
              </a:solidFill>
              <a:effectLst/>
            </a:endParaRPr>
          </a:p>
          <a:p>
            <a:r>
              <a:rPr lang="en-US" b="0" i="0" dirty="0">
                <a:solidFill>
                  <a:srgbClr val="000000"/>
                </a:solidFill>
                <a:effectLst/>
              </a:rPr>
              <a:t>This model can further be improved with the addition of more algorithms into it. However, the output of these algorithms needs to be in the same format as the others. </a:t>
            </a:r>
          </a:p>
          <a:p>
            <a:r>
              <a:rPr lang="en-US" b="0" i="0" dirty="0">
                <a:solidFill>
                  <a:srgbClr val="000000"/>
                </a:solidFill>
                <a:effectLst/>
              </a:rPr>
              <a:t>More room for improvement can be found in the dataset. As demonstrated before, the precision of the algorithms increases when the size of dataset is increased. Hence, more data will surely make the model more accurate in detecting frauds and reduce the number of false positives. </a:t>
            </a:r>
            <a:endParaRPr lang="en-US" dirty="0"/>
          </a:p>
        </p:txBody>
      </p:sp>
      <p:sp>
        <p:nvSpPr>
          <p:cNvPr id="7" name="TextBox 6">
            <a:extLst>
              <a:ext uri="{FF2B5EF4-FFF2-40B4-BE49-F238E27FC236}">
                <a16:creationId xmlns:a16="http://schemas.microsoft.com/office/drawing/2014/main" id="{B0CC2E63-482B-4499-8949-107416951A2C}"/>
              </a:ext>
            </a:extLst>
          </p:cNvPr>
          <p:cNvSpPr txBox="1"/>
          <p:nvPr/>
        </p:nvSpPr>
        <p:spPr>
          <a:xfrm>
            <a:off x="2290354" y="1114697"/>
            <a:ext cx="4350422" cy="369332"/>
          </a:xfrm>
          <a:prstGeom prst="rect">
            <a:avLst/>
          </a:prstGeom>
          <a:noFill/>
        </p:spPr>
        <p:txBody>
          <a:bodyPr wrap="none" rtlCol="0">
            <a:spAutoFit/>
          </a:bodyPr>
          <a:lstStyle/>
          <a:p>
            <a:r>
              <a:rPr lang="en-US" b="1" dirty="0">
                <a:solidFill>
                  <a:srgbClr val="000000"/>
                </a:solidFill>
              </a:rPr>
              <a:t>COCLUSION AND </a:t>
            </a:r>
            <a:r>
              <a:rPr lang="en-US" b="1" i="0" dirty="0">
                <a:solidFill>
                  <a:srgbClr val="000000"/>
                </a:solidFill>
                <a:effectLst/>
              </a:rPr>
              <a:t>FUTURE ENHANCEMENTS:</a:t>
            </a:r>
            <a:endParaRPr lang="en-US" b="1" dirty="0"/>
          </a:p>
        </p:txBody>
      </p:sp>
    </p:spTree>
    <p:extLst>
      <p:ext uri="{BB962C8B-B14F-4D97-AF65-F5344CB8AC3E}">
        <p14:creationId xmlns:p14="http://schemas.microsoft.com/office/powerpoint/2010/main" val="61523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51080DB-7ACA-429D-8BF8-3810915D78E8}"/>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MAIN GOAL</a:t>
            </a:r>
          </a:p>
        </p:txBody>
      </p:sp>
      <p:sp>
        <p:nvSpPr>
          <p:cNvPr id="5" name="TextBox 4">
            <a:extLst>
              <a:ext uri="{FF2B5EF4-FFF2-40B4-BE49-F238E27FC236}">
                <a16:creationId xmlns:a16="http://schemas.microsoft.com/office/drawing/2014/main" id="{9FDD1881-BEE8-49CB-8E2C-06C7615C3501}"/>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solidFill>
                  <a:srgbClr val="000000"/>
                </a:solidFill>
              </a:rPr>
              <a:t>This project aims to apply different algorithms &amp; techniques on Credit Card Fraud data set and compare the results.</a:t>
            </a:r>
          </a:p>
          <a:p>
            <a:pPr marL="285750" indent="-228600">
              <a:lnSpc>
                <a:spcPct val="90000"/>
              </a:lnSpc>
              <a:spcAft>
                <a:spcPts val="600"/>
              </a:spcAft>
              <a:buFont typeface="Arial" panose="020B0604020202020204" pitchFamily="34" charset="0"/>
              <a:buChar char="•"/>
            </a:pPr>
            <a:r>
              <a:rPr lang="en-US" sz="2400" dirty="0">
                <a:solidFill>
                  <a:srgbClr val="000000"/>
                </a:solidFill>
              </a:rPr>
              <a:t>Measures used to compare those are Precision and Recall.</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285750" indent="-228600">
              <a:lnSpc>
                <a:spcPct val="90000"/>
              </a:lnSpc>
              <a:spcAft>
                <a:spcPts val="600"/>
              </a:spcAft>
              <a:buFont typeface="Arial" panose="020B0604020202020204" pitchFamily="34" charset="0"/>
              <a:buChar char="•"/>
            </a:pPr>
            <a:r>
              <a:rPr lang="en-US" sz="2400" dirty="0">
                <a:solidFill>
                  <a:srgbClr val="000000"/>
                </a:solidFill>
              </a:rPr>
              <a:t>Measure like Accuracy is not good because the data set is highly unbalanced.</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285750" indent="-228600">
              <a:lnSpc>
                <a:spcPct val="90000"/>
              </a:lnSpc>
              <a:spcAft>
                <a:spcPts val="600"/>
              </a:spcAft>
              <a:buFont typeface="Arial" panose="020B0604020202020204" pitchFamily="34" charset="0"/>
              <a:buChar char="•"/>
            </a:pPr>
            <a:endParaRPr lang="en-US" sz="2400" dirty="0">
              <a:solidFill>
                <a:srgbClr val="000000"/>
              </a:solidFill>
            </a:endParaRPr>
          </a:p>
        </p:txBody>
      </p:sp>
    </p:spTree>
    <p:extLst>
      <p:ext uri="{BB962C8B-B14F-4D97-AF65-F5344CB8AC3E}">
        <p14:creationId xmlns:p14="http://schemas.microsoft.com/office/powerpoint/2010/main" val="201118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99788E7-3771-4A59-8296-99EA72294BBC}"/>
              </a:ext>
            </a:extLst>
          </p:cNvPr>
          <p:cNvSpPr txBox="1"/>
          <p:nvPr/>
        </p:nvSpPr>
        <p:spPr>
          <a:xfrm>
            <a:off x="6094105"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rgbClr val="000000"/>
                </a:solidFill>
                <a:latin typeface="+mj-lt"/>
                <a:ea typeface="+mj-ea"/>
                <a:cs typeface="+mj-cs"/>
              </a:rPr>
              <a:t>DATASET</a:t>
            </a:r>
          </a:p>
        </p:txBody>
      </p:sp>
      <p:sp>
        <p:nvSpPr>
          <p:cNvPr id="19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a:extLst>
              <a:ext uri="{FF2B5EF4-FFF2-40B4-BE49-F238E27FC236}">
                <a16:creationId xmlns:a16="http://schemas.microsoft.com/office/drawing/2014/main" id="{CB49CCA7-A319-4D03-92A9-9C8AEEAFEA8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6962" r="18515"/>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144D9B-E0D6-4FA9-8AE2-8626533A56EC}"/>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285750" indent="-228600">
              <a:lnSpc>
                <a:spcPct val="90000"/>
              </a:lnSpc>
              <a:spcBef>
                <a:spcPts val="1000"/>
              </a:spcBef>
              <a:buClr>
                <a:schemeClr val="accent1"/>
              </a:buClr>
              <a:buFont typeface="Arial" panose="020B0604020202020204" pitchFamily="34" charset="0"/>
              <a:buChar char="•"/>
            </a:pPr>
            <a:r>
              <a:rPr lang="en-US" sz="1600">
                <a:solidFill>
                  <a:srgbClr val="000000"/>
                </a:solidFill>
              </a:rPr>
              <a:t>The datasets contains transactions made by credit cards. This dataset presents transactions that occurred in two days, where we have </a:t>
            </a:r>
            <a:r>
              <a:rPr lang="en-US" sz="1600" b="1">
                <a:solidFill>
                  <a:srgbClr val="000000"/>
                </a:solidFill>
              </a:rPr>
              <a:t>492</a:t>
            </a:r>
            <a:r>
              <a:rPr lang="en-US" sz="1600">
                <a:solidFill>
                  <a:srgbClr val="000000"/>
                </a:solidFill>
              </a:rPr>
              <a:t> frauds out of </a:t>
            </a:r>
            <a:r>
              <a:rPr lang="en-US" sz="1600" b="1">
                <a:solidFill>
                  <a:srgbClr val="000000"/>
                </a:solidFill>
              </a:rPr>
              <a:t>284,807</a:t>
            </a:r>
            <a:r>
              <a:rPr lang="en-US" sz="1600">
                <a:solidFill>
                  <a:srgbClr val="000000"/>
                </a:solidFill>
              </a:rPr>
              <a:t> transactions. The dataset is highly unbalanced, the positive class (frauds) account for </a:t>
            </a:r>
            <a:r>
              <a:rPr lang="en-US" sz="1600" b="1">
                <a:solidFill>
                  <a:srgbClr val="000000"/>
                </a:solidFill>
              </a:rPr>
              <a:t>0.172%</a:t>
            </a:r>
            <a:r>
              <a:rPr lang="en-US" sz="1600">
                <a:solidFill>
                  <a:srgbClr val="000000"/>
                </a:solidFill>
              </a:rPr>
              <a:t> of all transactions.</a:t>
            </a:r>
          </a:p>
          <a:p>
            <a:pPr marL="285750" indent="-228600">
              <a:lnSpc>
                <a:spcPct val="90000"/>
              </a:lnSpc>
              <a:spcBef>
                <a:spcPts val="1000"/>
              </a:spcBef>
              <a:buClr>
                <a:schemeClr val="accent1"/>
              </a:buClr>
              <a:buFont typeface="Arial" panose="020B0604020202020204" pitchFamily="34" charset="0"/>
              <a:buChar char="•"/>
            </a:pPr>
            <a:r>
              <a:rPr lang="en-US" sz="1600">
                <a:solidFill>
                  <a:srgbClr val="000000"/>
                </a:solidFill>
              </a:rPr>
              <a:t>Due to confidentiality reasons, dataset available is not the original (raw) form but has been reduced using PCA. And the only features which have not been transformed with PCA are 'Time' and 'Amount’.</a:t>
            </a:r>
          </a:p>
          <a:p>
            <a:pPr marL="285750" indent="-228600">
              <a:lnSpc>
                <a:spcPct val="90000"/>
              </a:lnSpc>
              <a:spcBef>
                <a:spcPts val="1000"/>
              </a:spcBef>
              <a:buClr>
                <a:schemeClr val="accent1"/>
              </a:buClr>
              <a:buFont typeface="Arial" panose="020B0604020202020204" pitchFamily="34" charset="0"/>
              <a:buChar char="•"/>
            </a:pPr>
            <a:r>
              <a:rPr lang="en-US" sz="1600">
                <a:solidFill>
                  <a:srgbClr val="000000"/>
                </a:solidFill>
              </a:rPr>
              <a:t>Weblink: </a:t>
            </a:r>
          </a:p>
          <a:p>
            <a:pPr indent="-228600">
              <a:lnSpc>
                <a:spcPct val="90000"/>
              </a:lnSpc>
              <a:spcBef>
                <a:spcPts val="1000"/>
              </a:spcBef>
              <a:buClr>
                <a:schemeClr val="accent1"/>
              </a:buClr>
              <a:buFont typeface="Arial" panose="020B0604020202020204" pitchFamily="34" charset="0"/>
              <a:buChar char="•"/>
            </a:pPr>
            <a:r>
              <a:rPr lang="en-US" sz="1600">
                <a:solidFill>
                  <a:srgbClr val="000000"/>
                </a:solidFill>
              </a:rPr>
              <a:t> 	</a:t>
            </a:r>
            <a:r>
              <a:rPr lang="en-US" sz="1600">
                <a:solidFill>
                  <a:srgbClr val="000000"/>
                </a:solidFill>
                <a:effectLst/>
              </a:rPr>
              <a:t>https://www.kaggle.com/mlgulb/creditcrdfraud/download</a:t>
            </a:r>
          </a:p>
          <a:p>
            <a:pPr indent="-228600">
              <a:lnSpc>
                <a:spcPct val="90000"/>
              </a:lnSpc>
              <a:spcBef>
                <a:spcPts val="1000"/>
              </a:spcBef>
              <a:buClr>
                <a:schemeClr val="accent1"/>
              </a:buClr>
              <a:buFont typeface="Arial" panose="020B0604020202020204" pitchFamily="34" charset="0"/>
              <a:buChar char="•"/>
            </a:pPr>
            <a:endParaRPr lang="en-US" sz="1600">
              <a:solidFill>
                <a:srgbClr val="000000"/>
              </a:solidFill>
            </a:endParaRPr>
          </a:p>
          <a:p>
            <a:pPr indent="-228600">
              <a:lnSpc>
                <a:spcPct val="90000"/>
              </a:lnSpc>
              <a:spcBef>
                <a:spcPts val="1000"/>
              </a:spcBef>
              <a:buClr>
                <a:schemeClr val="accent1"/>
              </a:buClr>
              <a:buFont typeface="Arial" panose="020B0604020202020204" pitchFamily="34" charset="0"/>
              <a:buChar char="•"/>
            </a:pPr>
            <a:endParaRPr lang="en-US" sz="1600">
              <a:solidFill>
                <a:srgbClr val="000000"/>
              </a:solidFill>
            </a:endParaRPr>
          </a:p>
        </p:txBody>
      </p:sp>
    </p:spTree>
    <p:extLst>
      <p:ext uri="{BB962C8B-B14F-4D97-AF65-F5344CB8AC3E}">
        <p14:creationId xmlns:p14="http://schemas.microsoft.com/office/powerpoint/2010/main" val="150155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9EEC74-3D09-4EDB-B2E5-A92C7C9C14D6}"/>
              </a:ext>
            </a:extLst>
          </p:cNvPr>
          <p:cNvSpPr txBox="1"/>
          <p:nvPr/>
        </p:nvSpPr>
        <p:spPr>
          <a:xfrm>
            <a:off x="649225" y="2133600"/>
            <a:ext cx="3650278"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sz="1600" dirty="0">
                <a:solidFill>
                  <a:schemeClr val="tx1">
                    <a:lumMod val="75000"/>
                    <a:lumOff val="25000"/>
                  </a:schemeClr>
                </a:solidFill>
              </a:rPr>
              <a:t>In the class distribution we want to know:</a:t>
            </a:r>
          </a:p>
          <a:p>
            <a:pPr>
              <a:spcBef>
                <a:spcPts val="1000"/>
              </a:spcBef>
              <a:buClr>
                <a:schemeClr val="accent1"/>
              </a:buClr>
              <a:buFont typeface="Wingdings 3" charset="2"/>
              <a:buChar char=""/>
            </a:pPr>
            <a:r>
              <a:rPr lang="en-US" sz="1600" b="0" i="0" dirty="0">
                <a:solidFill>
                  <a:schemeClr val="tx1">
                    <a:lumMod val="75000"/>
                    <a:lumOff val="25000"/>
                  </a:schemeClr>
                </a:solidFill>
                <a:effectLst/>
              </a:rPr>
              <a:t> How many transactions are fraudulent and how many are not?</a:t>
            </a:r>
          </a:p>
          <a:p>
            <a:pPr>
              <a:spcBef>
                <a:spcPts val="1000"/>
              </a:spcBef>
              <a:buClr>
                <a:schemeClr val="accent1"/>
              </a:buClr>
              <a:buFont typeface="Wingdings 3" charset="2"/>
              <a:buChar char=""/>
            </a:pPr>
            <a:r>
              <a:rPr lang="en-US" sz="1600" b="0" i="0" dirty="0">
                <a:solidFill>
                  <a:schemeClr val="tx1">
                    <a:lumMod val="75000"/>
                    <a:lumOff val="25000"/>
                  </a:schemeClr>
                </a:solidFill>
                <a:effectLst/>
              </a:rPr>
              <a:t>Well, as can be expected, most transactions are non-fraudulent. In fact, 99.83% of the transactions in this data set were not fraudulent while only 0.17% were fraudulent..</a:t>
            </a:r>
            <a:endParaRPr lang="en-US" sz="1600" dirty="0">
              <a:solidFill>
                <a:schemeClr val="tx1">
                  <a:lumMod val="75000"/>
                  <a:lumOff val="25000"/>
                </a:schemeClr>
              </a:solidFill>
            </a:endParaRPr>
          </a:p>
        </p:txBody>
      </p:sp>
      <p:pic>
        <p:nvPicPr>
          <p:cNvPr id="9218" name="Picture 2" descr="Image for post">
            <a:extLst>
              <a:ext uri="{FF2B5EF4-FFF2-40B4-BE49-F238E27FC236}">
                <a16:creationId xmlns:a16="http://schemas.microsoft.com/office/drawing/2014/main" id="{93E5B496-C0C1-45B4-B6EF-60CC0836D7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684951"/>
            <a:ext cx="6953577" cy="516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52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4C8781-A53D-45EA-B71D-64927A1900AE}"/>
              </a:ext>
            </a:extLst>
          </p:cNvPr>
          <p:cNvSpPr txBox="1"/>
          <p:nvPr/>
        </p:nvSpPr>
        <p:spPr>
          <a:xfrm>
            <a:off x="261257" y="227982"/>
            <a:ext cx="1223414" cy="659603"/>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400" b="1" kern="1200" dirty="0">
                <a:solidFill>
                  <a:schemeClr val="tx1"/>
                </a:solidFill>
                <a:latin typeface="+mj-lt"/>
                <a:ea typeface="+mj-ea"/>
                <a:cs typeface="+mj-cs"/>
              </a:rPr>
              <a:t>EDA</a:t>
            </a:r>
          </a:p>
        </p:txBody>
      </p:sp>
      <p:sp>
        <p:nvSpPr>
          <p:cNvPr id="5" name="TextBox 4">
            <a:extLst>
              <a:ext uri="{FF2B5EF4-FFF2-40B4-BE49-F238E27FC236}">
                <a16:creationId xmlns:a16="http://schemas.microsoft.com/office/drawing/2014/main" id="{EA396C1F-C0FC-467D-9712-D2077E05F3C5}"/>
              </a:ext>
            </a:extLst>
          </p:cNvPr>
          <p:cNvSpPr txBox="1"/>
          <p:nvPr/>
        </p:nvSpPr>
        <p:spPr>
          <a:xfrm>
            <a:off x="261257" y="1053738"/>
            <a:ext cx="3241408" cy="3666308"/>
          </a:xfrm>
          <a:prstGeom prst="rect">
            <a:avLst/>
          </a:prstGeom>
        </p:spPr>
        <p:txBody>
          <a:bodyPr vert="horz" lIns="91440" tIns="45720" rIns="91440" bIns="45720" rtlCol="0">
            <a:normAutofit/>
          </a:bodyPr>
          <a:lstStyle/>
          <a:p>
            <a:pPr>
              <a:lnSpc>
                <a:spcPct val="90000"/>
              </a:lnSpc>
              <a:spcBef>
                <a:spcPts val="1000"/>
              </a:spcBef>
              <a:buClr>
                <a:schemeClr val="accent1"/>
              </a:buClr>
            </a:pPr>
            <a:r>
              <a:rPr lang="en-US" sz="1400" b="0" i="0" dirty="0">
                <a:effectLst/>
              </a:rPr>
              <a:t>The purpose of EDA is to enhance our understanding of trends in the dataset without involving complicated machine learning models. From these column values, we can see that there are some very useful correlations present within our new dataset. For example, V2 and V5 are highly negatively correlated with the feature called Amount. We also see some correlation with V20 and Amount. This gives us a deeper understanding of the Data available to us.</a:t>
            </a:r>
          </a:p>
          <a:p>
            <a:pPr indent="-228600">
              <a:lnSpc>
                <a:spcPct val="90000"/>
              </a:lnSpc>
              <a:spcBef>
                <a:spcPts val="1000"/>
              </a:spcBef>
              <a:buClr>
                <a:schemeClr val="accent1"/>
              </a:buClr>
              <a:buFont typeface="Arial" panose="020B0604020202020204" pitchFamily="34" charset="0"/>
              <a:buChar char="•"/>
            </a:pPr>
            <a:endParaRPr lang="en-US" sz="1100" dirty="0"/>
          </a:p>
        </p:txBody>
      </p:sp>
      <p:sp>
        <p:nvSpPr>
          <p:cNvPr id="1028"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C664719-7085-4A62-BFC2-749312C548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53" r="11627" b="1"/>
          <a:stretch/>
        </p:blipFill>
        <p:spPr bwMode="auto">
          <a:xfrm>
            <a:off x="5451566" y="743781"/>
            <a:ext cx="5857445" cy="530338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2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062C7B-6453-4AF5-A478-043E570EBBC4}"/>
              </a:ext>
            </a:extLst>
          </p:cNvPr>
          <p:cNvSpPr txBox="1"/>
          <p:nvPr/>
        </p:nvSpPr>
        <p:spPr>
          <a:xfrm>
            <a:off x="649224" y="645106"/>
            <a:ext cx="5122652" cy="125989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dirty="0">
                <a:solidFill>
                  <a:schemeClr val="tx1">
                    <a:lumMod val="85000"/>
                    <a:lumOff val="15000"/>
                  </a:schemeClr>
                </a:solidFill>
                <a:latin typeface="+mj-lt"/>
                <a:ea typeface="+mj-ea"/>
                <a:cs typeface="+mj-cs"/>
              </a:rPr>
              <a:t>Exploring the distribution by Class types through hours </a:t>
            </a:r>
          </a:p>
        </p:txBody>
      </p:sp>
      <p:sp>
        <p:nvSpPr>
          <p:cNvPr id="6" name="TextBox 5">
            <a:extLst>
              <a:ext uri="{FF2B5EF4-FFF2-40B4-BE49-F238E27FC236}">
                <a16:creationId xmlns:a16="http://schemas.microsoft.com/office/drawing/2014/main" id="{AFC23576-57A2-42F8-975E-C42DE50D8B99}"/>
              </a:ext>
            </a:extLst>
          </p:cNvPr>
          <p:cNvSpPr txBox="1"/>
          <p:nvPr/>
        </p:nvSpPr>
        <p:spPr>
          <a:xfrm>
            <a:off x="649225" y="2133600"/>
            <a:ext cx="5122652"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b="0" i="0" dirty="0">
                <a:solidFill>
                  <a:schemeClr val="tx1">
                    <a:lumMod val="75000"/>
                    <a:lumOff val="25000"/>
                  </a:schemeClr>
                </a:solidFill>
                <a:effectLst/>
              </a:rPr>
              <a:t>As we can see ,the most fraudulent transactions happening at 3, 12 o'clock. Fraudulent transactions of the same account didn't happen consecutively.</a:t>
            </a:r>
          </a:p>
          <a:p>
            <a:pPr>
              <a:spcBef>
                <a:spcPts val="1000"/>
              </a:spcBef>
              <a:buClr>
                <a:schemeClr val="accent1"/>
              </a:buClr>
              <a:buFont typeface="Wingdings 3" charset="2"/>
              <a:buChar char=""/>
            </a:pPr>
            <a:r>
              <a:rPr lang="en-US" i="0" dirty="0">
                <a:solidFill>
                  <a:srgbClr val="000000"/>
                </a:solidFill>
                <a:effectLst/>
              </a:rPr>
              <a:t>From the Scatter plots it is clearly visible that there are frauds only on the transactions which have transaction amount approximately less than 2500. Transactions which have transaction amount approximately above 2500 have no fraud.</a:t>
            </a:r>
            <a:endParaRPr lang="en-US" dirty="0">
              <a:solidFill>
                <a:schemeClr val="tx1">
                  <a:lumMod val="75000"/>
                  <a:lumOff val="25000"/>
                </a:schemeClr>
              </a:solidFill>
            </a:endParaRPr>
          </a:p>
        </p:txBody>
      </p:sp>
      <p:pic>
        <p:nvPicPr>
          <p:cNvPr id="2050" name="Picture 2">
            <a:extLst>
              <a:ext uri="{FF2B5EF4-FFF2-40B4-BE49-F238E27FC236}">
                <a16:creationId xmlns:a16="http://schemas.microsoft.com/office/drawing/2014/main" id="{501A876D-02A9-4CE0-A088-ABC8839E3F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0125" y="1158248"/>
            <a:ext cx="5451627" cy="23578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C4A2B9B-773C-4F35-9CAD-C062806A61C8}"/>
              </a:ext>
            </a:extLst>
          </p:cNvPr>
          <p:cNvPicPr>
            <a:picLocks noChangeAspect="1"/>
          </p:cNvPicPr>
          <p:nvPr/>
        </p:nvPicPr>
        <p:blipFill>
          <a:blip r:embed="rId3"/>
          <a:stretch>
            <a:fillRect/>
          </a:stretch>
        </p:blipFill>
        <p:spPr>
          <a:xfrm>
            <a:off x="6666809" y="3823614"/>
            <a:ext cx="5122652" cy="2743886"/>
          </a:xfrm>
          <a:prstGeom prst="rect">
            <a:avLst/>
          </a:prstGeom>
        </p:spPr>
      </p:pic>
    </p:spTree>
    <p:extLst>
      <p:ext uri="{BB962C8B-B14F-4D97-AF65-F5344CB8AC3E}">
        <p14:creationId xmlns:p14="http://schemas.microsoft.com/office/powerpoint/2010/main" val="189290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C58E7D-1C35-4300-96D5-73D47AD59661}"/>
              </a:ext>
            </a:extLst>
          </p:cNvPr>
          <p:cNvSpPr txBox="1"/>
          <p:nvPr/>
        </p:nvSpPr>
        <p:spPr>
          <a:xfrm>
            <a:off x="287383" y="827314"/>
            <a:ext cx="3867042" cy="539650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Let’s also plot a </a:t>
            </a:r>
            <a:r>
              <a:rPr lang="en-US" sz="2000" dirty="0"/>
              <a:t>box</a:t>
            </a:r>
            <a:r>
              <a:rPr lang="en-US" sz="2000" b="0" i="0" dirty="0">
                <a:effectLst/>
              </a:rPr>
              <a:t> chart of the distribution between fraud and not-fraud for easier viewing.</a:t>
            </a:r>
          </a:p>
          <a:p>
            <a:pPr indent="-228600">
              <a:lnSpc>
                <a:spcPct val="90000"/>
              </a:lnSpc>
              <a:spcAft>
                <a:spcPts val="600"/>
              </a:spcAft>
              <a:buFont typeface="Arial" panose="020B0604020202020204" pitchFamily="34" charset="0"/>
              <a:buChar char="•"/>
            </a:pPr>
            <a:r>
              <a:rPr lang="en-US" sz="2000" b="0" i="0" dirty="0">
                <a:effectLst/>
              </a:rPr>
              <a:t>By looking at the box plot we can say that both fraud &amp; valid transactions occur throughout time and there is no distinction between them.</a:t>
            </a:r>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A282F57-AA1B-4D16-8696-D046A1F470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94700"/>
            <a:ext cx="6019331" cy="386535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39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611A8-861A-42BD-A300-A4A40D9634B5}"/>
              </a:ext>
            </a:extLst>
          </p:cNvPr>
          <p:cNvSpPr txBox="1"/>
          <p:nvPr/>
        </p:nvSpPr>
        <p:spPr>
          <a:xfrm>
            <a:off x="420919" y="306522"/>
            <a:ext cx="5275206" cy="1567863"/>
          </a:xfrm>
          <a:prstGeom prst="rect">
            <a:avLst/>
          </a:prstGeom>
        </p:spPr>
        <p:txBody>
          <a:bodyPr vert="horz" lIns="91440" tIns="45720" rIns="91440" bIns="45720" rtlCol="0">
            <a:noAutofit/>
          </a:bodyPr>
          <a:lstStyle/>
          <a:p>
            <a:pPr lvl="4">
              <a:spcBef>
                <a:spcPts val="1000"/>
              </a:spcBef>
              <a:buClr>
                <a:schemeClr val="accent1"/>
              </a:buClr>
            </a:pPr>
            <a:endParaRPr lang="en-US" sz="900" b="1" dirty="0">
              <a:solidFill>
                <a:schemeClr val="tx1">
                  <a:lumMod val="75000"/>
                  <a:lumOff val="25000"/>
                </a:schemeClr>
              </a:solidFill>
            </a:endParaRPr>
          </a:p>
        </p:txBody>
      </p:sp>
      <p:pic>
        <p:nvPicPr>
          <p:cNvPr id="6" name="Picture 5">
            <a:extLst>
              <a:ext uri="{FF2B5EF4-FFF2-40B4-BE49-F238E27FC236}">
                <a16:creationId xmlns:a16="http://schemas.microsoft.com/office/drawing/2014/main" id="{31FF3003-7E24-4814-86F9-9EB7BD7A8046}"/>
              </a:ext>
            </a:extLst>
          </p:cNvPr>
          <p:cNvPicPr>
            <a:picLocks noChangeAspect="1"/>
          </p:cNvPicPr>
          <p:nvPr/>
        </p:nvPicPr>
        <p:blipFill>
          <a:blip r:embed="rId2"/>
          <a:stretch>
            <a:fillRect/>
          </a:stretch>
        </p:blipFill>
        <p:spPr>
          <a:xfrm>
            <a:off x="5330156" y="824477"/>
            <a:ext cx="3125947" cy="2086569"/>
          </a:xfrm>
          <a:prstGeom prst="rect">
            <a:avLst/>
          </a:prstGeom>
        </p:spPr>
      </p:pic>
      <p:sp>
        <p:nvSpPr>
          <p:cNvPr id="5" name="TextBox 4">
            <a:extLst>
              <a:ext uri="{FF2B5EF4-FFF2-40B4-BE49-F238E27FC236}">
                <a16:creationId xmlns:a16="http://schemas.microsoft.com/office/drawing/2014/main" id="{9AF52B13-D03A-4318-8D08-E9858E3962B8}"/>
              </a:ext>
            </a:extLst>
          </p:cNvPr>
          <p:cNvSpPr txBox="1"/>
          <p:nvPr/>
        </p:nvSpPr>
        <p:spPr>
          <a:xfrm>
            <a:off x="520842" y="1879134"/>
            <a:ext cx="4571275" cy="4247317"/>
          </a:xfrm>
          <a:prstGeom prst="rect">
            <a:avLst/>
          </a:prstGeom>
          <a:noFill/>
        </p:spPr>
        <p:txBody>
          <a:bodyPr wrap="square" rtlCol="0">
            <a:spAutoFit/>
          </a:bodyPr>
          <a:lstStyle/>
          <a:p>
            <a:r>
              <a:rPr lang="en-US" b="0" i="0" dirty="0">
                <a:solidFill>
                  <a:srgbClr val="000000"/>
                </a:solidFill>
                <a:effectLst/>
              </a:rPr>
              <a:t>For some of the features we can observe a good selectivity in terms of distribution for the two values of Class: V4, V11 have clearly separated distributions for Class values 0 and 1(we have portion of data in the right side, skew for fraud in the right and for valid is 0 ). V12, V14, V18 are partially separated, V1, V2, V3, V10 have a quite distinct profile(because the most values cluster on the right and left side). .V15,V22, V25, V26, V28 have similar profiles(they are overlap, impossible to make comparisons for two values of class.)</a:t>
            </a:r>
            <a:endParaRPr lang="en-US" dirty="0"/>
          </a:p>
        </p:txBody>
      </p:sp>
      <p:pic>
        <p:nvPicPr>
          <p:cNvPr id="7" name="Picture 6">
            <a:extLst>
              <a:ext uri="{FF2B5EF4-FFF2-40B4-BE49-F238E27FC236}">
                <a16:creationId xmlns:a16="http://schemas.microsoft.com/office/drawing/2014/main" id="{776F7E19-0D7C-4406-8F1F-194BFF0B3226}"/>
              </a:ext>
            </a:extLst>
          </p:cNvPr>
          <p:cNvPicPr>
            <a:picLocks noChangeAspect="1"/>
          </p:cNvPicPr>
          <p:nvPr/>
        </p:nvPicPr>
        <p:blipFill>
          <a:blip r:embed="rId3"/>
          <a:stretch>
            <a:fillRect/>
          </a:stretch>
        </p:blipFill>
        <p:spPr>
          <a:xfrm>
            <a:off x="8909927" y="824477"/>
            <a:ext cx="3043409" cy="2086569"/>
          </a:xfrm>
          <a:prstGeom prst="rect">
            <a:avLst/>
          </a:prstGeom>
        </p:spPr>
      </p:pic>
      <p:pic>
        <p:nvPicPr>
          <p:cNvPr id="8" name="Picture 7">
            <a:extLst>
              <a:ext uri="{FF2B5EF4-FFF2-40B4-BE49-F238E27FC236}">
                <a16:creationId xmlns:a16="http://schemas.microsoft.com/office/drawing/2014/main" id="{61AFD32C-68FB-47E8-AC7A-6CB0E7E94E96}"/>
              </a:ext>
            </a:extLst>
          </p:cNvPr>
          <p:cNvPicPr>
            <a:picLocks noChangeAspect="1"/>
          </p:cNvPicPr>
          <p:nvPr/>
        </p:nvPicPr>
        <p:blipFill>
          <a:blip r:embed="rId4"/>
          <a:stretch>
            <a:fillRect/>
          </a:stretch>
        </p:blipFill>
        <p:spPr>
          <a:xfrm>
            <a:off x="5329968" y="3429000"/>
            <a:ext cx="3137738" cy="2075872"/>
          </a:xfrm>
          <a:prstGeom prst="rect">
            <a:avLst/>
          </a:prstGeom>
        </p:spPr>
      </p:pic>
      <p:pic>
        <p:nvPicPr>
          <p:cNvPr id="9" name="Picture 8">
            <a:extLst>
              <a:ext uri="{FF2B5EF4-FFF2-40B4-BE49-F238E27FC236}">
                <a16:creationId xmlns:a16="http://schemas.microsoft.com/office/drawing/2014/main" id="{5F2F5639-5F94-4276-8E33-CDB224A5CF7C}"/>
              </a:ext>
            </a:extLst>
          </p:cNvPr>
          <p:cNvPicPr>
            <a:picLocks noChangeAspect="1"/>
          </p:cNvPicPr>
          <p:nvPr/>
        </p:nvPicPr>
        <p:blipFill>
          <a:blip r:embed="rId5"/>
          <a:stretch>
            <a:fillRect/>
          </a:stretch>
        </p:blipFill>
        <p:spPr>
          <a:xfrm>
            <a:off x="8909927" y="3429000"/>
            <a:ext cx="3043926" cy="2075872"/>
          </a:xfrm>
          <a:prstGeom prst="rect">
            <a:avLst/>
          </a:prstGeom>
        </p:spPr>
      </p:pic>
      <p:sp>
        <p:nvSpPr>
          <p:cNvPr id="12" name="TextBox 11">
            <a:extLst>
              <a:ext uri="{FF2B5EF4-FFF2-40B4-BE49-F238E27FC236}">
                <a16:creationId xmlns:a16="http://schemas.microsoft.com/office/drawing/2014/main" id="{F50830B4-310A-4216-8957-35DC03414C9A}"/>
              </a:ext>
            </a:extLst>
          </p:cNvPr>
          <p:cNvSpPr txBox="1"/>
          <p:nvPr/>
        </p:nvSpPr>
        <p:spPr>
          <a:xfrm>
            <a:off x="238664" y="652278"/>
            <a:ext cx="6483965" cy="707886"/>
          </a:xfrm>
          <a:prstGeom prst="rect">
            <a:avLst/>
          </a:prstGeom>
          <a:noFill/>
        </p:spPr>
        <p:txBody>
          <a:bodyPr wrap="square" rtlCol="0">
            <a:spAutoFit/>
          </a:bodyPr>
          <a:lstStyle/>
          <a:p>
            <a:r>
              <a:rPr lang="en-US" sz="2000" b="1" dirty="0"/>
              <a:t>Visualizing all the features from a dataset</a:t>
            </a:r>
          </a:p>
          <a:p>
            <a:r>
              <a:rPr lang="en-US" sz="2000" b="1" dirty="0"/>
              <a:t>On graphs</a:t>
            </a:r>
          </a:p>
        </p:txBody>
      </p:sp>
    </p:spTree>
    <p:extLst>
      <p:ext uri="{BB962C8B-B14F-4D97-AF65-F5344CB8AC3E}">
        <p14:creationId xmlns:p14="http://schemas.microsoft.com/office/powerpoint/2010/main" val="367271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0BFC4B0-9E91-4BED-9FF3-67051CB65809}"/>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mj-lt"/>
                <a:ea typeface="+mj-ea"/>
                <a:cs typeface="+mj-cs"/>
              </a:rPr>
              <a:t>Data preprocessing</a:t>
            </a:r>
          </a:p>
          <a:p>
            <a:pPr>
              <a:lnSpc>
                <a:spcPct val="90000"/>
              </a:lnSpc>
              <a:spcBef>
                <a:spcPct val="0"/>
              </a:spcBef>
              <a:spcAft>
                <a:spcPts val="600"/>
              </a:spcAft>
            </a:pPr>
            <a:endParaRPr lang="en-US" sz="4400" b="1" kern="1200">
              <a:solidFill>
                <a:srgbClr val="FFFFFF"/>
              </a:solidFill>
              <a:latin typeface="+mj-lt"/>
              <a:ea typeface="+mj-ea"/>
              <a:cs typeface="+mj-cs"/>
            </a:endParaRPr>
          </a:p>
        </p:txBody>
      </p:sp>
      <p:sp>
        <p:nvSpPr>
          <p:cNvPr id="6" name="TextBox 5">
            <a:extLst>
              <a:ext uri="{FF2B5EF4-FFF2-40B4-BE49-F238E27FC236}">
                <a16:creationId xmlns:a16="http://schemas.microsoft.com/office/drawing/2014/main" id="{A62C1F65-990A-43CB-A1D8-A08E7D76CD97}"/>
              </a:ext>
            </a:extLst>
          </p:cNvPr>
          <p:cNvSpPr txBox="1"/>
          <p:nvPr/>
        </p:nvSpPr>
        <p:spPr>
          <a:xfrm>
            <a:off x="5817326" y="1097280"/>
            <a:ext cx="5579332" cy="3396343"/>
          </a:xfrm>
          <a:prstGeom prst="rect">
            <a:avLst/>
          </a:prstGeom>
        </p:spPr>
        <p:txBody>
          <a:bodyPr vert="horz" lIns="91440" tIns="45720" rIns="91440" bIns="45720" rtlCol="0" anchor="ctr">
            <a:normAutofit/>
          </a:bodyPr>
          <a:lstStyle/>
          <a:p>
            <a:pPr fontAlgn="base">
              <a:lnSpc>
                <a:spcPct val="90000"/>
              </a:lnSpc>
              <a:spcAft>
                <a:spcPts val="600"/>
              </a:spcAft>
            </a:pPr>
            <a:r>
              <a:rPr lang="en-US" sz="2400" b="0" i="0" dirty="0">
                <a:solidFill>
                  <a:srgbClr val="000000"/>
                </a:solidFill>
                <a:effectLst/>
              </a:rPr>
              <a:t>The purpose of the data preprocessing stage is to minimize potential error in the model as much as possible. after that we start </a:t>
            </a:r>
            <a:r>
              <a:rPr lang="en-US" sz="2400" dirty="0">
                <a:solidFill>
                  <a:srgbClr val="000000"/>
                </a:solidFill>
              </a:rPr>
              <a:t>To standardize the numeric features and apply scaler to the testing set.</a:t>
            </a:r>
          </a:p>
          <a:p>
            <a:pPr indent="-228600">
              <a:lnSpc>
                <a:spcPct val="90000"/>
              </a:lnSpc>
              <a:spcAft>
                <a:spcPts val="600"/>
              </a:spcAft>
              <a:buFont typeface="Arial" panose="020B0604020202020204" pitchFamily="34" charset="0"/>
              <a:buChar char="•"/>
            </a:pPr>
            <a:endParaRPr lang="en-US" sz="2400" dirty="0">
              <a:solidFill>
                <a:srgbClr val="000000"/>
              </a:solidFill>
            </a:endParaRPr>
          </a:p>
        </p:txBody>
      </p:sp>
    </p:spTree>
    <p:extLst>
      <p:ext uri="{BB962C8B-B14F-4D97-AF65-F5344CB8AC3E}">
        <p14:creationId xmlns:p14="http://schemas.microsoft.com/office/powerpoint/2010/main" val="2905033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9788</TotalTime>
  <Words>1313</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Georgia</vt:lpstr>
      <vt:lpstr>medium-content-serif-font</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Nastaran Rahnamaei</dc:creator>
  <cp:lastModifiedBy>Nastaran Rahnamaei</cp:lastModifiedBy>
  <cp:revision>11</cp:revision>
  <dcterms:created xsi:type="dcterms:W3CDTF">2020-09-03T18:27:29Z</dcterms:created>
  <dcterms:modified xsi:type="dcterms:W3CDTF">2020-09-10T13:36:19Z</dcterms:modified>
</cp:coreProperties>
</file>