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70" r:id="rId5"/>
    <p:sldId id="271"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120"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CB6D3-72C7-421A-A7E6-E7A64AC6E6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D8560E-9705-48E3-B8D9-0E570C3A21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C6EBE3-A1F4-4F59-816D-4560CE975538}"/>
              </a:ext>
            </a:extLst>
          </p:cNvPr>
          <p:cNvSpPr>
            <a:spLocks noGrp="1"/>
          </p:cNvSpPr>
          <p:nvPr>
            <p:ph type="dt" sz="half" idx="10"/>
          </p:nvPr>
        </p:nvSpPr>
        <p:spPr/>
        <p:txBody>
          <a:bodyPr/>
          <a:lstStyle/>
          <a:p>
            <a:fld id="{D4A213A3-10E9-421F-81BE-56E0786AB515}" type="datetime2">
              <a:rPr lang="en-US" smtClean="0"/>
              <a:t>Wednesday, September 2, 2020</a:t>
            </a:fld>
            <a:endParaRPr lang="en-US"/>
          </a:p>
        </p:txBody>
      </p:sp>
      <p:sp>
        <p:nvSpPr>
          <p:cNvPr id="5" name="Footer Placeholder 4">
            <a:extLst>
              <a:ext uri="{FF2B5EF4-FFF2-40B4-BE49-F238E27FC236}">
                <a16:creationId xmlns:a16="http://schemas.microsoft.com/office/drawing/2014/main" id="{8352F908-DCF1-4354-894B-CA31324DA4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ECE9D1-265D-4640-8D7E-61B13A314F5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525701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1BE80-0B4F-40B2-AD22-7192F9DF16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701BE5-EBB2-410D-A26C-000DD56552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DDCC5B-57E8-4A93-B9D7-19950CE7CB72}"/>
              </a:ext>
            </a:extLst>
          </p:cNvPr>
          <p:cNvSpPr>
            <a:spLocks noGrp="1"/>
          </p:cNvSpPr>
          <p:nvPr>
            <p:ph type="dt" sz="half" idx="10"/>
          </p:nvPr>
        </p:nvSpPr>
        <p:spPr/>
        <p:txBody>
          <a:bodyPr/>
          <a:lstStyle/>
          <a:p>
            <a:fld id="{3D5DABC0-2199-478F-BA77-33A651B6CB89}" type="datetime2">
              <a:rPr lang="en-US" smtClean="0"/>
              <a:t>Wednesday, September 2, 2020</a:t>
            </a:fld>
            <a:endParaRPr lang="en-US"/>
          </a:p>
        </p:txBody>
      </p:sp>
      <p:sp>
        <p:nvSpPr>
          <p:cNvPr id="5" name="Footer Placeholder 4">
            <a:extLst>
              <a:ext uri="{FF2B5EF4-FFF2-40B4-BE49-F238E27FC236}">
                <a16:creationId xmlns:a16="http://schemas.microsoft.com/office/drawing/2014/main" id="{7D21F6F1-2CF4-4B11-BCFB-FC172A4E79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6F4283-E8B6-4454-A65F-75D4CA0A4D06}"/>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3100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3520D8-832A-4CC2-96C8-6077B6D93D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F39BC0-C5F7-4C69-8B7C-257ED0130E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260961-69C5-485E-9873-B63C9D66C8B6}"/>
              </a:ext>
            </a:extLst>
          </p:cNvPr>
          <p:cNvSpPr>
            <a:spLocks noGrp="1"/>
          </p:cNvSpPr>
          <p:nvPr>
            <p:ph type="dt" sz="half" idx="10"/>
          </p:nvPr>
        </p:nvSpPr>
        <p:spPr/>
        <p:txBody>
          <a:bodyPr/>
          <a:lstStyle/>
          <a:p>
            <a:fld id="{D72230C6-DF61-47F4-B8C5-1B70E884BF06}" type="datetime2">
              <a:rPr lang="en-US" smtClean="0"/>
              <a:t>Wednesday, September 2, 2020</a:t>
            </a:fld>
            <a:endParaRPr lang="en-US"/>
          </a:p>
        </p:txBody>
      </p:sp>
      <p:sp>
        <p:nvSpPr>
          <p:cNvPr id="5" name="Footer Placeholder 4">
            <a:extLst>
              <a:ext uri="{FF2B5EF4-FFF2-40B4-BE49-F238E27FC236}">
                <a16:creationId xmlns:a16="http://schemas.microsoft.com/office/drawing/2014/main" id="{369F2073-4034-432C-8823-B5D74BFA49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887089-9251-40A2-882F-F0B36BE6BF91}"/>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265495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35C80-5C97-4370-8143-4730FCA88B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4D997E-1651-4456-A4C2-0C4ADCAD03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12C61-9E4C-46BE-A420-4ACF72D35880}"/>
              </a:ext>
            </a:extLst>
          </p:cNvPr>
          <p:cNvSpPr>
            <a:spLocks noGrp="1"/>
          </p:cNvSpPr>
          <p:nvPr>
            <p:ph type="dt" sz="half" idx="10"/>
          </p:nvPr>
        </p:nvSpPr>
        <p:spPr/>
        <p:txBody>
          <a:bodyPr/>
          <a:lstStyle/>
          <a:p>
            <a:fld id="{6B12B50C-7EEE-46CD-BAF7-BBC4026D959A}" type="datetime2">
              <a:rPr lang="en-US" smtClean="0"/>
              <a:t>Wednesday, September 2, 2020</a:t>
            </a:fld>
            <a:endParaRPr lang="en-US"/>
          </a:p>
        </p:txBody>
      </p:sp>
      <p:sp>
        <p:nvSpPr>
          <p:cNvPr id="5" name="Footer Placeholder 4">
            <a:extLst>
              <a:ext uri="{FF2B5EF4-FFF2-40B4-BE49-F238E27FC236}">
                <a16:creationId xmlns:a16="http://schemas.microsoft.com/office/drawing/2014/main" id="{6D7287E4-56A5-4DF1-90B9-978E926CE1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112B62-85E2-4E32-BD88-5542F343C48A}"/>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127812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DB217-4777-4FCE-B347-066D9DE9AE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957A30-12D1-4091-B2D6-FE14916632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5CC173-D920-4832-8D3B-5D24E782ACB4}"/>
              </a:ext>
            </a:extLst>
          </p:cNvPr>
          <p:cNvSpPr>
            <a:spLocks noGrp="1"/>
          </p:cNvSpPr>
          <p:nvPr>
            <p:ph type="dt" sz="half" idx="10"/>
          </p:nvPr>
        </p:nvSpPr>
        <p:spPr/>
        <p:txBody>
          <a:bodyPr/>
          <a:lstStyle/>
          <a:p>
            <a:fld id="{8D4211C4-AE09-4254-A5E3-6DA9B099C971}" type="datetime2">
              <a:rPr lang="en-US" smtClean="0"/>
              <a:t>Wednesday, September 2, 2020</a:t>
            </a:fld>
            <a:endParaRPr lang="en-US"/>
          </a:p>
        </p:txBody>
      </p:sp>
      <p:sp>
        <p:nvSpPr>
          <p:cNvPr id="5" name="Footer Placeholder 4">
            <a:extLst>
              <a:ext uri="{FF2B5EF4-FFF2-40B4-BE49-F238E27FC236}">
                <a16:creationId xmlns:a16="http://schemas.microsoft.com/office/drawing/2014/main" id="{A3A55799-958A-48E3-8D07-39FF404C55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6EEAD8-F15A-48B9-BAF1-96D750E6712E}"/>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819799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F4F9F-A2AA-4E0A-B60C-50F0207699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738D29-D2F4-4422-87CC-8D552893E7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A4B818-4F5E-4F79-9365-2F3C358563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3C1A03-40AC-4FE1-9E19-46BFD5998041}"/>
              </a:ext>
            </a:extLst>
          </p:cNvPr>
          <p:cNvSpPr>
            <a:spLocks noGrp="1"/>
          </p:cNvSpPr>
          <p:nvPr>
            <p:ph type="dt" sz="half" idx="10"/>
          </p:nvPr>
        </p:nvSpPr>
        <p:spPr/>
        <p:txBody>
          <a:bodyPr/>
          <a:lstStyle/>
          <a:p>
            <a:fld id="{681742C3-E082-4760-93B2-E209268DD00C}" type="datetime2">
              <a:rPr lang="en-US" smtClean="0"/>
              <a:t>Wednesday, September 2, 2020</a:t>
            </a:fld>
            <a:endParaRPr lang="en-US"/>
          </a:p>
        </p:txBody>
      </p:sp>
      <p:sp>
        <p:nvSpPr>
          <p:cNvPr id="6" name="Footer Placeholder 5">
            <a:extLst>
              <a:ext uri="{FF2B5EF4-FFF2-40B4-BE49-F238E27FC236}">
                <a16:creationId xmlns:a16="http://schemas.microsoft.com/office/drawing/2014/main" id="{26641D82-C5E1-416D-9714-2734819D52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C8D59-B303-4164-BE13-D5168A4FDD6F}"/>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67767575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9D660-BB6A-460C-99D7-318182BBF9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FF8B44-FE17-483F-AEC4-07C834022E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2604FB-214B-49E0-9AF3-F47CD3C60E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E929C2-4512-4135-B709-9FBC3A444C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26A02E-638D-498D-999F-F90B293670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9F7384-7146-4E87-9EDE-21F5B8C49E59}"/>
              </a:ext>
            </a:extLst>
          </p:cNvPr>
          <p:cNvSpPr>
            <a:spLocks noGrp="1"/>
          </p:cNvSpPr>
          <p:nvPr>
            <p:ph type="dt" sz="half" idx="10"/>
          </p:nvPr>
        </p:nvSpPr>
        <p:spPr/>
        <p:txBody>
          <a:bodyPr/>
          <a:lstStyle/>
          <a:p>
            <a:fld id="{3B6FC950-F824-48B9-B984-CAEE265865E5}" type="datetime2">
              <a:rPr lang="en-US" smtClean="0"/>
              <a:t>Wednesday, September 2, 2020</a:t>
            </a:fld>
            <a:endParaRPr lang="en-US"/>
          </a:p>
        </p:txBody>
      </p:sp>
      <p:sp>
        <p:nvSpPr>
          <p:cNvPr id="8" name="Footer Placeholder 7">
            <a:extLst>
              <a:ext uri="{FF2B5EF4-FFF2-40B4-BE49-F238E27FC236}">
                <a16:creationId xmlns:a16="http://schemas.microsoft.com/office/drawing/2014/main" id="{343714A5-26CA-410E-ADA0-B2AE1EF4F8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65854D-2350-4421-8DA5-C9718F526B70}"/>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414961840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A38A1-3001-445F-B8F9-8566B9E54C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0E2B9C-5B91-40CA-B2F4-D78D43EBF33D}"/>
              </a:ext>
            </a:extLst>
          </p:cNvPr>
          <p:cNvSpPr>
            <a:spLocks noGrp="1"/>
          </p:cNvSpPr>
          <p:nvPr>
            <p:ph type="dt" sz="half" idx="10"/>
          </p:nvPr>
        </p:nvSpPr>
        <p:spPr/>
        <p:txBody>
          <a:bodyPr/>
          <a:lstStyle/>
          <a:p>
            <a:fld id="{BC8E3A0F-68E7-4D17-BB84-ED1BA4F6AC6B}" type="datetime2">
              <a:rPr lang="en-US" smtClean="0"/>
              <a:t>Wednesday, September 2, 2020</a:t>
            </a:fld>
            <a:endParaRPr lang="en-US"/>
          </a:p>
        </p:txBody>
      </p:sp>
      <p:sp>
        <p:nvSpPr>
          <p:cNvPr id="4" name="Footer Placeholder 3">
            <a:extLst>
              <a:ext uri="{FF2B5EF4-FFF2-40B4-BE49-F238E27FC236}">
                <a16:creationId xmlns:a16="http://schemas.microsoft.com/office/drawing/2014/main" id="{B3453009-3C27-4A0B-B1E0-1F75A8C0A4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29440A-E7EB-4BB8-8977-D043FBAAD1C5}"/>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160998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0AF727-0E51-45F9-B42C-5F6CC122B335}"/>
              </a:ext>
            </a:extLst>
          </p:cNvPr>
          <p:cNvSpPr>
            <a:spLocks noGrp="1"/>
          </p:cNvSpPr>
          <p:nvPr>
            <p:ph type="dt" sz="half" idx="10"/>
          </p:nvPr>
        </p:nvSpPr>
        <p:spPr/>
        <p:txBody>
          <a:bodyPr/>
          <a:lstStyle/>
          <a:p>
            <a:fld id="{EDB7BC4F-EDA1-4BA2-BFF3-FE5B31CCB58B}" type="datetime2">
              <a:rPr lang="en-US" smtClean="0"/>
              <a:t>Wednesday, September 2, 2020</a:t>
            </a:fld>
            <a:endParaRPr lang="en-US"/>
          </a:p>
        </p:txBody>
      </p:sp>
      <p:sp>
        <p:nvSpPr>
          <p:cNvPr id="3" name="Footer Placeholder 2">
            <a:extLst>
              <a:ext uri="{FF2B5EF4-FFF2-40B4-BE49-F238E27FC236}">
                <a16:creationId xmlns:a16="http://schemas.microsoft.com/office/drawing/2014/main" id="{0D0B7261-1502-4702-903F-556F83055B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8BCC49-5B74-4C11-9E24-81B33AEB1CA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451407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DA913-F6D7-4A35-B1E9-48A30CB17B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F499DD-72E3-454E-B9BE-2D70D6AF3C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A164F1-344B-48A3-B58C-407D7FCD93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34EEFC-D53A-4706-8C2B-2E73EBC9667C}"/>
              </a:ext>
            </a:extLst>
          </p:cNvPr>
          <p:cNvSpPr>
            <a:spLocks noGrp="1"/>
          </p:cNvSpPr>
          <p:nvPr>
            <p:ph type="dt" sz="half" idx="10"/>
          </p:nvPr>
        </p:nvSpPr>
        <p:spPr/>
        <p:txBody>
          <a:bodyPr/>
          <a:lstStyle/>
          <a:p>
            <a:fld id="{3AAE694C-1394-4838-A564-7380835C2E77}" type="datetime2">
              <a:rPr lang="en-US" smtClean="0"/>
              <a:t>Wednesday, September 2, 2020</a:t>
            </a:fld>
            <a:endParaRPr lang="en-US"/>
          </a:p>
        </p:txBody>
      </p:sp>
      <p:sp>
        <p:nvSpPr>
          <p:cNvPr id="6" name="Footer Placeholder 5">
            <a:extLst>
              <a:ext uri="{FF2B5EF4-FFF2-40B4-BE49-F238E27FC236}">
                <a16:creationId xmlns:a16="http://schemas.microsoft.com/office/drawing/2014/main" id="{C1098610-B492-4DD8-AA68-E65352510E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C513D7-832B-4932-8503-CF2C44458FE5}"/>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70028922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5A77C-9A24-4C1C-B9E0-0BD9FCDAE8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5B308F-EA0B-4A8E-8596-F6053613D4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4D13C7-5EA0-4EBA-9830-AFC6BCBCE9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F21D8-E4C9-40DB-BDA1-B946BCB304A7}"/>
              </a:ext>
            </a:extLst>
          </p:cNvPr>
          <p:cNvSpPr>
            <a:spLocks noGrp="1"/>
          </p:cNvSpPr>
          <p:nvPr>
            <p:ph type="dt" sz="half" idx="10"/>
          </p:nvPr>
        </p:nvSpPr>
        <p:spPr/>
        <p:txBody>
          <a:bodyPr/>
          <a:lstStyle/>
          <a:p>
            <a:fld id="{CAB84B19-1A00-4EDB-8425-E1827A377364}" type="datetime2">
              <a:rPr lang="en-US" smtClean="0"/>
              <a:t>Wednesday, September 2, 2020</a:t>
            </a:fld>
            <a:endParaRPr lang="en-US"/>
          </a:p>
        </p:txBody>
      </p:sp>
      <p:sp>
        <p:nvSpPr>
          <p:cNvPr id="6" name="Footer Placeholder 5">
            <a:extLst>
              <a:ext uri="{FF2B5EF4-FFF2-40B4-BE49-F238E27FC236}">
                <a16:creationId xmlns:a16="http://schemas.microsoft.com/office/drawing/2014/main" id="{6CD99FC1-E383-4057-B15A-1E4802475B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E9B13C-AB75-409D-8E22-5E753E158251}"/>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747892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F41C16-D3AC-45F4-8C68-4E5477B41C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1AAB01-22CE-4B3D-A7D2-8BAAFE0272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78705C-8996-4510-8749-EA2856D63D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076A27-8146-4F75-9851-A83577C6FD8A}" type="datetime2">
              <a:rPr lang="en-US" smtClean="0"/>
              <a:t>Wednesday, September 2, 2020</a:t>
            </a:fld>
            <a:endParaRPr lang="en-US"/>
          </a:p>
        </p:txBody>
      </p:sp>
      <p:sp>
        <p:nvSpPr>
          <p:cNvPr id="5" name="Footer Placeholder 4">
            <a:extLst>
              <a:ext uri="{FF2B5EF4-FFF2-40B4-BE49-F238E27FC236}">
                <a16:creationId xmlns:a16="http://schemas.microsoft.com/office/drawing/2014/main" id="{C1ADA61F-DA9C-49C5-A737-4265F4949D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C4D9CC-198B-45D8-B3A3-E321C6A735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EAB3BA-07EE-4B64-A177-47C30D775877}" type="slidenum">
              <a:rPr lang="en-US" smtClean="0"/>
              <a:t>‹#›</a:t>
            </a:fld>
            <a:endParaRPr lang="en-US"/>
          </a:p>
        </p:txBody>
      </p:sp>
    </p:spTree>
    <p:extLst>
      <p:ext uri="{BB962C8B-B14F-4D97-AF65-F5344CB8AC3E}">
        <p14:creationId xmlns:p14="http://schemas.microsoft.com/office/powerpoint/2010/main" val="24473571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CFEBE6-D946-491E-95D3-90D1146DCCF4}"/>
              </a:ext>
            </a:extLst>
          </p:cNvPr>
          <p:cNvSpPr txBox="1"/>
          <p:nvPr/>
        </p:nvSpPr>
        <p:spPr>
          <a:xfrm>
            <a:off x="592183" y="1567543"/>
            <a:ext cx="5712823" cy="547726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Fraud detection is a set of activities that are taken to prevent money or property from being obtained through false pretenses. Fraud can be committed in different ways and in many industries. Most detection methods combine a variety of fraud detection datasets to form a connected overview of both valid and non-valid payment data to make a decision. The Credit Card Fraud Detection Problem includes modeling past credit card transactions with the knowledge of the ones that turned out to be a fraud. This model is then used to identify whether a new transaction is fraudulent or not.</a:t>
            </a:r>
            <a:r>
              <a:rPr kumimoji="0" lang="en-US" sz="18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models to be used will be two unsupervised algorithms such as Local Outlier Factor and Isolation Forest Algorithm. The model will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also include a supervised learning algorithm which will be Random Forest and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XGBoost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Calibri" panose="020F0502020204030204" pitchFamily="34" charset="0"/>
              </a:rPr>
              <a:t> My aim here is to detect 100% of the fraudulent transactions while minimizing the incorrect fraud predictions.</a:t>
            </a:r>
            <a:endParaRPr kumimoji="0" lang="en-US" sz="18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a:t>
            </a: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020A7787-0AD2-499E-8039-070D485454D5}"/>
              </a:ext>
            </a:extLst>
          </p:cNvPr>
          <p:cNvSpPr txBox="1"/>
          <p:nvPr/>
        </p:nvSpPr>
        <p:spPr>
          <a:xfrm>
            <a:off x="1911927" y="600364"/>
            <a:ext cx="2935419"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 Credit Card Fraud Detection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1266" name="Picture 2" descr="Credit Card Fraud Detection Using SMOTE Technique – AI Journey">
            <a:extLst>
              <a:ext uri="{FF2B5EF4-FFF2-40B4-BE49-F238E27FC236}">
                <a16:creationId xmlns:a16="http://schemas.microsoft.com/office/drawing/2014/main" id="{6CCDA3E7-757B-4153-B3AE-C68D5A0AF8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5565" y="1711086"/>
            <a:ext cx="4746171" cy="3445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3613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Picture 13">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651080DB-7ACA-429D-8BF8-3810915D78E8}"/>
              </a:ext>
            </a:extLst>
          </p:cNvPr>
          <p:cNvSpPr txBox="1"/>
          <p:nvPr/>
        </p:nvSpPr>
        <p:spPr>
          <a:xfrm>
            <a:off x="640079" y="2053641"/>
            <a:ext cx="3669161" cy="2760098"/>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0" i="0" u="none" strike="noStrike" kern="1200" cap="none" spc="0" normalizeH="0" baseline="0" noProof="0">
                <a:ln>
                  <a:noFill/>
                </a:ln>
                <a:solidFill>
                  <a:srgbClr val="FFFFFF"/>
                </a:solidFill>
                <a:effectLst/>
                <a:uLnTx/>
                <a:uFillTx/>
                <a:latin typeface="Calibri Light" panose="020F0302020204030204"/>
                <a:ea typeface="+mn-ea"/>
                <a:cs typeface="+mn-cs"/>
              </a:rPr>
              <a:t>MAIN GOAL</a:t>
            </a:r>
          </a:p>
        </p:txBody>
      </p:sp>
      <p:sp>
        <p:nvSpPr>
          <p:cNvPr id="5" name="TextBox 4">
            <a:extLst>
              <a:ext uri="{FF2B5EF4-FFF2-40B4-BE49-F238E27FC236}">
                <a16:creationId xmlns:a16="http://schemas.microsoft.com/office/drawing/2014/main" id="{9FDD1881-BEE8-49CB-8E2C-06C7615C3501}"/>
              </a:ext>
            </a:extLst>
          </p:cNvPr>
          <p:cNvSpPr txBox="1"/>
          <p:nvPr/>
        </p:nvSpPr>
        <p:spPr>
          <a:xfrm>
            <a:off x="6090574" y="801866"/>
            <a:ext cx="5306084" cy="5230634"/>
          </a:xfrm>
          <a:prstGeom prst="rect">
            <a:avLst/>
          </a:prstGeom>
        </p:spPr>
        <p:txBody>
          <a:bodyPr vert="horz" lIns="91440" tIns="45720" rIns="91440" bIns="45720" rtlCol="0" anchor="ctr">
            <a:normAutofit/>
          </a:bodyPr>
          <a:lstStyle/>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mn-ea"/>
                <a:cs typeface="+mn-cs"/>
              </a:rPr>
              <a:t>This project aims to apply different algorithms &amp; techniques on Credit Card Fraud data set and compare the results.</a:t>
            </a: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mn-ea"/>
                <a:cs typeface="+mn-cs"/>
              </a:rPr>
              <a:t>Measures used to compare those are Precision and Recall.</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mn-ea"/>
                <a:cs typeface="+mn-cs"/>
              </a:rPr>
              <a:t>Measure like Accuracy is not good because the data set is highly unbalanced.</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1187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93" name="Picture 192">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A99788E7-3771-4A59-8296-99EA72294BBC}"/>
              </a:ext>
            </a:extLst>
          </p:cNvPr>
          <p:cNvSpPr txBox="1"/>
          <p:nvPr/>
        </p:nvSpPr>
        <p:spPr>
          <a:xfrm>
            <a:off x="6094105" y="802955"/>
            <a:ext cx="4977976" cy="1454051"/>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0" i="0" u="none" strike="noStrike" kern="1200" cap="none" spc="0" normalizeH="0" baseline="0" noProof="0">
                <a:ln>
                  <a:noFill/>
                </a:ln>
                <a:solidFill>
                  <a:srgbClr val="000000"/>
                </a:solidFill>
                <a:effectLst/>
                <a:uLnTx/>
                <a:uFillTx/>
                <a:latin typeface="Calibri Light" panose="020F0302020204030204"/>
                <a:ea typeface="+mn-ea"/>
                <a:cs typeface="+mn-cs"/>
              </a:rPr>
              <a:t>DATASET</a:t>
            </a:r>
          </a:p>
        </p:txBody>
      </p:sp>
      <p:sp>
        <p:nvSpPr>
          <p:cNvPr id="194"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42" name="Picture 2">
            <a:extLst>
              <a:ext uri="{FF2B5EF4-FFF2-40B4-BE49-F238E27FC236}">
                <a16:creationId xmlns:a16="http://schemas.microsoft.com/office/drawing/2014/main" id="{CB49CCA7-A319-4D03-92A9-9C8AEEAFEA8B}"/>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l="6962" r="18515"/>
          <a:stretch/>
        </p:blipFill>
        <p:spPr bwMode="auto">
          <a:xfrm>
            <a:off x="20" y="907231"/>
            <a:ext cx="4838021" cy="5063738"/>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C144D9B-E0D6-4FA9-8AE2-8626533A56EC}"/>
              </a:ext>
            </a:extLst>
          </p:cNvPr>
          <p:cNvSpPr txBox="1"/>
          <p:nvPr/>
        </p:nvSpPr>
        <p:spPr>
          <a:xfrm>
            <a:off x="6090574" y="2421682"/>
            <a:ext cx="4977578" cy="3639289"/>
          </a:xfrm>
          <a:prstGeom prst="rect">
            <a:avLst/>
          </a:prstGeom>
        </p:spPr>
        <p:txBody>
          <a:bodyPr vert="horz" lIns="91440" tIns="45720" rIns="91440" bIns="45720" rtlCol="0" anchor="ctr">
            <a:normAutofit/>
          </a:bodyPr>
          <a:lstStyle/>
          <a:p>
            <a:pPr marL="285750" marR="0" lvl="0" indent="-228600" algn="l" defTabSz="914400" rtl="0" eaLnBrk="1" fontAlgn="auto" latinLnBrk="0" hangingPunct="1">
              <a:lnSpc>
                <a:spcPct val="90000"/>
              </a:lnSpc>
              <a:spcBef>
                <a:spcPts val="1000"/>
              </a:spcBef>
              <a:spcAft>
                <a:spcPts val="0"/>
              </a:spcAft>
              <a:buClr>
                <a:srgbClr val="4472C4"/>
              </a:buClr>
              <a:buSzTx/>
              <a:buFont typeface="Arial" panose="020B0604020202020204" pitchFamily="34" charset="0"/>
              <a:buChar char="•"/>
              <a:tabLst/>
              <a:defRPr/>
            </a:pPr>
            <a:r>
              <a:rPr kumimoji="0" lang="en-US" sz="1600" b="0" i="0" u="none" strike="noStrike" kern="1200" cap="none" spc="0" normalizeH="0" baseline="0" noProof="0">
                <a:ln>
                  <a:noFill/>
                </a:ln>
                <a:solidFill>
                  <a:srgbClr val="000000"/>
                </a:solidFill>
                <a:effectLst/>
                <a:uLnTx/>
                <a:uFillTx/>
                <a:latin typeface="Calibri" panose="020F0502020204030204"/>
                <a:ea typeface="+mn-ea"/>
                <a:cs typeface="+mn-cs"/>
              </a:rPr>
              <a:t>The datasets contains transactions made by credit cards. This dataset presents transactions that occurred in two days, where we have </a:t>
            </a:r>
            <a:r>
              <a:rPr kumimoji="0" lang="en-US" sz="1600" b="1" i="0" u="none" strike="noStrike" kern="1200" cap="none" spc="0" normalizeH="0" baseline="0" noProof="0">
                <a:ln>
                  <a:noFill/>
                </a:ln>
                <a:solidFill>
                  <a:srgbClr val="000000"/>
                </a:solidFill>
                <a:effectLst/>
                <a:uLnTx/>
                <a:uFillTx/>
                <a:latin typeface="Calibri" panose="020F0502020204030204"/>
                <a:ea typeface="+mn-ea"/>
                <a:cs typeface="+mn-cs"/>
              </a:rPr>
              <a:t>492</a:t>
            </a:r>
            <a:r>
              <a:rPr kumimoji="0" lang="en-US" sz="1600" b="0" i="0" u="none" strike="noStrike" kern="1200" cap="none" spc="0" normalizeH="0" baseline="0" noProof="0">
                <a:ln>
                  <a:noFill/>
                </a:ln>
                <a:solidFill>
                  <a:srgbClr val="000000"/>
                </a:solidFill>
                <a:effectLst/>
                <a:uLnTx/>
                <a:uFillTx/>
                <a:latin typeface="Calibri" panose="020F0502020204030204"/>
                <a:ea typeface="+mn-ea"/>
                <a:cs typeface="+mn-cs"/>
              </a:rPr>
              <a:t> frauds out of </a:t>
            </a:r>
            <a:r>
              <a:rPr kumimoji="0" lang="en-US" sz="1600" b="1" i="0" u="none" strike="noStrike" kern="1200" cap="none" spc="0" normalizeH="0" baseline="0" noProof="0">
                <a:ln>
                  <a:noFill/>
                </a:ln>
                <a:solidFill>
                  <a:srgbClr val="000000"/>
                </a:solidFill>
                <a:effectLst/>
                <a:uLnTx/>
                <a:uFillTx/>
                <a:latin typeface="Calibri" panose="020F0502020204030204"/>
                <a:ea typeface="+mn-ea"/>
                <a:cs typeface="+mn-cs"/>
              </a:rPr>
              <a:t>284,807</a:t>
            </a:r>
            <a:r>
              <a:rPr kumimoji="0" lang="en-US" sz="1600" b="0" i="0" u="none" strike="noStrike" kern="1200" cap="none" spc="0" normalizeH="0" baseline="0" noProof="0">
                <a:ln>
                  <a:noFill/>
                </a:ln>
                <a:solidFill>
                  <a:srgbClr val="000000"/>
                </a:solidFill>
                <a:effectLst/>
                <a:uLnTx/>
                <a:uFillTx/>
                <a:latin typeface="Calibri" panose="020F0502020204030204"/>
                <a:ea typeface="+mn-ea"/>
                <a:cs typeface="+mn-cs"/>
              </a:rPr>
              <a:t> transactions. The dataset is highly unbalanced, the positive class (frauds) account for </a:t>
            </a:r>
            <a:r>
              <a:rPr kumimoji="0" lang="en-US" sz="1600" b="1" i="0" u="none" strike="noStrike" kern="1200" cap="none" spc="0" normalizeH="0" baseline="0" noProof="0">
                <a:ln>
                  <a:noFill/>
                </a:ln>
                <a:solidFill>
                  <a:srgbClr val="000000"/>
                </a:solidFill>
                <a:effectLst/>
                <a:uLnTx/>
                <a:uFillTx/>
                <a:latin typeface="Calibri" panose="020F0502020204030204"/>
                <a:ea typeface="+mn-ea"/>
                <a:cs typeface="+mn-cs"/>
              </a:rPr>
              <a:t>0.172%</a:t>
            </a:r>
            <a:r>
              <a:rPr kumimoji="0" lang="en-US" sz="1600" b="0" i="0" u="none" strike="noStrike" kern="1200" cap="none" spc="0" normalizeH="0" baseline="0" noProof="0">
                <a:ln>
                  <a:noFill/>
                </a:ln>
                <a:solidFill>
                  <a:srgbClr val="000000"/>
                </a:solidFill>
                <a:effectLst/>
                <a:uLnTx/>
                <a:uFillTx/>
                <a:latin typeface="Calibri" panose="020F0502020204030204"/>
                <a:ea typeface="+mn-ea"/>
                <a:cs typeface="+mn-cs"/>
              </a:rPr>
              <a:t> of all transactions.</a:t>
            </a:r>
          </a:p>
          <a:p>
            <a:pPr marL="285750" marR="0" lvl="0" indent="-228600" algn="l" defTabSz="914400" rtl="0" eaLnBrk="1" fontAlgn="auto" latinLnBrk="0" hangingPunct="1">
              <a:lnSpc>
                <a:spcPct val="90000"/>
              </a:lnSpc>
              <a:spcBef>
                <a:spcPts val="1000"/>
              </a:spcBef>
              <a:spcAft>
                <a:spcPts val="0"/>
              </a:spcAft>
              <a:buClr>
                <a:srgbClr val="4472C4"/>
              </a:buClr>
              <a:buSzTx/>
              <a:buFont typeface="Arial" panose="020B0604020202020204" pitchFamily="34" charset="0"/>
              <a:buChar char="•"/>
              <a:tabLst/>
              <a:defRPr/>
            </a:pPr>
            <a:r>
              <a:rPr kumimoji="0" lang="en-US" sz="1600" b="0" i="0" u="none" strike="noStrike" kern="1200" cap="none" spc="0" normalizeH="0" baseline="0" noProof="0">
                <a:ln>
                  <a:noFill/>
                </a:ln>
                <a:solidFill>
                  <a:srgbClr val="000000"/>
                </a:solidFill>
                <a:effectLst/>
                <a:uLnTx/>
                <a:uFillTx/>
                <a:latin typeface="Calibri" panose="020F0502020204030204"/>
                <a:ea typeface="+mn-ea"/>
                <a:cs typeface="+mn-cs"/>
              </a:rPr>
              <a:t>Due to confidentiality reasons, dataset available is not the original (raw) form but has been reduced using PCA. And the only features which have not been transformed with PCA are 'Time' and 'Amount’.</a:t>
            </a:r>
          </a:p>
          <a:p>
            <a:pPr marL="285750" marR="0" lvl="0" indent="-228600" algn="l" defTabSz="914400" rtl="0" eaLnBrk="1" fontAlgn="auto" latinLnBrk="0" hangingPunct="1">
              <a:lnSpc>
                <a:spcPct val="90000"/>
              </a:lnSpc>
              <a:spcBef>
                <a:spcPts val="1000"/>
              </a:spcBef>
              <a:spcAft>
                <a:spcPts val="0"/>
              </a:spcAft>
              <a:buClr>
                <a:srgbClr val="4472C4"/>
              </a:buClr>
              <a:buSzTx/>
              <a:buFont typeface="Arial" panose="020B0604020202020204" pitchFamily="34" charset="0"/>
              <a:buChar char="•"/>
              <a:tabLst/>
              <a:defRPr/>
            </a:pPr>
            <a:r>
              <a:rPr kumimoji="0" lang="en-US" sz="1600" b="0" i="0" u="none" strike="noStrike" kern="1200" cap="none" spc="0" normalizeH="0" baseline="0" noProof="0">
                <a:ln>
                  <a:noFill/>
                </a:ln>
                <a:solidFill>
                  <a:srgbClr val="000000"/>
                </a:solidFill>
                <a:effectLst/>
                <a:uLnTx/>
                <a:uFillTx/>
                <a:latin typeface="Calibri" panose="020F0502020204030204"/>
                <a:ea typeface="+mn-ea"/>
                <a:cs typeface="+mn-cs"/>
              </a:rPr>
              <a:t>Weblink: </a:t>
            </a:r>
          </a:p>
          <a:p>
            <a:pPr marL="0" marR="0" lvl="0" indent="-228600" algn="l" defTabSz="914400" rtl="0" eaLnBrk="1" fontAlgn="auto" latinLnBrk="0" hangingPunct="1">
              <a:lnSpc>
                <a:spcPct val="90000"/>
              </a:lnSpc>
              <a:spcBef>
                <a:spcPts val="1000"/>
              </a:spcBef>
              <a:spcAft>
                <a:spcPts val="0"/>
              </a:spcAft>
              <a:buClr>
                <a:srgbClr val="4472C4"/>
              </a:buClr>
              <a:buSzTx/>
              <a:buFont typeface="Arial" panose="020B0604020202020204" pitchFamily="34" charset="0"/>
              <a:buChar char="•"/>
              <a:tabLst/>
              <a:defRPr/>
            </a:pPr>
            <a:r>
              <a:rPr kumimoji="0" lang="en-US" sz="1600" b="0" i="0" u="none" strike="noStrike" kern="1200" cap="none" spc="0" normalizeH="0" baseline="0" noProof="0">
                <a:ln>
                  <a:noFill/>
                </a:ln>
                <a:solidFill>
                  <a:srgbClr val="000000"/>
                </a:solidFill>
                <a:effectLst/>
                <a:uLnTx/>
                <a:uFillTx/>
                <a:latin typeface="Calibri" panose="020F0502020204030204"/>
                <a:ea typeface="+mn-ea"/>
                <a:cs typeface="+mn-cs"/>
              </a:rPr>
              <a:t> 	https://www.kaggle.com/mlgulb/creditcrdfraud/download</a:t>
            </a:r>
          </a:p>
          <a:p>
            <a:pPr marL="0" marR="0" lvl="0" indent="-228600" algn="l" defTabSz="914400" rtl="0" eaLnBrk="1" fontAlgn="auto" latinLnBrk="0" hangingPunct="1">
              <a:lnSpc>
                <a:spcPct val="90000"/>
              </a:lnSpc>
              <a:spcBef>
                <a:spcPts val="1000"/>
              </a:spcBef>
              <a:spcAft>
                <a:spcPts val="0"/>
              </a:spcAft>
              <a:buClr>
                <a:srgbClr val="4472C4"/>
              </a:buClr>
              <a:buSzTx/>
              <a:buFont typeface="Arial" panose="020B0604020202020204" pitchFamily="34" charset="0"/>
              <a:buChar char="•"/>
              <a:tabLst/>
              <a:defRPr/>
            </a:pPr>
            <a:endParaRPr kumimoji="0" lang="en-US" sz="1600" b="0" i="0" u="none" strike="noStrike" kern="1200" cap="none" spc="0" normalizeH="0" baseline="0" noProof="0">
              <a:ln>
                <a:noFill/>
              </a:ln>
              <a:solidFill>
                <a:srgbClr val="000000"/>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1000"/>
              </a:spcBef>
              <a:spcAft>
                <a:spcPts val="0"/>
              </a:spcAft>
              <a:buClr>
                <a:srgbClr val="4472C4"/>
              </a:buClr>
              <a:buSzTx/>
              <a:buFont typeface="Arial" panose="020B0604020202020204" pitchFamily="34" charset="0"/>
              <a:buChar char="•"/>
              <a:tabLst/>
              <a:defRPr/>
            </a:pPr>
            <a:endParaRPr kumimoji="0" lang="en-US" sz="16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1553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9EEC74-3D09-4EDB-B2E5-A92C7C9C14D6}"/>
              </a:ext>
            </a:extLst>
          </p:cNvPr>
          <p:cNvSpPr txBox="1"/>
          <p:nvPr/>
        </p:nvSpPr>
        <p:spPr>
          <a:xfrm>
            <a:off x="649225" y="2133600"/>
            <a:ext cx="3650278" cy="3759253"/>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ts val="1000"/>
              </a:spcBef>
              <a:spcAft>
                <a:spcPts val="0"/>
              </a:spcAft>
              <a:buClr>
                <a:srgbClr val="4472C4"/>
              </a:buClr>
              <a:buSzTx/>
              <a:buFont typeface="Wingdings 3" charset="2"/>
              <a:buChar char=""/>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In the class distribution we want to know:</a:t>
            </a:r>
          </a:p>
          <a:p>
            <a:pPr marL="0" marR="0" lvl="0" indent="0" algn="l" defTabSz="914400" rtl="0" eaLnBrk="1" fontAlgn="auto" latinLnBrk="0" hangingPunct="1">
              <a:lnSpc>
                <a:spcPct val="100000"/>
              </a:lnSpc>
              <a:spcBef>
                <a:spcPts val="1000"/>
              </a:spcBef>
              <a:spcAft>
                <a:spcPts val="0"/>
              </a:spcAft>
              <a:buClr>
                <a:srgbClr val="4472C4"/>
              </a:buClr>
              <a:buSzTx/>
              <a:buFont typeface="Wingdings 3" charset="2"/>
              <a:buChar char=""/>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 How many transactions are fraudulent and how many are not?</a:t>
            </a:r>
          </a:p>
          <a:p>
            <a:pPr marL="0" marR="0" lvl="0" indent="0" algn="l" defTabSz="914400" rtl="0" eaLnBrk="1" fontAlgn="auto" latinLnBrk="0" hangingPunct="1">
              <a:lnSpc>
                <a:spcPct val="100000"/>
              </a:lnSpc>
              <a:spcBef>
                <a:spcPts val="1000"/>
              </a:spcBef>
              <a:spcAft>
                <a:spcPts val="0"/>
              </a:spcAft>
              <a:buClr>
                <a:srgbClr val="4472C4"/>
              </a:buClr>
              <a:buSzTx/>
              <a:buFont typeface="Wingdings 3" charset="2"/>
              <a:buChar char=""/>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Well, as can be expected, most transactions are non-fraudulent. In fact, 99.83% of the transactions in this data set were not fraudulent while only 0.17% were fraudulent..</a:t>
            </a:r>
          </a:p>
        </p:txBody>
      </p:sp>
      <p:pic>
        <p:nvPicPr>
          <p:cNvPr id="9218" name="Picture 2" descr="Image for post">
            <a:extLst>
              <a:ext uri="{FF2B5EF4-FFF2-40B4-BE49-F238E27FC236}">
                <a16:creationId xmlns:a16="http://schemas.microsoft.com/office/drawing/2014/main" id="{93E5B496-C0C1-45B4-B6EF-60CC0836D73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19543" y="684951"/>
            <a:ext cx="6953577" cy="5163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522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4C8781-A53D-45EA-B71D-64927A1900AE}"/>
              </a:ext>
            </a:extLst>
          </p:cNvPr>
          <p:cNvSpPr txBox="1"/>
          <p:nvPr/>
        </p:nvSpPr>
        <p:spPr>
          <a:xfrm>
            <a:off x="261257" y="227982"/>
            <a:ext cx="1223414" cy="659603"/>
          </a:xfrm>
          <a:prstGeom prst="rect">
            <a:avLst/>
          </a:prstGeom>
        </p:spPr>
        <p:txBody>
          <a:bodyPr vert="horz" lIns="91440" tIns="45720" rIns="91440" bIns="45720" rtlCol="0" anchor="ctr">
            <a:normAutofit lnSpcReduction="10000"/>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n-ea"/>
                <a:cs typeface="+mn-cs"/>
              </a:rPr>
              <a:t>EDA</a:t>
            </a:r>
          </a:p>
        </p:txBody>
      </p:sp>
      <p:sp>
        <p:nvSpPr>
          <p:cNvPr id="5" name="TextBox 4">
            <a:extLst>
              <a:ext uri="{FF2B5EF4-FFF2-40B4-BE49-F238E27FC236}">
                <a16:creationId xmlns:a16="http://schemas.microsoft.com/office/drawing/2014/main" id="{EA396C1F-C0FC-467D-9712-D2077E05F3C5}"/>
              </a:ext>
            </a:extLst>
          </p:cNvPr>
          <p:cNvSpPr txBox="1"/>
          <p:nvPr/>
        </p:nvSpPr>
        <p:spPr>
          <a:xfrm>
            <a:off x="261257" y="1053738"/>
            <a:ext cx="4241074" cy="4586608"/>
          </a:xfrm>
          <a:prstGeom prst="rect">
            <a:avLst/>
          </a:prstGeom>
        </p:spPr>
        <p:txBody>
          <a:bodyPr vert="horz" lIns="91440" tIns="45720" rIns="91440" bIns="45720" rtlCol="0">
            <a:normAutofit/>
          </a:bodyPr>
          <a:lstStyle/>
          <a:p>
            <a:pPr marL="0" marR="0" lvl="0" indent="-228600" algn="l" defTabSz="914400" rtl="0" eaLnBrk="1" fontAlgn="auto" latinLnBrk="0" hangingPunct="1">
              <a:lnSpc>
                <a:spcPct val="90000"/>
              </a:lnSpc>
              <a:spcBef>
                <a:spcPts val="1000"/>
              </a:spcBef>
              <a:spcAft>
                <a:spcPts val="0"/>
              </a:spcAft>
              <a:buClr>
                <a:srgbClr val="4472C4"/>
              </a:buClr>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The purpose of EDA is to enhance our understanding of trends in the dataset without involving complicated machine learning models. Oftentimes, we can see obvious traits using graphs and charts just from plotting columns of the dataset against each other.</a:t>
            </a:r>
          </a:p>
          <a:p>
            <a:pPr marL="0" marR="0" lvl="0" indent="-228600" algn="l" defTabSz="914400" rtl="0" eaLnBrk="1" fontAlgn="auto" latinLnBrk="0" hangingPunct="1">
              <a:lnSpc>
                <a:spcPct val="90000"/>
              </a:lnSpc>
              <a:spcBef>
                <a:spcPts val="1000"/>
              </a:spcBef>
              <a:spcAft>
                <a:spcPts val="0"/>
              </a:spcAft>
              <a:buClr>
                <a:srgbClr val="4472C4"/>
              </a:buClr>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 correlation map (or correlation matrix) is a visual tool that illustrates the relationship between different columns of the dataset. The matrix will be lighter when the columns represented move in the same direction together, and it will be darker when one column decreases while the other increases. Strong spots of light and dark spots in our correlation matrix tell us about the future reliability of the model.</a:t>
            </a:r>
          </a:p>
          <a:p>
            <a:pPr marL="0" marR="0" lvl="0" indent="-228600" algn="l" defTabSz="914400" rtl="0" eaLnBrk="1" fontAlgn="auto" latinLnBrk="0" hangingPunct="1">
              <a:lnSpc>
                <a:spcPct val="90000"/>
              </a:lnSpc>
              <a:spcBef>
                <a:spcPts val="1000"/>
              </a:spcBef>
              <a:spcAft>
                <a:spcPts val="0"/>
              </a:spcAft>
              <a:buClr>
                <a:srgbClr val="4472C4"/>
              </a:buClr>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From these column values, we can see that there are some very useful correlations present within our new dataset. For example, V2 and V5 are highly negatively correlated with the feature called Amount. We also see some correlation with V20 and Amount. This gives us a deeper understanding of the Data available to us.</a:t>
            </a:r>
          </a:p>
          <a:p>
            <a:pPr marL="0" marR="0" lvl="0" indent="-228600" algn="l" defTabSz="914400" rtl="0" eaLnBrk="1" fontAlgn="auto" latinLnBrk="0" hangingPunct="1">
              <a:lnSpc>
                <a:spcPct val="90000"/>
              </a:lnSpc>
              <a:spcBef>
                <a:spcPts val="1000"/>
              </a:spcBef>
              <a:spcAft>
                <a:spcPts val="0"/>
              </a:spcAft>
              <a:buClr>
                <a:srgbClr val="4472C4"/>
              </a:buClr>
              <a:buSzTx/>
              <a:buFont typeface="Arial" panose="020B0604020202020204" pitchFamily="34" charset="0"/>
              <a:buChar char="•"/>
              <a:tabLst/>
              <a:defRPr/>
            </a:pP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28"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29"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a:extLst>
              <a:ext uri="{FF2B5EF4-FFF2-40B4-BE49-F238E27FC236}">
                <a16:creationId xmlns:a16="http://schemas.microsoft.com/office/drawing/2014/main" id="{1C664719-7085-4A62-BFC2-749312C548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553" r="11627" b="1"/>
          <a:stretch/>
        </p:blipFill>
        <p:spPr bwMode="auto">
          <a:xfrm>
            <a:off x="5522044" y="807593"/>
            <a:ext cx="5786967" cy="5239568"/>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7294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2062C7B-6453-4AF5-A478-043E570EBBC4}"/>
              </a:ext>
            </a:extLst>
          </p:cNvPr>
          <p:cNvSpPr txBox="1"/>
          <p:nvPr/>
        </p:nvSpPr>
        <p:spPr>
          <a:xfrm>
            <a:off x="649224" y="645106"/>
            <a:ext cx="5122652" cy="1259894"/>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2400" b="0" i="0" u="none" strike="noStrike" kern="1200" cap="none" spc="0" normalizeH="0" baseline="0" noProof="0" dirty="0">
                <a:ln>
                  <a:noFill/>
                </a:ln>
                <a:solidFill>
                  <a:prstClr val="black">
                    <a:lumMod val="85000"/>
                    <a:lumOff val="15000"/>
                  </a:prstClr>
                </a:solidFill>
                <a:effectLst/>
                <a:uLnTx/>
                <a:uFillTx/>
                <a:latin typeface="Calibri Light" panose="020F0302020204030204"/>
                <a:ea typeface="+mn-ea"/>
                <a:cs typeface="+mn-cs"/>
              </a:rPr>
              <a:t>Exploring the distribution by Class types through hours </a:t>
            </a:r>
          </a:p>
        </p:txBody>
      </p:sp>
      <p:sp>
        <p:nvSpPr>
          <p:cNvPr id="6" name="TextBox 5">
            <a:extLst>
              <a:ext uri="{FF2B5EF4-FFF2-40B4-BE49-F238E27FC236}">
                <a16:creationId xmlns:a16="http://schemas.microsoft.com/office/drawing/2014/main" id="{AFC23576-57A2-42F8-975E-C42DE50D8B99}"/>
              </a:ext>
            </a:extLst>
          </p:cNvPr>
          <p:cNvSpPr txBox="1"/>
          <p:nvPr/>
        </p:nvSpPr>
        <p:spPr>
          <a:xfrm>
            <a:off x="649225" y="2133600"/>
            <a:ext cx="5122652" cy="3759253"/>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ts val="1000"/>
              </a:spcBef>
              <a:spcAft>
                <a:spcPts val="0"/>
              </a:spcAft>
              <a:buClr>
                <a:srgbClr val="4472C4"/>
              </a:buClr>
              <a:buSzTx/>
              <a:buFont typeface="Wingdings 3" charset="2"/>
              <a:buChar char=""/>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As we can see ,the most fraudulent transactions happening at 3, 12 o'clock. Fraudulent transactions of the same account didn't happen consecutively.</a:t>
            </a:r>
          </a:p>
          <a:p>
            <a:pPr marL="0" marR="0" lvl="0" indent="0" algn="l" defTabSz="914400" rtl="0" eaLnBrk="1" fontAlgn="auto" latinLnBrk="0" hangingPunct="1">
              <a:lnSpc>
                <a:spcPct val="100000"/>
              </a:lnSpc>
              <a:spcBef>
                <a:spcPts val="1000"/>
              </a:spcBef>
              <a:spcAft>
                <a:spcPts val="0"/>
              </a:spcAft>
              <a:buClr>
                <a:srgbClr val="4472C4"/>
              </a:buClr>
              <a:buSzTx/>
              <a:buFont typeface="Wingdings 3" charset="2"/>
              <a:buChar char=""/>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From the Scatter plots it is clearly visible that there are frauds only on the transactions which have transaction amount approximately less than 2500. Transactions which have transaction amount approximately above 2500 have no fraud.</a:t>
            </a:r>
            <a:endParaRPr kumimoji="0" lang="en-US" sz="18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p:txBody>
      </p:sp>
      <p:pic>
        <p:nvPicPr>
          <p:cNvPr id="2050" name="Picture 2">
            <a:extLst>
              <a:ext uri="{FF2B5EF4-FFF2-40B4-BE49-F238E27FC236}">
                <a16:creationId xmlns:a16="http://schemas.microsoft.com/office/drawing/2014/main" id="{501A876D-02A9-4CE0-A088-ABC8839E3FA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20125" y="1158248"/>
            <a:ext cx="5451627" cy="235782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AC4A2B9B-773C-4F35-9CAD-C062806A61C8}"/>
              </a:ext>
            </a:extLst>
          </p:cNvPr>
          <p:cNvPicPr>
            <a:picLocks noChangeAspect="1"/>
          </p:cNvPicPr>
          <p:nvPr/>
        </p:nvPicPr>
        <p:blipFill>
          <a:blip r:embed="rId3"/>
          <a:stretch>
            <a:fillRect/>
          </a:stretch>
        </p:blipFill>
        <p:spPr>
          <a:xfrm>
            <a:off x="6666809" y="3823614"/>
            <a:ext cx="5122652" cy="2743886"/>
          </a:xfrm>
          <a:prstGeom prst="rect">
            <a:avLst/>
          </a:prstGeom>
        </p:spPr>
      </p:pic>
    </p:spTree>
    <p:extLst>
      <p:ext uri="{BB962C8B-B14F-4D97-AF65-F5344CB8AC3E}">
        <p14:creationId xmlns:p14="http://schemas.microsoft.com/office/powerpoint/2010/main" val="1892901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9C58E7D-1C35-4300-96D5-73D47AD59661}"/>
              </a:ext>
            </a:extLst>
          </p:cNvPr>
          <p:cNvSpPr txBox="1"/>
          <p:nvPr/>
        </p:nvSpPr>
        <p:spPr>
          <a:xfrm>
            <a:off x="287383" y="827314"/>
            <a:ext cx="3867042" cy="5396505"/>
          </a:xfrm>
          <a:prstGeom prst="rect">
            <a:avLst/>
          </a:prstGeom>
        </p:spPr>
        <p:txBody>
          <a:bodyPr vert="horz" lIns="91440" tIns="45720" rIns="91440" bIns="45720" rtlCol="0">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Let’s also plot a pie chart of the distribution between fraud and not-fraud for easier viewing.</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By looking at the box plot we can say that both fraud &amp; valid transactions occur throughout time and there is no distinction between them.</a:t>
            </a:r>
          </a:p>
        </p:txBody>
      </p:sp>
      <p:sp>
        <p:nvSpPr>
          <p:cNvPr id="71"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4" name="Picture 2">
            <a:extLst>
              <a:ext uri="{FF2B5EF4-FFF2-40B4-BE49-F238E27FC236}">
                <a16:creationId xmlns:a16="http://schemas.microsoft.com/office/drawing/2014/main" id="{7A282F57-AA1B-4D16-8696-D046A1F470F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1494700"/>
            <a:ext cx="6019331" cy="3865354"/>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397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C611A8-861A-42BD-A300-A4A40D9634B5}"/>
              </a:ext>
            </a:extLst>
          </p:cNvPr>
          <p:cNvSpPr txBox="1"/>
          <p:nvPr/>
        </p:nvSpPr>
        <p:spPr>
          <a:xfrm>
            <a:off x="420919" y="306522"/>
            <a:ext cx="5275206" cy="1567863"/>
          </a:xfrm>
          <a:prstGeom prst="rect">
            <a:avLst/>
          </a:prstGeom>
        </p:spPr>
        <p:txBody>
          <a:bodyPr vert="horz" lIns="91440" tIns="45720" rIns="91440" bIns="45720" rtlCol="0">
            <a:noAutofit/>
          </a:bodyPr>
          <a:lstStyle/>
          <a:p>
            <a:pPr marL="1828800" marR="0" lvl="4" indent="0" algn="l" defTabSz="914400" rtl="0" eaLnBrk="1" fontAlgn="auto" latinLnBrk="0" hangingPunct="1">
              <a:lnSpc>
                <a:spcPct val="100000"/>
              </a:lnSpc>
              <a:spcBef>
                <a:spcPts val="1000"/>
              </a:spcBef>
              <a:spcAft>
                <a:spcPts val="0"/>
              </a:spcAft>
              <a:buClr>
                <a:srgbClr val="4472C4"/>
              </a:buClr>
              <a:buSzTx/>
              <a:buFontTx/>
              <a:buNone/>
              <a:tabLst/>
              <a:defRPr/>
            </a:pPr>
            <a:endParaRPr kumimoji="0" lang="en-US" sz="900" b="1"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31FF3003-7E24-4814-86F9-9EB7BD7A8046}"/>
              </a:ext>
            </a:extLst>
          </p:cNvPr>
          <p:cNvPicPr>
            <a:picLocks noChangeAspect="1"/>
          </p:cNvPicPr>
          <p:nvPr/>
        </p:nvPicPr>
        <p:blipFill>
          <a:blip r:embed="rId2"/>
          <a:stretch>
            <a:fillRect/>
          </a:stretch>
        </p:blipFill>
        <p:spPr>
          <a:xfrm>
            <a:off x="5330156" y="824477"/>
            <a:ext cx="3125947" cy="2086569"/>
          </a:xfrm>
          <a:prstGeom prst="rect">
            <a:avLst/>
          </a:prstGeom>
        </p:spPr>
      </p:pic>
      <p:sp>
        <p:nvSpPr>
          <p:cNvPr id="5" name="TextBox 4">
            <a:extLst>
              <a:ext uri="{FF2B5EF4-FFF2-40B4-BE49-F238E27FC236}">
                <a16:creationId xmlns:a16="http://schemas.microsoft.com/office/drawing/2014/main" id="{9AF52B13-D03A-4318-8D08-E9858E3962B8}"/>
              </a:ext>
            </a:extLst>
          </p:cNvPr>
          <p:cNvSpPr txBox="1"/>
          <p:nvPr/>
        </p:nvSpPr>
        <p:spPr>
          <a:xfrm>
            <a:off x="520842" y="1879134"/>
            <a:ext cx="4571275" cy="424731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For some of the features we can observe a good selectivity in terms of distribution for the two values of Class: V4, V11 have clearly separated distributions for Class values 0 and 1(we have portion of data in the right side, skew for fraud in the right and for valid is 0 ). V12, V14, V18 are partially separated, V1, V2, V3, V10 have a quite distinct profile(because the most values cluster on the right and left side). .V15,V22, V25, V26, V28 have similar profiles(they are overlap, impossible to make comparisons for two values of class.)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776F7E19-0D7C-4406-8F1F-194BFF0B3226}"/>
              </a:ext>
            </a:extLst>
          </p:cNvPr>
          <p:cNvPicPr>
            <a:picLocks noChangeAspect="1"/>
          </p:cNvPicPr>
          <p:nvPr/>
        </p:nvPicPr>
        <p:blipFill>
          <a:blip r:embed="rId3"/>
          <a:stretch>
            <a:fillRect/>
          </a:stretch>
        </p:blipFill>
        <p:spPr>
          <a:xfrm>
            <a:off x="8909927" y="824477"/>
            <a:ext cx="3043409" cy="2086569"/>
          </a:xfrm>
          <a:prstGeom prst="rect">
            <a:avLst/>
          </a:prstGeom>
        </p:spPr>
      </p:pic>
      <p:pic>
        <p:nvPicPr>
          <p:cNvPr id="8" name="Picture 7">
            <a:extLst>
              <a:ext uri="{FF2B5EF4-FFF2-40B4-BE49-F238E27FC236}">
                <a16:creationId xmlns:a16="http://schemas.microsoft.com/office/drawing/2014/main" id="{61AFD32C-68FB-47E8-AC7A-6CB0E7E94E96}"/>
              </a:ext>
            </a:extLst>
          </p:cNvPr>
          <p:cNvPicPr>
            <a:picLocks noChangeAspect="1"/>
          </p:cNvPicPr>
          <p:nvPr/>
        </p:nvPicPr>
        <p:blipFill>
          <a:blip r:embed="rId4"/>
          <a:stretch>
            <a:fillRect/>
          </a:stretch>
        </p:blipFill>
        <p:spPr>
          <a:xfrm>
            <a:off x="5329968" y="3429000"/>
            <a:ext cx="3137738" cy="2075872"/>
          </a:xfrm>
          <a:prstGeom prst="rect">
            <a:avLst/>
          </a:prstGeom>
        </p:spPr>
      </p:pic>
      <p:pic>
        <p:nvPicPr>
          <p:cNvPr id="9" name="Picture 8">
            <a:extLst>
              <a:ext uri="{FF2B5EF4-FFF2-40B4-BE49-F238E27FC236}">
                <a16:creationId xmlns:a16="http://schemas.microsoft.com/office/drawing/2014/main" id="{5F2F5639-5F94-4276-8E33-CDB224A5CF7C}"/>
              </a:ext>
            </a:extLst>
          </p:cNvPr>
          <p:cNvPicPr>
            <a:picLocks noChangeAspect="1"/>
          </p:cNvPicPr>
          <p:nvPr/>
        </p:nvPicPr>
        <p:blipFill>
          <a:blip r:embed="rId5"/>
          <a:stretch>
            <a:fillRect/>
          </a:stretch>
        </p:blipFill>
        <p:spPr>
          <a:xfrm>
            <a:off x="8909927" y="3429000"/>
            <a:ext cx="3043926" cy="2075872"/>
          </a:xfrm>
          <a:prstGeom prst="rect">
            <a:avLst/>
          </a:prstGeom>
        </p:spPr>
      </p:pic>
      <p:sp>
        <p:nvSpPr>
          <p:cNvPr id="12" name="TextBox 11">
            <a:extLst>
              <a:ext uri="{FF2B5EF4-FFF2-40B4-BE49-F238E27FC236}">
                <a16:creationId xmlns:a16="http://schemas.microsoft.com/office/drawing/2014/main" id="{F50830B4-310A-4216-8957-35DC03414C9A}"/>
              </a:ext>
            </a:extLst>
          </p:cNvPr>
          <p:cNvSpPr txBox="1"/>
          <p:nvPr/>
        </p:nvSpPr>
        <p:spPr>
          <a:xfrm>
            <a:off x="238664" y="652278"/>
            <a:ext cx="648396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Visualizing all the features from a dataset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On graphs</a:t>
            </a:r>
          </a:p>
        </p:txBody>
      </p:sp>
    </p:spTree>
    <p:extLst>
      <p:ext uri="{BB962C8B-B14F-4D97-AF65-F5344CB8AC3E}">
        <p14:creationId xmlns:p14="http://schemas.microsoft.com/office/powerpoint/2010/main" val="367271574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793</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Georgia</vt:lpstr>
      <vt:lpstr>Times New Roman</vt:lpstr>
      <vt:lpstr>Wingdings 3</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Nastaran Rahnamaei</dc:creator>
  <cp:lastModifiedBy>Nastaran Rahnamaei</cp:lastModifiedBy>
  <cp:revision>1</cp:revision>
  <dcterms:created xsi:type="dcterms:W3CDTF">2020-09-04T01:43:36Z</dcterms:created>
  <dcterms:modified xsi:type="dcterms:W3CDTF">2020-09-04T01:49:05Z</dcterms:modified>
</cp:coreProperties>
</file>