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844" r:id="rId2"/>
  </p:sldMasterIdLst>
  <p:sldIdLst>
    <p:sldId id="256" r:id="rId3"/>
    <p:sldId id="257" r:id="rId4"/>
    <p:sldId id="260" r:id="rId5"/>
    <p:sldId id="258" r:id="rId6"/>
    <p:sldId id="259" r:id="rId7"/>
    <p:sldId id="262" r:id="rId8"/>
    <p:sldId id="264" r:id="rId9"/>
    <p:sldId id="266" r:id="rId10"/>
    <p:sldId id="268" r:id="rId11"/>
    <p:sldId id="261" r:id="rId12"/>
    <p:sldId id="263" r:id="rId13"/>
    <p:sldId id="267"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9" d="100"/>
          <a:sy n="79" d="100"/>
        </p:scale>
        <p:origin x="8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7264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667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3966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460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0074-D5B7-4C47-B347-9B3CEECCD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35C9A-5355-4D6E-97A6-469A4E70D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D2182A-FEDB-4AB4-9619-ABD5354B8CEA}"/>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D3835050-694D-40DA-86C0-A6366F248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7A5A5-1364-4388-81E8-17242968AB9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1052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36AB-1F33-4B3E-8B00-CC498E7FAF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769DC-B5C3-4FB9-B893-B89DA2BCC2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3BE0D-B12E-44E8-9E6B-DD89BB03A1C8}"/>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0E8A67D9-B784-4888-8906-2AE5DDEB6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71BC9-AA7A-4E8F-B991-D78C103794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119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EDC0-966C-4468-81C2-A6AA2E964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5F14C6-45CA-48F3-A995-6AC74DF1E0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C6DA4-62D6-4E49-839E-1CCD83EFFF17}"/>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C90E7A22-E4A4-4B55-8D64-5201B2CF9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ED8F5-1F19-4561-88D2-EF7AE5F022C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0056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A78C-3617-4E7A-A89F-859EEBE20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A2E8D-9DA3-4070-ADE2-0D89D84DB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F8EB6-A681-48A9-BD38-068ABEE3A2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F6E55B-B500-4AAA-9ADE-1ADD75E208D1}"/>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87B27E89-BA4D-4940-AF2C-EF8674FA0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A2CFE-20F7-413D-80A4-45DCF75D2AA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3388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2787-B9F1-42E0-8280-EB50F45AE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6D9DCD-77A3-4C52-8B3D-EA2A91C69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BF18DA-E818-4A68-9792-33504BF7D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ACBC5-8D74-4985-8774-B0E857101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352F44-9EE3-4195-98D8-5D57A584C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36E3A-4494-4D92-8913-3DCD43224052}"/>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8" name="Footer Placeholder 7">
            <a:extLst>
              <a:ext uri="{FF2B5EF4-FFF2-40B4-BE49-F238E27FC236}">
                <a16:creationId xmlns:a16="http://schemas.microsoft.com/office/drawing/2014/main" id="{8C6359B2-C258-4A15-9560-EDDAE0146A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7D8A51-C33D-497C-849E-29593B90250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7707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FA87-69F6-4CB9-8C19-CEAAA7C7E4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086E4-22F1-45FA-B23D-D72067C91AD8}"/>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4" name="Footer Placeholder 3">
            <a:extLst>
              <a:ext uri="{FF2B5EF4-FFF2-40B4-BE49-F238E27FC236}">
                <a16:creationId xmlns:a16="http://schemas.microsoft.com/office/drawing/2014/main" id="{B0C2BF29-9100-4E84-86E7-DAA12B42E0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1D8275-6264-48DF-84DE-7D28D561C4F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89220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12BF6-9563-426A-92C9-AE1E31B7366F}"/>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3" name="Footer Placeholder 2">
            <a:extLst>
              <a:ext uri="{FF2B5EF4-FFF2-40B4-BE49-F238E27FC236}">
                <a16:creationId xmlns:a16="http://schemas.microsoft.com/office/drawing/2014/main" id="{1003A892-CB99-4FB7-8830-63D639C50B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6EE7D9-9089-441B-9A75-2B4776AB88D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6277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55702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B60A-3E8F-4641-9DC2-A007E8629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1436F5-C28A-4E12-8D4C-7D735F625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567ABC-1F93-4D50-860E-04DDAE6F7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694F4-DE34-491A-80E4-CB1AB3F33227}"/>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A5EFA853-DAD5-4C5D-B0CB-3EAADBAFA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DC764-5734-470B-9E90-500F921A970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4079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5D52-F8D6-4916-B243-691F5A9A9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5D2EB8-E9B0-45BE-AB59-77776E30E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1A1E3D-3BF6-43BC-B36C-4B90E64F3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D8B1F-218E-42B9-B2BD-3A6BC9E05B9C}"/>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84757B90-635F-4714-8D9F-647182953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E9B5F-C126-4B4F-B724-6155E6AF3DB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9355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149C-3512-4032-8FEE-466EF9FB7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DFA88B-47C4-49F0-B791-12E2EC49B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F315B-BFCD-4CD8-B828-3F5E9A5ECE27}"/>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6B2C51CB-FB9D-4EF8-A88D-F929DD9B4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FEF2C-E9D8-4F61-BFB7-B925FDFE1A1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836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04E3A-1FA1-4152-96C3-BDD22B09E5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E2131B-FEFB-4BBE-9F48-4372BD8F5F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E2ED4-5C6C-4868-9243-1F5366271AC9}"/>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59F65E40-7A29-4239-80FC-E1EA55D47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C216E-12A9-41F6-B2C7-C9F6BA04E97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15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073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4676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740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033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945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22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967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217040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7" r:id="rId4"/>
    <p:sldLayoutId id="2147483688" r:id="rId5"/>
    <p:sldLayoutId id="2147483689" r:id="rId6"/>
    <p:sldLayoutId id="2147483694" r:id="rId7"/>
    <p:sldLayoutId id="2147483690" r:id="rId8"/>
    <p:sldLayoutId id="2147483691" r:id="rId9"/>
    <p:sldLayoutId id="2147483692" r:id="rId10"/>
    <p:sldLayoutId id="2147483693" r:id="rId11"/>
    <p:sldLayoutId id="2147483695"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78AF0E-70E1-4E47-8EED-B9FB43BF12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C93E5-DAC8-49A0-870F-BC2E302D4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0F78F-922E-4770-A69F-C778EA530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11/23/2020</a:t>
            </a:fld>
            <a:endParaRPr lang="en-US"/>
          </a:p>
        </p:txBody>
      </p:sp>
      <p:sp>
        <p:nvSpPr>
          <p:cNvPr id="5" name="Footer Placeholder 4">
            <a:extLst>
              <a:ext uri="{FF2B5EF4-FFF2-40B4-BE49-F238E27FC236}">
                <a16:creationId xmlns:a16="http://schemas.microsoft.com/office/drawing/2014/main" id="{3B8A236E-2B1D-46DB-90BB-1EBFC1077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AF53AC-59E1-42CD-9DCC-92D388C91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7761040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5" Type="http://schemas.openxmlformats.org/officeDocument/2006/relationships/image" Target="../media/image25.tmp"/><Relationship Id="rId4" Type="http://schemas.openxmlformats.org/officeDocument/2006/relationships/image" Target="../media/image24.tmp"/></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9.tmp"/><Relationship Id="rId4" Type="http://schemas.openxmlformats.org/officeDocument/2006/relationships/image" Target="../media/image28.tmp"/></Relationships>
</file>

<file path=ppt/slides/_rels/slide1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lmentbisaillon/fake-and-real-news-dataset"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FD584C-8A33-4932-B399-69A4A9FD8361}"/>
              </a:ext>
            </a:extLst>
          </p:cNvPr>
          <p:cNvSpPr txBox="1"/>
          <p:nvPr/>
        </p:nvSpPr>
        <p:spPr>
          <a:xfrm>
            <a:off x="639192" y="0"/>
            <a:ext cx="4969442" cy="211010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i="1" dirty="0">
                <a:solidFill>
                  <a:srgbClr val="000000"/>
                </a:solidFill>
                <a:latin typeface="+mj-lt"/>
                <a:ea typeface="+mj-ea"/>
                <a:cs typeface="+mj-cs"/>
              </a:rPr>
              <a:t>Fake News Detection</a:t>
            </a:r>
          </a:p>
        </p:txBody>
      </p:sp>
      <p:sp>
        <p:nvSpPr>
          <p:cNvPr id="8" name="TextBox 7">
            <a:extLst>
              <a:ext uri="{FF2B5EF4-FFF2-40B4-BE49-F238E27FC236}">
                <a16:creationId xmlns:a16="http://schemas.microsoft.com/office/drawing/2014/main" id="{6B84C083-3581-4A26-A56C-F300DB73CBDB}"/>
              </a:ext>
            </a:extLst>
          </p:cNvPr>
          <p:cNvSpPr txBox="1"/>
          <p:nvPr/>
        </p:nvSpPr>
        <p:spPr>
          <a:xfrm>
            <a:off x="168675" y="2107333"/>
            <a:ext cx="5779363" cy="4524315"/>
          </a:xfrm>
          <a:prstGeom prst="rect">
            <a:avLst/>
          </a:prstGeom>
          <a:noFill/>
        </p:spPr>
        <p:txBody>
          <a:bodyPr wrap="square" rtlCol="0">
            <a:spAutoFit/>
          </a:bodyPr>
          <a:lstStyle/>
          <a:p>
            <a:pPr rtl="0">
              <a:spcBef>
                <a:spcPts val="0"/>
              </a:spcBef>
              <a:spcAft>
                <a:spcPts val="0"/>
              </a:spcAft>
            </a:pPr>
            <a:r>
              <a:rPr lang="en-US" sz="1400" b="0" i="0" u="none" strike="noStrike" dirty="0">
                <a:solidFill>
                  <a:srgbClr val="333333"/>
                </a:solidFill>
                <a:effectLst/>
                <a:latin typeface="Arial" panose="020B0604020202020204" pitchFamily="34" charset="0"/>
              </a:rPr>
              <a:t>Identifying fake news has become an important issue. Increasing usage of social media has led to an increase in the number of people who can be influenced, thus the spread of fake news can potentially impact important events. Fake news has become a major societal issue and a technical challenge for social media companies to identify and has led many to extreme measures, such as WhatsApp deleting two million of its users every month to prevent the spread of fake news. The current problem of fake news is rooted in the historical problem of disinformation, which is false information intentionally, and usually clandestinely, disseminated to manipulate public opinion or obfuscate the truth. My work addresses the problem of identifying fake news by detecting and analyzing fake news</a:t>
            </a:r>
            <a:r>
              <a:rPr lang="en-US" sz="1400" b="1" i="0" u="none" strike="noStrike" dirty="0">
                <a:solidFill>
                  <a:srgbClr val="333333"/>
                </a:solidFill>
                <a:effectLst/>
                <a:latin typeface="Arial" panose="020B0604020202020204" pitchFamily="34" charset="0"/>
              </a:rPr>
              <a:t> </a:t>
            </a:r>
            <a:r>
              <a:rPr lang="en-US" sz="1400" b="0" i="0" u="none" strike="noStrike" dirty="0">
                <a:solidFill>
                  <a:srgbClr val="333333"/>
                </a:solidFill>
                <a:effectLst/>
                <a:latin typeface="Arial" panose="020B0604020202020204" pitchFamily="34" charset="0"/>
              </a:rPr>
              <a:t>features, identifying the textual and sociocultural characteristics of fake news features.</a:t>
            </a:r>
            <a:endParaRPr lang="en-US" sz="1400" b="0" dirty="0">
              <a:effectLst/>
            </a:endParaRPr>
          </a:p>
          <a:p>
            <a:pPr rtl="0">
              <a:spcBef>
                <a:spcPts val="0"/>
              </a:spcBef>
              <a:spcAft>
                <a:spcPts val="0"/>
              </a:spcAft>
            </a:pPr>
            <a:r>
              <a:rPr lang="en-US" sz="1400" b="0" i="0" u="none" strike="noStrike" dirty="0">
                <a:solidFill>
                  <a:srgbClr val="292929"/>
                </a:solidFill>
                <a:effectLst/>
                <a:latin typeface="Arial" panose="020B0604020202020204" pitchFamily="34" charset="0"/>
              </a:rPr>
              <a:t>The problem is real and hard to solve because the bots are getting better and are tricking us. Is not simple to detect when the information is true or not all the time, so we need better systems that help us understand the patterns of fake news to improve our social media, communication and to prevent confusion in the world.</a:t>
            </a:r>
            <a:endParaRPr lang="en-US" sz="1400" b="0" dirty="0">
              <a:effectLst/>
            </a:endParaRPr>
          </a:p>
          <a:p>
            <a:br>
              <a:rPr lang="en-US" dirty="0"/>
            </a:br>
            <a:endParaRPr lang="en-US" dirty="0"/>
          </a:p>
        </p:txBody>
      </p:sp>
      <p:pic>
        <p:nvPicPr>
          <p:cNvPr id="1026" name="Picture 2" descr="Who spreads fake news? - Cosmos Magazine">
            <a:extLst>
              <a:ext uri="{FF2B5EF4-FFF2-40B4-BE49-F238E27FC236}">
                <a16:creationId xmlns:a16="http://schemas.microsoft.com/office/drawing/2014/main" id="{206C17A9-6E9D-4116-B489-6E10E601B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354" y="678425"/>
            <a:ext cx="4980971" cy="498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7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66243-91C5-45D4-B3D5-FD54A171F00C}"/>
              </a:ext>
            </a:extLst>
          </p:cNvPr>
          <p:cNvSpPr txBox="1"/>
          <p:nvPr/>
        </p:nvSpPr>
        <p:spPr>
          <a:xfrm>
            <a:off x="6690898" y="180703"/>
            <a:ext cx="3588199" cy="461665"/>
          </a:xfrm>
          <a:prstGeom prst="rect">
            <a:avLst/>
          </a:prstGeom>
          <a:noFill/>
        </p:spPr>
        <p:txBody>
          <a:bodyPr wrap="square" rtlCol="0">
            <a:spAutoFit/>
          </a:bodyPr>
          <a:lstStyle/>
          <a:p>
            <a:r>
              <a:rPr lang="en-US" sz="2400" b="0" i="0" dirty="0">
                <a:solidFill>
                  <a:srgbClr val="292929"/>
                </a:solidFill>
                <a:effectLst/>
                <a:latin typeface="medium-content-serif-font"/>
              </a:rPr>
              <a:t>Word Cloud for fake news:</a:t>
            </a:r>
            <a:endParaRPr lang="en-US" sz="2400" dirty="0"/>
          </a:p>
        </p:txBody>
      </p:sp>
      <p:pic>
        <p:nvPicPr>
          <p:cNvPr id="4098" name="Picture 2" descr="Image for post">
            <a:extLst>
              <a:ext uri="{FF2B5EF4-FFF2-40B4-BE49-F238E27FC236}">
                <a16:creationId xmlns:a16="http://schemas.microsoft.com/office/drawing/2014/main" id="{E8801CBF-F074-494E-97EF-51C2CEA69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921" y="809504"/>
            <a:ext cx="4334438" cy="2709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AB0AED-CCDF-4441-85C3-D35D811E15B9}"/>
              </a:ext>
            </a:extLst>
          </p:cNvPr>
          <p:cNvSpPr txBox="1"/>
          <p:nvPr/>
        </p:nvSpPr>
        <p:spPr>
          <a:xfrm>
            <a:off x="6767924" y="3686448"/>
            <a:ext cx="3434145" cy="461665"/>
          </a:xfrm>
          <a:prstGeom prst="rect">
            <a:avLst/>
          </a:prstGeom>
          <a:noFill/>
        </p:spPr>
        <p:txBody>
          <a:bodyPr wrap="none" rtlCol="0">
            <a:spAutoFit/>
          </a:bodyPr>
          <a:lstStyle/>
          <a:p>
            <a:r>
              <a:rPr lang="en-US" sz="2400" b="0" i="0" dirty="0">
                <a:solidFill>
                  <a:srgbClr val="292929"/>
                </a:solidFill>
                <a:effectLst/>
                <a:latin typeface="medium-content-serif-font"/>
              </a:rPr>
              <a:t>Word Cloud for real news:</a:t>
            </a:r>
            <a:endParaRPr lang="en-US" sz="2400" dirty="0"/>
          </a:p>
        </p:txBody>
      </p:sp>
      <p:pic>
        <p:nvPicPr>
          <p:cNvPr id="4100" name="Picture 4" descr="Image for post">
            <a:extLst>
              <a:ext uri="{FF2B5EF4-FFF2-40B4-BE49-F238E27FC236}">
                <a16:creationId xmlns:a16="http://schemas.microsoft.com/office/drawing/2014/main" id="{7A0A766D-920A-4F0E-AD6A-18143ACB5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921" y="4148192"/>
            <a:ext cx="4334438" cy="27098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1C4A28-D727-4D35-B189-90BB1BA505AB}"/>
              </a:ext>
            </a:extLst>
          </p:cNvPr>
          <p:cNvSpPr txBox="1"/>
          <p:nvPr/>
        </p:nvSpPr>
        <p:spPr>
          <a:xfrm>
            <a:off x="357326" y="672177"/>
            <a:ext cx="915424" cy="523220"/>
          </a:xfrm>
          <a:prstGeom prst="rect">
            <a:avLst/>
          </a:prstGeom>
          <a:noFill/>
        </p:spPr>
        <p:txBody>
          <a:bodyPr wrap="square" rtlCol="0">
            <a:spAutoFit/>
          </a:bodyPr>
          <a:lstStyle/>
          <a:p>
            <a:r>
              <a:rPr lang="en-US" sz="2800" dirty="0"/>
              <a:t>EDA</a:t>
            </a:r>
          </a:p>
        </p:txBody>
      </p:sp>
      <p:sp>
        <p:nvSpPr>
          <p:cNvPr id="11" name="TextBox 10">
            <a:extLst>
              <a:ext uri="{FF2B5EF4-FFF2-40B4-BE49-F238E27FC236}">
                <a16:creationId xmlns:a16="http://schemas.microsoft.com/office/drawing/2014/main" id="{7130DA0D-C402-453A-848D-405B33C35BA9}"/>
              </a:ext>
            </a:extLst>
          </p:cNvPr>
          <p:cNvSpPr txBox="1"/>
          <p:nvPr/>
        </p:nvSpPr>
        <p:spPr>
          <a:xfrm>
            <a:off x="357326" y="1611271"/>
            <a:ext cx="6033746" cy="3416320"/>
          </a:xfrm>
          <a:prstGeom prst="rect">
            <a:avLst/>
          </a:prstGeom>
          <a:noFill/>
        </p:spPr>
        <p:txBody>
          <a:bodyPr wrap="square">
            <a:spAutoFit/>
          </a:bodyPr>
          <a:lstStyle/>
          <a:p>
            <a:pPr marL="285750" indent="-285750">
              <a:buFont typeface="Arial" panose="020B0604020202020204" pitchFamily="34" charset="0"/>
              <a:buChar char="•"/>
            </a:pPr>
            <a:r>
              <a:rPr lang="en-US" sz="1800" b="0" i="0" dirty="0">
                <a:effectLst/>
              </a:rPr>
              <a:t>The purpose of EDA is to enhance our understanding of trends in the dataset without involving complicated machine learning models. </a:t>
            </a:r>
          </a:p>
          <a:p>
            <a:pPr marL="285750" indent="-285750">
              <a:buFont typeface="Arial" panose="020B0604020202020204" pitchFamily="34" charset="0"/>
              <a:buChar char="•"/>
            </a:pPr>
            <a:endParaRPr lang="en-US" sz="1800" b="0" i="0" dirty="0">
              <a:effectLst/>
            </a:endParaRPr>
          </a:p>
          <a:p>
            <a:pPr marL="285750" indent="-285750">
              <a:buFont typeface="Arial" panose="020B0604020202020204" pitchFamily="34" charset="0"/>
              <a:buChar char="•"/>
            </a:pPr>
            <a:r>
              <a:rPr lang="en-US" b="0" i="0" dirty="0">
                <a:solidFill>
                  <a:srgbClr val="292929"/>
                </a:solidFill>
                <a:effectLst/>
              </a:rPr>
              <a:t>The last stage of my exploratory data analysis of the text is Word cloud analysis. Word cloud is a great way to represent text data. The size and color of each word that appears in the Word cloud indicate its frequency or importance.</a:t>
            </a:r>
          </a:p>
          <a:p>
            <a:pPr marL="285750" indent="-285750">
              <a:buFont typeface="Arial" panose="020B0604020202020204" pitchFamily="34" charset="0"/>
              <a:buChar char="•"/>
            </a:pPr>
            <a:endParaRPr lang="en-US" b="0" i="0" dirty="0">
              <a:solidFill>
                <a:srgbClr val="292929"/>
              </a:solidFill>
              <a:effectLst/>
            </a:endParaRPr>
          </a:p>
          <a:p>
            <a:pPr marL="285750" indent="-285750">
              <a:buFont typeface="Arial" panose="020B0604020202020204" pitchFamily="34" charset="0"/>
              <a:buChar char="•"/>
            </a:pPr>
            <a:r>
              <a:rPr lang="en-US" b="0" i="0" dirty="0">
                <a:solidFill>
                  <a:srgbClr val="292929"/>
                </a:solidFill>
                <a:effectLst/>
              </a:rPr>
              <a:t>In the results, we can see how often some words used in the news text in fake or real news.</a:t>
            </a:r>
          </a:p>
          <a:p>
            <a:endParaRPr lang="en-US" dirty="0"/>
          </a:p>
        </p:txBody>
      </p:sp>
    </p:spTree>
    <p:extLst>
      <p:ext uri="{BB962C8B-B14F-4D97-AF65-F5344CB8AC3E}">
        <p14:creationId xmlns:p14="http://schemas.microsoft.com/office/powerpoint/2010/main" val="6197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8986823-0A53-4560-9854-A81B7752D612}"/>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rgbClr val="FFFFFF"/>
                </a:solidFill>
                <a:latin typeface="+mj-lt"/>
                <a:ea typeface="+mj-ea"/>
                <a:cs typeface="+mj-cs"/>
              </a:rPr>
              <a:t>Preprocessing:</a:t>
            </a:r>
          </a:p>
        </p:txBody>
      </p:sp>
      <p:sp>
        <p:nvSpPr>
          <p:cNvPr id="23" name="TextBox 5">
            <a:extLst>
              <a:ext uri="{FF2B5EF4-FFF2-40B4-BE49-F238E27FC236}">
                <a16:creationId xmlns:a16="http://schemas.microsoft.com/office/drawing/2014/main" id="{A1CB683B-1DE4-418A-B186-2125FC8DC161}"/>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2400">
                <a:solidFill>
                  <a:srgbClr val="000000"/>
                </a:solidFill>
              </a:rPr>
              <a:t>In text preprocessing we have to convert all the text to lower case.</a:t>
            </a:r>
          </a:p>
          <a:p>
            <a:pPr marL="285750" indent="-228600" defTabSz="914400">
              <a:lnSpc>
                <a:spcPct val="90000"/>
              </a:lnSpc>
              <a:spcAft>
                <a:spcPts val="600"/>
              </a:spcAft>
              <a:buFont typeface="Arial" panose="020B0604020202020204" pitchFamily="34" charset="0"/>
              <a:buChar char="•"/>
            </a:pPr>
            <a:r>
              <a:rPr lang="en-US" sz="2400">
                <a:solidFill>
                  <a:srgbClr val="000000"/>
                </a:solidFill>
              </a:rPr>
              <a:t>Remove all the punctuations, stop words and digits.</a:t>
            </a:r>
          </a:p>
          <a:p>
            <a:pPr marL="285750" indent="-228600" defTabSz="914400">
              <a:lnSpc>
                <a:spcPct val="90000"/>
              </a:lnSpc>
              <a:spcAft>
                <a:spcPts val="600"/>
              </a:spcAft>
              <a:buFont typeface="Arial" panose="020B0604020202020204" pitchFamily="34" charset="0"/>
              <a:buChar char="•"/>
            </a:pPr>
            <a:r>
              <a:rPr lang="en-US" sz="2400">
                <a:solidFill>
                  <a:srgbClr val="000000"/>
                </a:solidFill>
              </a:rPr>
              <a:t>We tokenize the sentences using the keras tokenizer.</a:t>
            </a:r>
          </a:p>
          <a:p>
            <a:pPr marL="285750" indent="-228600" defTabSz="914400">
              <a:lnSpc>
                <a:spcPct val="90000"/>
              </a:lnSpc>
              <a:spcAft>
                <a:spcPts val="600"/>
              </a:spcAft>
              <a:buFont typeface="Arial" panose="020B0604020202020204" pitchFamily="34" charset="0"/>
              <a:buChar char="•"/>
            </a:pPr>
            <a:r>
              <a:rPr lang="en-US" sz="2400">
                <a:solidFill>
                  <a:srgbClr val="000000"/>
                </a:solidFill>
              </a:rPr>
              <a:t>After tokenizing we convert the sentences into sequence.</a:t>
            </a:r>
          </a:p>
          <a:p>
            <a:pPr marL="285750" indent="-228600" defTabSz="914400">
              <a:lnSpc>
                <a:spcPct val="90000"/>
              </a:lnSpc>
              <a:spcAft>
                <a:spcPts val="600"/>
              </a:spcAft>
              <a:buFont typeface="Arial" panose="020B0604020202020204" pitchFamily="34" charset="0"/>
              <a:buChar char="•"/>
            </a:pPr>
            <a:r>
              <a:rPr lang="en-US" sz="2400">
                <a:solidFill>
                  <a:srgbClr val="000000"/>
                </a:solidFill>
              </a:rPr>
              <a:t>The padd the sequence</a:t>
            </a:r>
          </a:p>
          <a:p>
            <a:pPr marL="285750" indent="-228600" defTabSz="914400">
              <a:lnSpc>
                <a:spcPct val="90000"/>
              </a:lnSpc>
              <a:spcAft>
                <a:spcPts val="600"/>
              </a:spcAft>
              <a:buFont typeface="Arial" panose="020B0604020202020204" pitchFamily="34" charset="0"/>
              <a:buChar char="•"/>
            </a:pPr>
            <a:endParaRPr lang="en-US" sz="2400">
              <a:solidFill>
                <a:srgbClr val="000000"/>
              </a:solidFill>
            </a:endParaRPr>
          </a:p>
          <a:p>
            <a:pPr indent="-228600" defTabSz="914400">
              <a:lnSpc>
                <a:spcPct val="90000"/>
              </a:lnSpc>
              <a:spcAft>
                <a:spcPts val="600"/>
              </a:spcAft>
              <a:buFont typeface="Arial" panose="020B0604020202020204" pitchFamily="34" charset="0"/>
              <a:buChar char="•"/>
            </a:pPr>
            <a:endParaRPr lang="en-US" sz="2400">
              <a:solidFill>
                <a:srgbClr val="000000"/>
              </a:solidFill>
            </a:endParaRPr>
          </a:p>
        </p:txBody>
      </p:sp>
    </p:spTree>
    <p:extLst>
      <p:ext uri="{BB962C8B-B14F-4D97-AF65-F5344CB8AC3E}">
        <p14:creationId xmlns:p14="http://schemas.microsoft.com/office/powerpoint/2010/main" val="87419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737914D-00E7-476B-B955-3215F9E816EC}"/>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100" b="1" i="0" kern="1200">
                <a:solidFill>
                  <a:srgbClr val="FFFFFF"/>
                </a:solidFill>
                <a:effectLst/>
                <a:latin typeface="+mj-lt"/>
                <a:ea typeface="+mj-ea"/>
                <a:cs typeface="+mj-cs"/>
              </a:rPr>
              <a:t>Term Frequency(Tf) — Inverse Document Frequency(Idf) Vectorizer and CountVectorizer:</a:t>
            </a:r>
          </a:p>
          <a:p>
            <a:pPr defTabSz="914400">
              <a:lnSpc>
                <a:spcPct val="90000"/>
              </a:lnSpc>
              <a:spcBef>
                <a:spcPct val="0"/>
              </a:spcBef>
              <a:spcAft>
                <a:spcPts val="600"/>
              </a:spcAft>
            </a:pPr>
            <a:endParaRPr lang="en-US" sz="3100"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AF67208C-FE4D-40DC-98EE-35F1AC18FA7F}"/>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400" b="0" i="0">
                <a:solidFill>
                  <a:srgbClr val="000000"/>
                </a:solidFill>
                <a:effectLst/>
              </a:rPr>
              <a:t>Tf-Idf Vectorizer is a common algorithm to transform text into meaningful representation of numbers. It is used to extract features from text strings based on occurrence.</a:t>
            </a:r>
            <a:endParaRPr lang="en-US" sz="2400">
              <a:solidFill>
                <a:srgbClr val="000000"/>
              </a:solidFill>
            </a:endParaRPr>
          </a:p>
          <a:p>
            <a:pPr indent="-228600" defTabSz="914400">
              <a:lnSpc>
                <a:spcPct val="90000"/>
              </a:lnSpc>
              <a:spcAft>
                <a:spcPts val="600"/>
              </a:spcAft>
              <a:buFont typeface="Arial" panose="020B0604020202020204" pitchFamily="34" charset="0"/>
              <a:buChar char="•"/>
            </a:pPr>
            <a:r>
              <a:rPr lang="en-US" sz="2400">
                <a:solidFill>
                  <a:srgbClr val="000000"/>
                </a:solidFill>
              </a:rPr>
              <a:t>In Preprocessing step we should convert the text to numbers which machine learning</a:t>
            </a:r>
          </a:p>
          <a:p>
            <a:pPr indent="-228600" defTabSz="914400">
              <a:lnSpc>
                <a:spcPct val="90000"/>
              </a:lnSpc>
              <a:spcAft>
                <a:spcPts val="600"/>
              </a:spcAft>
              <a:buFont typeface="Arial" panose="020B0604020202020204" pitchFamily="34" charset="0"/>
              <a:buChar char="•"/>
            </a:pPr>
            <a:r>
              <a:rPr lang="en-US" sz="2400">
                <a:solidFill>
                  <a:srgbClr val="000000"/>
                </a:solidFill>
              </a:rPr>
              <a:t>Using simple model like bag-of-words to deal with text data.</a:t>
            </a:r>
            <a:r>
              <a:rPr lang="en-US" sz="2400" b="0" i="0">
                <a:solidFill>
                  <a:srgbClr val="000000"/>
                </a:solidFill>
                <a:effectLst/>
              </a:rPr>
              <a:t> To get a good idea if the words and tokens in the articles had a significant impact on whether the news was fake or true, I can use CountVectorizer and TfidfVectorizer.</a:t>
            </a:r>
            <a:endParaRPr lang="en-US" sz="2400">
              <a:solidFill>
                <a:srgbClr val="000000"/>
              </a:solidFill>
            </a:endParaRPr>
          </a:p>
          <a:p>
            <a:pPr indent="-228600" defTabSz="914400">
              <a:lnSpc>
                <a:spcPct val="90000"/>
              </a:lnSpc>
              <a:spcAft>
                <a:spcPts val="600"/>
              </a:spcAft>
              <a:buFont typeface="Arial" panose="020B0604020202020204" pitchFamily="34" charset="0"/>
              <a:buChar char="•"/>
            </a:pPr>
            <a:endParaRPr lang="en-US" sz="2400">
              <a:solidFill>
                <a:srgbClr val="000000"/>
              </a:solidFill>
            </a:endParaRPr>
          </a:p>
          <a:p>
            <a:pPr indent="-228600" defTabSz="914400">
              <a:lnSpc>
                <a:spcPct val="90000"/>
              </a:lnSpc>
              <a:spcAft>
                <a:spcPts val="600"/>
              </a:spcAft>
              <a:buFont typeface="Arial" panose="020B0604020202020204" pitchFamily="34" charset="0"/>
              <a:buChar char="•"/>
            </a:pPr>
            <a:endParaRPr lang="en-US" sz="2400">
              <a:solidFill>
                <a:srgbClr val="000000"/>
              </a:solidFill>
            </a:endParaRPr>
          </a:p>
          <a:p>
            <a:pPr indent="-228600" defTabSz="914400">
              <a:lnSpc>
                <a:spcPct val="90000"/>
              </a:lnSpc>
              <a:spcAft>
                <a:spcPts val="600"/>
              </a:spcAft>
              <a:buFont typeface="Arial" panose="020B0604020202020204" pitchFamily="34" charset="0"/>
              <a:buChar char="•"/>
            </a:pPr>
            <a:endParaRPr lang="en-US" sz="2400">
              <a:solidFill>
                <a:srgbClr val="000000"/>
              </a:solidFill>
            </a:endParaRPr>
          </a:p>
          <a:p>
            <a:pPr indent="-228600" defTabSz="914400">
              <a:lnSpc>
                <a:spcPct val="90000"/>
              </a:lnSpc>
              <a:spcAft>
                <a:spcPts val="600"/>
              </a:spcAft>
              <a:buFont typeface="Arial" panose="020B0604020202020204" pitchFamily="34" charset="0"/>
              <a:buChar char="•"/>
            </a:pPr>
            <a:endParaRPr lang="en-US" sz="2400">
              <a:solidFill>
                <a:srgbClr val="000000"/>
              </a:solidFill>
            </a:endParaRPr>
          </a:p>
        </p:txBody>
      </p:sp>
    </p:spTree>
    <p:extLst>
      <p:ext uri="{BB962C8B-B14F-4D97-AF65-F5344CB8AC3E}">
        <p14:creationId xmlns:p14="http://schemas.microsoft.com/office/powerpoint/2010/main" val="152762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18A78AC-4F38-4E8E-90A8-A5EB602314C7}"/>
              </a:ext>
            </a:extLst>
          </p:cNvPr>
          <p:cNvSpPr txBox="1"/>
          <p:nvPr/>
        </p:nvSpPr>
        <p:spPr>
          <a:xfrm>
            <a:off x="6617740" y="802955"/>
            <a:ext cx="4766330" cy="14540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0" i="0" u="none" strike="noStrike" kern="1200" baseline="0">
                <a:solidFill>
                  <a:srgbClr val="000000"/>
                </a:solidFill>
                <a:latin typeface="+mj-lt"/>
                <a:ea typeface="+mj-ea"/>
                <a:cs typeface="+mj-cs"/>
              </a:rPr>
              <a:t>Classification Models</a:t>
            </a:r>
            <a:endParaRPr lang="en-US" sz="3600" kern="1200">
              <a:solidFill>
                <a:srgbClr val="000000"/>
              </a:solidFill>
              <a:latin typeface="+mj-lt"/>
              <a:ea typeface="+mj-ea"/>
              <a:cs typeface="+mj-cs"/>
            </a:endParaRPr>
          </a:p>
        </p:txBody>
      </p:sp>
      <p:sp>
        <p:nvSpPr>
          <p:cNvPr id="20"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Robot">
            <a:extLst>
              <a:ext uri="{FF2B5EF4-FFF2-40B4-BE49-F238E27FC236}">
                <a16:creationId xmlns:a16="http://schemas.microsoft.com/office/drawing/2014/main" id="{0D03E642-96DF-42AB-BCDB-FC0237C8F6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328" y="1819656"/>
            <a:ext cx="4142232" cy="4142232"/>
          </a:xfrm>
          <a:prstGeom prst="rect">
            <a:avLst/>
          </a:prstGeom>
        </p:spPr>
      </p:pic>
      <p:sp>
        <p:nvSpPr>
          <p:cNvPr id="7" name="TextBox 6">
            <a:extLst>
              <a:ext uri="{FF2B5EF4-FFF2-40B4-BE49-F238E27FC236}">
                <a16:creationId xmlns:a16="http://schemas.microsoft.com/office/drawing/2014/main" id="{3222470D-2264-473A-8FE5-4F8049D937DE}"/>
              </a:ext>
            </a:extLst>
          </p:cNvPr>
          <p:cNvSpPr txBox="1"/>
          <p:nvPr/>
        </p:nvSpPr>
        <p:spPr>
          <a:xfrm>
            <a:off x="6621072" y="2421683"/>
            <a:ext cx="4765949" cy="3353476"/>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a:solidFill>
                  <a:srgbClr val="000000"/>
                </a:solidFill>
              </a:rPr>
              <a:t>The model used were Logistic Regression(LG), PassiveAgressive Clasiifier, </a:t>
            </a:r>
          </a:p>
          <a:p>
            <a:pPr indent="-228600" defTabSz="914400">
              <a:lnSpc>
                <a:spcPct val="90000"/>
              </a:lnSpc>
              <a:spcAft>
                <a:spcPts val="600"/>
              </a:spcAft>
              <a:buFont typeface="Arial" panose="020B0604020202020204" pitchFamily="34" charset="0"/>
              <a:buChar char="•"/>
            </a:pPr>
            <a:r>
              <a:rPr lang="en-US">
                <a:solidFill>
                  <a:srgbClr val="000000"/>
                </a:solidFill>
              </a:rPr>
              <a:t>Naïve-Bayes(NB), Support Vector Machine(SVM), Random Forest(RF).</a:t>
            </a:r>
          </a:p>
          <a:p>
            <a:pPr indent="-228600" defTabSz="914400">
              <a:lnSpc>
                <a:spcPct val="90000"/>
              </a:lnSpc>
              <a:spcAft>
                <a:spcPts val="600"/>
              </a:spcAft>
              <a:buFont typeface="Arial" panose="020B0604020202020204" pitchFamily="34" charset="0"/>
              <a:buChar char="•"/>
            </a:pPr>
            <a:r>
              <a:rPr lang="en-US">
                <a:solidFill>
                  <a:srgbClr val="000000"/>
                </a:solidFill>
              </a:rPr>
              <a:t>I </a:t>
            </a:r>
            <a:r>
              <a:rPr lang="en-US" b="0" i="0" u="none" strike="noStrike" baseline="0">
                <a:solidFill>
                  <a:srgbClr val="000000"/>
                </a:solidFill>
              </a:rPr>
              <a:t>will compare features and classifiers by their accuracy, Precision, Recall.</a:t>
            </a:r>
            <a:endParaRPr lang="en-US">
              <a:solidFill>
                <a:srgbClr val="000000"/>
              </a:solidFill>
            </a:endParaRPr>
          </a:p>
        </p:txBody>
      </p:sp>
    </p:spTree>
    <p:extLst>
      <p:ext uri="{BB962C8B-B14F-4D97-AF65-F5344CB8AC3E}">
        <p14:creationId xmlns:p14="http://schemas.microsoft.com/office/powerpoint/2010/main" val="248418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F4D955-04BA-4A44-823E-3132F6BBF16C}"/>
              </a:ext>
            </a:extLst>
          </p:cNvPr>
          <p:cNvSpPr txBox="1"/>
          <p:nvPr/>
        </p:nvSpPr>
        <p:spPr>
          <a:xfrm>
            <a:off x="1060315" y="272374"/>
            <a:ext cx="2390398" cy="646331"/>
          </a:xfrm>
          <a:prstGeom prst="rect">
            <a:avLst/>
          </a:prstGeom>
          <a:noFill/>
        </p:spPr>
        <p:txBody>
          <a:bodyPr wrap="none" rtlCol="0">
            <a:spAutoFit/>
          </a:bodyPr>
          <a:lstStyle/>
          <a:p>
            <a:r>
              <a:rPr lang="en-US" b="1" i="0" dirty="0">
                <a:solidFill>
                  <a:srgbClr val="000000"/>
                </a:solidFill>
                <a:effectLst/>
                <a:latin typeface="Helvetica Neue"/>
              </a:rPr>
              <a:t>Logistic Regression</a:t>
            </a:r>
          </a:p>
          <a:p>
            <a:endParaRPr lang="en-US" dirty="0"/>
          </a:p>
        </p:txBody>
      </p:sp>
      <p:pic>
        <p:nvPicPr>
          <p:cNvPr id="2050" name="Picture 2">
            <a:extLst>
              <a:ext uri="{FF2B5EF4-FFF2-40B4-BE49-F238E27FC236}">
                <a16:creationId xmlns:a16="http://schemas.microsoft.com/office/drawing/2014/main" id="{F775AE2D-4343-4DBD-957D-38E5ED96E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71" y="918705"/>
            <a:ext cx="3917138" cy="41132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E1072BB-EDBA-4168-976E-B2345F26076D}"/>
              </a:ext>
            </a:extLst>
          </p:cNvPr>
          <p:cNvSpPr txBox="1"/>
          <p:nvPr/>
        </p:nvSpPr>
        <p:spPr>
          <a:xfrm>
            <a:off x="7791855" y="272374"/>
            <a:ext cx="4416050" cy="369332"/>
          </a:xfrm>
          <a:prstGeom prst="rect">
            <a:avLst/>
          </a:prstGeom>
          <a:noFill/>
        </p:spPr>
        <p:txBody>
          <a:bodyPr wrap="square" rtlCol="0">
            <a:spAutoFit/>
          </a:bodyPr>
          <a:lstStyle/>
          <a:p>
            <a:pPr algn="l"/>
            <a:r>
              <a:rPr lang="en-US" b="1" i="0" dirty="0" err="1">
                <a:solidFill>
                  <a:srgbClr val="000000"/>
                </a:solidFill>
                <a:effectLst/>
                <a:latin typeface="Helvetica Neue"/>
              </a:rPr>
              <a:t>PassiveAggressiveClassifier</a:t>
            </a:r>
            <a:endParaRPr lang="en-US" b="1" i="0" dirty="0">
              <a:solidFill>
                <a:srgbClr val="000000"/>
              </a:solidFill>
              <a:effectLst/>
              <a:latin typeface="Helvetica Neue"/>
            </a:endParaRPr>
          </a:p>
        </p:txBody>
      </p:sp>
      <p:pic>
        <p:nvPicPr>
          <p:cNvPr id="2052" name="Picture 4">
            <a:extLst>
              <a:ext uri="{FF2B5EF4-FFF2-40B4-BE49-F238E27FC236}">
                <a16:creationId xmlns:a16="http://schemas.microsoft.com/office/drawing/2014/main" id="{C02C831B-DC4E-43D6-832D-041EB0265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541" y="918705"/>
            <a:ext cx="3917136" cy="41132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able&#10;&#10;Description automatically generated">
            <a:extLst>
              <a:ext uri="{FF2B5EF4-FFF2-40B4-BE49-F238E27FC236}">
                <a16:creationId xmlns:a16="http://schemas.microsoft.com/office/drawing/2014/main" id="{FB1D66CE-B558-4AF8-B483-F4A867A716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65" y="5142936"/>
            <a:ext cx="3741744" cy="1592718"/>
          </a:xfrm>
          <a:prstGeom prst="rect">
            <a:avLst/>
          </a:prstGeom>
        </p:spPr>
      </p:pic>
      <p:pic>
        <p:nvPicPr>
          <p:cNvPr id="8" name="Picture 7" descr="Table&#10;&#10;Description automatically generated">
            <a:extLst>
              <a:ext uri="{FF2B5EF4-FFF2-40B4-BE49-F238E27FC236}">
                <a16:creationId xmlns:a16="http://schemas.microsoft.com/office/drawing/2014/main" id="{56D6BEE9-99EA-4EAD-9CC0-7D1D91D69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6726" y="5097212"/>
            <a:ext cx="3817951" cy="1638442"/>
          </a:xfrm>
          <a:prstGeom prst="rect">
            <a:avLst/>
          </a:prstGeom>
        </p:spPr>
      </p:pic>
    </p:spTree>
    <p:extLst>
      <p:ext uri="{BB962C8B-B14F-4D97-AF65-F5344CB8AC3E}">
        <p14:creationId xmlns:p14="http://schemas.microsoft.com/office/powerpoint/2010/main" val="252656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3B7A52-C3E7-46A4-8A3E-A82305EEC960}"/>
              </a:ext>
            </a:extLst>
          </p:cNvPr>
          <p:cNvSpPr txBox="1"/>
          <p:nvPr/>
        </p:nvSpPr>
        <p:spPr>
          <a:xfrm>
            <a:off x="1452106" y="243193"/>
            <a:ext cx="2110902" cy="461665"/>
          </a:xfrm>
          <a:prstGeom prst="rect">
            <a:avLst/>
          </a:prstGeom>
          <a:noFill/>
        </p:spPr>
        <p:txBody>
          <a:bodyPr wrap="square" rtlCol="0">
            <a:spAutoFit/>
          </a:bodyPr>
          <a:lstStyle/>
          <a:p>
            <a:r>
              <a:rPr lang="en-US" sz="2400" b="1" dirty="0"/>
              <a:t>Naïve-Bayes</a:t>
            </a:r>
          </a:p>
        </p:txBody>
      </p:sp>
      <p:pic>
        <p:nvPicPr>
          <p:cNvPr id="3074" name="Picture 2">
            <a:extLst>
              <a:ext uri="{FF2B5EF4-FFF2-40B4-BE49-F238E27FC236}">
                <a16:creationId xmlns:a16="http://schemas.microsoft.com/office/drawing/2014/main" id="{DE2BA8C0-D025-4BD2-B3FF-B88BE2ABD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88" y="1020767"/>
            <a:ext cx="3567718" cy="37463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C67C1B-7E20-493C-BE3C-69817B3FB7DB}"/>
              </a:ext>
            </a:extLst>
          </p:cNvPr>
          <p:cNvSpPr txBox="1"/>
          <p:nvPr/>
        </p:nvSpPr>
        <p:spPr>
          <a:xfrm>
            <a:off x="8073958" y="145917"/>
            <a:ext cx="3777573" cy="461665"/>
          </a:xfrm>
          <a:prstGeom prst="rect">
            <a:avLst/>
          </a:prstGeom>
          <a:noFill/>
        </p:spPr>
        <p:txBody>
          <a:bodyPr wrap="square" rtlCol="0">
            <a:spAutoFit/>
          </a:bodyPr>
          <a:lstStyle/>
          <a:p>
            <a:r>
              <a:rPr lang="en-US" sz="2400" b="1" dirty="0">
                <a:solidFill>
                  <a:srgbClr val="000000"/>
                </a:solidFill>
              </a:rPr>
              <a:t>Support Vector Machine</a:t>
            </a:r>
            <a:endParaRPr lang="en-US" sz="2400" dirty="0"/>
          </a:p>
        </p:txBody>
      </p:sp>
      <p:pic>
        <p:nvPicPr>
          <p:cNvPr id="3076" name="Picture 4">
            <a:extLst>
              <a:ext uri="{FF2B5EF4-FFF2-40B4-BE49-F238E27FC236}">
                <a16:creationId xmlns:a16="http://schemas.microsoft.com/office/drawing/2014/main" id="{1E205D34-2DA3-4FC8-8873-E13932267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969" y="1020767"/>
            <a:ext cx="3989741" cy="36290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able&#10;&#10;Description automatically generated">
            <a:extLst>
              <a:ext uri="{FF2B5EF4-FFF2-40B4-BE49-F238E27FC236}">
                <a16:creationId xmlns:a16="http://schemas.microsoft.com/office/drawing/2014/main" id="{CFFEF13F-F697-4597-B1C2-5C1B1478A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081" y="5083042"/>
            <a:ext cx="3596952" cy="1661304"/>
          </a:xfrm>
          <a:prstGeom prst="rect">
            <a:avLst/>
          </a:prstGeom>
        </p:spPr>
      </p:pic>
      <p:pic>
        <p:nvPicPr>
          <p:cNvPr id="6" name="Picture 5" descr="Table&#10;&#10;Description automatically generated">
            <a:extLst>
              <a:ext uri="{FF2B5EF4-FFF2-40B4-BE49-F238E27FC236}">
                <a16:creationId xmlns:a16="http://schemas.microsoft.com/office/drawing/2014/main" id="{020DC1A2-FD1E-4079-A9E2-021295F81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2627" y="5029697"/>
            <a:ext cx="4092295" cy="1767993"/>
          </a:xfrm>
          <a:prstGeom prst="rect">
            <a:avLst/>
          </a:prstGeom>
        </p:spPr>
      </p:pic>
    </p:spTree>
    <p:extLst>
      <p:ext uri="{BB962C8B-B14F-4D97-AF65-F5344CB8AC3E}">
        <p14:creationId xmlns:p14="http://schemas.microsoft.com/office/powerpoint/2010/main" val="39732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848450-FAF8-42BD-A78E-CC8F88576B4E}"/>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200" b="1" i="0">
                <a:effectLst/>
                <a:latin typeface="+mj-lt"/>
                <a:ea typeface="+mj-ea"/>
                <a:cs typeface="+mj-cs"/>
              </a:rPr>
              <a:t>Random Forest</a:t>
            </a:r>
          </a:p>
          <a:p>
            <a:pPr algn="ctr" defTabSz="914400">
              <a:lnSpc>
                <a:spcPct val="90000"/>
              </a:lnSpc>
              <a:spcBef>
                <a:spcPct val="0"/>
              </a:spcBef>
              <a:spcAft>
                <a:spcPts val="600"/>
              </a:spcAft>
            </a:pPr>
            <a:endParaRPr lang="en-US" sz="5200">
              <a:latin typeface="+mj-lt"/>
              <a:ea typeface="+mj-ea"/>
              <a:cs typeface="+mj-cs"/>
            </a:endParaRPr>
          </a:p>
        </p:txBody>
      </p:sp>
      <p:pic>
        <p:nvPicPr>
          <p:cNvPr id="4098" name="Picture 2">
            <a:extLst>
              <a:ext uri="{FF2B5EF4-FFF2-40B4-BE49-F238E27FC236}">
                <a16:creationId xmlns:a16="http://schemas.microsoft.com/office/drawing/2014/main" id="{7E659B54-61DA-4719-A31F-90D000EDFF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1653" y="2957665"/>
            <a:ext cx="3187423" cy="33463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able&#10;&#10;Description automatically generated">
            <a:extLst>
              <a:ext uri="{FF2B5EF4-FFF2-40B4-BE49-F238E27FC236}">
                <a16:creationId xmlns:a16="http://schemas.microsoft.com/office/drawing/2014/main" id="{AF520BC9-789A-4534-A0DF-DB56D21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5" y="3422834"/>
            <a:ext cx="5828261" cy="2416037"/>
          </a:xfrm>
          <a:prstGeom prst="rect">
            <a:avLst/>
          </a:prstGeom>
        </p:spPr>
      </p:pic>
    </p:spTree>
    <p:extLst>
      <p:ext uri="{BB962C8B-B14F-4D97-AF65-F5344CB8AC3E}">
        <p14:creationId xmlns:p14="http://schemas.microsoft.com/office/powerpoint/2010/main" val="151227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12600"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575867"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5" name="TextBox 4">
            <a:extLst>
              <a:ext uri="{FF2B5EF4-FFF2-40B4-BE49-F238E27FC236}">
                <a16:creationId xmlns:a16="http://schemas.microsoft.com/office/drawing/2014/main" id="{644212B5-FA3C-4D21-912B-426C73BAE99D}"/>
              </a:ext>
            </a:extLst>
          </p:cNvPr>
          <p:cNvSpPr txBox="1"/>
          <p:nvPr/>
        </p:nvSpPr>
        <p:spPr>
          <a:xfrm>
            <a:off x="726057" y="3121701"/>
            <a:ext cx="3658053" cy="178651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400" b="1" i="0" u="none" strike="noStrike" kern="1200" baseline="0">
                <a:solidFill>
                  <a:srgbClr val="FFFFFF"/>
                </a:solidFill>
                <a:latin typeface="+mj-lt"/>
                <a:ea typeface="+mj-ea"/>
                <a:cs typeface="+mj-cs"/>
              </a:rPr>
              <a:t>Model Performance</a:t>
            </a:r>
            <a:endParaRPr lang="en-US" sz="4400" b="1" kern="120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262"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9824F38-BE38-4039-8669-A5E04C3BD704}"/>
              </a:ext>
            </a:extLst>
          </p:cNvPr>
          <p:cNvGraphicFramePr>
            <a:graphicFrameLocks noGrp="1"/>
          </p:cNvGraphicFramePr>
          <p:nvPr>
            <p:extLst>
              <p:ext uri="{D42A27DB-BD31-4B8C-83A1-F6EECF244321}">
                <p14:modId xmlns:p14="http://schemas.microsoft.com/office/powerpoint/2010/main" val="3791269996"/>
              </p:ext>
            </p:extLst>
          </p:nvPr>
        </p:nvGraphicFramePr>
        <p:xfrm>
          <a:off x="5900739" y="1556236"/>
          <a:ext cx="5507804" cy="3742655"/>
        </p:xfrm>
        <a:graphic>
          <a:graphicData uri="http://schemas.openxmlformats.org/drawingml/2006/table">
            <a:tbl>
              <a:tblPr firstRow="1" bandRow="1">
                <a:noFill/>
                <a:tableStyleId>{21E4AEA4-8DFA-4A89-87EB-49C32662AFE0}</a:tableStyleId>
              </a:tblPr>
              <a:tblGrid>
                <a:gridCol w="1948538">
                  <a:extLst>
                    <a:ext uri="{9D8B030D-6E8A-4147-A177-3AD203B41FA5}">
                      <a16:colId xmlns:a16="http://schemas.microsoft.com/office/drawing/2014/main" val="3708438060"/>
                    </a:ext>
                  </a:extLst>
                </a:gridCol>
                <a:gridCol w="1285805">
                  <a:extLst>
                    <a:ext uri="{9D8B030D-6E8A-4147-A177-3AD203B41FA5}">
                      <a16:colId xmlns:a16="http://schemas.microsoft.com/office/drawing/2014/main" val="2814835000"/>
                    </a:ext>
                  </a:extLst>
                </a:gridCol>
                <a:gridCol w="984415">
                  <a:extLst>
                    <a:ext uri="{9D8B030D-6E8A-4147-A177-3AD203B41FA5}">
                      <a16:colId xmlns:a16="http://schemas.microsoft.com/office/drawing/2014/main" val="877243039"/>
                    </a:ext>
                  </a:extLst>
                </a:gridCol>
                <a:gridCol w="1289046">
                  <a:extLst>
                    <a:ext uri="{9D8B030D-6E8A-4147-A177-3AD203B41FA5}">
                      <a16:colId xmlns:a16="http://schemas.microsoft.com/office/drawing/2014/main" val="3970152636"/>
                    </a:ext>
                  </a:extLst>
                </a:gridCol>
              </a:tblGrid>
              <a:tr h="462220">
                <a:tc>
                  <a:txBody>
                    <a:bodyPr/>
                    <a:lstStyle/>
                    <a:p>
                      <a:r>
                        <a:rPr lang="en-US" sz="1500" b="1">
                          <a:solidFill>
                            <a:schemeClr val="tx1">
                              <a:lumMod val="75000"/>
                              <a:lumOff val="25000"/>
                            </a:schemeClr>
                          </a:solidFill>
                        </a:rPr>
                        <a:t>Model</a:t>
                      </a:r>
                    </a:p>
                  </a:txBody>
                  <a:tcPr marL="191552" marR="95776" marT="95776" marB="95776">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500" b="1">
                          <a:solidFill>
                            <a:schemeClr val="tx1">
                              <a:lumMod val="75000"/>
                              <a:lumOff val="25000"/>
                            </a:schemeClr>
                          </a:solidFill>
                        </a:rPr>
                        <a:t>Precision</a:t>
                      </a:r>
                    </a:p>
                  </a:txBody>
                  <a:tcPr marL="191552" marR="95776" marT="95776" marB="95776">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500" b="1">
                          <a:solidFill>
                            <a:schemeClr val="tx1">
                              <a:lumMod val="75000"/>
                              <a:lumOff val="25000"/>
                            </a:schemeClr>
                          </a:solidFill>
                        </a:rPr>
                        <a:t>Recall</a:t>
                      </a:r>
                    </a:p>
                  </a:txBody>
                  <a:tcPr marL="191552" marR="95776" marT="95776" marB="95776">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500" b="1">
                          <a:solidFill>
                            <a:schemeClr val="tx1">
                              <a:lumMod val="75000"/>
                              <a:lumOff val="25000"/>
                            </a:schemeClr>
                          </a:solidFill>
                        </a:rPr>
                        <a:t>Accuracy</a:t>
                      </a:r>
                    </a:p>
                  </a:txBody>
                  <a:tcPr marL="191552" marR="95776" marT="95776" marB="95776">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941879895"/>
                  </a:ext>
                </a:extLst>
              </a:tr>
              <a:tr h="695555">
                <a:tc>
                  <a:txBody>
                    <a:bodyPr/>
                    <a:lstStyle/>
                    <a:p>
                      <a:r>
                        <a:rPr lang="en-US" sz="1500">
                          <a:solidFill>
                            <a:schemeClr val="tx1">
                              <a:lumMod val="75000"/>
                              <a:lumOff val="25000"/>
                            </a:schemeClr>
                          </a:solidFill>
                        </a:rPr>
                        <a:t>Logistic Regression</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 0.99</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0.98</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0.98</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080234159"/>
                  </a:ext>
                </a:extLst>
              </a:tr>
              <a:tr h="462220">
                <a:tc>
                  <a:txBody>
                    <a:bodyPr/>
                    <a:lstStyle/>
                    <a:p>
                      <a:r>
                        <a:rPr lang="en-US" sz="1500" dirty="0" err="1">
                          <a:solidFill>
                            <a:schemeClr val="tx1">
                              <a:lumMod val="75000"/>
                              <a:lumOff val="25000"/>
                            </a:schemeClr>
                          </a:solidFill>
                        </a:rPr>
                        <a:t>PassiveAgressive</a:t>
                      </a:r>
                      <a:endParaRPr lang="en-US" sz="1500" dirty="0">
                        <a:solidFill>
                          <a:schemeClr val="tx1">
                            <a:lumMod val="75000"/>
                            <a:lumOff val="25000"/>
                          </a:schemeClr>
                        </a:solidFill>
                      </a:endParaRP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340096756"/>
                  </a:ext>
                </a:extLst>
              </a:tr>
              <a:tr h="462220">
                <a:tc>
                  <a:txBody>
                    <a:bodyPr/>
                    <a:lstStyle/>
                    <a:p>
                      <a:r>
                        <a:rPr lang="en-US" sz="1500">
                          <a:solidFill>
                            <a:schemeClr val="tx1">
                              <a:lumMod val="75000"/>
                              <a:lumOff val="25000"/>
                            </a:schemeClr>
                          </a:solidFill>
                        </a:rPr>
                        <a:t>Naïve-Bayes</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0.93</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0.94</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0.93</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889389379"/>
                  </a:ext>
                </a:extLst>
              </a:tr>
              <a:tr h="695555">
                <a:tc>
                  <a:txBody>
                    <a:bodyPr/>
                    <a:lstStyle/>
                    <a:p>
                      <a:r>
                        <a:rPr lang="en-US" sz="1500">
                          <a:solidFill>
                            <a:schemeClr val="tx1">
                              <a:lumMod val="75000"/>
                              <a:lumOff val="25000"/>
                            </a:schemeClr>
                          </a:solidFill>
                        </a:rPr>
                        <a:t>Support Vector Machine</a:t>
                      </a: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484328855"/>
                  </a:ext>
                </a:extLst>
              </a:tr>
              <a:tr h="462220">
                <a:tc>
                  <a:txBody>
                    <a:bodyPr/>
                    <a:lstStyle/>
                    <a:p>
                      <a:r>
                        <a:rPr lang="en-US" sz="1500">
                          <a:solidFill>
                            <a:schemeClr val="tx1">
                              <a:lumMod val="75000"/>
                              <a:lumOff val="25000"/>
                            </a:schemeClr>
                          </a:solidFill>
                        </a:rPr>
                        <a:t>Random Forest</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500">
                          <a:solidFill>
                            <a:schemeClr val="tx1">
                              <a:lumMod val="75000"/>
                              <a:lumOff val="25000"/>
                            </a:schemeClr>
                          </a:solidFill>
                        </a:rPr>
                        <a:t>0.99</a:t>
                      </a:r>
                    </a:p>
                  </a:txBody>
                  <a:tcPr marL="191552" marR="95776" marT="95776" marB="9577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72847709"/>
                  </a:ext>
                </a:extLst>
              </a:tr>
              <a:tr h="502665">
                <a:tc>
                  <a:txBody>
                    <a:bodyPr/>
                    <a:lstStyle/>
                    <a:p>
                      <a:endParaRPr lang="en-US" sz="1500">
                        <a:solidFill>
                          <a:schemeClr val="tx1">
                            <a:lumMod val="75000"/>
                            <a:lumOff val="25000"/>
                          </a:schemeClr>
                        </a:solidFill>
                      </a:endParaRP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n-US" sz="1500">
                        <a:solidFill>
                          <a:schemeClr val="tx1">
                            <a:lumMod val="75000"/>
                            <a:lumOff val="25000"/>
                          </a:schemeClr>
                        </a:solidFill>
                      </a:endParaRP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n-US" sz="1500">
                        <a:solidFill>
                          <a:schemeClr val="tx1">
                            <a:lumMod val="75000"/>
                            <a:lumOff val="25000"/>
                          </a:schemeClr>
                        </a:solidFill>
                      </a:endParaRP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n-US" sz="1500" dirty="0">
                        <a:solidFill>
                          <a:schemeClr val="tx1">
                            <a:lumMod val="75000"/>
                            <a:lumOff val="25000"/>
                          </a:schemeClr>
                        </a:solidFill>
                      </a:endParaRPr>
                    </a:p>
                  </a:txBody>
                  <a:tcPr marL="191552" marR="95776" marT="95776" marB="9577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521842639"/>
                  </a:ext>
                </a:extLst>
              </a:tr>
            </a:tbl>
          </a:graphicData>
        </a:graphic>
      </p:graphicFrame>
    </p:spTree>
    <p:extLst>
      <p:ext uri="{BB962C8B-B14F-4D97-AF65-F5344CB8AC3E}">
        <p14:creationId xmlns:p14="http://schemas.microsoft.com/office/powerpoint/2010/main" val="374205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879D4C-B571-4E5F-80B2-64C5E7C9EC53}"/>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kern="1200">
                <a:solidFill>
                  <a:srgbClr val="FFFFFF"/>
                </a:solidFill>
                <a:effectLst/>
                <a:latin typeface="+mj-lt"/>
                <a:ea typeface="+mj-ea"/>
                <a:cs typeface="+mj-cs"/>
              </a:rPr>
              <a:t>Conclusion</a:t>
            </a:r>
          </a:p>
          <a:p>
            <a:pPr defTabSz="914400">
              <a:lnSpc>
                <a:spcPct val="90000"/>
              </a:lnSpc>
              <a:spcBef>
                <a:spcPct val="0"/>
              </a:spcBef>
              <a:spcAft>
                <a:spcPts val="600"/>
              </a:spcAft>
            </a:pPr>
            <a:br>
              <a:rPr lang="en-US" sz="4400" b="0" i="0" kern="1200">
                <a:solidFill>
                  <a:srgbClr val="FFFFFF"/>
                </a:solidFill>
                <a:effectLst/>
                <a:latin typeface="+mj-lt"/>
                <a:ea typeface="+mj-ea"/>
                <a:cs typeface="+mj-cs"/>
              </a:rPr>
            </a:br>
            <a:endParaRPr lang="en-US" sz="4400" kern="1200">
              <a:solidFill>
                <a:srgbClr val="FFFFFF"/>
              </a:solidFill>
              <a:latin typeface="+mj-lt"/>
              <a:ea typeface="+mj-ea"/>
              <a:cs typeface="+mj-cs"/>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E312B548-51D3-4898-9D8C-6DE1AC40A97A}"/>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a:t>We successfully implemented a machine learning and </a:t>
            </a:r>
          </a:p>
          <a:p>
            <a:pPr indent="-228600" defTabSz="914400">
              <a:lnSpc>
                <a:spcPct val="90000"/>
              </a:lnSpc>
              <a:spcAft>
                <a:spcPts val="600"/>
              </a:spcAft>
              <a:buFont typeface="Arial" panose="020B0604020202020204" pitchFamily="34" charset="0"/>
              <a:buChar char="•"/>
            </a:pPr>
            <a:r>
              <a:rPr lang="en-US"/>
              <a:t>Natural Language Processing model to detect whether </a:t>
            </a:r>
          </a:p>
          <a:p>
            <a:pPr indent="-228600" defTabSz="914400">
              <a:lnSpc>
                <a:spcPct val="90000"/>
              </a:lnSpc>
              <a:spcAft>
                <a:spcPts val="600"/>
              </a:spcAft>
              <a:buFont typeface="Arial" panose="020B0604020202020204" pitchFamily="34" charset="0"/>
              <a:buChar char="•"/>
            </a:pPr>
            <a:r>
              <a:rPr lang="en-US"/>
              <a:t>An article was fake or real.</a:t>
            </a:r>
          </a:p>
          <a:p>
            <a:pPr indent="-228600" defTabSz="914400">
              <a:lnSpc>
                <a:spcPct val="90000"/>
              </a:lnSpc>
              <a:spcAft>
                <a:spcPts val="600"/>
              </a:spcAft>
              <a:buFont typeface="Arial" panose="020B0604020202020204" pitchFamily="34" charset="0"/>
              <a:buChar char="•"/>
            </a:pPr>
            <a:r>
              <a:rPr lang="en-US"/>
              <a:t>We got 7592 articles correctly identified as Fake and 7131</a:t>
            </a:r>
          </a:p>
          <a:p>
            <a:pPr indent="-228600" defTabSz="914400">
              <a:lnSpc>
                <a:spcPct val="90000"/>
              </a:lnSpc>
              <a:spcAft>
                <a:spcPts val="600"/>
              </a:spcAft>
              <a:buFont typeface="Arial" panose="020B0604020202020204" pitchFamily="34" charset="0"/>
              <a:buChar char="•"/>
            </a:pPr>
            <a:r>
              <a:rPr lang="en-US"/>
              <a:t>Correctly identified as real. When doing such a classification, </a:t>
            </a:r>
          </a:p>
          <a:p>
            <a:pPr indent="-228600" defTabSz="914400">
              <a:lnSpc>
                <a:spcPct val="90000"/>
              </a:lnSpc>
              <a:spcAft>
                <a:spcPts val="600"/>
              </a:spcAft>
              <a:buFont typeface="Arial" panose="020B0604020202020204" pitchFamily="34" charset="0"/>
              <a:buChar char="•"/>
            </a:pPr>
            <a:r>
              <a:rPr lang="en-US"/>
              <a:t>it is important to check that we limit the number of false positives </a:t>
            </a:r>
          </a:p>
          <a:p>
            <a:pPr indent="-228600" defTabSz="914400">
              <a:lnSpc>
                <a:spcPct val="90000"/>
              </a:lnSpc>
              <a:spcAft>
                <a:spcPts val="600"/>
              </a:spcAft>
              <a:buFont typeface="Arial" panose="020B0604020202020204" pitchFamily="34" charset="0"/>
              <a:buChar char="•"/>
            </a:pPr>
            <a:r>
              <a:rPr lang="en-US"/>
              <a:t>as they can cause real to be marked as fake.</a:t>
            </a:r>
          </a:p>
          <a:p>
            <a:pPr indent="-228600" defTabSz="914400">
              <a:lnSpc>
                <a:spcPct val="90000"/>
              </a:lnSpc>
              <a:buFont typeface="Arial" panose="020B0604020202020204" pitchFamily="34" charset="0"/>
              <a:buChar char="•"/>
            </a:pPr>
            <a:r>
              <a:rPr lang="en-US" b="0" i="0">
                <a:effectLst/>
              </a:rPr>
              <a:t>I would like to choose PassiveAggressiveClassifier method, because this method has less false positive and false negative.</a:t>
            </a:r>
          </a:p>
          <a:p>
            <a:pPr indent="-228600" defTabSz="914400">
              <a:lnSpc>
                <a:spcPct val="90000"/>
              </a:lnSpc>
              <a:buFont typeface="Arial" panose="020B0604020202020204" pitchFamily="34" charset="0"/>
              <a:buChar char="•"/>
            </a:pPr>
            <a:r>
              <a:rPr lang="en-US" b="0" i="0">
                <a:effectLst/>
              </a:rPr>
              <a:t>So overall PassiveAggressiveClassifier Method performed much better in determining in fake news cases which is around 99% </a:t>
            </a:r>
          </a:p>
          <a:p>
            <a:pPr indent="-228600" defTabSz="9144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378331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2C3ED2-6356-4E13-8200-8D4967A29112}"/>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rgbClr val="FFFFFF"/>
                </a:solidFill>
                <a:latin typeface="+mj-lt"/>
                <a:ea typeface="+mj-ea"/>
                <a:cs typeface="+mj-cs"/>
              </a:rPr>
              <a:t>MAIN GOAL</a:t>
            </a:r>
          </a:p>
        </p:txBody>
      </p:sp>
      <p:sp>
        <p:nvSpPr>
          <p:cNvPr id="25"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330B788-0C6E-4005-A2D1-D3A5B2E12CE7}"/>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400050" indent="-228600" defTabSz="914400">
              <a:lnSpc>
                <a:spcPct val="90000"/>
              </a:lnSpc>
              <a:spcAft>
                <a:spcPts val="600"/>
              </a:spcAft>
              <a:buFont typeface="Arial" panose="020B0604020202020204" pitchFamily="34" charset="0"/>
              <a:buChar char="•"/>
            </a:pPr>
            <a:r>
              <a:rPr lang="en-US" sz="2400" dirty="0"/>
              <a:t>The aim of this project is to walk through the process of creating a machine learning model using python and NLP in order to successfully detect fake news.</a:t>
            </a:r>
          </a:p>
          <a:p>
            <a:pPr marL="400050" indent="-228600" defTabSz="914400">
              <a:lnSpc>
                <a:spcPct val="90000"/>
              </a:lnSpc>
              <a:spcAft>
                <a:spcPts val="600"/>
              </a:spcAft>
              <a:buFont typeface="Arial" panose="020B0604020202020204" pitchFamily="34" charset="0"/>
              <a:buChar char="•"/>
            </a:pPr>
            <a:r>
              <a:rPr lang="en-US" sz="2400" dirty="0"/>
              <a:t>This project aims to apply different algorithms &amp; techniques on Credit Card Fraud data set and compare the results.</a:t>
            </a:r>
          </a:p>
          <a:p>
            <a:pPr marL="400050" indent="-228600" defTabSz="914400">
              <a:lnSpc>
                <a:spcPct val="90000"/>
              </a:lnSpc>
              <a:spcAft>
                <a:spcPts val="600"/>
              </a:spcAft>
              <a:buFont typeface="Arial" panose="020B0604020202020204" pitchFamily="34" charset="0"/>
              <a:buChar char="•"/>
            </a:pPr>
            <a:r>
              <a:rPr lang="en-US" sz="2400" dirty="0"/>
              <a:t>Measures used to compare those are Precision and Recall.</a:t>
            </a:r>
          </a:p>
          <a:p>
            <a:pPr marL="400050" indent="-228600" defTabSz="914400">
              <a:lnSpc>
                <a:spcPct val="90000"/>
              </a:lnSpc>
              <a:spcAft>
                <a:spcPts val="600"/>
              </a:spcAft>
              <a:buFont typeface="Arial" panose="020B0604020202020204" pitchFamily="34" charset="0"/>
              <a:buChar char="•"/>
            </a:pPr>
            <a:r>
              <a:rPr lang="en-US" sz="2400" dirty="0"/>
              <a:t>To get high accuracy to determine a news is fake or true.</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242594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4748D4A5-499C-4A4F-AD44-7142506F2185}"/>
              </a:ext>
            </a:extLst>
          </p:cNvPr>
          <p:cNvSpPr txBox="1"/>
          <p:nvPr/>
        </p:nvSpPr>
        <p:spPr>
          <a:xfrm>
            <a:off x="838200" y="1825625"/>
            <a:ext cx="5558489" cy="435133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b="1" i="0">
                <a:effectLst/>
              </a:rPr>
              <a:t>The Data</a:t>
            </a:r>
          </a:p>
          <a:p>
            <a:pPr indent="-228600" defTabSz="914400">
              <a:lnSpc>
                <a:spcPct val="90000"/>
              </a:lnSpc>
              <a:spcAft>
                <a:spcPts val="600"/>
              </a:spcAft>
              <a:buFont typeface="Arial" panose="020B0604020202020204" pitchFamily="34" charset="0"/>
              <a:buChar char="•"/>
            </a:pPr>
            <a:r>
              <a:rPr lang="en-US" b="0" i="0">
                <a:effectLst/>
              </a:rPr>
              <a:t>The data comes from Kaggle, you can download it here:</a:t>
            </a:r>
          </a:p>
          <a:p>
            <a:pPr indent="-228600" defTabSz="914400">
              <a:lnSpc>
                <a:spcPct val="90000"/>
              </a:lnSpc>
              <a:spcAft>
                <a:spcPts val="600"/>
              </a:spcAft>
              <a:buFont typeface="Arial" panose="020B0604020202020204" pitchFamily="34" charset="0"/>
              <a:buChar char="•"/>
            </a:pPr>
            <a:r>
              <a:rPr lang="en-US" b="0" i="0">
                <a:effectLst/>
                <a:hlinkClick r:id="rId2"/>
              </a:rPr>
              <a:t>https://www.kaggle.com/clmentbisaillon/fake-and-real-news-dataset</a:t>
            </a:r>
            <a:endParaRPr lang="en-US"/>
          </a:p>
          <a:p>
            <a:pPr indent="-228600" defTabSz="914400">
              <a:lnSpc>
                <a:spcPct val="90000"/>
              </a:lnSpc>
              <a:spcAft>
                <a:spcPts val="600"/>
              </a:spcAft>
              <a:buFont typeface="Arial" panose="020B0604020202020204" pitchFamily="34" charset="0"/>
              <a:buChar char="•"/>
            </a:pPr>
            <a:endParaRPr lang="en-US" b="0" i="0">
              <a:effectLst/>
            </a:endParaRPr>
          </a:p>
          <a:p>
            <a:pPr indent="-228600" defTabSz="914400">
              <a:lnSpc>
                <a:spcPct val="90000"/>
              </a:lnSpc>
              <a:spcAft>
                <a:spcPts val="600"/>
              </a:spcAft>
              <a:buFont typeface="Arial" panose="020B0604020202020204" pitchFamily="34" charset="0"/>
              <a:buChar char="•"/>
            </a:pPr>
            <a:r>
              <a:rPr lang="en-US" b="0" i="0">
                <a:effectLst/>
              </a:rPr>
              <a:t>There are two files, one for real news and one for fake news (both in English) with a total of 23481 “fake” tweets and 21417 “real” articles.</a:t>
            </a:r>
          </a:p>
          <a:p>
            <a:pPr indent="-228600" defTabSz="914400">
              <a:lnSpc>
                <a:spcPct val="90000"/>
              </a:lnSpc>
              <a:spcAft>
                <a:spcPts val="600"/>
              </a:spcAft>
              <a:buFont typeface="Arial" panose="020B0604020202020204" pitchFamily="34" charset="0"/>
              <a:buChar char="•"/>
            </a:pPr>
            <a:endParaRPr lang="en-US"/>
          </a:p>
        </p:txBody>
      </p:sp>
      <p:sp>
        <p:nvSpPr>
          <p:cNvPr id="20"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39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52827E-6A9F-47A9-88F4-BDF2EC43D7EA}"/>
              </a:ext>
            </a:extLst>
          </p:cNvPr>
          <p:cNvSpPr txBox="1"/>
          <p:nvPr/>
        </p:nvSpPr>
        <p:spPr>
          <a:xfrm>
            <a:off x="601250" y="951978"/>
            <a:ext cx="4969372" cy="4823181"/>
          </a:xfrm>
          <a:prstGeom prst="rect">
            <a:avLst/>
          </a:prstGeom>
        </p:spPr>
        <p:txBody>
          <a:bodyPr vert="horz" lIns="91440" tIns="45720" rIns="91440" bIns="45720" rtlCol="0" anchor="t">
            <a:normAutofit/>
          </a:bodyPr>
          <a:lstStyle/>
          <a:p>
            <a:pPr indent="-228600" defTabSz="914400">
              <a:lnSpc>
                <a:spcPct val="90000"/>
              </a:lnSpc>
              <a:spcBef>
                <a:spcPts val="1000"/>
              </a:spcBef>
              <a:buClr>
                <a:schemeClr val="accent1"/>
              </a:buClr>
              <a:buFont typeface="Arial" panose="020B0604020202020204" pitchFamily="34" charset="0"/>
              <a:buChar char="•"/>
            </a:pPr>
            <a:r>
              <a:rPr lang="en-US" dirty="0">
                <a:solidFill>
                  <a:schemeClr val="tx2"/>
                </a:solidFill>
              </a:rPr>
              <a:t>In the class distribution we want to know: </a:t>
            </a:r>
          </a:p>
          <a:p>
            <a:pPr marL="285750" indent="-228600" defTabSz="914400">
              <a:lnSpc>
                <a:spcPct val="90000"/>
              </a:lnSpc>
              <a:spcBef>
                <a:spcPts val="1000"/>
              </a:spcBef>
              <a:buClr>
                <a:schemeClr val="accent1"/>
              </a:buClr>
              <a:buFont typeface="Arial" panose="020B0604020202020204" pitchFamily="34" charset="0"/>
              <a:buChar char="•"/>
            </a:pPr>
            <a:r>
              <a:rPr lang="en-US" b="0" i="0" dirty="0">
                <a:solidFill>
                  <a:schemeClr val="tx2"/>
                </a:solidFill>
                <a:effectLst/>
              </a:rPr>
              <a:t>How many news are fake and how many are true? </a:t>
            </a:r>
          </a:p>
          <a:p>
            <a:pPr marL="285750" indent="-228600" defTabSz="914400">
              <a:lnSpc>
                <a:spcPct val="90000"/>
              </a:lnSpc>
              <a:spcBef>
                <a:spcPts val="1000"/>
              </a:spcBef>
              <a:buClr>
                <a:schemeClr val="accent1"/>
              </a:buClr>
              <a:buFont typeface="Arial" panose="020B0604020202020204" pitchFamily="34" charset="0"/>
              <a:buChar char="•"/>
            </a:pPr>
            <a:r>
              <a:rPr lang="en-US" dirty="0">
                <a:solidFill>
                  <a:schemeClr val="tx2"/>
                </a:solidFill>
              </a:rPr>
              <a:t>We have 23481 fake news and 21417 true news.</a:t>
            </a:r>
          </a:p>
          <a:p>
            <a:pPr marL="285750" indent="-228600" defTabSz="914400">
              <a:lnSpc>
                <a:spcPct val="90000"/>
              </a:lnSpc>
              <a:spcBef>
                <a:spcPts val="1000"/>
              </a:spcBef>
              <a:buClr>
                <a:schemeClr val="accent1"/>
              </a:buClr>
              <a:buFont typeface="Arial" panose="020B0604020202020204" pitchFamily="34" charset="0"/>
              <a:buChar char="•"/>
            </a:pPr>
            <a:r>
              <a:rPr lang="en-US" b="0" i="0" dirty="0">
                <a:solidFill>
                  <a:schemeClr val="tx2"/>
                </a:solidFill>
                <a:effectLst/>
              </a:rPr>
              <a:t>We have a balanced mix of true and fake articles.</a:t>
            </a:r>
            <a:endParaRPr lang="en-US" dirty="0">
              <a:solidFill>
                <a:schemeClr val="tx2"/>
              </a:solidFill>
            </a:endParaRPr>
          </a:p>
          <a:p>
            <a:pPr indent="-228600" defTabSz="914400">
              <a:lnSpc>
                <a:spcPct val="90000"/>
              </a:lnSpc>
              <a:buFont typeface="Arial" panose="020B0604020202020204" pitchFamily="34" charset="0"/>
              <a:buChar char="•"/>
            </a:pPr>
            <a:endParaRPr lang="en-US" sz="1100" dirty="0">
              <a:solidFill>
                <a:schemeClr val="tx2"/>
              </a:solidFill>
            </a:endParaRPr>
          </a:p>
          <a:p>
            <a:pPr indent="-228600" defTabSz="914400">
              <a:lnSpc>
                <a:spcPct val="90000"/>
              </a:lnSpc>
              <a:buFont typeface="Arial" panose="020B0604020202020204" pitchFamily="34" charset="0"/>
              <a:buChar char="•"/>
            </a:pPr>
            <a:endParaRPr lang="en-US" sz="1100" dirty="0">
              <a:solidFill>
                <a:schemeClr val="tx2"/>
              </a:solidFill>
            </a:endParaRPr>
          </a:p>
          <a:p>
            <a:pPr defTabSz="914400">
              <a:lnSpc>
                <a:spcPct val="90000"/>
              </a:lnSpc>
            </a:pPr>
            <a:r>
              <a:rPr lang="en-US" sz="1100" b="0" i="0" u="none" strike="noStrike" baseline="0" dirty="0">
                <a:solidFill>
                  <a:schemeClr val="tx2"/>
                </a:solidFill>
              </a:rPr>
              <a:t>                      </a:t>
            </a:r>
          </a:p>
          <a:p>
            <a:pPr indent="-228600" defTabSz="914400">
              <a:lnSpc>
                <a:spcPct val="90000"/>
              </a:lnSpc>
              <a:buFont typeface="Arial" panose="020B0604020202020204" pitchFamily="34" charset="0"/>
              <a:buChar char="•"/>
            </a:pPr>
            <a:endParaRPr lang="en-US" sz="1100" dirty="0">
              <a:solidFill>
                <a:schemeClr val="tx2"/>
              </a:solidFill>
            </a:endParaRPr>
          </a:p>
          <a:p>
            <a:pPr indent="-228600" defTabSz="914400">
              <a:lnSpc>
                <a:spcPct val="90000"/>
              </a:lnSpc>
              <a:buFont typeface="Arial" panose="020B0604020202020204" pitchFamily="34" charset="0"/>
              <a:buChar char="•"/>
            </a:pPr>
            <a:endParaRPr lang="en-US" sz="1100" b="0" i="0" u="none" strike="noStrike" baseline="0" dirty="0">
              <a:solidFill>
                <a:schemeClr val="tx2"/>
              </a:solidFill>
            </a:endParaRPr>
          </a:p>
          <a:p>
            <a:pPr defTabSz="914400">
              <a:lnSpc>
                <a:spcPct val="90000"/>
              </a:lnSpc>
            </a:pPr>
            <a:r>
              <a:rPr lang="en-US" sz="1100" b="0" i="0" u="none" strike="noStrike" baseline="0" dirty="0">
                <a:solidFill>
                  <a:schemeClr val="tx2"/>
                </a:solidFill>
              </a:rPr>
              <a:t>                        </a:t>
            </a:r>
            <a:r>
              <a:rPr lang="en-US" sz="2000" b="0" i="0" u="none" strike="noStrike" baseline="0" dirty="0">
                <a:solidFill>
                  <a:schemeClr val="tx2"/>
                </a:solidFill>
              </a:rPr>
              <a:t>Methodology </a:t>
            </a:r>
          </a:p>
          <a:p>
            <a:pPr indent="-228600" defTabSz="914400">
              <a:lnSpc>
                <a:spcPct val="90000"/>
              </a:lnSpc>
              <a:buFont typeface="Arial" panose="020B0604020202020204" pitchFamily="34" charset="0"/>
              <a:buChar char="•"/>
            </a:pPr>
            <a:endParaRPr lang="en-US" sz="1100" b="0" i="0" u="none" strike="noStrike" baseline="0" dirty="0">
              <a:solidFill>
                <a:schemeClr val="tx2"/>
              </a:solidFill>
            </a:endParaRPr>
          </a:p>
          <a:p>
            <a:pPr marL="285750" indent="-285750" defTabSz="914400">
              <a:lnSpc>
                <a:spcPct val="90000"/>
              </a:lnSpc>
              <a:buFont typeface="Arial" panose="020B0604020202020204" pitchFamily="34" charset="0"/>
              <a:buChar char="•"/>
            </a:pPr>
            <a:r>
              <a:rPr lang="en-US" b="0" i="0" u="none" strike="noStrike" baseline="0" dirty="0">
                <a:solidFill>
                  <a:schemeClr val="tx2"/>
                </a:solidFill>
              </a:rPr>
              <a:t>The approach proposed for this project is: </a:t>
            </a:r>
          </a:p>
          <a:p>
            <a:pPr marL="285750" indent="-285750" defTabSz="914400">
              <a:lnSpc>
                <a:spcPct val="90000"/>
              </a:lnSpc>
              <a:buFont typeface="Arial" panose="020B0604020202020204" pitchFamily="34" charset="0"/>
              <a:buChar char="•"/>
            </a:pPr>
            <a:r>
              <a:rPr lang="en-US" b="0" i="0" u="none" strike="noStrike" baseline="0" dirty="0">
                <a:solidFill>
                  <a:schemeClr val="tx2"/>
                </a:solidFill>
              </a:rPr>
              <a:t>Data Preprocessing</a:t>
            </a:r>
          </a:p>
          <a:p>
            <a:pPr indent="-228600" defTabSz="914400">
              <a:lnSpc>
                <a:spcPct val="90000"/>
              </a:lnSpc>
              <a:buFont typeface="Arial" panose="020B0604020202020204" pitchFamily="34" charset="0"/>
              <a:buChar char="•"/>
            </a:pPr>
            <a:r>
              <a:rPr lang="en-US" b="0" i="0" u="none" strike="noStrike" baseline="0" dirty="0">
                <a:solidFill>
                  <a:schemeClr val="tx2"/>
                </a:solidFill>
              </a:rPr>
              <a:t> Generating News Feature Vector</a:t>
            </a:r>
          </a:p>
          <a:p>
            <a:pPr indent="-228600" defTabSz="914400">
              <a:lnSpc>
                <a:spcPct val="90000"/>
              </a:lnSpc>
              <a:buFont typeface="Arial" panose="020B0604020202020204" pitchFamily="34" charset="0"/>
              <a:buChar char="•"/>
            </a:pPr>
            <a:r>
              <a:rPr lang="en-US" b="0" i="0" u="none" strike="noStrike" baseline="0" dirty="0">
                <a:solidFill>
                  <a:schemeClr val="tx2"/>
                </a:solidFill>
              </a:rPr>
              <a:t> Classification</a:t>
            </a:r>
          </a:p>
          <a:p>
            <a:pPr indent="-228600" defTabSz="914400">
              <a:lnSpc>
                <a:spcPct val="90000"/>
              </a:lnSpc>
              <a:buFont typeface="Arial" panose="020B0604020202020204" pitchFamily="34" charset="0"/>
              <a:buChar char="•"/>
            </a:pPr>
            <a:endParaRPr lang="en-US" sz="1100" dirty="0">
              <a:solidFill>
                <a:schemeClr val="tx2"/>
              </a:solidFill>
            </a:endParaRPr>
          </a:p>
        </p:txBody>
      </p:sp>
      <p:grpSp>
        <p:nvGrpSpPr>
          <p:cNvPr id="75" name="Group 7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76" name="Freeform: Shape 7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4E758A84-EFFE-4C33-9052-25CC3DC94F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343989"/>
            <a:ext cx="4142232" cy="309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77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D48C1-EA0F-462F-B5BE-5C6FD16B8AE0}"/>
              </a:ext>
            </a:extLst>
          </p:cNvPr>
          <p:cNvSpPr txBox="1"/>
          <p:nvPr/>
        </p:nvSpPr>
        <p:spPr>
          <a:xfrm>
            <a:off x="255639" y="777579"/>
            <a:ext cx="5154559" cy="5054723"/>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dirty="0"/>
              <a:t>We have politics News, world news as True and the rest of the news which include News, politics, Government News, left-</a:t>
            </a:r>
            <a:r>
              <a:rPr lang="en-US" dirty="0" err="1"/>
              <a:t>NewNews,US_News</a:t>
            </a:r>
            <a:r>
              <a:rPr lang="en-US" dirty="0"/>
              <a:t>,</a:t>
            </a:r>
          </a:p>
          <a:p>
            <a:pPr indent="-228600" defTabSz="914400">
              <a:lnSpc>
                <a:spcPct val="90000"/>
              </a:lnSpc>
              <a:spcAft>
                <a:spcPts val="600"/>
              </a:spcAft>
              <a:buFont typeface="Arial" panose="020B0604020202020204" pitchFamily="34" charset="0"/>
              <a:buChar char="•"/>
            </a:pPr>
            <a:r>
              <a:rPr lang="en-US" dirty="0"/>
              <a:t>Middle-east are Fake.</a:t>
            </a:r>
          </a:p>
        </p:txBody>
      </p:sp>
      <p:pic>
        <p:nvPicPr>
          <p:cNvPr id="9" name="Picture 8">
            <a:extLst>
              <a:ext uri="{FF2B5EF4-FFF2-40B4-BE49-F238E27FC236}">
                <a16:creationId xmlns:a16="http://schemas.microsoft.com/office/drawing/2014/main" id="{6745E6A0-E225-4ED1-93FB-7251BD2A3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715" y="722922"/>
            <a:ext cx="7124700" cy="53530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10;&#10;Description automatically generated">
            <a:extLst>
              <a:ext uri="{FF2B5EF4-FFF2-40B4-BE49-F238E27FC236}">
                <a16:creationId xmlns:a16="http://schemas.microsoft.com/office/drawing/2014/main" id="{D9D30242-49CD-4054-A503-FF94D1EED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300" y="3601246"/>
            <a:ext cx="2710984" cy="2371075"/>
          </a:xfrm>
          <a:prstGeom prst="rect">
            <a:avLst/>
          </a:prstGeom>
        </p:spPr>
      </p:pic>
    </p:spTree>
    <p:extLst>
      <p:ext uri="{BB962C8B-B14F-4D97-AF65-F5344CB8AC3E}">
        <p14:creationId xmlns:p14="http://schemas.microsoft.com/office/powerpoint/2010/main" val="64688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2E2AD-60B9-4ED4-926D-D318242AE1C1}"/>
              </a:ext>
            </a:extLst>
          </p:cNvPr>
          <p:cNvSpPr txBox="1"/>
          <p:nvPr/>
        </p:nvSpPr>
        <p:spPr>
          <a:xfrm>
            <a:off x="532660" y="772358"/>
            <a:ext cx="6016583" cy="646331"/>
          </a:xfrm>
          <a:prstGeom prst="rect">
            <a:avLst/>
          </a:prstGeom>
          <a:noFill/>
        </p:spPr>
        <p:txBody>
          <a:bodyPr wrap="none" rtlCol="0">
            <a:spAutoFit/>
          </a:bodyPr>
          <a:lstStyle/>
          <a:p>
            <a:r>
              <a:rPr lang="en-US" dirty="0"/>
              <a:t>We can see most frequent words in real and fake news in plot:</a:t>
            </a:r>
          </a:p>
          <a:p>
            <a:endParaRPr lang="en-US" dirty="0"/>
          </a:p>
        </p:txBody>
      </p:sp>
      <p:pic>
        <p:nvPicPr>
          <p:cNvPr id="5122" name="Picture 2">
            <a:extLst>
              <a:ext uri="{FF2B5EF4-FFF2-40B4-BE49-F238E27FC236}">
                <a16:creationId xmlns:a16="http://schemas.microsoft.com/office/drawing/2014/main" id="{739C8BD7-18A1-4955-A5B1-961DA2583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61" y="2296466"/>
            <a:ext cx="5119688" cy="33091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46D63FB-6952-4640-A092-CA72C9203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150" y="2289586"/>
            <a:ext cx="5119687" cy="33091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38509B-9BDD-4704-8C36-EFEEF65E545F}"/>
              </a:ext>
            </a:extLst>
          </p:cNvPr>
          <p:cNvSpPr txBox="1"/>
          <p:nvPr/>
        </p:nvSpPr>
        <p:spPr>
          <a:xfrm>
            <a:off x="1238865" y="1710813"/>
            <a:ext cx="1211357" cy="369332"/>
          </a:xfrm>
          <a:prstGeom prst="rect">
            <a:avLst/>
          </a:prstGeom>
          <a:noFill/>
        </p:spPr>
        <p:txBody>
          <a:bodyPr wrap="none" rtlCol="0">
            <a:spAutoFit/>
          </a:bodyPr>
          <a:lstStyle/>
          <a:p>
            <a:r>
              <a:rPr lang="en-US" dirty="0"/>
              <a:t>Fake news:</a:t>
            </a:r>
          </a:p>
        </p:txBody>
      </p:sp>
      <p:sp>
        <p:nvSpPr>
          <p:cNvPr id="6" name="TextBox 5">
            <a:extLst>
              <a:ext uri="{FF2B5EF4-FFF2-40B4-BE49-F238E27FC236}">
                <a16:creationId xmlns:a16="http://schemas.microsoft.com/office/drawing/2014/main" id="{87F04986-ACCE-49F4-97E4-480F01A8307A}"/>
              </a:ext>
            </a:extLst>
          </p:cNvPr>
          <p:cNvSpPr txBox="1"/>
          <p:nvPr/>
        </p:nvSpPr>
        <p:spPr>
          <a:xfrm>
            <a:off x="6549243" y="1641987"/>
            <a:ext cx="2329286" cy="369332"/>
          </a:xfrm>
          <a:prstGeom prst="rect">
            <a:avLst/>
          </a:prstGeom>
          <a:noFill/>
        </p:spPr>
        <p:txBody>
          <a:bodyPr wrap="square" rtlCol="0">
            <a:spAutoFit/>
          </a:bodyPr>
          <a:lstStyle/>
          <a:p>
            <a:r>
              <a:rPr lang="en-US" dirty="0"/>
              <a:t>True news:</a:t>
            </a:r>
          </a:p>
        </p:txBody>
      </p:sp>
    </p:spTree>
    <p:extLst>
      <p:ext uri="{BB962C8B-B14F-4D97-AF65-F5344CB8AC3E}">
        <p14:creationId xmlns:p14="http://schemas.microsoft.com/office/powerpoint/2010/main" val="96622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20E0F5-1082-4D47-9448-BBF4D88B6504}"/>
              </a:ext>
            </a:extLst>
          </p:cNvPr>
          <p:cNvSpPr txBox="1"/>
          <p:nvPr/>
        </p:nvSpPr>
        <p:spPr>
          <a:xfrm>
            <a:off x="292963" y="390617"/>
            <a:ext cx="3808914" cy="646331"/>
          </a:xfrm>
          <a:prstGeom prst="rect">
            <a:avLst/>
          </a:prstGeom>
          <a:noFill/>
        </p:spPr>
        <p:txBody>
          <a:bodyPr wrap="square" rtlCol="0">
            <a:spAutoFit/>
          </a:bodyPr>
          <a:lstStyle/>
          <a:p>
            <a:r>
              <a:rPr lang="en-US" b="1" i="0" dirty="0">
                <a:solidFill>
                  <a:srgbClr val="000000"/>
                </a:solidFill>
                <a:effectLst/>
                <a:latin typeface="Helvetica Neue"/>
              </a:rPr>
              <a:t>Number of characters in news</a:t>
            </a:r>
          </a:p>
          <a:p>
            <a:endParaRPr lang="en-US" dirty="0"/>
          </a:p>
        </p:txBody>
      </p:sp>
      <p:pic>
        <p:nvPicPr>
          <p:cNvPr id="6146" name="Picture 2">
            <a:extLst>
              <a:ext uri="{FF2B5EF4-FFF2-40B4-BE49-F238E27FC236}">
                <a16:creationId xmlns:a16="http://schemas.microsoft.com/office/drawing/2014/main" id="{78047513-0337-464F-8F36-AA5172116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862" y="713782"/>
            <a:ext cx="5972175" cy="3267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02A1B6-5825-44A5-955B-C12C72B7E4DB}"/>
              </a:ext>
            </a:extLst>
          </p:cNvPr>
          <p:cNvSpPr txBox="1"/>
          <p:nvPr/>
        </p:nvSpPr>
        <p:spPr>
          <a:xfrm>
            <a:off x="432619" y="4059649"/>
            <a:ext cx="3669258" cy="646331"/>
          </a:xfrm>
          <a:prstGeom prst="rect">
            <a:avLst/>
          </a:prstGeom>
          <a:noFill/>
        </p:spPr>
        <p:txBody>
          <a:bodyPr wrap="square" rtlCol="0">
            <a:spAutoFit/>
          </a:bodyPr>
          <a:lstStyle/>
          <a:p>
            <a:r>
              <a:rPr lang="en-US" b="1" i="0" dirty="0">
                <a:solidFill>
                  <a:srgbClr val="000000"/>
                </a:solidFill>
                <a:effectLst/>
                <a:latin typeface="Helvetica Neue"/>
              </a:rPr>
              <a:t>Number of words in news</a:t>
            </a:r>
          </a:p>
          <a:p>
            <a:endParaRPr lang="en-US" dirty="0"/>
          </a:p>
        </p:txBody>
      </p:sp>
      <p:pic>
        <p:nvPicPr>
          <p:cNvPr id="6148" name="Picture 4">
            <a:extLst>
              <a:ext uri="{FF2B5EF4-FFF2-40B4-BE49-F238E27FC236}">
                <a16:creationId xmlns:a16="http://schemas.microsoft.com/office/drawing/2014/main" id="{2A35B866-11C1-49E4-8329-D10013F2C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184" y="3884572"/>
            <a:ext cx="5729056" cy="28824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F120CB-E644-4489-BD5C-2369CC1394BD}"/>
              </a:ext>
            </a:extLst>
          </p:cNvPr>
          <p:cNvSpPr txBox="1"/>
          <p:nvPr/>
        </p:nvSpPr>
        <p:spPr>
          <a:xfrm>
            <a:off x="292964" y="1036948"/>
            <a:ext cx="4259582" cy="1200329"/>
          </a:xfrm>
          <a:prstGeom prst="rect">
            <a:avLst/>
          </a:prstGeom>
          <a:noFill/>
        </p:spPr>
        <p:txBody>
          <a:bodyPr wrap="square" rtlCol="0">
            <a:spAutoFit/>
          </a:bodyPr>
          <a:lstStyle/>
          <a:p>
            <a:r>
              <a:rPr lang="en-US" dirty="0"/>
              <a:t>As we can see from analysis number </a:t>
            </a:r>
          </a:p>
          <a:p>
            <a:r>
              <a:rPr lang="en-US" dirty="0"/>
              <a:t>of characters in Fake news is more than </a:t>
            </a:r>
          </a:p>
          <a:p>
            <a:r>
              <a:rPr lang="en-US" dirty="0"/>
              <a:t>of Real news, because fake news generally </a:t>
            </a:r>
          </a:p>
          <a:p>
            <a:r>
              <a:rPr lang="en-US" dirty="0"/>
              <a:t>use more characters to grab the attention.</a:t>
            </a:r>
          </a:p>
        </p:txBody>
      </p:sp>
      <p:sp>
        <p:nvSpPr>
          <p:cNvPr id="3" name="TextBox 2">
            <a:extLst>
              <a:ext uri="{FF2B5EF4-FFF2-40B4-BE49-F238E27FC236}">
                <a16:creationId xmlns:a16="http://schemas.microsoft.com/office/drawing/2014/main" id="{9C8D7684-E5B5-4E82-A06C-CF2F38C6DE04}"/>
              </a:ext>
            </a:extLst>
          </p:cNvPr>
          <p:cNvSpPr txBox="1"/>
          <p:nvPr/>
        </p:nvSpPr>
        <p:spPr>
          <a:xfrm>
            <a:off x="432618" y="4620724"/>
            <a:ext cx="5494244" cy="646331"/>
          </a:xfrm>
          <a:prstGeom prst="rect">
            <a:avLst/>
          </a:prstGeom>
          <a:noFill/>
        </p:spPr>
        <p:txBody>
          <a:bodyPr wrap="square" rtlCol="0">
            <a:spAutoFit/>
          </a:bodyPr>
          <a:lstStyle/>
          <a:p>
            <a:r>
              <a:rPr lang="en-US" b="0" i="0" dirty="0">
                <a:solidFill>
                  <a:srgbClr val="000000"/>
                </a:solidFill>
                <a:effectLst/>
              </a:rPr>
              <a:t>As we can see average number of words in real headlines is relatively less in comparison to fake news.</a:t>
            </a:r>
            <a:endParaRPr lang="en-US" dirty="0"/>
          </a:p>
        </p:txBody>
      </p:sp>
    </p:spTree>
    <p:extLst>
      <p:ext uri="{BB962C8B-B14F-4D97-AF65-F5344CB8AC3E}">
        <p14:creationId xmlns:p14="http://schemas.microsoft.com/office/powerpoint/2010/main" val="118347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45AD8E01-2A39-49D3-80DC-B59164B4E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252" y="338051"/>
            <a:ext cx="3070687" cy="181975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C1A95F95-E788-4290-AED5-49A75D6F1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449" y="248671"/>
            <a:ext cx="2999352" cy="186905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F9D93C4B-C542-4B92-8A4A-E834D4D07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736" y="2386080"/>
            <a:ext cx="2837373" cy="2048029"/>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A708FD9-7379-44C2-A6AD-A4240E9D7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7306" y="2237472"/>
            <a:ext cx="2837373" cy="2048029"/>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DBD787EE-E153-4C44-ABDB-8419B28D61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3957" y="4700199"/>
            <a:ext cx="2887152" cy="2048029"/>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2D47CCFF-334D-431B-8B71-3ADB9FB56B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9333" y="4441711"/>
            <a:ext cx="2987468" cy="20782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F37EA0-129F-487C-BC6B-C1A9C130414E}"/>
              </a:ext>
            </a:extLst>
          </p:cNvPr>
          <p:cNvSpPr txBox="1"/>
          <p:nvPr/>
        </p:nvSpPr>
        <p:spPr>
          <a:xfrm>
            <a:off x="282102" y="1245141"/>
            <a:ext cx="4334617" cy="3231654"/>
          </a:xfrm>
          <a:prstGeom prst="rect">
            <a:avLst/>
          </a:prstGeom>
          <a:noFill/>
        </p:spPr>
        <p:txBody>
          <a:bodyPr wrap="square" rtlCol="0">
            <a:spAutoFit/>
          </a:bodyPr>
          <a:lstStyle/>
          <a:p>
            <a:r>
              <a:rPr lang="en-US" sz="2400" dirty="0"/>
              <a:t>As we can see in these plots</a:t>
            </a:r>
            <a:r>
              <a:rPr lang="en-US" dirty="0"/>
              <a:t>:</a:t>
            </a:r>
          </a:p>
          <a:p>
            <a:endParaRPr lang="en-US" dirty="0"/>
          </a:p>
          <a:p>
            <a:r>
              <a:rPr lang="en-US" dirty="0"/>
              <a:t>1. There are some more special</a:t>
            </a:r>
          </a:p>
          <a:p>
            <a:r>
              <a:rPr lang="en-US" dirty="0"/>
              <a:t>Character in fake news than real</a:t>
            </a:r>
          </a:p>
          <a:p>
            <a:r>
              <a:rPr lang="en-US" dirty="0"/>
              <a:t>News less use of special characters.</a:t>
            </a:r>
          </a:p>
          <a:p>
            <a:endParaRPr lang="en-US" dirty="0"/>
          </a:p>
          <a:p>
            <a:r>
              <a:rPr lang="en-US" dirty="0"/>
              <a:t>2. There are some more words </a:t>
            </a:r>
          </a:p>
          <a:p>
            <a:r>
              <a:rPr lang="en-US" dirty="0"/>
              <a:t>In a fake news(right-skewed) than</a:t>
            </a:r>
          </a:p>
          <a:p>
            <a:r>
              <a:rPr lang="en-US" dirty="0"/>
              <a:t>Real news, because fake news use superfluous language with more </a:t>
            </a:r>
          </a:p>
          <a:p>
            <a:r>
              <a:rPr lang="en-US" dirty="0"/>
              <a:t>Words to grab the attention.</a:t>
            </a:r>
          </a:p>
        </p:txBody>
      </p:sp>
    </p:spTree>
    <p:extLst>
      <p:ext uri="{BB962C8B-B14F-4D97-AF65-F5344CB8AC3E}">
        <p14:creationId xmlns:p14="http://schemas.microsoft.com/office/powerpoint/2010/main" val="361934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 Real This Time, What Is NLP? [2020 Update]">
            <a:extLst>
              <a:ext uri="{FF2B5EF4-FFF2-40B4-BE49-F238E27FC236}">
                <a16:creationId xmlns:a16="http://schemas.microsoft.com/office/drawing/2014/main" id="{32746D31-2FD8-4E5D-B5A6-0E0935ED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221" y="530157"/>
            <a:ext cx="6504517" cy="57976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7ECB11-C19D-4628-82F3-717AE871CAF9}"/>
              </a:ext>
            </a:extLst>
          </p:cNvPr>
          <p:cNvSpPr txBox="1"/>
          <p:nvPr/>
        </p:nvSpPr>
        <p:spPr>
          <a:xfrm>
            <a:off x="233466" y="530157"/>
            <a:ext cx="5418304" cy="4708981"/>
          </a:xfrm>
          <a:prstGeom prst="rect">
            <a:avLst/>
          </a:prstGeom>
          <a:noFill/>
        </p:spPr>
        <p:txBody>
          <a:bodyPr wrap="square" rtlCol="0">
            <a:spAutoFit/>
          </a:bodyPr>
          <a:lstStyle/>
          <a:p>
            <a:r>
              <a:rPr lang="en-US" sz="2000" dirty="0"/>
              <a:t>Detecting Fake News With Natural Language </a:t>
            </a:r>
          </a:p>
          <a:p>
            <a:r>
              <a:rPr lang="en-US" sz="2000" dirty="0"/>
              <a:t>Processing ( NLP ):</a:t>
            </a:r>
          </a:p>
          <a:p>
            <a:endParaRPr lang="en-US" sz="2000" dirty="0"/>
          </a:p>
          <a:p>
            <a:endParaRPr lang="en-US" sz="2000" dirty="0"/>
          </a:p>
          <a:p>
            <a:r>
              <a:rPr lang="en-US" sz="2000" dirty="0"/>
              <a:t>As human being, when we read a sentence or </a:t>
            </a:r>
          </a:p>
          <a:p>
            <a:r>
              <a:rPr lang="en-US" sz="2000" dirty="0"/>
              <a:t>A paragraph, we can interpret the words with</a:t>
            </a:r>
          </a:p>
          <a:p>
            <a:r>
              <a:rPr lang="en-US" sz="2000" dirty="0"/>
              <a:t>The whole documents and understand the context.</a:t>
            </a:r>
          </a:p>
          <a:p>
            <a:endParaRPr lang="en-US" sz="2000" dirty="0"/>
          </a:p>
          <a:p>
            <a:r>
              <a:rPr lang="en-US" sz="2000" dirty="0"/>
              <a:t>It is possible to teach to a computer how to read</a:t>
            </a:r>
          </a:p>
          <a:p>
            <a:r>
              <a:rPr lang="en-US" sz="2000" dirty="0"/>
              <a:t>And understand the difference between real news</a:t>
            </a:r>
          </a:p>
          <a:p>
            <a:r>
              <a:rPr lang="en-US" sz="2000" dirty="0"/>
              <a:t>And the fake news using Natural Language Processing</a:t>
            </a:r>
          </a:p>
          <a:p>
            <a:r>
              <a:rPr lang="en-US" sz="2000" dirty="0"/>
              <a:t>(NLP).</a:t>
            </a:r>
          </a:p>
          <a:p>
            <a:endParaRPr lang="en-US" sz="2000" dirty="0"/>
          </a:p>
        </p:txBody>
      </p:sp>
    </p:spTree>
    <p:extLst>
      <p:ext uri="{BB962C8B-B14F-4D97-AF65-F5344CB8AC3E}">
        <p14:creationId xmlns:p14="http://schemas.microsoft.com/office/powerpoint/2010/main" val="3337829757"/>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1092</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Century Gothic</vt:lpstr>
      <vt:lpstr>Helvetica Neue</vt:lpstr>
      <vt:lpstr>medium-content-serif-font</vt:lpstr>
      <vt:lpstr>BrushVTI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Nastaran Rahnamaei</dc:creator>
  <cp:lastModifiedBy>Nastaran Rahnamaei</cp:lastModifiedBy>
  <cp:revision>1</cp:revision>
  <dcterms:created xsi:type="dcterms:W3CDTF">2020-10-07T17:58:50Z</dcterms:created>
  <dcterms:modified xsi:type="dcterms:W3CDTF">2020-11-23T18:22:34Z</dcterms:modified>
</cp:coreProperties>
</file>