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0" r:id="rId1"/>
  </p:sld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57" autoAdjust="0"/>
  </p:normalViewPr>
  <p:slideViewPr>
    <p:cSldViewPr snapToGrid="0">
      <p:cViewPr varScale="1">
        <p:scale>
          <a:sx n="110" d="100"/>
          <a:sy n="110" d="100"/>
        </p:scale>
        <p:origin x="6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B6D3-72C7-421A-A7E6-E7A64AC6E6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D8560E-9705-48E3-B8D9-0E570C3A21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C6EBE3-A1F4-4F59-816D-4560CE975538}"/>
              </a:ext>
            </a:extLst>
          </p:cNvPr>
          <p:cNvSpPr>
            <a:spLocks noGrp="1"/>
          </p:cNvSpPr>
          <p:nvPr>
            <p:ph type="dt" sz="half" idx="10"/>
          </p:nvPr>
        </p:nvSpPr>
        <p:spPr/>
        <p:txBody>
          <a:bodyPr/>
          <a:lstStyle/>
          <a:p>
            <a:fld id="{D4A213A3-10E9-421F-81BE-56E0786AB515}" type="datetime2">
              <a:rPr lang="en-US" smtClean="0"/>
              <a:t>Wednesday, September 2, 2020</a:t>
            </a:fld>
            <a:endParaRPr lang="en-US"/>
          </a:p>
        </p:txBody>
      </p:sp>
      <p:sp>
        <p:nvSpPr>
          <p:cNvPr id="5" name="Footer Placeholder 4">
            <a:extLst>
              <a:ext uri="{FF2B5EF4-FFF2-40B4-BE49-F238E27FC236}">
                <a16:creationId xmlns:a16="http://schemas.microsoft.com/office/drawing/2014/main" id="{8352F908-DCF1-4354-894B-CA31324DA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CE9D1-265D-4640-8D7E-61B13A314F5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16461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BE80-0B4F-40B2-AD22-7192F9DF16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701BE5-EBB2-410D-A26C-000DD56552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DCC5B-57E8-4A93-B9D7-19950CE7CB72}"/>
              </a:ext>
            </a:extLst>
          </p:cNvPr>
          <p:cNvSpPr>
            <a:spLocks noGrp="1"/>
          </p:cNvSpPr>
          <p:nvPr>
            <p:ph type="dt" sz="half" idx="10"/>
          </p:nvPr>
        </p:nvSpPr>
        <p:spPr/>
        <p:txBody>
          <a:bodyPr/>
          <a:lstStyle/>
          <a:p>
            <a:fld id="{3D5DABC0-2199-478F-BA77-33A651B6CB89}" type="datetime2">
              <a:rPr lang="en-US" smtClean="0"/>
              <a:t>Wednesday, September 2, 2020</a:t>
            </a:fld>
            <a:endParaRPr lang="en-US"/>
          </a:p>
        </p:txBody>
      </p:sp>
      <p:sp>
        <p:nvSpPr>
          <p:cNvPr id="5" name="Footer Placeholder 4">
            <a:extLst>
              <a:ext uri="{FF2B5EF4-FFF2-40B4-BE49-F238E27FC236}">
                <a16:creationId xmlns:a16="http://schemas.microsoft.com/office/drawing/2014/main" id="{7D21F6F1-2CF4-4B11-BCFB-FC172A4E7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F4283-E8B6-4454-A65F-75D4CA0A4D0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4318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520D8-832A-4CC2-96C8-6077B6D93D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F39BC0-C5F7-4C69-8B7C-257ED0130E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60961-69C5-485E-9873-B63C9D66C8B6}"/>
              </a:ext>
            </a:extLst>
          </p:cNvPr>
          <p:cNvSpPr>
            <a:spLocks noGrp="1"/>
          </p:cNvSpPr>
          <p:nvPr>
            <p:ph type="dt" sz="half" idx="10"/>
          </p:nvPr>
        </p:nvSpPr>
        <p:spPr/>
        <p:txBody>
          <a:bodyPr/>
          <a:lstStyle/>
          <a:p>
            <a:fld id="{D72230C6-DF61-47F4-B8C5-1B70E884BF06}" type="datetime2">
              <a:rPr lang="en-US" smtClean="0"/>
              <a:t>Wednesday, September 2, 2020</a:t>
            </a:fld>
            <a:endParaRPr lang="en-US"/>
          </a:p>
        </p:txBody>
      </p:sp>
      <p:sp>
        <p:nvSpPr>
          <p:cNvPr id="5" name="Footer Placeholder 4">
            <a:extLst>
              <a:ext uri="{FF2B5EF4-FFF2-40B4-BE49-F238E27FC236}">
                <a16:creationId xmlns:a16="http://schemas.microsoft.com/office/drawing/2014/main" id="{369F2073-4034-432C-8823-B5D74BFA4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87089-9251-40A2-882F-F0B36BE6BF9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68163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5C80-5C97-4370-8143-4730FCA88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D997E-1651-4456-A4C2-0C4ADCAD0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12C61-9E4C-46BE-A420-4ACF72D35880}"/>
              </a:ext>
            </a:extLst>
          </p:cNvPr>
          <p:cNvSpPr>
            <a:spLocks noGrp="1"/>
          </p:cNvSpPr>
          <p:nvPr>
            <p:ph type="dt" sz="half" idx="10"/>
          </p:nvPr>
        </p:nvSpPr>
        <p:spPr/>
        <p:txBody>
          <a:bodyPr/>
          <a:lstStyle/>
          <a:p>
            <a:fld id="{6B12B50C-7EEE-46CD-BAF7-BBC4026D959A}" type="datetime2">
              <a:rPr lang="en-US" smtClean="0"/>
              <a:t>Wednesday, September 2, 2020</a:t>
            </a:fld>
            <a:endParaRPr lang="en-US"/>
          </a:p>
        </p:txBody>
      </p:sp>
      <p:sp>
        <p:nvSpPr>
          <p:cNvPr id="5" name="Footer Placeholder 4">
            <a:extLst>
              <a:ext uri="{FF2B5EF4-FFF2-40B4-BE49-F238E27FC236}">
                <a16:creationId xmlns:a16="http://schemas.microsoft.com/office/drawing/2014/main" id="{6D7287E4-56A5-4DF1-90B9-978E926CE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12B62-85E2-4E32-BD88-5542F343C48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8061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B217-4777-4FCE-B347-066D9DE9AE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957A30-12D1-4091-B2D6-FE14916632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5CC173-D920-4832-8D3B-5D24E782ACB4}"/>
              </a:ext>
            </a:extLst>
          </p:cNvPr>
          <p:cNvSpPr>
            <a:spLocks noGrp="1"/>
          </p:cNvSpPr>
          <p:nvPr>
            <p:ph type="dt" sz="half" idx="10"/>
          </p:nvPr>
        </p:nvSpPr>
        <p:spPr/>
        <p:txBody>
          <a:bodyPr/>
          <a:lstStyle/>
          <a:p>
            <a:fld id="{8D4211C4-AE09-4254-A5E3-6DA9B099C971}" type="datetime2">
              <a:rPr lang="en-US" smtClean="0"/>
              <a:t>Wednesday, September 2, 2020</a:t>
            </a:fld>
            <a:endParaRPr lang="en-US"/>
          </a:p>
        </p:txBody>
      </p:sp>
      <p:sp>
        <p:nvSpPr>
          <p:cNvPr id="5" name="Footer Placeholder 4">
            <a:extLst>
              <a:ext uri="{FF2B5EF4-FFF2-40B4-BE49-F238E27FC236}">
                <a16:creationId xmlns:a16="http://schemas.microsoft.com/office/drawing/2014/main" id="{A3A55799-958A-48E3-8D07-39FF404C5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EEAD8-F15A-48B9-BAF1-96D750E6712E}"/>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9565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4F9F-A2AA-4E0A-B60C-50F0207699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38D29-D2F4-4422-87CC-8D552893E7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A4B818-4F5E-4F79-9365-2F3C358563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3C1A03-40AC-4FE1-9E19-46BFD5998041}"/>
              </a:ext>
            </a:extLst>
          </p:cNvPr>
          <p:cNvSpPr>
            <a:spLocks noGrp="1"/>
          </p:cNvSpPr>
          <p:nvPr>
            <p:ph type="dt" sz="half" idx="10"/>
          </p:nvPr>
        </p:nvSpPr>
        <p:spPr/>
        <p:txBody>
          <a:bodyPr/>
          <a:lstStyle/>
          <a:p>
            <a:fld id="{681742C3-E082-4760-93B2-E209268DD00C}" type="datetime2">
              <a:rPr lang="en-US" smtClean="0"/>
              <a:t>Wednesday, September 2, 2020</a:t>
            </a:fld>
            <a:endParaRPr lang="en-US"/>
          </a:p>
        </p:txBody>
      </p:sp>
      <p:sp>
        <p:nvSpPr>
          <p:cNvPr id="6" name="Footer Placeholder 5">
            <a:extLst>
              <a:ext uri="{FF2B5EF4-FFF2-40B4-BE49-F238E27FC236}">
                <a16:creationId xmlns:a16="http://schemas.microsoft.com/office/drawing/2014/main" id="{26641D82-C5E1-416D-9714-2734819D5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8D59-B303-4164-BE13-D5168A4FDD6F}"/>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350495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D660-BB6A-460C-99D7-318182BBF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FF8B44-FE17-483F-AEC4-07C834022E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2604FB-214B-49E0-9AF3-F47CD3C60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E929C2-4512-4135-B709-9FBC3A444C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26A02E-638D-498D-999F-F90B29367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9F7384-7146-4E87-9EDE-21F5B8C49E59}"/>
              </a:ext>
            </a:extLst>
          </p:cNvPr>
          <p:cNvSpPr>
            <a:spLocks noGrp="1"/>
          </p:cNvSpPr>
          <p:nvPr>
            <p:ph type="dt" sz="half" idx="10"/>
          </p:nvPr>
        </p:nvSpPr>
        <p:spPr/>
        <p:txBody>
          <a:bodyPr/>
          <a:lstStyle/>
          <a:p>
            <a:fld id="{3B6FC950-F824-48B9-B984-CAEE265865E5}" type="datetime2">
              <a:rPr lang="en-US" smtClean="0"/>
              <a:t>Wednesday, September 2, 2020</a:t>
            </a:fld>
            <a:endParaRPr lang="en-US"/>
          </a:p>
        </p:txBody>
      </p:sp>
      <p:sp>
        <p:nvSpPr>
          <p:cNvPr id="8" name="Footer Placeholder 7">
            <a:extLst>
              <a:ext uri="{FF2B5EF4-FFF2-40B4-BE49-F238E27FC236}">
                <a16:creationId xmlns:a16="http://schemas.microsoft.com/office/drawing/2014/main" id="{343714A5-26CA-410E-ADA0-B2AE1EF4F8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65854D-2350-4421-8DA5-C9718F526B70}"/>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1611929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38A1-3001-445F-B8F9-8566B9E54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0E2B9C-5B91-40CA-B2F4-D78D43EBF33D}"/>
              </a:ext>
            </a:extLst>
          </p:cNvPr>
          <p:cNvSpPr>
            <a:spLocks noGrp="1"/>
          </p:cNvSpPr>
          <p:nvPr>
            <p:ph type="dt" sz="half" idx="10"/>
          </p:nvPr>
        </p:nvSpPr>
        <p:spPr/>
        <p:txBody>
          <a:bodyPr/>
          <a:lstStyle/>
          <a:p>
            <a:fld id="{BC8E3A0F-68E7-4D17-BB84-ED1BA4F6AC6B}" type="datetime2">
              <a:rPr lang="en-US" smtClean="0"/>
              <a:t>Wednesday, September 2, 2020</a:t>
            </a:fld>
            <a:endParaRPr lang="en-US"/>
          </a:p>
        </p:txBody>
      </p:sp>
      <p:sp>
        <p:nvSpPr>
          <p:cNvPr id="4" name="Footer Placeholder 3">
            <a:extLst>
              <a:ext uri="{FF2B5EF4-FFF2-40B4-BE49-F238E27FC236}">
                <a16:creationId xmlns:a16="http://schemas.microsoft.com/office/drawing/2014/main" id="{B3453009-3C27-4A0B-B1E0-1F75A8C0A4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29440A-E7EB-4BB8-8977-D043FBAAD1C5}"/>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57030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AF727-0E51-45F9-B42C-5F6CC122B335}"/>
              </a:ext>
            </a:extLst>
          </p:cNvPr>
          <p:cNvSpPr>
            <a:spLocks noGrp="1"/>
          </p:cNvSpPr>
          <p:nvPr>
            <p:ph type="dt" sz="half" idx="10"/>
          </p:nvPr>
        </p:nvSpPr>
        <p:spPr/>
        <p:txBody>
          <a:bodyPr/>
          <a:lstStyle/>
          <a:p>
            <a:fld id="{EDB7BC4F-EDA1-4BA2-BFF3-FE5B31CCB58B}" type="datetime2">
              <a:rPr lang="en-US" smtClean="0"/>
              <a:t>Wednesday, September 2, 2020</a:t>
            </a:fld>
            <a:endParaRPr lang="en-US"/>
          </a:p>
        </p:txBody>
      </p:sp>
      <p:sp>
        <p:nvSpPr>
          <p:cNvPr id="3" name="Footer Placeholder 2">
            <a:extLst>
              <a:ext uri="{FF2B5EF4-FFF2-40B4-BE49-F238E27FC236}">
                <a16:creationId xmlns:a16="http://schemas.microsoft.com/office/drawing/2014/main" id="{0D0B7261-1502-4702-903F-556F83055B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8BCC49-5B74-4C11-9E24-81B33AEB1CA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2125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A913-F6D7-4A35-B1E9-48A30CB17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F499DD-72E3-454E-B9BE-2D70D6AF3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A164F1-344B-48A3-B58C-407D7FCD9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4EEFC-D53A-4706-8C2B-2E73EBC9667C}"/>
              </a:ext>
            </a:extLst>
          </p:cNvPr>
          <p:cNvSpPr>
            <a:spLocks noGrp="1"/>
          </p:cNvSpPr>
          <p:nvPr>
            <p:ph type="dt" sz="half" idx="10"/>
          </p:nvPr>
        </p:nvSpPr>
        <p:spPr/>
        <p:txBody>
          <a:bodyPr/>
          <a:lstStyle/>
          <a:p>
            <a:fld id="{3AAE694C-1394-4838-A564-7380835C2E77}" type="datetime2">
              <a:rPr lang="en-US" smtClean="0"/>
              <a:t>Wednesday, September 2, 2020</a:t>
            </a:fld>
            <a:endParaRPr lang="en-US"/>
          </a:p>
        </p:txBody>
      </p:sp>
      <p:sp>
        <p:nvSpPr>
          <p:cNvPr id="6" name="Footer Placeholder 5">
            <a:extLst>
              <a:ext uri="{FF2B5EF4-FFF2-40B4-BE49-F238E27FC236}">
                <a16:creationId xmlns:a16="http://schemas.microsoft.com/office/drawing/2014/main" id="{C1098610-B492-4DD8-AA68-E65352510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513D7-832B-4932-8503-CF2C44458FE5}"/>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159642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A77C-9A24-4C1C-B9E0-0BD9FCDAE8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5B308F-EA0B-4A8E-8596-F6053613D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4D13C7-5EA0-4EBA-9830-AFC6BCBCE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F21D8-E4C9-40DB-BDA1-B946BCB304A7}"/>
              </a:ext>
            </a:extLst>
          </p:cNvPr>
          <p:cNvSpPr>
            <a:spLocks noGrp="1"/>
          </p:cNvSpPr>
          <p:nvPr>
            <p:ph type="dt" sz="half" idx="10"/>
          </p:nvPr>
        </p:nvSpPr>
        <p:spPr/>
        <p:txBody>
          <a:bodyPr/>
          <a:lstStyle/>
          <a:p>
            <a:fld id="{CAB84B19-1A00-4EDB-8425-E1827A377364}" type="datetime2">
              <a:rPr lang="en-US" smtClean="0"/>
              <a:t>Wednesday, September 2, 2020</a:t>
            </a:fld>
            <a:endParaRPr lang="en-US"/>
          </a:p>
        </p:txBody>
      </p:sp>
      <p:sp>
        <p:nvSpPr>
          <p:cNvPr id="6" name="Footer Placeholder 5">
            <a:extLst>
              <a:ext uri="{FF2B5EF4-FFF2-40B4-BE49-F238E27FC236}">
                <a16:creationId xmlns:a16="http://schemas.microsoft.com/office/drawing/2014/main" id="{6CD99FC1-E383-4057-B15A-1E4802475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E9B13C-AB75-409D-8E22-5E753E15825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41809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41C16-D3AC-45F4-8C68-4E5477B41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AB01-22CE-4B3D-A7D2-8BAAFE027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8705C-8996-4510-8749-EA2856D63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76A27-8146-4F75-9851-A83577C6FD8A}" type="datetime2">
              <a:rPr lang="en-US" smtClean="0"/>
              <a:t>Wednesday, September 2, 2020</a:t>
            </a:fld>
            <a:endParaRPr lang="en-US"/>
          </a:p>
        </p:txBody>
      </p:sp>
      <p:sp>
        <p:nvSpPr>
          <p:cNvPr id="5" name="Footer Placeholder 4">
            <a:extLst>
              <a:ext uri="{FF2B5EF4-FFF2-40B4-BE49-F238E27FC236}">
                <a16:creationId xmlns:a16="http://schemas.microsoft.com/office/drawing/2014/main" id="{C1ADA61F-DA9C-49C5-A737-4265F4949D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C4D9CC-198B-45D8-B3A3-E321C6A73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628930106"/>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CFEBE6-D946-491E-95D3-90D1146DCCF4}"/>
              </a:ext>
            </a:extLst>
          </p:cNvPr>
          <p:cNvSpPr txBox="1"/>
          <p:nvPr/>
        </p:nvSpPr>
        <p:spPr>
          <a:xfrm>
            <a:off x="592183" y="1567543"/>
            <a:ext cx="5712823" cy="5477269"/>
          </a:xfrm>
          <a:prstGeom prst="rect">
            <a:avLst/>
          </a:prstGeom>
          <a:noFill/>
        </p:spPr>
        <p:txBody>
          <a:bodyPr wrap="square" rtlCol="0">
            <a:spAutoFit/>
          </a:bodyPr>
          <a:lstStyle/>
          <a:p>
            <a:pPr algn="l"/>
            <a:r>
              <a:rPr lang="en-US" sz="1800" dirty="0">
                <a:effectLst/>
                <a:latin typeface="Calibri" panose="020F0502020204030204" pitchFamily="34" charset="0"/>
                <a:ea typeface="Calibri" panose="020F0502020204030204" pitchFamily="34" charset="0"/>
                <a:cs typeface="Calibri" panose="020F0502020204030204" pitchFamily="34" charset="0"/>
              </a:rPr>
              <a:t>Fraud detection is a set of activities that are taken to prevent money or property from being obtained through false pretenses. Fraud can be committed in different ways and in many industries. Most detection methods combine a variety of fraud detection datasets to form a connected overview of both valid and non-valid payment data to make a decision. The Credit Card Fraud Detection Problem includes modeling past credit card transactions with the knowledge of the ones that turned out to be a fraud. This model is then used to identify whether a new transaction is fraudulent or not.</a:t>
            </a:r>
            <a:r>
              <a:rPr lang="en-US" sz="1800" b="0" i="0" u="none" strike="noStrike" baseline="0" dirty="0">
                <a:latin typeface="Georgia" panose="02040502050405020303" pitchFamily="18" charset="0"/>
              </a:rPr>
              <a:t> </a:t>
            </a:r>
            <a:r>
              <a:rPr lang="en-US" sz="1800" b="0" i="0" u="none" strike="noStrike" baseline="0" dirty="0"/>
              <a:t>The models to be used will be two unsupervised algorithms such as Local Outlier Factor and Isolation Forest Algorithm. The model will</a:t>
            </a:r>
          </a:p>
          <a:p>
            <a:pPr algn="l"/>
            <a:r>
              <a:rPr lang="en-US" sz="1800" b="0" i="0" u="none" strike="noStrike" baseline="0" dirty="0"/>
              <a:t>also include a supervised learning algorithm which will be Random Forest and </a:t>
            </a:r>
            <a:r>
              <a:rPr lang="en-US" sz="1800" b="0" i="0" u="none" strike="noStrike" baseline="0" dirty="0" err="1"/>
              <a:t>XGBoost</a:t>
            </a:r>
            <a:r>
              <a:rPr lang="en-US" sz="1800" b="0" i="0" u="none" strike="noStrike" baseline="0" dirty="0"/>
              <a:t> .</a:t>
            </a:r>
            <a:r>
              <a:rPr lang="en-US" sz="1800" dirty="0">
                <a:effectLst/>
                <a:ea typeface="Calibri" panose="020F0502020204030204" pitchFamily="34" charset="0"/>
                <a:cs typeface="Calibri" panose="020F0502020204030204" pitchFamily="34" charset="0"/>
              </a:rPr>
              <a:t> My aim here is to detect 100% of the fraudulent transactions while minimizing the incorrect fraud predictions.</a:t>
            </a:r>
            <a:endParaRPr lang="en-US" sz="1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6" name="TextBox 5">
            <a:extLst>
              <a:ext uri="{FF2B5EF4-FFF2-40B4-BE49-F238E27FC236}">
                <a16:creationId xmlns:a16="http://schemas.microsoft.com/office/drawing/2014/main" id="{020A7787-0AD2-499E-8039-070D485454D5}"/>
              </a:ext>
            </a:extLst>
          </p:cNvPr>
          <p:cNvSpPr txBox="1"/>
          <p:nvPr/>
        </p:nvSpPr>
        <p:spPr>
          <a:xfrm>
            <a:off x="1911927" y="600364"/>
            <a:ext cx="2935419" cy="646331"/>
          </a:xfrm>
          <a:prstGeom prst="rect">
            <a:avLst/>
          </a:prstGeom>
          <a:noFill/>
        </p:spPr>
        <p:txBody>
          <a:bodyPr wrap="none" rtlCol="0">
            <a:spAutoFit/>
          </a:bodyPr>
          <a:lstStyle/>
          <a:p>
            <a:pPr algn="l"/>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Credit Card Fraud Detection </a:t>
            </a:r>
            <a:endParaRPr lang="en-US" dirty="0"/>
          </a:p>
        </p:txBody>
      </p:sp>
      <p:pic>
        <p:nvPicPr>
          <p:cNvPr id="11266" name="Picture 2" descr="Credit Card Fraud Detection Using SMOTE Technique – AI Journey">
            <a:extLst>
              <a:ext uri="{FF2B5EF4-FFF2-40B4-BE49-F238E27FC236}">
                <a16:creationId xmlns:a16="http://schemas.microsoft.com/office/drawing/2014/main" id="{6CCDA3E7-757B-4153-B3AE-C68D5A0AF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565" y="1711086"/>
            <a:ext cx="4746171" cy="344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61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A890E-D7FB-478F-B0B4-868267BE3971}"/>
              </a:ext>
            </a:extLst>
          </p:cNvPr>
          <p:cNvSpPr txBox="1"/>
          <p:nvPr/>
        </p:nvSpPr>
        <p:spPr>
          <a:xfrm>
            <a:off x="649224" y="645106"/>
            <a:ext cx="5122652" cy="125989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500" b="1" i="0">
                <a:solidFill>
                  <a:schemeClr val="tx1">
                    <a:lumMod val="85000"/>
                    <a:lumOff val="15000"/>
                  </a:schemeClr>
                </a:solidFill>
                <a:effectLst/>
                <a:latin typeface="+mj-lt"/>
                <a:ea typeface="+mj-ea"/>
                <a:cs typeface="+mj-cs"/>
              </a:rPr>
              <a:t>Increase successful detections with data resampling</a:t>
            </a:r>
          </a:p>
          <a:p>
            <a:pPr>
              <a:lnSpc>
                <a:spcPct val="90000"/>
              </a:lnSpc>
              <a:spcBef>
                <a:spcPct val="0"/>
              </a:spcBef>
              <a:spcAft>
                <a:spcPts val="600"/>
              </a:spcAft>
            </a:pPr>
            <a:endParaRPr lang="en-US" sz="2500" dirty="0">
              <a:solidFill>
                <a:schemeClr val="tx1">
                  <a:lumMod val="85000"/>
                  <a:lumOff val="15000"/>
                </a:schemeClr>
              </a:solidFill>
              <a:latin typeface="+mj-lt"/>
              <a:ea typeface="+mj-ea"/>
              <a:cs typeface="+mj-cs"/>
            </a:endParaRPr>
          </a:p>
        </p:txBody>
      </p:sp>
      <p:sp>
        <p:nvSpPr>
          <p:cNvPr id="5" name="TextBox 4">
            <a:extLst>
              <a:ext uri="{FF2B5EF4-FFF2-40B4-BE49-F238E27FC236}">
                <a16:creationId xmlns:a16="http://schemas.microsoft.com/office/drawing/2014/main" id="{AA0431CA-8BBD-4E93-B3D3-ACE13713EB49}"/>
              </a:ext>
            </a:extLst>
          </p:cNvPr>
          <p:cNvSpPr txBox="1"/>
          <p:nvPr/>
        </p:nvSpPr>
        <p:spPr>
          <a:xfrm>
            <a:off x="649225" y="2133600"/>
            <a:ext cx="5122652" cy="3759253"/>
          </a:xfrm>
          <a:prstGeom prst="rect">
            <a:avLst/>
          </a:prstGeom>
        </p:spPr>
        <p:txBody>
          <a:bodyPr vert="horz" lIns="91440" tIns="45720" rIns="91440" bIns="45720" rtlCol="0">
            <a:normAutofit/>
          </a:bodyPr>
          <a:lstStyle/>
          <a:p>
            <a:pPr>
              <a:lnSpc>
                <a:spcPct val="90000"/>
              </a:lnSpc>
              <a:spcBef>
                <a:spcPts val="1000"/>
              </a:spcBef>
              <a:buClr>
                <a:schemeClr val="accent1"/>
              </a:buClr>
              <a:buFont typeface="Wingdings 3" charset="2"/>
              <a:buChar char=""/>
            </a:pPr>
            <a:r>
              <a:rPr lang="en-US" sz="1100" b="1" i="0" dirty="0">
                <a:solidFill>
                  <a:schemeClr val="tx1">
                    <a:lumMod val="75000"/>
                    <a:lumOff val="25000"/>
                  </a:schemeClr>
                </a:solidFill>
                <a:effectLst/>
              </a:rPr>
              <a:t> Oversampling(SMOTE) :</a:t>
            </a:r>
          </a:p>
          <a:p>
            <a:pPr>
              <a:lnSpc>
                <a:spcPct val="90000"/>
              </a:lnSpc>
              <a:spcBef>
                <a:spcPts val="1000"/>
              </a:spcBef>
              <a:buClr>
                <a:schemeClr val="accent1"/>
              </a:buClr>
              <a:buFont typeface="Wingdings 3" charset="2"/>
              <a:buChar char=""/>
            </a:pPr>
            <a:endParaRPr lang="en-US" sz="1100" b="1" dirty="0">
              <a:solidFill>
                <a:schemeClr val="tx1">
                  <a:lumMod val="75000"/>
                  <a:lumOff val="25000"/>
                </a:schemeClr>
              </a:solidFill>
            </a:endParaRPr>
          </a:p>
          <a:p>
            <a:pPr marL="742950" lvl="1" indent="-285750">
              <a:lnSpc>
                <a:spcPct val="90000"/>
              </a:lnSpc>
              <a:spcBef>
                <a:spcPts val="1000"/>
              </a:spcBef>
              <a:buClr>
                <a:schemeClr val="accent1"/>
              </a:buClr>
              <a:buFont typeface="Wingdings 3" charset="2"/>
              <a:buChar char=""/>
            </a:pPr>
            <a:r>
              <a:rPr lang="en-US" sz="1100" b="0" i="0" dirty="0">
                <a:solidFill>
                  <a:schemeClr val="tx1">
                    <a:lumMod val="75000"/>
                    <a:lumOff val="25000"/>
                  </a:schemeClr>
                </a:solidFill>
                <a:effectLst/>
              </a:rPr>
              <a:t>Oversampling the minority class (fraud cases)</a:t>
            </a:r>
          </a:p>
          <a:p>
            <a:pPr marL="800100" lvl="1" indent="-342900">
              <a:lnSpc>
                <a:spcPct val="90000"/>
              </a:lnSpc>
              <a:spcBef>
                <a:spcPts val="1000"/>
              </a:spcBef>
              <a:buClr>
                <a:schemeClr val="accent1"/>
              </a:buClr>
              <a:buFont typeface="Wingdings 3" charset="2"/>
              <a:buChar char=""/>
            </a:pPr>
            <a:r>
              <a:rPr lang="en-US" sz="1100" b="0" i="0" dirty="0">
                <a:solidFill>
                  <a:schemeClr val="tx1">
                    <a:lumMod val="75000"/>
                    <a:lumOff val="25000"/>
                  </a:schemeClr>
                </a:solidFill>
                <a:effectLst/>
              </a:rPr>
              <a:t>Take random draws from the fraud cases and copy those observations to increase the amount of fraud samples</a:t>
            </a:r>
          </a:p>
          <a:p>
            <a:pPr marL="742950" lvl="1" indent="-285750">
              <a:lnSpc>
                <a:spcPct val="90000"/>
              </a:lnSpc>
              <a:spcBef>
                <a:spcPts val="1000"/>
              </a:spcBef>
              <a:buClr>
                <a:schemeClr val="accent1"/>
              </a:buClr>
              <a:buFont typeface="Wingdings 3" charset="2"/>
              <a:buChar char=""/>
            </a:pPr>
            <a:r>
              <a:rPr lang="en-US" sz="1100" b="0" i="0" dirty="0">
                <a:solidFill>
                  <a:schemeClr val="tx1">
                    <a:lumMod val="75000"/>
                    <a:lumOff val="25000"/>
                  </a:schemeClr>
                </a:solidFill>
                <a:effectLst/>
              </a:rPr>
              <a:t> </a:t>
            </a:r>
            <a:r>
              <a:rPr lang="en-US" sz="1100" dirty="0">
                <a:solidFill>
                  <a:schemeClr val="tx1">
                    <a:lumMod val="75000"/>
                    <a:lumOff val="25000"/>
                  </a:schemeClr>
                </a:solidFill>
              </a:rPr>
              <a:t>T</a:t>
            </a:r>
            <a:r>
              <a:rPr lang="en-US" sz="1100" b="0" i="0" dirty="0">
                <a:solidFill>
                  <a:schemeClr val="tx1">
                    <a:lumMod val="75000"/>
                    <a:lumOff val="25000"/>
                  </a:schemeClr>
                </a:solidFill>
                <a:effectLst/>
              </a:rPr>
              <a:t>he model will be trained on a lot of duplicates</a:t>
            </a:r>
          </a:p>
          <a:p>
            <a:pPr marL="742950" lvl="1" indent="-285750">
              <a:lnSpc>
                <a:spcPct val="90000"/>
              </a:lnSpc>
              <a:spcBef>
                <a:spcPts val="1000"/>
              </a:spcBef>
              <a:buClr>
                <a:schemeClr val="accent1"/>
              </a:buClr>
              <a:buFont typeface="Wingdings 3" charset="2"/>
              <a:buChar char=""/>
            </a:pPr>
            <a:r>
              <a:rPr lang="en-US" sz="1100" b="0" i="0" dirty="0">
                <a:solidFill>
                  <a:schemeClr val="tx1">
                    <a:lumMod val="75000"/>
                    <a:lumOff val="25000"/>
                  </a:schemeClr>
                </a:solidFill>
                <a:effectLst/>
              </a:rPr>
              <a:t>The goal is to produce a better model by providing balanced data</a:t>
            </a:r>
          </a:p>
          <a:p>
            <a:pPr marL="742950" lvl="1" indent="-285750">
              <a:lnSpc>
                <a:spcPct val="90000"/>
              </a:lnSpc>
              <a:spcBef>
                <a:spcPts val="1000"/>
              </a:spcBef>
              <a:buClr>
                <a:schemeClr val="accent1"/>
              </a:buClr>
              <a:buFont typeface="Wingdings 3" charset="2"/>
              <a:buChar char=""/>
            </a:pPr>
            <a:r>
              <a:rPr lang="en-US" sz="1100" b="0" i="0" dirty="0">
                <a:solidFill>
                  <a:schemeClr val="tx1">
                    <a:lumMod val="75000"/>
                    <a:lumOff val="25000"/>
                  </a:schemeClr>
                </a:solidFill>
                <a:effectLst/>
              </a:rPr>
              <a:t>using SMOTE suddenly gives us more observations of the minority class.</a:t>
            </a:r>
          </a:p>
          <a:p>
            <a:pPr lvl="1">
              <a:lnSpc>
                <a:spcPct val="90000"/>
              </a:lnSpc>
              <a:spcBef>
                <a:spcPts val="1000"/>
              </a:spcBef>
              <a:buClr>
                <a:schemeClr val="accent1"/>
              </a:buClr>
              <a:buFont typeface="Wingdings 3" charset="2"/>
              <a:buChar char=""/>
            </a:pPr>
            <a:endParaRPr lang="en-US" sz="1100" b="0" i="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1100" b="0" i="0" dirty="0">
                <a:solidFill>
                  <a:schemeClr val="tx1">
                    <a:lumMod val="75000"/>
                    <a:lumOff val="25000"/>
                  </a:schemeClr>
                </a:solidFill>
                <a:effectLst/>
              </a:rPr>
              <a:t>It should be clear that SMOTE has balanced our data completely, and that the minority class is now equal in size to the majority class.</a:t>
            </a:r>
            <a:endParaRPr lang="en-US" sz="1100" b="1" i="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endParaRPr lang="en-US" sz="1100" dirty="0">
              <a:solidFill>
                <a:schemeClr val="tx1">
                  <a:lumMod val="75000"/>
                  <a:lumOff val="25000"/>
                </a:schemeClr>
              </a:solidFill>
            </a:endParaRPr>
          </a:p>
        </p:txBody>
      </p:sp>
      <p:pic>
        <p:nvPicPr>
          <p:cNvPr id="6" name="Picture 5">
            <a:extLst>
              <a:ext uri="{FF2B5EF4-FFF2-40B4-BE49-F238E27FC236}">
                <a16:creationId xmlns:a16="http://schemas.microsoft.com/office/drawing/2014/main" id="{AF5BCD6D-FA1B-40D8-AE2C-AF469993602A}"/>
              </a:ext>
            </a:extLst>
          </p:cNvPr>
          <p:cNvPicPr>
            <a:picLocks noChangeAspect="1"/>
          </p:cNvPicPr>
          <p:nvPr/>
        </p:nvPicPr>
        <p:blipFill>
          <a:blip r:embed="rId2"/>
          <a:stretch>
            <a:fillRect/>
          </a:stretch>
        </p:blipFill>
        <p:spPr>
          <a:xfrm>
            <a:off x="6091916" y="1104126"/>
            <a:ext cx="5451627" cy="1780791"/>
          </a:xfrm>
          <a:prstGeom prst="rect">
            <a:avLst/>
          </a:prstGeom>
        </p:spPr>
      </p:pic>
      <p:pic>
        <p:nvPicPr>
          <p:cNvPr id="5124" name="Picture 4" descr="Image for post">
            <a:extLst>
              <a:ext uri="{FF2B5EF4-FFF2-40B4-BE49-F238E27FC236}">
                <a16:creationId xmlns:a16="http://schemas.microsoft.com/office/drawing/2014/main" id="{FDFB6B0E-B84D-4D66-9E2F-39B6DE7BA80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43330" y="3881590"/>
            <a:ext cx="5299445" cy="162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262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47C130-52D7-47D0-B0E3-5CC27868AD44}"/>
              </a:ext>
            </a:extLst>
          </p:cNvPr>
          <p:cNvSpPr txBox="1"/>
          <p:nvPr/>
        </p:nvSpPr>
        <p:spPr>
          <a:xfrm>
            <a:off x="2004969" y="838899"/>
            <a:ext cx="1245854" cy="369332"/>
          </a:xfrm>
          <a:prstGeom prst="rect">
            <a:avLst/>
          </a:prstGeom>
          <a:noFill/>
        </p:spPr>
        <p:txBody>
          <a:bodyPr wrap="none" rtlCol="0">
            <a:spAutoFit/>
          </a:bodyPr>
          <a:lstStyle/>
          <a:p>
            <a:r>
              <a:rPr lang="en-US" b="1" dirty="0"/>
              <a:t>Modeling</a:t>
            </a:r>
          </a:p>
        </p:txBody>
      </p:sp>
      <p:sp>
        <p:nvSpPr>
          <p:cNvPr id="6" name="TextBox 5">
            <a:extLst>
              <a:ext uri="{FF2B5EF4-FFF2-40B4-BE49-F238E27FC236}">
                <a16:creationId xmlns:a16="http://schemas.microsoft.com/office/drawing/2014/main" id="{CD11EF19-7C8F-44B0-84DA-F9271829C781}"/>
              </a:ext>
            </a:extLst>
          </p:cNvPr>
          <p:cNvSpPr txBox="1"/>
          <p:nvPr/>
        </p:nvSpPr>
        <p:spPr>
          <a:xfrm>
            <a:off x="1073463" y="4155114"/>
            <a:ext cx="1863011" cy="369332"/>
          </a:xfrm>
          <a:prstGeom prst="rect">
            <a:avLst/>
          </a:prstGeom>
          <a:noFill/>
        </p:spPr>
        <p:txBody>
          <a:bodyPr wrap="none" rtlCol="0">
            <a:spAutoFit/>
          </a:bodyPr>
          <a:lstStyle/>
          <a:p>
            <a:r>
              <a:rPr lang="en-US" b="1" dirty="0"/>
              <a:t>Random Forest</a:t>
            </a:r>
          </a:p>
        </p:txBody>
      </p:sp>
      <p:sp>
        <p:nvSpPr>
          <p:cNvPr id="7" name="TextBox 6">
            <a:extLst>
              <a:ext uri="{FF2B5EF4-FFF2-40B4-BE49-F238E27FC236}">
                <a16:creationId xmlns:a16="http://schemas.microsoft.com/office/drawing/2014/main" id="{4251BBC8-E180-4B9D-9B5A-AAC31E9EF8E3}"/>
              </a:ext>
            </a:extLst>
          </p:cNvPr>
          <p:cNvSpPr txBox="1"/>
          <p:nvPr/>
        </p:nvSpPr>
        <p:spPr>
          <a:xfrm>
            <a:off x="830510" y="1208231"/>
            <a:ext cx="7911984" cy="2862322"/>
          </a:xfrm>
          <a:prstGeom prst="rect">
            <a:avLst/>
          </a:prstGeom>
          <a:noFill/>
        </p:spPr>
        <p:txBody>
          <a:bodyPr wrap="square" rtlCol="0">
            <a:spAutoFit/>
          </a:bodyPr>
          <a:lstStyle/>
          <a:p>
            <a:r>
              <a:rPr lang="en-US" b="0" i="0" dirty="0">
                <a:solidFill>
                  <a:srgbClr val="292929"/>
                </a:solidFill>
                <a:effectLst/>
                <a:latin typeface="medium-content-serif-font"/>
              </a:rPr>
              <a:t>I will be creating and training my model for predicting whether a transaction is fraudulent or not. Since there are multiple algorithms, I can use to build </a:t>
            </a:r>
            <a:r>
              <a:rPr lang="en-US" dirty="0">
                <a:solidFill>
                  <a:srgbClr val="292929"/>
                </a:solidFill>
                <a:latin typeface="medium-content-serif-font"/>
              </a:rPr>
              <a:t>my </a:t>
            </a:r>
            <a:r>
              <a:rPr lang="en-US" b="0" i="0" dirty="0">
                <a:solidFill>
                  <a:srgbClr val="292929"/>
                </a:solidFill>
                <a:effectLst/>
                <a:latin typeface="medium-content-serif-font"/>
              </a:rPr>
              <a:t>model</a:t>
            </a:r>
            <a:r>
              <a:rPr lang="en-US" dirty="0">
                <a:solidFill>
                  <a:srgbClr val="292929"/>
                </a:solidFill>
                <a:latin typeface="medium-content-serif-font"/>
              </a:rPr>
              <a:t>.</a:t>
            </a:r>
          </a:p>
          <a:p>
            <a:r>
              <a:rPr lang="en-US" b="0" i="0" dirty="0">
                <a:solidFill>
                  <a:srgbClr val="292929"/>
                </a:solidFill>
                <a:effectLst/>
                <a:latin typeface="medium-content-serif-font"/>
              </a:rPr>
              <a:t>we are using </a:t>
            </a:r>
            <a:r>
              <a:rPr lang="en-US" b="0" i="0" dirty="0" err="1">
                <a:solidFill>
                  <a:srgbClr val="292929"/>
                </a:solidFill>
                <a:effectLst/>
                <a:latin typeface="medium-content-serif-font"/>
              </a:rPr>
              <a:t>XGBoost</a:t>
            </a:r>
            <a:r>
              <a:rPr lang="en-US" b="0" i="0" dirty="0">
                <a:solidFill>
                  <a:srgbClr val="292929"/>
                </a:solidFill>
                <a:effectLst/>
                <a:latin typeface="medium-content-serif-font"/>
              </a:rPr>
              <a:t>, Isolation Forest, </a:t>
            </a:r>
            <a:r>
              <a:rPr lang="en-US" b="0" i="0" dirty="0" err="1">
                <a:solidFill>
                  <a:srgbClr val="292929"/>
                </a:solidFill>
                <a:effectLst/>
                <a:latin typeface="medium-content-serif-font"/>
              </a:rPr>
              <a:t>RandomForest</a:t>
            </a:r>
            <a:r>
              <a:rPr lang="en-US" b="0" i="0" dirty="0">
                <a:solidFill>
                  <a:srgbClr val="292929"/>
                </a:solidFill>
                <a:effectLst/>
                <a:latin typeface="medium-content-serif-font"/>
              </a:rPr>
              <a:t>, Local Outlier Factor to perform my predictions. </a:t>
            </a:r>
          </a:p>
          <a:p>
            <a:r>
              <a:rPr lang="en-US" dirty="0">
                <a:solidFill>
                  <a:srgbClr val="292929"/>
                </a:solidFill>
                <a:latin typeface="medium-content-serif-font"/>
              </a:rPr>
              <a:t>In this project I would like to </a:t>
            </a:r>
            <a:r>
              <a:rPr lang="en-US" dirty="0">
                <a:solidFill>
                  <a:srgbClr val="292929"/>
                </a:solidFill>
              </a:rPr>
              <a:t>compare 2 machine </a:t>
            </a:r>
            <a:r>
              <a:rPr lang="en-US" dirty="0">
                <a:solidFill>
                  <a:srgbClr val="292929"/>
                </a:solidFill>
                <a:latin typeface="medium-content-serif-font"/>
              </a:rPr>
              <a:t>learning method:</a:t>
            </a:r>
          </a:p>
          <a:p>
            <a:endParaRPr lang="en-US" dirty="0">
              <a:solidFill>
                <a:srgbClr val="292929"/>
              </a:solidFill>
              <a:latin typeface="medium-content-serif-font"/>
            </a:endParaRPr>
          </a:p>
          <a:p>
            <a:pPr marL="285750" indent="-285750">
              <a:buFont typeface="Wingdings" panose="05000000000000000000" pitchFamily="2" charset="2"/>
              <a:buChar char="q"/>
            </a:pPr>
            <a:r>
              <a:rPr lang="en-US" dirty="0">
                <a:solidFill>
                  <a:srgbClr val="292929"/>
                </a:solidFill>
                <a:latin typeface="medium-content-serif-font"/>
              </a:rPr>
              <a:t>Random Forest</a:t>
            </a:r>
          </a:p>
          <a:p>
            <a:pPr marL="285750" indent="-285750">
              <a:buFont typeface="Wingdings" panose="05000000000000000000" pitchFamily="2" charset="2"/>
              <a:buChar char="q"/>
            </a:pPr>
            <a:r>
              <a:rPr lang="en-US" dirty="0" err="1">
                <a:solidFill>
                  <a:srgbClr val="292929"/>
                </a:solidFill>
                <a:latin typeface="medium-content-serif-font"/>
              </a:rPr>
              <a:t>XGBoost</a:t>
            </a:r>
            <a:endParaRPr lang="en-US" dirty="0">
              <a:solidFill>
                <a:srgbClr val="292929"/>
              </a:solidFill>
              <a:latin typeface="medium-content-serif-font"/>
            </a:endParaRPr>
          </a:p>
          <a:p>
            <a:endParaRPr lang="en-US" dirty="0"/>
          </a:p>
          <a:p>
            <a:endParaRPr lang="en-US" dirty="0"/>
          </a:p>
        </p:txBody>
      </p:sp>
      <p:pic>
        <p:nvPicPr>
          <p:cNvPr id="9" name="Picture 2" descr="random forest">
            <a:extLst>
              <a:ext uri="{FF2B5EF4-FFF2-40B4-BE49-F238E27FC236}">
                <a16:creationId xmlns:a16="http://schemas.microsoft.com/office/drawing/2014/main" id="{1650C93D-4317-44E3-BBA0-4DD294C22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599" y="4233502"/>
            <a:ext cx="3752675" cy="244440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548DE17-4917-4783-A8EE-74932B6175DE}"/>
              </a:ext>
            </a:extLst>
          </p:cNvPr>
          <p:cNvSpPr txBox="1"/>
          <p:nvPr/>
        </p:nvSpPr>
        <p:spPr>
          <a:xfrm>
            <a:off x="830510" y="4609007"/>
            <a:ext cx="6686025" cy="2308324"/>
          </a:xfrm>
          <a:prstGeom prst="rect">
            <a:avLst/>
          </a:prstGeom>
          <a:noFill/>
        </p:spPr>
        <p:txBody>
          <a:bodyPr wrap="square" rtlCol="0">
            <a:spAutoFit/>
          </a:bodyPr>
          <a:lstStyle/>
          <a:p>
            <a:pPr marL="285750" indent="-285750">
              <a:buFont typeface="Wingdings" panose="05000000000000000000" pitchFamily="2" charset="2"/>
              <a:buChar char="q"/>
            </a:pPr>
            <a:r>
              <a:rPr lang="en-US" i="0" dirty="0">
                <a:solidFill>
                  <a:srgbClr val="000000"/>
                </a:solidFill>
                <a:effectLst/>
              </a:rPr>
              <a:t>Random Forests are a more robust option than a single decision tree</a:t>
            </a:r>
          </a:p>
          <a:p>
            <a:pPr marL="285750" indent="-285750" algn="l">
              <a:buFont typeface="Wingdings" panose="05000000000000000000" pitchFamily="2" charset="2"/>
              <a:buChar char="q"/>
            </a:pPr>
            <a:r>
              <a:rPr lang="en-US" b="0" i="0" dirty="0">
                <a:solidFill>
                  <a:srgbClr val="000000"/>
                </a:solidFill>
                <a:effectLst/>
                <a:latin typeface="Helvetica Neue"/>
              </a:rPr>
              <a:t>A random forest consists of a collection of trees on a random subset of features</a:t>
            </a:r>
          </a:p>
          <a:p>
            <a:pPr marL="285750" indent="-285750">
              <a:buFont typeface="Wingdings" panose="05000000000000000000" pitchFamily="2" charset="2"/>
              <a:buChar char="q"/>
            </a:pPr>
            <a:r>
              <a:rPr lang="en-US" b="0" i="0" dirty="0">
                <a:solidFill>
                  <a:srgbClr val="000000"/>
                </a:solidFill>
                <a:effectLst/>
                <a:latin typeface="Helvetica Neue"/>
              </a:rPr>
              <a:t>Final predictions are the combined results of those trees</a:t>
            </a:r>
          </a:p>
          <a:p>
            <a:pPr marL="285750" indent="-285750">
              <a:buFont typeface="Wingdings" panose="05000000000000000000" pitchFamily="2" charset="2"/>
              <a:buChar char="q"/>
            </a:pPr>
            <a:r>
              <a:rPr lang="en-US" b="0" i="0" dirty="0">
                <a:solidFill>
                  <a:srgbClr val="000000"/>
                </a:solidFill>
                <a:effectLst/>
                <a:latin typeface="+mj-lt"/>
              </a:rPr>
              <a:t>Very popular for fraud detection</a:t>
            </a:r>
          </a:p>
          <a:p>
            <a:pPr marL="285750" indent="-285750">
              <a:buFont typeface="Wingdings" panose="05000000000000000000" pitchFamily="2" charset="2"/>
              <a:buChar char="q"/>
            </a:pPr>
            <a:r>
              <a:rPr lang="en-US" i="0" dirty="0">
                <a:solidFill>
                  <a:srgbClr val="000000"/>
                </a:solidFill>
                <a:effectLst/>
                <a:latin typeface="+mj-lt"/>
              </a:rPr>
              <a:t>Random Forest prevents overfitting most of the time</a:t>
            </a:r>
          </a:p>
          <a:p>
            <a:endParaRPr lang="en-US" dirty="0"/>
          </a:p>
        </p:txBody>
      </p:sp>
    </p:spTree>
    <p:extLst>
      <p:ext uri="{BB962C8B-B14F-4D97-AF65-F5344CB8AC3E}">
        <p14:creationId xmlns:p14="http://schemas.microsoft.com/office/powerpoint/2010/main" val="50654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EF853-062A-44E4-B24A-D939F4C531A6}"/>
              </a:ext>
            </a:extLst>
          </p:cNvPr>
          <p:cNvSpPr txBox="1"/>
          <p:nvPr/>
        </p:nvSpPr>
        <p:spPr>
          <a:xfrm>
            <a:off x="1008077" y="5657671"/>
            <a:ext cx="10175846" cy="738664"/>
          </a:xfrm>
          <a:prstGeom prst="rect">
            <a:avLst/>
          </a:prstGeom>
          <a:noFill/>
        </p:spPr>
        <p:txBody>
          <a:bodyPr wrap="square" rtlCol="0">
            <a:spAutoFit/>
          </a:bodyPr>
          <a:lstStyle/>
          <a:p>
            <a:r>
              <a:rPr lang="en-US" sz="1400" b="0" i="0" dirty="0">
                <a:solidFill>
                  <a:srgbClr val="292929"/>
                </a:solidFill>
                <a:effectLst/>
              </a:rPr>
              <a:t>The machine learning algorithms for detecting credit card fraud are highly efficient, but there are still gaps to close. One of the biggest problems is the occurrence of False Positives, that is when the algorithm incorrectly detects a fraud. Thus, we are always searching for ways to shrink even more that 3% mark of False Positives.</a:t>
            </a:r>
            <a:endParaRPr lang="en-US" sz="1400" dirty="0"/>
          </a:p>
        </p:txBody>
      </p:sp>
      <p:pic>
        <p:nvPicPr>
          <p:cNvPr id="5" name="Picture 4">
            <a:extLst>
              <a:ext uri="{FF2B5EF4-FFF2-40B4-BE49-F238E27FC236}">
                <a16:creationId xmlns:a16="http://schemas.microsoft.com/office/drawing/2014/main" id="{F1256ECD-A769-41EA-9A8A-38127388E80E}"/>
              </a:ext>
            </a:extLst>
          </p:cNvPr>
          <p:cNvPicPr>
            <a:picLocks noChangeAspect="1"/>
          </p:cNvPicPr>
          <p:nvPr/>
        </p:nvPicPr>
        <p:blipFill>
          <a:blip r:embed="rId2"/>
          <a:stretch>
            <a:fillRect/>
          </a:stretch>
        </p:blipFill>
        <p:spPr>
          <a:xfrm>
            <a:off x="8087010" y="508000"/>
            <a:ext cx="3609577" cy="2183390"/>
          </a:xfrm>
          <a:prstGeom prst="rect">
            <a:avLst/>
          </a:prstGeom>
        </p:spPr>
      </p:pic>
      <p:sp>
        <p:nvSpPr>
          <p:cNvPr id="6" name="TextBox 5">
            <a:extLst>
              <a:ext uri="{FF2B5EF4-FFF2-40B4-BE49-F238E27FC236}">
                <a16:creationId xmlns:a16="http://schemas.microsoft.com/office/drawing/2014/main" id="{222558B8-3A95-4978-A9B6-20D93DEB646C}"/>
              </a:ext>
            </a:extLst>
          </p:cNvPr>
          <p:cNvSpPr txBox="1"/>
          <p:nvPr/>
        </p:nvSpPr>
        <p:spPr>
          <a:xfrm>
            <a:off x="654342" y="226503"/>
            <a:ext cx="6971251" cy="5539978"/>
          </a:xfrm>
          <a:prstGeom prst="rect">
            <a:avLst/>
          </a:prstGeom>
          <a:noFill/>
        </p:spPr>
        <p:txBody>
          <a:bodyPr wrap="square" rtlCol="0">
            <a:spAutoFit/>
          </a:bodyPr>
          <a:lstStyle/>
          <a:p>
            <a:r>
              <a:rPr lang="en-US" sz="1400" dirty="0"/>
              <a:t>The Random Forest classification report is :</a:t>
            </a:r>
          </a:p>
          <a:p>
            <a:r>
              <a:rPr lang="en-US" sz="1400" dirty="0"/>
              <a:t>With the Random Forest Classifier with SMOTE Model, we have:</a:t>
            </a:r>
          </a:p>
          <a:p>
            <a:endParaRPr lang="en-US" sz="1400" dirty="0"/>
          </a:p>
          <a:p>
            <a:r>
              <a:rPr lang="en-US" sz="1400" dirty="0"/>
              <a:t>- The model is able to predict only 92% of fraudulent transactions .(precision score)</a:t>
            </a:r>
          </a:p>
          <a:p>
            <a:endParaRPr lang="en-US" sz="1400" dirty="0"/>
          </a:p>
          <a:p>
            <a:r>
              <a:rPr lang="en-US" sz="1400" dirty="0"/>
              <a:t>- 84978 transactions classified as valid and were actually valid(True Positive)(here 84980 are the number of CORRECTLY PREDICTED safe cases).</a:t>
            </a:r>
          </a:p>
          <a:p>
            <a:endParaRPr lang="en-US" sz="1400" dirty="0"/>
          </a:p>
          <a:p>
            <a:r>
              <a:rPr lang="en-US" sz="1400" dirty="0"/>
              <a:t>- 11 transactions classified as fraud but that were really valid(type 1 error)( here 9 are the number of MISCLASSIFIED safe cases. Hence 9 safe cases were misclassified as a fraud. This is potentially less dangerous as it’s better to stop some safe transactions with the slightest chance of fraud.;</a:t>
            </a:r>
          </a:p>
          <a:p>
            <a:endParaRPr lang="en-US" sz="1400" dirty="0"/>
          </a:p>
          <a:p>
            <a:r>
              <a:rPr lang="en-US" sz="1400" dirty="0"/>
              <a:t>- 30 transactions classified as valid, but which were fraud (type 2 error)(here 30 are the number of MISCLASSIFIED fraud cases. hence 30 fraud cases were misclassified as safe. This is very dangerous because we are letting the fraud cases pass through. This can cause a huge loss to the organization.;</a:t>
            </a:r>
          </a:p>
          <a:p>
            <a:endParaRPr lang="en-US" sz="1400" dirty="0"/>
          </a:p>
          <a:p>
            <a:r>
              <a:rPr lang="en-US" sz="1400" dirty="0"/>
              <a:t>- 99 transactions classified as fraud and were actually fraud.</a:t>
            </a:r>
          </a:p>
          <a:p>
            <a:endParaRPr lang="en-US" sz="1400" dirty="0"/>
          </a:p>
          <a:p>
            <a:r>
              <a:rPr lang="en-US" sz="1400" dirty="0"/>
              <a:t>- we have 129 transactions as fraud.</a:t>
            </a:r>
          </a:p>
          <a:p>
            <a:endParaRPr lang="en-US" sz="1400" dirty="0"/>
          </a:p>
          <a:p>
            <a:r>
              <a:rPr lang="en-US" sz="1400" dirty="0"/>
              <a:t>- Look at the precision, recall, f1_score .The accuracy looks good.</a:t>
            </a:r>
          </a:p>
          <a:p>
            <a:endParaRPr lang="en-US" dirty="0"/>
          </a:p>
        </p:txBody>
      </p:sp>
    </p:spTree>
    <p:extLst>
      <p:ext uri="{BB962C8B-B14F-4D97-AF65-F5344CB8AC3E}">
        <p14:creationId xmlns:p14="http://schemas.microsoft.com/office/powerpoint/2010/main" val="211000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42545E-3006-4427-8E8E-C6F376368E0E}"/>
              </a:ext>
            </a:extLst>
          </p:cNvPr>
          <p:cNvSpPr txBox="1"/>
          <p:nvPr/>
        </p:nvSpPr>
        <p:spPr>
          <a:xfrm>
            <a:off x="649224" y="645106"/>
            <a:ext cx="4005071" cy="1259894"/>
          </a:xfrm>
          <a:prstGeom prst="rect">
            <a:avLst/>
          </a:prstGeom>
        </p:spPr>
        <p:txBody>
          <a:bodyPr vert="horz" lIns="91440" tIns="45720" rIns="91440" bIns="45720" rtlCol="0" anchor="t">
            <a:normAutofit/>
          </a:bodyPr>
          <a:lstStyle/>
          <a:p>
            <a:pPr>
              <a:spcBef>
                <a:spcPct val="0"/>
              </a:spcBef>
              <a:spcAft>
                <a:spcPts val="600"/>
              </a:spcAft>
            </a:pPr>
            <a:r>
              <a:rPr lang="en-US" sz="3600" b="1">
                <a:solidFill>
                  <a:schemeClr val="tx1">
                    <a:lumMod val="85000"/>
                    <a:lumOff val="15000"/>
                  </a:schemeClr>
                </a:solidFill>
                <a:latin typeface="+mj-lt"/>
                <a:ea typeface="+mj-ea"/>
                <a:cs typeface="+mj-cs"/>
              </a:rPr>
              <a:t>XGBOOST</a:t>
            </a:r>
          </a:p>
        </p:txBody>
      </p:sp>
      <p:sp>
        <p:nvSpPr>
          <p:cNvPr id="5" name="TextBox 4">
            <a:extLst>
              <a:ext uri="{FF2B5EF4-FFF2-40B4-BE49-F238E27FC236}">
                <a16:creationId xmlns:a16="http://schemas.microsoft.com/office/drawing/2014/main" id="{82448AE4-E889-483E-8623-9D42E4D2C2CB}"/>
              </a:ext>
            </a:extLst>
          </p:cNvPr>
          <p:cNvSpPr txBox="1"/>
          <p:nvPr/>
        </p:nvSpPr>
        <p:spPr>
          <a:xfrm>
            <a:off x="504615" y="2264050"/>
            <a:ext cx="4149680" cy="3628803"/>
          </a:xfrm>
          <a:prstGeom prst="rect">
            <a:avLst/>
          </a:prstGeom>
        </p:spPr>
        <p:txBody>
          <a:bodyPr vert="horz" lIns="91440" tIns="45720" rIns="91440" bIns="45720" rtlCol="0">
            <a:normAutofit/>
          </a:bodyPr>
          <a:lstStyle/>
          <a:p>
            <a:pPr>
              <a:spcBef>
                <a:spcPts val="1000"/>
              </a:spcBef>
              <a:buClr>
                <a:schemeClr val="accent1"/>
              </a:buClr>
              <a:buFont typeface="Wingdings 3" charset="2"/>
              <a:buChar char=""/>
            </a:pPr>
            <a:r>
              <a:rPr lang="en-US" sz="1400" b="0" i="0" u="none" strike="noStrike" baseline="0" dirty="0" err="1">
                <a:solidFill>
                  <a:schemeClr val="tx1">
                    <a:lumMod val="75000"/>
                    <a:lumOff val="25000"/>
                  </a:schemeClr>
                </a:solidFill>
              </a:rPr>
              <a:t>XGBoost</a:t>
            </a:r>
            <a:r>
              <a:rPr lang="en-US" sz="1400" b="0" i="0" u="none" strike="noStrike" baseline="0" dirty="0">
                <a:solidFill>
                  <a:schemeClr val="tx1">
                    <a:lumMod val="75000"/>
                    <a:lumOff val="25000"/>
                  </a:schemeClr>
                </a:solidFill>
              </a:rPr>
              <a:t> has an inherent ability to handle missing values. When </a:t>
            </a:r>
            <a:r>
              <a:rPr lang="en-US" sz="1400" b="0" i="0" u="none" strike="noStrike" baseline="0" dirty="0" err="1">
                <a:solidFill>
                  <a:schemeClr val="tx1">
                    <a:lumMod val="75000"/>
                    <a:lumOff val="25000"/>
                  </a:schemeClr>
                </a:solidFill>
              </a:rPr>
              <a:t>XGBoost</a:t>
            </a:r>
            <a:r>
              <a:rPr lang="en-US" sz="1400" b="0" i="0" u="none" strike="noStrike" baseline="0" dirty="0">
                <a:solidFill>
                  <a:schemeClr val="tx1">
                    <a:lumMod val="75000"/>
                    <a:lumOff val="25000"/>
                  </a:schemeClr>
                </a:solidFill>
              </a:rPr>
              <a:t> encounters node at lost value, it tries to split left &amp; right hands &amp; learn all ways to the highest loss. This is when the test runs on the data. </a:t>
            </a:r>
            <a:endParaRPr lang="en-US" sz="1400" dirty="0">
              <a:solidFill>
                <a:schemeClr val="tx1">
                  <a:lumMod val="75000"/>
                  <a:lumOff val="25000"/>
                </a:schemeClr>
              </a:solidFill>
            </a:endParaRPr>
          </a:p>
        </p:txBody>
      </p:sp>
      <p:pic>
        <p:nvPicPr>
          <p:cNvPr id="7" name="Picture 6" descr="A screenshot of a social media post&#10;&#10;Description automatically generated">
            <a:extLst>
              <a:ext uri="{FF2B5EF4-FFF2-40B4-BE49-F238E27FC236}">
                <a16:creationId xmlns:a16="http://schemas.microsoft.com/office/drawing/2014/main" id="{BA5BBD46-E324-4A7C-8ED8-165FD208C4EE}"/>
              </a:ext>
            </a:extLst>
          </p:cNvPr>
          <p:cNvPicPr>
            <a:picLocks noChangeAspect="1"/>
          </p:cNvPicPr>
          <p:nvPr/>
        </p:nvPicPr>
        <p:blipFill rotWithShape="1">
          <a:blip r:embed="rId2"/>
          <a:srcRect r="30074" b="-3"/>
          <a:stretch/>
        </p:blipFill>
        <p:spPr>
          <a:xfrm>
            <a:off x="5171090" y="990727"/>
            <a:ext cx="2907507" cy="2027074"/>
          </a:xfrm>
          <a:prstGeom prst="rect">
            <a:avLst/>
          </a:prstGeom>
        </p:spPr>
      </p:pic>
      <p:pic>
        <p:nvPicPr>
          <p:cNvPr id="9" name="Picture 8">
            <a:extLst>
              <a:ext uri="{FF2B5EF4-FFF2-40B4-BE49-F238E27FC236}">
                <a16:creationId xmlns:a16="http://schemas.microsoft.com/office/drawing/2014/main" id="{F4794F42-E636-4584-81AF-804306D28647}"/>
              </a:ext>
            </a:extLst>
          </p:cNvPr>
          <p:cNvPicPr>
            <a:picLocks noChangeAspect="1"/>
          </p:cNvPicPr>
          <p:nvPr/>
        </p:nvPicPr>
        <p:blipFill>
          <a:blip r:embed="rId3"/>
          <a:stretch>
            <a:fillRect/>
          </a:stretch>
        </p:blipFill>
        <p:spPr>
          <a:xfrm>
            <a:off x="8322754" y="685717"/>
            <a:ext cx="3165484" cy="2514393"/>
          </a:xfrm>
          <a:prstGeom prst="rect">
            <a:avLst/>
          </a:prstGeom>
        </p:spPr>
      </p:pic>
      <p:sp>
        <p:nvSpPr>
          <p:cNvPr id="8" name="TextBox 7">
            <a:extLst>
              <a:ext uri="{FF2B5EF4-FFF2-40B4-BE49-F238E27FC236}">
                <a16:creationId xmlns:a16="http://schemas.microsoft.com/office/drawing/2014/main" id="{0657756A-F031-4612-A06C-1399EE49925A}"/>
              </a:ext>
            </a:extLst>
          </p:cNvPr>
          <p:cNvSpPr txBox="1"/>
          <p:nvPr/>
        </p:nvSpPr>
        <p:spPr>
          <a:xfrm>
            <a:off x="504615" y="3378459"/>
            <a:ext cx="4201879" cy="2323713"/>
          </a:xfrm>
          <a:prstGeom prst="rect">
            <a:avLst/>
          </a:prstGeom>
          <a:noFill/>
        </p:spPr>
        <p:txBody>
          <a:bodyPr wrap="square" rtlCol="0">
            <a:spAutoFit/>
          </a:bodyPr>
          <a:lstStyle/>
          <a:p>
            <a:pPr>
              <a:spcAft>
                <a:spcPts val="600"/>
              </a:spcAft>
            </a:pPr>
            <a:r>
              <a:rPr lang="en-US" sz="1400" b="0" i="0" dirty="0">
                <a:solidFill>
                  <a:srgbClr val="292929"/>
                </a:solidFill>
                <a:effectLst/>
              </a:rPr>
              <a:t>Let’s see if we can improve their performance through hyperparameter optimization:</a:t>
            </a:r>
          </a:p>
          <a:p>
            <a:pPr>
              <a:spcAft>
                <a:spcPts val="600"/>
              </a:spcAft>
            </a:pPr>
            <a:r>
              <a:rPr lang="en-US" sz="1400" dirty="0">
                <a:solidFill>
                  <a:srgbClr val="000000"/>
                </a:solidFill>
              </a:rPr>
              <a:t>I want to use </a:t>
            </a:r>
            <a:r>
              <a:rPr lang="en-US" sz="1400" i="0" dirty="0" err="1">
                <a:solidFill>
                  <a:srgbClr val="000000"/>
                </a:solidFill>
                <a:effectLst/>
              </a:rPr>
              <a:t>GridSearchCV</a:t>
            </a:r>
            <a:r>
              <a:rPr lang="en-US" sz="1400" i="0" dirty="0">
                <a:solidFill>
                  <a:srgbClr val="000000"/>
                </a:solidFill>
                <a:effectLst/>
              </a:rPr>
              <a:t> for hyperparameter </a:t>
            </a:r>
            <a:r>
              <a:rPr lang="en-US" sz="1400" i="0" dirty="0" err="1">
                <a:solidFill>
                  <a:srgbClr val="000000"/>
                </a:solidFill>
                <a:effectLst/>
              </a:rPr>
              <a:t>tuning.In</a:t>
            </a:r>
            <a:r>
              <a:rPr lang="en-US" sz="1400" i="0" dirty="0">
                <a:solidFill>
                  <a:srgbClr val="000000"/>
                </a:solidFill>
                <a:effectLst/>
              </a:rPr>
              <a:t> this approach machine learning is an evaluated for a range of hyperparameter values. but my result didn’t improve.</a:t>
            </a:r>
          </a:p>
          <a:p>
            <a:pPr>
              <a:spcAft>
                <a:spcPts val="600"/>
              </a:spcAft>
            </a:pPr>
            <a:endParaRPr lang="en-US" sz="1400" i="0" dirty="0">
              <a:solidFill>
                <a:srgbClr val="000000"/>
              </a:solidFill>
              <a:effectLst/>
            </a:endParaRPr>
          </a:p>
          <a:p>
            <a:pPr>
              <a:spcAft>
                <a:spcPts val="600"/>
              </a:spcAft>
            </a:pPr>
            <a:endParaRPr lang="en-US" dirty="0">
              <a:latin typeface="+mj-lt"/>
            </a:endParaRPr>
          </a:p>
        </p:txBody>
      </p:sp>
      <p:pic>
        <p:nvPicPr>
          <p:cNvPr id="10" name="Picture 2" descr="What is XGBoost Algorithm - Applied Machine Learning - DataFlair">
            <a:extLst>
              <a:ext uri="{FF2B5EF4-FFF2-40B4-BE49-F238E27FC236}">
                <a16:creationId xmlns:a16="http://schemas.microsoft.com/office/drawing/2014/main" id="{2805BC66-2802-4821-A616-DDDFE8A0D8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769" r="2288" b="1"/>
          <a:stretch/>
        </p:blipFill>
        <p:spPr bwMode="auto">
          <a:xfrm>
            <a:off x="5131996" y="3637212"/>
            <a:ext cx="2875916" cy="200505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128C9EFA-BFB4-4731-AD5E-CDD25F117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571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23D364-4644-42AA-8AD8-B4132BEEF3CB}"/>
              </a:ext>
            </a:extLst>
          </p:cNvPr>
          <p:cNvSpPr txBox="1"/>
          <p:nvPr/>
        </p:nvSpPr>
        <p:spPr>
          <a:xfrm>
            <a:off x="2013358" y="1107347"/>
            <a:ext cx="2364750" cy="646331"/>
          </a:xfrm>
          <a:prstGeom prst="rect">
            <a:avLst/>
          </a:prstGeom>
          <a:noFill/>
        </p:spPr>
        <p:txBody>
          <a:bodyPr wrap="none" rtlCol="0">
            <a:spAutoFit/>
          </a:bodyPr>
          <a:lstStyle/>
          <a:p>
            <a:r>
              <a:rPr lang="en-US" b="1" i="0" dirty="0">
                <a:solidFill>
                  <a:srgbClr val="000000"/>
                </a:solidFill>
                <a:effectLst/>
                <a:latin typeface="Helvetica Neue"/>
              </a:rPr>
              <a:t> Ensemble methods</a:t>
            </a:r>
          </a:p>
          <a:p>
            <a:endParaRPr lang="en-US" dirty="0"/>
          </a:p>
        </p:txBody>
      </p:sp>
      <p:pic>
        <p:nvPicPr>
          <p:cNvPr id="8194" name="Picture 2" descr="ensemble">
            <a:extLst>
              <a:ext uri="{FF2B5EF4-FFF2-40B4-BE49-F238E27FC236}">
                <a16:creationId xmlns:a16="http://schemas.microsoft.com/office/drawing/2014/main" id="{34FCFED8-F178-4615-8D8E-2ECD5B54B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5412" y="1320800"/>
            <a:ext cx="3159999" cy="26495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87351F-00C4-4224-BCF0-B1B30F84286A}"/>
              </a:ext>
            </a:extLst>
          </p:cNvPr>
          <p:cNvSpPr txBox="1"/>
          <p:nvPr/>
        </p:nvSpPr>
        <p:spPr>
          <a:xfrm>
            <a:off x="570452" y="3204595"/>
            <a:ext cx="6585358" cy="2954655"/>
          </a:xfrm>
          <a:prstGeom prst="rect">
            <a:avLst/>
          </a:prstGeom>
          <a:noFill/>
        </p:spPr>
        <p:txBody>
          <a:bodyPr wrap="square" rtlCol="0">
            <a:spAutoFit/>
          </a:bodyPr>
          <a:lstStyle/>
          <a:p>
            <a:pPr>
              <a:buFont typeface="Arial" panose="020B0604020202020204" pitchFamily="34" charset="0"/>
              <a:buChar char="•"/>
            </a:pPr>
            <a:r>
              <a:rPr lang="en-US" sz="1400" b="0" i="0" dirty="0">
                <a:solidFill>
                  <a:srgbClr val="000000"/>
                </a:solidFill>
                <a:effectLst/>
              </a:rPr>
              <a:t>Ensemble methods are techniques that create multiple machine learning models and then combine them to produce a final result</a:t>
            </a:r>
          </a:p>
          <a:p>
            <a:pPr algn="l">
              <a:buFont typeface="Arial" panose="020B0604020202020204" pitchFamily="34" charset="0"/>
              <a:buChar char="•"/>
            </a:pPr>
            <a:r>
              <a:rPr lang="en-US" sz="1400" b="0" i="0" dirty="0">
                <a:solidFill>
                  <a:srgbClr val="000000"/>
                </a:solidFill>
                <a:effectLst/>
              </a:rPr>
              <a:t>Usually produce more accurate predictions than a single model</a:t>
            </a:r>
          </a:p>
          <a:p>
            <a:pPr algn="l">
              <a:buFont typeface="Arial" panose="020B0604020202020204" pitchFamily="34" charset="0"/>
              <a:buChar char="•"/>
            </a:pPr>
            <a:r>
              <a:rPr lang="en-US" sz="1400" b="0" i="0" dirty="0">
                <a:solidFill>
                  <a:srgbClr val="000000"/>
                </a:solidFill>
                <a:effectLst/>
              </a:rPr>
              <a:t>The goal of an ML problem is to find a single model that will best predict our wanted outcome </a:t>
            </a:r>
          </a:p>
          <a:p>
            <a:pPr algn="l">
              <a:buFont typeface="Arial" panose="020B0604020202020204" pitchFamily="34" charset="0"/>
              <a:buChar char="•"/>
            </a:pPr>
            <a:r>
              <a:rPr lang="en-US" sz="1400" b="0" i="0" dirty="0">
                <a:solidFill>
                  <a:srgbClr val="000000"/>
                </a:solidFill>
                <a:effectLst/>
              </a:rPr>
              <a:t>Use ensemble methods rather than making one model and hoping it’s best, most accurate predictor</a:t>
            </a:r>
          </a:p>
          <a:p>
            <a:pPr algn="l">
              <a:buFont typeface="Arial" panose="020B0604020202020204" pitchFamily="34" charset="0"/>
              <a:buChar char="•"/>
            </a:pPr>
            <a:r>
              <a:rPr lang="en-US" sz="1400" b="0" i="0" dirty="0">
                <a:solidFill>
                  <a:srgbClr val="000000"/>
                </a:solidFill>
                <a:effectLst/>
              </a:rPr>
              <a:t>Multiple models are combined via a "voting" rule on the model outcome</a:t>
            </a:r>
          </a:p>
          <a:p>
            <a:pPr algn="l">
              <a:buFont typeface="Arial" panose="020B0604020202020204" pitchFamily="34" charset="0"/>
              <a:buChar char="•"/>
            </a:pPr>
            <a:endParaRPr lang="en-US" sz="1400" dirty="0">
              <a:solidFill>
                <a:srgbClr val="000000"/>
              </a:solidFill>
            </a:endParaRPr>
          </a:p>
          <a:p>
            <a:pPr algn="l">
              <a:buFont typeface="Arial" panose="020B0604020202020204" pitchFamily="34" charset="0"/>
              <a:buChar char="•"/>
            </a:pPr>
            <a:endParaRPr lang="en-US" sz="1400" b="0" i="0" dirty="0">
              <a:solidFill>
                <a:srgbClr val="000000"/>
              </a:solidFill>
              <a:effectLst/>
            </a:endParaRPr>
          </a:p>
          <a:p>
            <a:pPr algn="l"/>
            <a:r>
              <a:rPr lang="en-US" sz="1400" dirty="0">
                <a:solidFill>
                  <a:srgbClr val="000000"/>
                </a:solidFill>
                <a:latin typeface="+mj-lt"/>
              </a:rPr>
              <a:t>I ‘ve</a:t>
            </a:r>
            <a:r>
              <a:rPr lang="en-US" sz="1400" b="0" i="0" dirty="0">
                <a:solidFill>
                  <a:srgbClr val="000000"/>
                </a:solidFill>
                <a:effectLst/>
                <a:latin typeface="+mj-lt"/>
              </a:rPr>
              <a:t> </a:t>
            </a:r>
            <a:r>
              <a:rPr lang="en-US" sz="1400" i="0" dirty="0">
                <a:solidFill>
                  <a:srgbClr val="000000"/>
                </a:solidFill>
                <a:effectLst/>
                <a:latin typeface="+mj-lt"/>
              </a:rPr>
              <a:t>combined two algorithms </a:t>
            </a:r>
            <a:r>
              <a:rPr lang="en-US" sz="1400" b="0" i="0" dirty="0">
                <a:solidFill>
                  <a:srgbClr val="000000"/>
                </a:solidFill>
                <a:effectLst/>
                <a:latin typeface="+mj-lt"/>
              </a:rPr>
              <a:t>into one model with the </a:t>
            </a:r>
            <a:r>
              <a:rPr lang="en-US" sz="1400" i="0" dirty="0" err="1">
                <a:solidFill>
                  <a:srgbClr val="000000"/>
                </a:solidFill>
                <a:effectLst/>
                <a:latin typeface="+mj-lt"/>
              </a:rPr>
              <a:t>VotingClassifier</a:t>
            </a:r>
            <a:r>
              <a:rPr lang="en-US" sz="1400" i="0" dirty="0">
                <a:solidFill>
                  <a:srgbClr val="000000"/>
                </a:solidFill>
                <a:effectLst/>
                <a:latin typeface="+mj-lt"/>
              </a:rPr>
              <a:t> and improved overall performance and detected more fraud.</a:t>
            </a:r>
          </a:p>
          <a:p>
            <a:endParaRPr lang="en-US" dirty="0"/>
          </a:p>
        </p:txBody>
      </p:sp>
      <p:sp>
        <p:nvSpPr>
          <p:cNvPr id="6" name="TextBox 5">
            <a:extLst>
              <a:ext uri="{FF2B5EF4-FFF2-40B4-BE49-F238E27FC236}">
                <a16:creationId xmlns:a16="http://schemas.microsoft.com/office/drawing/2014/main" id="{4C06903B-1CC9-4013-9749-ADF5342A111F}"/>
              </a:ext>
            </a:extLst>
          </p:cNvPr>
          <p:cNvSpPr txBox="1"/>
          <p:nvPr/>
        </p:nvSpPr>
        <p:spPr>
          <a:xfrm>
            <a:off x="570452" y="2474752"/>
            <a:ext cx="7035042" cy="523220"/>
          </a:xfrm>
          <a:prstGeom prst="rect">
            <a:avLst/>
          </a:prstGeom>
          <a:noFill/>
        </p:spPr>
        <p:txBody>
          <a:bodyPr wrap="square" rtlCol="0">
            <a:spAutoFit/>
          </a:bodyPr>
          <a:lstStyle/>
          <a:p>
            <a:r>
              <a:rPr lang="en-US" sz="1400" dirty="0"/>
              <a:t>To improve my prediction performance, I’ve decided to </a:t>
            </a:r>
          </a:p>
          <a:p>
            <a:r>
              <a:rPr lang="en-US" sz="1400" dirty="0"/>
              <a:t>use ensemble method like Voting classifier.</a:t>
            </a:r>
          </a:p>
        </p:txBody>
      </p:sp>
      <p:pic>
        <p:nvPicPr>
          <p:cNvPr id="7" name="Picture 6">
            <a:extLst>
              <a:ext uri="{FF2B5EF4-FFF2-40B4-BE49-F238E27FC236}">
                <a16:creationId xmlns:a16="http://schemas.microsoft.com/office/drawing/2014/main" id="{ECF45697-B501-4921-BB4D-F9B81E8E714E}"/>
              </a:ext>
            </a:extLst>
          </p:cNvPr>
          <p:cNvPicPr>
            <a:picLocks noChangeAspect="1"/>
          </p:cNvPicPr>
          <p:nvPr/>
        </p:nvPicPr>
        <p:blipFill>
          <a:blip r:embed="rId3"/>
          <a:stretch>
            <a:fillRect/>
          </a:stretch>
        </p:blipFill>
        <p:spPr>
          <a:xfrm>
            <a:off x="7481664" y="4250298"/>
            <a:ext cx="4507494" cy="2215156"/>
          </a:xfrm>
          <a:prstGeom prst="rect">
            <a:avLst/>
          </a:prstGeom>
        </p:spPr>
      </p:pic>
    </p:spTree>
    <p:extLst>
      <p:ext uri="{BB962C8B-B14F-4D97-AF65-F5344CB8AC3E}">
        <p14:creationId xmlns:p14="http://schemas.microsoft.com/office/powerpoint/2010/main" val="2908560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CCB7CCE3-1EEE-4B48-9E48-D6CDFA5670DB}"/>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Conclusion</a:t>
            </a:r>
          </a:p>
        </p:txBody>
      </p:sp>
      <p:sp>
        <p:nvSpPr>
          <p:cNvPr id="7" name="TextBox 6">
            <a:extLst>
              <a:ext uri="{FF2B5EF4-FFF2-40B4-BE49-F238E27FC236}">
                <a16:creationId xmlns:a16="http://schemas.microsoft.com/office/drawing/2014/main" id="{C0F6C3A3-5266-4C3D-B15A-508413F43ABA}"/>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solidFill>
                  <a:srgbClr val="000000"/>
                </a:solidFill>
              </a:rPr>
              <a:t>4</a:t>
            </a:r>
            <a:r>
              <a:rPr lang="en-US" sz="1500" b="0" i="0">
                <a:solidFill>
                  <a:srgbClr val="000000"/>
                </a:solidFill>
                <a:effectLst/>
              </a:rPr>
              <a:t> kind of models of machine learning has been used to</a:t>
            </a:r>
          </a:p>
          <a:p>
            <a:pPr indent="-228600">
              <a:lnSpc>
                <a:spcPct val="90000"/>
              </a:lnSpc>
              <a:spcAft>
                <a:spcPts val="600"/>
              </a:spcAft>
              <a:buFont typeface="Arial" panose="020B0604020202020204" pitchFamily="34" charset="0"/>
              <a:buChar char="•"/>
            </a:pPr>
            <a:r>
              <a:rPr lang="en-US" sz="1500" b="0" i="0">
                <a:solidFill>
                  <a:srgbClr val="000000"/>
                </a:solidFill>
                <a:effectLst/>
              </a:rPr>
              <a:t>examine their performance on a dataset which contains real</a:t>
            </a:r>
          </a:p>
          <a:p>
            <a:pPr indent="-228600">
              <a:lnSpc>
                <a:spcPct val="90000"/>
              </a:lnSpc>
              <a:spcAft>
                <a:spcPts val="600"/>
              </a:spcAft>
              <a:buFont typeface="Arial" panose="020B0604020202020204" pitchFamily="34" charset="0"/>
              <a:buChar char="•"/>
            </a:pPr>
            <a:r>
              <a:rPr lang="en-US" sz="1500" b="0" i="0">
                <a:solidFill>
                  <a:srgbClr val="000000"/>
                </a:solidFill>
                <a:effectLst/>
              </a:rPr>
              <a:t>world transaction data. Although in accuracy LOF, IF, RF, XGB</a:t>
            </a:r>
          </a:p>
          <a:p>
            <a:pPr indent="-228600">
              <a:lnSpc>
                <a:spcPct val="90000"/>
              </a:lnSpc>
              <a:spcAft>
                <a:spcPts val="600"/>
              </a:spcAft>
              <a:buFont typeface="Arial" panose="020B0604020202020204" pitchFamily="34" charset="0"/>
              <a:buChar char="•"/>
            </a:pPr>
            <a:r>
              <a:rPr lang="en-US" sz="1500" b="0" i="0">
                <a:solidFill>
                  <a:srgbClr val="000000"/>
                </a:solidFill>
                <a:effectLst/>
              </a:rPr>
              <a:t>obtained good results but we focused not only on accuracy</a:t>
            </a:r>
          </a:p>
          <a:p>
            <a:pPr indent="-228600">
              <a:lnSpc>
                <a:spcPct val="90000"/>
              </a:lnSpc>
              <a:spcAft>
                <a:spcPts val="600"/>
              </a:spcAft>
              <a:buFont typeface="Arial" panose="020B0604020202020204" pitchFamily="34" charset="0"/>
              <a:buChar char="•"/>
            </a:pPr>
            <a:r>
              <a:rPr lang="en-US" sz="1500" b="0" i="0">
                <a:solidFill>
                  <a:srgbClr val="000000"/>
                </a:solidFill>
                <a:effectLst/>
              </a:rPr>
              <a:t>but business value also. As deep learning has increased the</a:t>
            </a:r>
          </a:p>
          <a:p>
            <a:pPr indent="-228600">
              <a:lnSpc>
                <a:spcPct val="90000"/>
              </a:lnSpc>
              <a:spcAft>
                <a:spcPts val="600"/>
              </a:spcAft>
              <a:buFont typeface="Arial" panose="020B0604020202020204" pitchFamily="34" charset="0"/>
              <a:buChar char="•"/>
            </a:pPr>
            <a:r>
              <a:rPr lang="en-US" sz="1500" b="0" i="0">
                <a:solidFill>
                  <a:srgbClr val="000000"/>
                </a:solidFill>
                <a:effectLst/>
              </a:rPr>
              <a:t>opportunity for detecting fraudulent transactions we tried to</a:t>
            </a:r>
          </a:p>
          <a:p>
            <a:pPr indent="-228600">
              <a:lnSpc>
                <a:spcPct val="90000"/>
              </a:lnSpc>
              <a:spcAft>
                <a:spcPts val="600"/>
              </a:spcAft>
              <a:buFont typeface="Arial" panose="020B0604020202020204" pitchFamily="34" charset="0"/>
              <a:buChar char="•"/>
            </a:pPr>
            <a:r>
              <a:rPr lang="en-US" sz="1500" b="0" i="0">
                <a:solidFill>
                  <a:srgbClr val="000000"/>
                </a:solidFill>
                <a:effectLst/>
              </a:rPr>
              <a:t>show the other way of detecting with classical algorithms.</a:t>
            </a:r>
          </a:p>
          <a:p>
            <a:pPr indent="-228600">
              <a:lnSpc>
                <a:spcPct val="90000"/>
              </a:lnSpc>
              <a:spcAft>
                <a:spcPts val="600"/>
              </a:spcAft>
              <a:buFont typeface="Arial" panose="020B0604020202020204" pitchFamily="34" charset="0"/>
              <a:buChar char="•"/>
            </a:pPr>
            <a:r>
              <a:rPr lang="en-US" sz="1500" b="0" i="0">
                <a:solidFill>
                  <a:srgbClr val="000000"/>
                </a:solidFill>
                <a:effectLst/>
              </a:rPr>
              <a:t>Comparison between these algorithm helped us to decide</a:t>
            </a:r>
          </a:p>
          <a:p>
            <a:pPr indent="-228600">
              <a:lnSpc>
                <a:spcPct val="90000"/>
              </a:lnSpc>
              <a:spcAft>
                <a:spcPts val="600"/>
              </a:spcAft>
              <a:buFont typeface="Arial" panose="020B0604020202020204" pitchFamily="34" charset="0"/>
              <a:buChar char="•"/>
            </a:pPr>
            <a:r>
              <a:rPr lang="en-US" sz="1500" b="0" i="0">
                <a:solidFill>
                  <a:srgbClr val="000000"/>
                </a:solidFill>
                <a:effectLst/>
              </a:rPr>
              <a:t>Random Forest and XGB which turned out to be both</a:t>
            </a:r>
          </a:p>
          <a:p>
            <a:pPr indent="-228600">
              <a:lnSpc>
                <a:spcPct val="90000"/>
              </a:lnSpc>
              <a:spcAft>
                <a:spcPts val="600"/>
              </a:spcAft>
              <a:buFont typeface="Arial" panose="020B0604020202020204" pitchFamily="34" charset="0"/>
              <a:buChar char="•"/>
            </a:pPr>
            <a:r>
              <a:rPr lang="en-US" sz="1500" b="0" i="0">
                <a:solidFill>
                  <a:srgbClr val="000000"/>
                </a:solidFill>
                <a:effectLst/>
              </a:rPr>
              <a:t>accurate and cost effective at the same time. Problems like</a:t>
            </a:r>
          </a:p>
          <a:p>
            <a:pPr indent="-228600">
              <a:lnSpc>
                <a:spcPct val="90000"/>
              </a:lnSpc>
              <a:spcAft>
                <a:spcPts val="600"/>
              </a:spcAft>
              <a:buFont typeface="Arial" panose="020B0604020202020204" pitchFamily="34" charset="0"/>
              <a:buChar char="•"/>
            </a:pPr>
            <a:r>
              <a:rPr lang="en-US" sz="1500" b="0" i="0">
                <a:solidFill>
                  <a:srgbClr val="000000"/>
                </a:solidFill>
                <a:effectLst/>
              </a:rPr>
              <a:t>these, we should concentrate on high precision value along with</a:t>
            </a:r>
          </a:p>
          <a:p>
            <a:pPr indent="-228600">
              <a:lnSpc>
                <a:spcPct val="90000"/>
              </a:lnSpc>
              <a:spcAft>
                <a:spcPts val="600"/>
              </a:spcAft>
              <a:buFont typeface="Arial" panose="020B0604020202020204" pitchFamily="34" charset="0"/>
              <a:buChar char="•"/>
            </a:pPr>
            <a:r>
              <a:rPr lang="en-US" sz="1500" b="0" i="0">
                <a:solidFill>
                  <a:srgbClr val="000000"/>
                </a:solidFill>
                <a:effectLst/>
              </a:rPr>
              <a:t>feature extraction which allows us to attain notable results.</a:t>
            </a:r>
          </a:p>
        </p:txBody>
      </p:sp>
    </p:spTree>
    <p:extLst>
      <p:ext uri="{BB962C8B-B14F-4D97-AF65-F5344CB8AC3E}">
        <p14:creationId xmlns:p14="http://schemas.microsoft.com/office/powerpoint/2010/main" val="4219589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C11BB1-CECD-4C3A-B732-407E5F0E4A61}"/>
              </a:ext>
            </a:extLst>
          </p:cNvPr>
          <p:cNvSpPr txBox="1"/>
          <p:nvPr/>
        </p:nvSpPr>
        <p:spPr>
          <a:xfrm>
            <a:off x="2447109" y="2098766"/>
            <a:ext cx="8351520" cy="3416320"/>
          </a:xfrm>
          <a:prstGeom prst="rect">
            <a:avLst/>
          </a:prstGeom>
          <a:noFill/>
        </p:spPr>
        <p:txBody>
          <a:bodyPr wrap="square" rtlCol="0">
            <a:spAutoFit/>
          </a:bodyPr>
          <a:lstStyle/>
          <a:p>
            <a:r>
              <a:rPr lang="en-US" b="0" i="0" dirty="0">
                <a:solidFill>
                  <a:srgbClr val="000000"/>
                </a:solidFill>
                <a:effectLst/>
                <a:latin typeface="Lato"/>
              </a:rPr>
              <a:t>While we couldn't reach out goal of 100% accuracy in fraud detection, we did end up creating a system that can, with enough time and data, get very close to that goal. As with any such project, there is some room for improvement here.</a:t>
            </a:r>
          </a:p>
          <a:p>
            <a:r>
              <a:rPr lang="en-US" b="0" i="0" dirty="0">
                <a:solidFill>
                  <a:srgbClr val="000000"/>
                </a:solidFill>
                <a:effectLst/>
                <a:latin typeface="Lato"/>
              </a:rPr>
              <a:t>This model can further be improved with the addition of more algorithms into it. However, the output of these algorithms needs to be in the same format as the others. Once that condition is satisfied, the modules are easy to add as done in the code. This provides a great degree of modularity and versatility to the project.</a:t>
            </a:r>
            <a:endParaRPr lang="en-US" dirty="0">
              <a:solidFill>
                <a:srgbClr val="000000"/>
              </a:solidFill>
              <a:latin typeface="Lato"/>
            </a:endParaRPr>
          </a:p>
          <a:p>
            <a:r>
              <a:rPr lang="en-US" b="0" i="0" dirty="0">
                <a:solidFill>
                  <a:srgbClr val="000000"/>
                </a:solidFill>
                <a:effectLst/>
                <a:latin typeface="Lato"/>
              </a:rPr>
              <a:t>More room for improvement can be found in the dataset. As demonstrated before, the precision of the algorithms increases when the size of dataset is increased. Hence, more data will surely make the model more accurate in detecting frauds and reduce the number of false positives. </a:t>
            </a:r>
            <a:endParaRPr lang="en-US" dirty="0"/>
          </a:p>
        </p:txBody>
      </p:sp>
      <p:sp>
        <p:nvSpPr>
          <p:cNvPr id="7" name="TextBox 6">
            <a:extLst>
              <a:ext uri="{FF2B5EF4-FFF2-40B4-BE49-F238E27FC236}">
                <a16:creationId xmlns:a16="http://schemas.microsoft.com/office/drawing/2014/main" id="{B0CC2E63-482B-4499-8949-107416951A2C}"/>
              </a:ext>
            </a:extLst>
          </p:cNvPr>
          <p:cNvSpPr txBox="1"/>
          <p:nvPr/>
        </p:nvSpPr>
        <p:spPr>
          <a:xfrm>
            <a:off x="1985554" y="1097280"/>
            <a:ext cx="2828018" cy="369332"/>
          </a:xfrm>
          <a:prstGeom prst="rect">
            <a:avLst/>
          </a:prstGeom>
          <a:noFill/>
        </p:spPr>
        <p:txBody>
          <a:bodyPr wrap="none" rtlCol="0">
            <a:spAutoFit/>
          </a:bodyPr>
          <a:lstStyle/>
          <a:p>
            <a:r>
              <a:rPr lang="en-US" b="1" i="0" dirty="0">
                <a:solidFill>
                  <a:srgbClr val="000000"/>
                </a:solidFill>
                <a:effectLst/>
              </a:rPr>
              <a:t>FUTURE ENHANCEMENTS</a:t>
            </a:r>
            <a:endParaRPr lang="en-US" b="1" dirty="0"/>
          </a:p>
        </p:txBody>
      </p:sp>
    </p:spTree>
    <p:extLst>
      <p:ext uri="{BB962C8B-B14F-4D97-AF65-F5344CB8AC3E}">
        <p14:creationId xmlns:p14="http://schemas.microsoft.com/office/powerpoint/2010/main" val="61523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51080DB-7ACA-429D-8BF8-3810915D78E8}"/>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MAIN GOAL</a:t>
            </a:r>
          </a:p>
        </p:txBody>
      </p:sp>
      <p:sp>
        <p:nvSpPr>
          <p:cNvPr id="5" name="TextBox 4">
            <a:extLst>
              <a:ext uri="{FF2B5EF4-FFF2-40B4-BE49-F238E27FC236}">
                <a16:creationId xmlns:a16="http://schemas.microsoft.com/office/drawing/2014/main" id="{9FDD1881-BEE8-49CB-8E2C-06C7615C3501}"/>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dirty="0">
                <a:solidFill>
                  <a:srgbClr val="000000"/>
                </a:solidFill>
              </a:rPr>
              <a:t>This project aims to apply different algorithms &amp; techniques on Credit Card Fraud data set and compare the results.</a:t>
            </a:r>
          </a:p>
          <a:p>
            <a:pPr marL="285750" indent="-228600">
              <a:lnSpc>
                <a:spcPct val="90000"/>
              </a:lnSpc>
              <a:spcAft>
                <a:spcPts val="600"/>
              </a:spcAft>
              <a:buFont typeface="Arial" panose="020B0604020202020204" pitchFamily="34" charset="0"/>
              <a:buChar char="•"/>
            </a:pPr>
            <a:r>
              <a:rPr lang="en-US" sz="2400" dirty="0">
                <a:solidFill>
                  <a:srgbClr val="000000"/>
                </a:solidFill>
              </a:rPr>
              <a:t>Measures used to compare those are Precision and Recall.</a:t>
            </a:r>
          </a:p>
          <a:p>
            <a:pPr indent="-228600">
              <a:lnSpc>
                <a:spcPct val="90000"/>
              </a:lnSpc>
              <a:spcAft>
                <a:spcPts val="600"/>
              </a:spcAft>
              <a:buFont typeface="Arial" panose="020B0604020202020204" pitchFamily="34" charset="0"/>
              <a:buChar char="•"/>
            </a:pPr>
            <a:endParaRPr lang="en-US" sz="2400" dirty="0">
              <a:solidFill>
                <a:srgbClr val="000000"/>
              </a:solidFill>
            </a:endParaRPr>
          </a:p>
          <a:p>
            <a:pPr marL="285750" indent="-228600">
              <a:lnSpc>
                <a:spcPct val="90000"/>
              </a:lnSpc>
              <a:spcAft>
                <a:spcPts val="600"/>
              </a:spcAft>
              <a:buFont typeface="Arial" panose="020B0604020202020204" pitchFamily="34" charset="0"/>
              <a:buChar char="•"/>
            </a:pPr>
            <a:r>
              <a:rPr lang="en-US" sz="2400" dirty="0">
                <a:solidFill>
                  <a:srgbClr val="000000"/>
                </a:solidFill>
              </a:rPr>
              <a:t>Measure like Accuracy is not good because the data set is highly unbalanced.</a:t>
            </a:r>
          </a:p>
          <a:p>
            <a:pPr indent="-228600">
              <a:lnSpc>
                <a:spcPct val="90000"/>
              </a:lnSpc>
              <a:spcAft>
                <a:spcPts val="600"/>
              </a:spcAft>
              <a:buFont typeface="Arial" panose="020B0604020202020204" pitchFamily="34" charset="0"/>
              <a:buChar char="•"/>
            </a:pPr>
            <a:endParaRPr lang="en-US" sz="2400" dirty="0">
              <a:solidFill>
                <a:srgbClr val="000000"/>
              </a:solidFill>
            </a:endParaRPr>
          </a:p>
          <a:p>
            <a:pPr marL="285750" indent="-228600">
              <a:lnSpc>
                <a:spcPct val="90000"/>
              </a:lnSpc>
              <a:spcAft>
                <a:spcPts val="600"/>
              </a:spcAft>
              <a:buFont typeface="Arial" panose="020B0604020202020204" pitchFamily="34" charset="0"/>
              <a:buChar char="•"/>
            </a:pPr>
            <a:endParaRPr lang="en-US" sz="2400" dirty="0">
              <a:solidFill>
                <a:srgbClr val="000000"/>
              </a:solidFill>
            </a:endParaRPr>
          </a:p>
        </p:txBody>
      </p:sp>
    </p:spTree>
    <p:extLst>
      <p:ext uri="{BB962C8B-B14F-4D97-AF65-F5344CB8AC3E}">
        <p14:creationId xmlns:p14="http://schemas.microsoft.com/office/powerpoint/2010/main" val="201118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99788E7-3771-4A59-8296-99EA72294BBC}"/>
              </a:ext>
            </a:extLst>
          </p:cNvPr>
          <p:cNvSpPr txBox="1"/>
          <p:nvPr/>
        </p:nvSpPr>
        <p:spPr>
          <a:xfrm>
            <a:off x="6094105" y="802955"/>
            <a:ext cx="4977976"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solidFill>
                  <a:srgbClr val="000000"/>
                </a:solidFill>
                <a:latin typeface="+mj-lt"/>
                <a:ea typeface="+mj-ea"/>
                <a:cs typeface="+mj-cs"/>
              </a:rPr>
              <a:t>DATASET</a:t>
            </a:r>
          </a:p>
        </p:txBody>
      </p:sp>
      <p:sp>
        <p:nvSpPr>
          <p:cNvPr id="19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2" name="Picture 2">
            <a:extLst>
              <a:ext uri="{FF2B5EF4-FFF2-40B4-BE49-F238E27FC236}">
                <a16:creationId xmlns:a16="http://schemas.microsoft.com/office/drawing/2014/main" id="{CB49CCA7-A319-4D03-92A9-9C8AEEAFEA8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6962" r="18515"/>
          <a:stretch/>
        </p:blipFill>
        <p:spPr bwMode="auto">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144D9B-E0D6-4FA9-8AE2-8626533A56EC}"/>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marL="285750" indent="-228600">
              <a:lnSpc>
                <a:spcPct val="90000"/>
              </a:lnSpc>
              <a:spcBef>
                <a:spcPts val="1000"/>
              </a:spcBef>
              <a:buClr>
                <a:schemeClr val="accent1"/>
              </a:buClr>
              <a:buFont typeface="Arial" panose="020B0604020202020204" pitchFamily="34" charset="0"/>
              <a:buChar char="•"/>
            </a:pPr>
            <a:r>
              <a:rPr lang="en-US" sz="1600">
                <a:solidFill>
                  <a:srgbClr val="000000"/>
                </a:solidFill>
              </a:rPr>
              <a:t>The datasets contains transactions made by credit cards. This dataset presents transactions that occurred in two days, where we have </a:t>
            </a:r>
            <a:r>
              <a:rPr lang="en-US" sz="1600" b="1">
                <a:solidFill>
                  <a:srgbClr val="000000"/>
                </a:solidFill>
              </a:rPr>
              <a:t>492</a:t>
            </a:r>
            <a:r>
              <a:rPr lang="en-US" sz="1600">
                <a:solidFill>
                  <a:srgbClr val="000000"/>
                </a:solidFill>
              </a:rPr>
              <a:t> frauds out of </a:t>
            </a:r>
            <a:r>
              <a:rPr lang="en-US" sz="1600" b="1">
                <a:solidFill>
                  <a:srgbClr val="000000"/>
                </a:solidFill>
              </a:rPr>
              <a:t>284,807</a:t>
            </a:r>
            <a:r>
              <a:rPr lang="en-US" sz="1600">
                <a:solidFill>
                  <a:srgbClr val="000000"/>
                </a:solidFill>
              </a:rPr>
              <a:t> transactions. The dataset is highly unbalanced, the positive class (frauds) account for </a:t>
            </a:r>
            <a:r>
              <a:rPr lang="en-US" sz="1600" b="1">
                <a:solidFill>
                  <a:srgbClr val="000000"/>
                </a:solidFill>
              </a:rPr>
              <a:t>0.172%</a:t>
            </a:r>
            <a:r>
              <a:rPr lang="en-US" sz="1600">
                <a:solidFill>
                  <a:srgbClr val="000000"/>
                </a:solidFill>
              </a:rPr>
              <a:t> of all transactions.</a:t>
            </a:r>
          </a:p>
          <a:p>
            <a:pPr marL="285750" indent="-228600">
              <a:lnSpc>
                <a:spcPct val="90000"/>
              </a:lnSpc>
              <a:spcBef>
                <a:spcPts val="1000"/>
              </a:spcBef>
              <a:buClr>
                <a:schemeClr val="accent1"/>
              </a:buClr>
              <a:buFont typeface="Arial" panose="020B0604020202020204" pitchFamily="34" charset="0"/>
              <a:buChar char="•"/>
            </a:pPr>
            <a:r>
              <a:rPr lang="en-US" sz="1600">
                <a:solidFill>
                  <a:srgbClr val="000000"/>
                </a:solidFill>
              </a:rPr>
              <a:t>Due to confidentiality reasons, dataset available is not the original (raw) form but has been reduced using PCA. And the only features which have not been transformed with PCA are 'Time' and 'Amount’.</a:t>
            </a:r>
          </a:p>
          <a:p>
            <a:pPr marL="285750" indent="-228600">
              <a:lnSpc>
                <a:spcPct val="90000"/>
              </a:lnSpc>
              <a:spcBef>
                <a:spcPts val="1000"/>
              </a:spcBef>
              <a:buClr>
                <a:schemeClr val="accent1"/>
              </a:buClr>
              <a:buFont typeface="Arial" panose="020B0604020202020204" pitchFamily="34" charset="0"/>
              <a:buChar char="•"/>
            </a:pPr>
            <a:r>
              <a:rPr lang="en-US" sz="1600">
                <a:solidFill>
                  <a:srgbClr val="000000"/>
                </a:solidFill>
              </a:rPr>
              <a:t>Weblink: </a:t>
            </a:r>
          </a:p>
          <a:p>
            <a:pPr indent="-228600">
              <a:lnSpc>
                <a:spcPct val="90000"/>
              </a:lnSpc>
              <a:spcBef>
                <a:spcPts val="1000"/>
              </a:spcBef>
              <a:buClr>
                <a:schemeClr val="accent1"/>
              </a:buClr>
              <a:buFont typeface="Arial" panose="020B0604020202020204" pitchFamily="34" charset="0"/>
              <a:buChar char="•"/>
            </a:pPr>
            <a:r>
              <a:rPr lang="en-US" sz="1600">
                <a:solidFill>
                  <a:srgbClr val="000000"/>
                </a:solidFill>
              </a:rPr>
              <a:t> 	</a:t>
            </a:r>
            <a:r>
              <a:rPr lang="en-US" sz="1600">
                <a:solidFill>
                  <a:srgbClr val="000000"/>
                </a:solidFill>
                <a:effectLst/>
              </a:rPr>
              <a:t>https://www.kaggle.com/mlgulb/creditcrdfraud/download</a:t>
            </a:r>
          </a:p>
          <a:p>
            <a:pPr indent="-228600">
              <a:lnSpc>
                <a:spcPct val="90000"/>
              </a:lnSpc>
              <a:spcBef>
                <a:spcPts val="1000"/>
              </a:spcBef>
              <a:buClr>
                <a:schemeClr val="accent1"/>
              </a:buClr>
              <a:buFont typeface="Arial" panose="020B0604020202020204" pitchFamily="34" charset="0"/>
              <a:buChar char="•"/>
            </a:pPr>
            <a:endParaRPr lang="en-US" sz="1600">
              <a:solidFill>
                <a:srgbClr val="000000"/>
              </a:solidFill>
            </a:endParaRPr>
          </a:p>
          <a:p>
            <a:pPr indent="-228600">
              <a:lnSpc>
                <a:spcPct val="90000"/>
              </a:lnSpc>
              <a:spcBef>
                <a:spcPts val="1000"/>
              </a:spcBef>
              <a:buClr>
                <a:schemeClr val="accent1"/>
              </a:buClr>
              <a:buFont typeface="Arial" panose="020B0604020202020204" pitchFamily="34" charset="0"/>
              <a:buChar char="•"/>
            </a:pPr>
            <a:endParaRPr lang="en-US" sz="1600">
              <a:solidFill>
                <a:srgbClr val="000000"/>
              </a:solidFill>
            </a:endParaRPr>
          </a:p>
        </p:txBody>
      </p:sp>
    </p:spTree>
    <p:extLst>
      <p:ext uri="{BB962C8B-B14F-4D97-AF65-F5344CB8AC3E}">
        <p14:creationId xmlns:p14="http://schemas.microsoft.com/office/powerpoint/2010/main" val="150155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9EEC74-3D09-4EDB-B2E5-A92C7C9C14D6}"/>
              </a:ext>
            </a:extLst>
          </p:cNvPr>
          <p:cNvSpPr txBox="1"/>
          <p:nvPr/>
        </p:nvSpPr>
        <p:spPr>
          <a:xfrm>
            <a:off x="649225" y="2133600"/>
            <a:ext cx="3650278" cy="3759253"/>
          </a:xfrm>
          <a:prstGeom prst="rect">
            <a:avLst/>
          </a:prstGeom>
        </p:spPr>
        <p:txBody>
          <a:bodyPr vert="horz" lIns="91440" tIns="45720" rIns="91440" bIns="45720" rtlCol="0">
            <a:normAutofit/>
          </a:bodyPr>
          <a:lstStyle/>
          <a:p>
            <a:pPr>
              <a:spcBef>
                <a:spcPts val="1000"/>
              </a:spcBef>
              <a:buClr>
                <a:schemeClr val="accent1"/>
              </a:buClr>
              <a:buFont typeface="Wingdings 3" charset="2"/>
              <a:buChar char=""/>
            </a:pPr>
            <a:r>
              <a:rPr lang="en-US" sz="1600" dirty="0">
                <a:solidFill>
                  <a:schemeClr val="tx1">
                    <a:lumMod val="75000"/>
                    <a:lumOff val="25000"/>
                  </a:schemeClr>
                </a:solidFill>
              </a:rPr>
              <a:t>In the class distribution we want to know:</a:t>
            </a:r>
          </a:p>
          <a:p>
            <a:pPr>
              <a:spcBef>
                <a:spcPts val="1000"/>
              </a:spcBef>
              <a:buClr>
                <a:schemeClr val="accent1"/>
              </a:buClr>
              <a:buFont typeface="Wingdings 3" charset="2"/>
              <a:buChar char=""/>
            </a:pPr>
            <a:r>
              <a:rPr lang="en-US" sz="1600" b="0" i="0" dirty="0">
                <a:solidFill>
                  <a:schemeClr val="tx1">
                    <a:lumMod val="75000"/>
                    <a:lumOff val="25000"/>
                  </a:schemeClr>
                </a:solidFill>
                <a:effectLst/>
              </a:rPr>
              <a:t> How many transactions are fraudulent and how many are not?</a:t>
            </a:r>
          </a:p>
          <a:p>
            <a:pPr>
              <a:spcBef>
                <a:spcPts val="1000"/>
              </a:spcBef>
              <a:buClr>
                <a:schemeClr val="accent1"/>
              </a:buClr>
              <a:buFont typeface="Wingdings 3" charset="2"/>
              <a:buChar char=""/>
            </a:pPr>
            <a:r>
              <a:rPr lang="en-US" sz="1600" b="0" i="0" dirty="0">
                <a:solidFill>
                  <a:schemeClr val="tx1">
                    <a:lumMod val="75000"/>
                    <a:lumOff val="25000"/>
                  </a:schemeClr>
                </a:solidFill>
                <a:effectLst/>
              </a:rPr>
              <a:t>Well, as can be expected, most transactions are non-fraudulent. In fact, 99.83% of the transactions in this data set were not fraudulent while only 0.17% were fraudulent..</a:t>
            </a:r>
            <a:endParaRPr lang="en-US" sz="1600" dirty="0">
              <a:solidFill>
                <a:schemeClr val="tx1">
                  <a:lumMod val="75000"/>
                  <a:lumOff val="25000"/>
                </a:schemeClr>
              </a:solidFill>
            </a:endParaRPr>
          </a:p>
        </p:txBody>
      </p:sp>
      <p:pic>
        <p:nvPicPr>
          <p:cNvPr id="9218" name="Picture 2" descr="Image for post">
            <a:extLst>
              <a:ext uri="{FF2B5EF4-FFF2-40B4-BE49-F238E27FC236}">
                <a16:creationId xmlns:a16="http://schemas.microsoft.com/office/drawing/2014/main" id="{93E5B496-C0C1-45B4-B6EF-60CC0836D7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684951"/>
            <a:ext cx="6953577" cy="5163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52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4C8781-A53D-45EA-B71D-64927A1900AE}"/>
              </a:ext>
            </a:extLst>
          </p:cNvPr>
          <p:cNvSpPr txBox="1"/>
          <p:nvPr/>
        </p:nvSpPr>
        <p:spPr>
          <a:xfrm>
            <a:off x="261257" y="227982"/>
            <a:ext cx="1223414" cy="659603"/>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4400" b="1" kern="1200" dirty="0">
                <a:solidFill>
                  <a:schemeClr val="tx1"/>
                </a:solidFill>
                <a:latin typeface="+mj-lt"/>
                <a:ea typeface="+mj-ea"/>
                <a:cs typeface="+mj-cs"/>
              </a:rPr>
              <a:t>EDA</a:t>
            </a:r>
          </a:p>
        </p:txBody>
      </p:sp>
      <p:sp>
        <p:nvSpPr>
          <p:cNvPr id="5" name="TextBox 4">
            <a:extLst>
              <a:ext uri="{FF2B5EF4-FFF2-40B4-BE49-F238E27FC236}">
                <a16:creationId xmlns:a16="http://schemas.microsoft.com/office/drawing/2014/main" id="{EA396C1F-C0FC-467D-9712-D2077E05F3C5}"/>
              </a:ext>
            </a:extLst>
          </p:cNvPr>
          <p:cNvSpPr txBox="1"/>
          <p:nvPr/>
        </p:nvSpPr>
        <p:spPr>
          <a:xfrm>
            <a:off x="261257" y="1053738"/>
            <a:ext cx="4241074" cy="4586608"/>
          </a:xfrm>
          <a:prstGeom prst="rect">
            <a:avLst/>
          </a:prstGeom>
        </p:spPr>
        <p:txBody>
          <a:bodyPr vert="horz" lIns="91440" tIns="45720" rIns="91440" bIns="45720" rtlCol="0">
            <a:normAutofit/>
          </a:bodyPr>
          <a:lstStyle/>
          <a:p>
            <a:pPr indent="-228600">
              <a:lnSpc>
                <a:spcPct val="90000"/>
              </a:lnSpc>
              <a:spcBef>
                <a:spcPts val="1000"/>
              </a:spcBef>
              <a:buClr>
                <a:schemeClr val="accent1"/>
              </a:buClr>
              <a:buFont typeface="Arial" panose="020B0604020202020204" pitchFamily="34" charset="0"/>
              <a:buChar char="•"/>
            </a:pPr>
            <a:r>
              <a:rPr lang="en-US" sz="1400" b="0" i="0" dirty="0">
                <a:effectLst/>
              </a:rPr>
              <a:t>The purpose of EDA is to enhance our understanding of trends in the dataset without involving complicated machine learning models. Oftentimes, we can see obvious traits using graphs and charts just from plotting columns of the dataset against each other.</a:t>
            </a:r>
          </a:p>
          <a:p>
            <a:pPr indent="-228600">
              <a:lnSpc>
                <a:spcPct val="90000"/>
              </a:lnSpc>
              <a:spcBef>
                <a:spcPts val="1000"/>
              </a:spcBef>
              <a:buClr>
                <a:schemeClr val="accent1"/>
              </a:buClr>
              <a:buFont typeface="Arial" panose="020B0604020202020204" pitchFamily="34" charset="0"/>
              <a:buChar char="•"/>
            </a:pPr>
            <a:r>
              <a:rPr lang="en-US" sz="1400" b="0" i="0" dirty="0">
                <a:effectLst/>
              </a:rPr>
              <a:t>A correlation map (or correlation matrix) is a visual tool that illustrates the relationship between different columns of the dataset. The matrix will be lighter when the columns represented move in the same direction together, and it will be darker when one column decreases while the other increases. Strong spots of light and dark spots in our correlation matrix tell us about the future reliability of the model.</a:t>
            </a:r>
            <a:endParaRPr lang="en-US" sz="1400" dirty="0"/>
          </a:p>
          <a:p>
            <a:pPr indent="-228600">
              <a:lnSpc>
                <a:spcPct val="90000"/>
              </a:lnSpc>
              <a:spcBef>
                <a:spcPts val="1000"/>
              </a:spcBef>
              <a:buClr>
                <a:schemeClr val="accent1"/>
              </a:buClr>
              <a:buFont typeface="Arial" panose="020B0604020202020204" pitchFamily="34" charset="0"/>
              <a:buChar char="•"/>
            </a:pPr>
            <a:r>
              <a:rPr lang="en-US" sz="1400" b="0" i="0" dirty="0">
                <a:effectLst/>
              </a:rPr>
              <a:t>From these column values, we can see that there are some very useful correlations present within our new dataset. For example, V2 and V5 are highly negatively correlated with the feature called Amount. We also see some correlation with V20 and Amount. This gives us a deeper understanding of the Data available to us.</a:t>
            </a:r>
          </a:p>
          <a:p>
            <a:pPr indent="-228600">
              <a:lnSpc>
                <a:spcPct val="90000"/>
              </a:lnSpc>
              <a:spcBef>
                <a:spcPts val="1000"/>
              </a:spcBef>
              <a:buClr>
                <a:schemeClr val="accent1"/>
              </a:buClr>
              <a:buFont typeface="Arial" panose="020B0604020202020204" pitchFamily="34" charset="0"/>
              <a:buChar char="•"/>
            </a:pPr>
            <a:endParaRPr lang="en-US" sz="1100" dirty="0"/>
          </a:p>
        </p:txBody>
      </p:sp>
      <p:sp>
        <p:nvSpPr>
          <p:cNvPr id="1028"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C664719-7085-4A62-BFC2-749312C548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53" r="11627" b="1"/>
          <a:stretch/>
        </p:blipFill>
        <p:spPr bwMode="auto">
          <a:xfrm>
            <a:off x="5522044" y="807593"/>
            <a:ext cx="5786967"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29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062C7B-6453-4AF5-A478-043E570EBBC4}"/>
              </a:ext>
            </a:extLst>
          </p:cNvPr>
          <p:cNvSpPr txBox="1"/>
          <p:nvPr/>
        </p:nvSpPr>
        <p:spPr>
          <a:xfrm>
            <a:off x="649224" y="645106"/>
            <a:ext cx="5122652" cy="125989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400" dirty="0">
                <a:solidFill>
                  <a:schemeClr val="tx1">
                    <a:lumMod val="85000"/>
                    <a:lumOff val="15000"/>
                  </a:schemeClr>
                </a:solidFill>
                <a:latin typeface="+mj-lt"/>
                <a:ea typeface="+mj-ea"/>
                <a:cs typeface="+mj-cs"/>
              </a:rPr>
              <a:t>Exploring the distribution by Class types through hours </a:t>
            </a:r>
          </a:p>
        </p:txBody>
      </p:sp>
      <p:sp>
        <p:nvSpPr>
          <p:cNvPr id="6" name="TextBox 5">
            <a:extLst>
              <a:ext uri="{FF2B5EF4-FFF2-40B4-BE49-F238E27FC236}">
                <a16:creationId xmlns:a16="http://schemas.microsoft.com/office/drawing/2014/main" id="{AFC23576-57A2-42F8-975E-C42DE50D8B99}"/>
              </a:ext>
            </a:extLst>
          </p:cNvPr>
          <p:cNvSpPr txBox="1"/>
          <p:nvPr/>
        </p:nvSpPr>
        <p:spPr>
          <a:xfrm>
            <a:off x="649225" y="2133600"/>
            <a:ext cx="5122652" cy="3759253"/>
          </a:xfrm>
          <a:prstGeom prst="rect">
            <a:avLst/>
          </a:prstGeom>
        </p:spPr>
        <p:txBody>
          <a:bodyPr vert="horz" lIns="91440" tIns="45720" rIns="91440" bIns="45720" rtlCol="0">
            <a:normAutofit/>
          </a:bodyPr>
          <a:lstStyle/>
          <a:p>
            <a:pPr>
              <a:spcBef>
                <a:spcPts val="1000"/>
              </a:spcBef>
              <a:buClr>
                <a:schemeClr val="accent1"/>
              </a:buClr>
              <a:buFont typeface="Wingdings 3" charset="2"/>
              <a:buChar char=""/>
            </a:pPr>
            <a:r>
              <a:rPr lang="en-US" b="0" i="0" dirty="0">
                <a:solidFill>
                  <a:schemeClr val="tx1">
                    <a:lumMod val="75000"/>
                    <a:lumOff val="25000"/>
                  </a:schemeClr>
                </a:solidFill>
                <a:effectLst/>
              </a:rPr>
              <a:t>As we can see ,the most fraudulent transactions happening at 3, 12 o'clock. Fraudulent transactions of the same account didn't happen consecutively.</a:t>
            </a:r>
          </a:p>
          <a:p>
            <a:pPr>
              <a:spcBef>
                <a:spcPts val="1000"/>
              </a:spcBef>
              <a:buClr>
                <a:schemeClr val="accent1"/>
              </a:buClr>
              <a:buFont typeface="Wingdings 3" charset="2"/>
              <a:buChar char=""/>
            </a:pPr>
            <a:r>
              <a:rPr lang="en-US" i="0" dirty="0">
                <a:solidFill>
                  <a:srgbClr val="000000"/>
                </a:solidFill>
                <a:effectLst/>
              </a:rPr>
              <a:t>From the Scatter plots it is clearly visible that there are frauds only on the transactions which have transaction amount approximately less than 2500. Transactions which have transaction amount approximately above 2500 have no fraud.</a:t>
            </a:r>
            <a:endParaRPr lang="en-US" dirty="0">
              <a:solidFill>
                <a:schemeClr val="tx1">
                  <a:lumMod val="75000"/>
                  <a:lumOff val="25000"/>
                </a:schemeClr>
              </a:solidFill>
            </a:endParaRPr>
          </a:p>
        </p:txBody>
      </p:sp>
      <p:pic>
        <p:nvPicPr>
          <p:cNvPr id="2050" name="Picture 2">
            <a:extLst>
              <a:ext uri="{FF2B5EF4-FFF2-40B4-BE49-F238E27FC236}">
                <a16:creationId xmlns:a16="http://schemas.microsoft.com/office/drawing/2014/main" id="{501A876D-02A9-4CE0-A088-ABC8839E3F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0125" y="1158248"/>
            <a:ext cx="5451627" cy="23578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C4A2B9B-773C-4F35-9CAD-C062806A61C8}"/>
              </a:ext>
            </a:extLst>
          </p:cNvPr>
          <p:cNvPicPr>
            <a:picLocks noChangeAspect="1"/>
          </p:cNvPicPr>
          <p:nvPr/>
        </p:nvPicPr>
        <p:blipFill>
          <a:blip r:embed="rId3"/>
          <a:stretch>
            <a:fillRect/>
          </a:stretch>
        </p:blipFill>
        <p:spPr>
          <a:xfrm>
            <a:off x="6666809" y="3823614"/>
            <a:ext cx="5122652" cy="2743886"/>
          </a:xfrm>
          <a:prstGeom prst="rect">
            <a:avLst/>
          </a:prstGeom>
        </p:spPr>
      </p:pic>
    </p:spTree>
    <p:extLst>
      <p:ext uri="{BB962C8B-B14F-4D97-AF65-F5344CB8AC3E}">
        <p14:creationId xmlns:p14="http://schemas.microsoft.com/office/powerpoint/2010/main" val="189290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C58E7D-1C35-4300-96D5-73D47AD59661}"/>
              </a:ext>
            </a:extLst>
          </p:cNvPr>
          <p:cNvSpPr txBox="1"/>
          <p:nvPr/>
        </p:nvSpPr>
        <p:spPr>
          <a:xfrm>
            <a:off x="287383" y="827314"/>
            <a:ext cx="3867042" cy="539650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dirty="0">
                <a:effectLst/>
              </a:rPr>
              <a:t>Let’s also plot a pie chart of the distribution between fraud and not-fraud for easier viewing.</a:t>
            </a:r>
          </a:p>
          <a:p>
            <a:pPr indent="-228600">
              <a:lnSpc>
                <a:spcPct val="90000"/>
              </a:lnSpc>
              <a:spcAft>
                <a:spcPts val="600"/>
              </a:spcAft>
              <a:buFont typeface="Arial" panose="020B0604020202020204" pitchFamily="34" charset="0"/>
              <a:buChar char="•"/>
            </a:pPr>
            <a:r>
              <a:rPr lang="en-US" sz="2000" b="0" i="0" dirty="0">
                <a:effectLst/>
              </a:rPr>
              <a:t>By looking at the box plot we can say that both fraud &amp; valid transactions occur throughout time and there is no distinction between them.</a:t>
            </a:r>
            <a:endParaRPr lang="en-US" sz="2000" dirty="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7A282F57-AA1B-4D16-8696-D046A1F470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494700"/>
            <a:ext cx="6019331" cy="386535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39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C611A8-861A-42BD-A300-A4A40D9634B5}"/>
              </a:ext>
            </a:extLst>
          </p:cNvPr>
          <p:cNvSpPr txBox="1"/>
          <p:nvPr/>
        </p:nvSpPr>
        <p:spPr>
          <a:xfrm>
            <a:off x="420919" y="306522"/>
            <a:ext cx="5275206" cy="1567863"/>
          </a:xfrm>
          <a:prstGeom prst="rect">
            <a:avLst/>
          </a:prstGeom>
        </p:spPr>
        <p:txBody>
          <a:bodyPr vert="horz" lIns="91440" tIns="45720" rIns="91440" bIns="45720" rtlCol="0">
            <a:noAutofit/>
          </a:bodyPr>
          <a:lstStyle/>
          <a:p>
            <a:pPr lvl="4">
              <a:spcBef>
                <a:spcPts val="1000"/>
              </a:spcBef>
              <a:buClr>
                <a:schemeClr val="accent1"/>
              </a:buClr>
            </a:pPr>
            <a:endParaRPr lang="en-US" sz="900" b="1" dirty="0">
              <a:solidFill>
                <a:schemeClr val="tx1">
                  <a:lumMod val="75000"/>
                  <a:lumOff val="25000"/>
                </a:schemeClr>
              </a:solidFill>
            </a:endParaRPr>
          </a:p>
        </p:txBody>
      </p:sp>
      <p:pic>
        <p:nvPicPr>
          <p:cNvPr id="6" name="Picture 5">
            <a:extLst>
              <a:ext uri="{FF2B5EF4-FFF2-40B4-BE49-F238E27FC236}">
                <a16:creationId xmlns:a16="http://schemas.microsoft.com/office/drawing/2014/main" id="{31FF3003-7E24-4814-86F9-9EB7BD7A8046}"/>
              </a:ext>
            </a:extLst>
          </p:cNvPr>
          <p:cNvPicPr>
            <a:picLocks noChangeAspect="1"/>
          </p:cNvPicPr>
          <p:nvPr/>
        </p:nvPicPr>
        <p:blipFill>
          <a:blip r:embed="rId2"/>
          <a:stretch>
            <a:fillRect/>
          </a:stretch>
        </p:blipFill>
        <p:spPr>
          <a:xfrm>
            <a:off x="5330156" y="824477"/>
            <a:ext cx="3125947" cy="2086569"/>
          </a:xfrm>
          <a:prstGeom prst="rect">
            <a:avLst/>
          </a:prstGeom>
        </p:spPr>
      </p:pic>
      <p:sp>
        <p:nvSpPr>
          <p:cNvPr id="5" name="TextBox 4">
            <a:extLst>
              <a:ext uri="{FF2B5EF4-FFF2-40B4-BE49-F238E27FC236}">
                <a16:creationId xmlns:a16="http://schemas.microsoft.com/office/drawing/2014/main" id="{9AF52B13-D03A-4318-8D08-E9858E3962B8}"/>
              </a:ext>
            </a:extLst>
          </p:cNvPr>
          <p:cNvSpPr txBox="1"/>
          <p:nvPr/>
        </p:nvSpPr>
        <p:spPr>
          <a:xfrm>
            <a:off x="520842" y="1879134"/>
            <a:ext cx="4571275" cy="4247317"/>
          </a:xfrm>
          <a:prstGeom prst="rect">
            <a:avLst/>
          </a:prstGeom>
          <a:noFill/>
        </p:spPr>
        <p:txBody>
          <a:bodyPr wrap="square" rtlCol="0">
            <a:spAutoFit/>
          </a:bodyPr>
          <a:lstStyle/>
          <a:p>
            <a:r>
              <a:rPr lang="en-US" b="0" i="0" dirty="0">
                <a:solidFill>
                  <a:srgbClr val="000000"/>
                </a:solidFill>
                <a:effectLst/>
              </a:rPr>
              <a:t>For some of the features we can observe a good selectivity in terms of distribution for the two values of Class: V4, V11 have clearly separated distributions for Class values 0 and 1(we have portion of data in the right side, skew for fraud in the right and for valid is 0 ). V12, V14, V18 are partially separated, V1, V2, V3, V10 have a quite distinct profile(because the most values cluster on the right and left side). .V15,V22, V25, V26, V28 have similar profiles(they are overlap, impossible to make comparisons for two values of class.)</a:t>
            </a:r>
            <a:endParaRPr lang="en-US" dirty="0"/>
          </a:p>
        </p:txBody>
      </p:sp>
      <p:pic>
        <p:nvPicPr>
          <p:cNvPr id="7" name="Picture 6">
            <a:extLst>
              <a:ext uri="{FF2B5EF4-FFF2-40B4-BE49-F238E27FC236}">
                <a16:creationId xmlns:a16="http://schemas.microsoft.com/office/drawing/2014/main" id="{776F7E19-0D7C-4406-8F1F-194BFF0B3226}"/>
              </a:ext>
            </a:extLst>
          </p:cNvPr>
          <p:cNvPicPr>
            <a:picLocks noChangeAspect="1"/>
          </p:cNvPicPr>
          <p:nvPr/>
        </p:nvPicPr>
        <p:blipFill>
          <a:blip r:embed="rId3"/>
          <a:stretch>
            <a:fillRect/>
          </a:stretch>
        </p:blipFill>
        <p:spPr>
          <a:xfrm>
            <a:off x="8909927" y="824477"/>
            <a:ext cx="3043409" cy="2086569"/>
          </a:xfrm>
          <a:prstGeom prst="rect">
            <a:avLst/>
          </a:prstGeom>
        </p:spPr>
      </p:pic>
      <p:pic>
        <p:nvPicPr>
          <p:cNvPr id="8" name="Picture 7">
            <a:extLst>
              <a:ext uri="{FF2B5EF4-FFF2-40B4-BE49-F238E27FC236}">
                <a16:creationId xmlns:a16="http://schemas.microsoft.com/office/drawing/2014/main" id="{61AFD32C-68FB-47E8-AC7A-6CB0E7E94E96}"/>
              </a:ext>
            </a:extLst>
          </p:cNvPr>
          <p:cNvPicPr>
            <a:picLocks noChangeAspect="1"/>
          </p:cNvPicPr>
          <p:nvPr/>
        </p:nvPicPr>
        <p:blipFill>
          <a:blip r:embed="rId4"/>
          <a:stretch>
            <a:fillRect/>
          </a:stretch>
        </p:blipFill>
        <p:spPr>
          <a:xfrm>
            <a:off x="5329968" y="3429000"/>
            <a:ext cx="3137738" cy="2075872"/>
          </a:xfrm>
          <a:prstGeom prst="rect">
            <a:avLst/>
          </a:prstGeom>
        </p:spPr>
      </p:pic>
      <p:pic>
        <p:nvPicPr>
          <p:cNvPr id="9" name="Picture 8">
            <a:extLst>
              <a:ext uri="{FF2B5EF4-FFF2-40B4-BE49-F238E27FC236}">
                <a16:creationId xmlns:a16="http://schemas.microsoft.com/office/drawing/2014/main" id="{5F2F5639-5F94-4276-8E33-CDB224A5CF7C}"/>
              </a:ext>
            </a:extLst>
          </p:cNvPr>
          <p:cNvPicPr>
            <a:picLocks noChangeAspect="1"/>
          </p:cNvPicPr>
          <p:nvPr/>
        </p:nvPicPr>
        <p:blipFill>
          <a:blip r:embed="rId5"/>
          <a:stretch>
            <a:fillRect/>
          </a:stretch>
        </p:blipFill>
        <p:spPr>
          <a:xfrm>
            <a:off x="8909927" y="3429000"/>
            <a:ext cx="3043926" cy="2075872"/>
          </a:xfrm>
          <a:prstGeom prst="rect">
            <a:avLst/>
          </a:prstGeom>
        </p:spPr>
      </p:pic>
      <p:sp>
        <p:nvSpPr>
          <p:cNvPr id="12" name="TextBox 11">
            <a:extLst>
              <a:ext uri="{FF2B5EF4-FFF2-40B4-BE49-F238E27FC236}">
                <a16:creationId xmlns:a16="http://schemas.microsoft.com/office/drawing/2014/main" id="{F50830B4-310A-4216-8957-35DC03414C9A}"/>
              </a:ext>
            </a:extLst>
          </p:cNvPr>
          <p:cNvSpPr txBox="1"/>
          <p:nvPr/>
        </p:nvSpPr>
        <p:spPr>
          <a:xfrm>
            <a:off x="238664" y="652278"/>
            <a:ext cx="6483965" cy="707886"/>
          </a:xfrm>
          <a:prstGeom prst="rect">
            <a:avLst/>
          </a:prstGeom>
          <a:noFill/>
        </p:spPr>
        <p:txBody>
          <a:bodyPr wrap="square" rtlCol="0">
            <a:spAutoFit/>
          </a:bodyPr>
          <a:lstStyle/>
          <a:p>
            <a:r>
              <a:rPr lang="en-US" sz="2000" b="1" dirty="0"/>
              <a:t>Visualizing all the features from a dataset</a:t>
            </a:r>
          </a:p>
          <a:p>
            <a:r>
              <a:rPr lang="en-US" sz="2000" b="1" dirty="0"/>
              <a:t>On graphs</a:t>
            </a:r>
          </a:p>
        </p:txBody>
      </p:sp>
    </p:spTree>
    <p:extLst>
      <p:ext uri="{BB962C8B-B14F-4D97-AF65-F5344CB8AC3E}">
        <p14:creationId xmlns:p14="http://schemas.microsoft.com/office/powerpoint/2010/main" val="367271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0BFC4B0-9E91-4BED-9FF3-67051CB65809}"/>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kern="1200">
                <a:solidFill>
                  <a:srgbClr val="FFFFFF"/>
                </a:solidFill>
                <a:effectLst/>
                <a:latin typeface="+mj-lt"/>
                <a:ea typeface="+mj-ea"/>
                <a:cs typeface="+mj-cs"/>
              </a:rPr>
              <a:t>Data preprocessing</a:t>
            </a:r>
          </a:p>
          <a:p>
            <a:pPr>
              <a:lnSpc>
                <a:spcPct val="90000"/>
              </a:lnSpc>
              <a:spcBef>
                <a:spcPct val="0"/>
              </a:spcBef>
              <a:spcAft>
                <a:spcPts val="600"/>
              </a:spcAft>
            </a:pPr>
            <a:endParaRPr lang="en-US" sz="4400" b="1" kern="1200">
              <a:solidFill>
                <a:srgbClr val="FFFFFF"/>
              </a:solidFill>
              <a:latin typeface="+mj-lt"/>
              <a:ea typeface="+mj-ea"/>
              <a:cs typeface="+mj-cs"/>
            </a:endParaRPr>
          </a:p>
        </p:txBody>
      </p:sp>
      <p:sp>
        <p:nvSpPr>
          <p:cNvPr id="6" name="TextBox 5">
            <a:extLst>
              <a:ext uri="{FF2B5EF4-FFF2-40B4-BE49-F238E27FC236}">
                <a16:creationId xmlns:a16="http://schemas.microsoft.com/office/drawing/2014/main" id="{A62C1F65-990A-43CB-A1D8-A08E7D76CD97}"/>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indent="-228600" fontAlgn="base">
              <a:lnSpc>
                <a:spcPct val="90000"/>
              </a:lnSpc>
              <a:spcAft>
                <a:spcPts val="600"/>
              </a:spcAft>
              <a:buFont typeface="Arial" panose="020B0604020202020204" pitchFamily="34" charset="0"/>
              <a:buChar char="•"/>
            </a:pPr>
            <a:r>
              <a:rPr lang="en-US" sz="2400" b="0" i="0">
                <a:solidFill>
                  <a:srgbClr val="000000"/>
                </a:solidFill>
                <a:effectLst/>
              </a:rPr>
              <a:t>The purpose of the data preprocessing stage is to minimize potential error in the model as much as possible. Generally, a model is only as good as the data passed into it, and the data preprocessing we do ensure that the model has as accurate a dataset as possible. First check the null values in data set and then I will be dividing the dataset into two main groups. One for training the model and the other for Testing our trained model’s performance. after that we start </a:t>
            </a:r>
          </a:p>
          <a:p>
            <a:pPr indent="-228600">
              <a:lnSpc>
                <a:spcPct val="90000"/>
              </a:lnSpc>
              <a:spcAft>
                <a:spcPts val="600"/>
              </a:spcAft>
              <a:buFont typeface="Arial" panose="020B0604020202020204" pitchFamily="34" charset="0"/>
              <a:buChar char="•"/>
            </a:pPr>
            <a:r>
              <a:rPr lang="en-US" sz="2400">
                <a:solidFill>
                  <a:srgbClr val="000000"/>
                </a:solidFill>
              </a:rPr>
              <a:t>To standardize the numeric features and apply scaler to the testing set.</a:t>
            </a:r>
          </a:p>
          <a:p>
            <a:pPr indent="-228600">
              <a:lnSpc>
                <a:spcPct val="90000"/>
              </a:lnSpc>
              <a:spcAft>
                <a:spcPts val="600"/>
              </a:spcAft>
              <a:buFont typeface="Arial" panose="020B0604020202020204" pitchFamily="34" charset="0"/>
              <a:buChar char="•"/>
            </a:pPr>
            <a:endParaRPr lang="en-US" sz="2400">
              <a:solidFill>
                <a:srgbClr val="000000"/>
              </a:solidFill>
            </a:endParaRPr>
          </a:p>
        </p:txBody>
      </p:sp>
    </p:spTree>
    <p:extLst>
      <p:ext uri="{BB962C8B-B14F-4D97-AF65-F5344CB8AC3E}">
        <p14:creationId xmlns:p14="http://schemas.microsoft.com/office/powerpoint/2010/main" val="2905033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1510</TotalTime>
  <Words>1891</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Calibri</vt:lpstr>
      <vt:lpstr>Calibri Light</vt:lpstr>
      <vt:lpstr>Georgia</vt:lpstr>
      <vt:lpstr>Helvetica Neue</vt:lpstr>
      <vt:lpstr>Lato</vt:lpstr>
      <vt:lpstr>medium-content-serif-font</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Nastaran Rahnamaei</dc:creator>
  <cp:lastModifiedBy>Nastaran Rahnamaei</cp:lastModifiedBy>
  <cp:revision>3</cp:revision>
  <dcterms:created xsi:type="dcterms:W3CDTF">2020-09-03T18:27:29Z</dcterms:created>
  <dcterms:modified xsi:type="dcterms:W3CDTF">2020-09-04T19:37:37Z</dcterms:modified>
</cp:coreProperties>
</file>