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67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5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9D263A-C499-47A8-9E61-617EE13F9D9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72890D-23FE-4207-BEB9-1C4D0EB1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2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oothie1-ini/Fighthalla" TargetMode="External"/><Relationship Id="rId2" Type="http://schemas.openxmlformats.org/officeDocument/2006/relationships/hyperlink" Target="https://nebulab.com/blog/an-introduction-to-mutation-tes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ckk.io/" TargetMode="External"/><Relationship Id="rId5" Type="http://schemas.openxmlformats.org/officeDocument/2006/relationships/hyperlink" Target="https://chat.openai.com/" TargetMode="External"/><Relationship Id="rId4" Type="http://schemas.openxmlformats.org/officeDocument/2006/relationships/hyperlink" Target="https://pites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97E8157-4378-754A-47AE-0D3A6DB45F2C}"/>
              </a:ext>
            </a:extLst>
          </p:cNvPr>
          <p:cNvGrpSpPr/>
          <p:nvPr/>
        </p:nvGrpSpPr>
        <p:grpSpPr>
          <a:xfrm>
            <a:off x="132503" y="-2305051"/>
            <a:ext cx="11578055" cy="12419379"/>
            <a:chOff x="223686" y="-1479332"/>
            <a:chExt cx="11948315" cy="1218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1BBBC6-543D-8791-2CE1-82CE9EB899D5}"/>
                </a:ext>
              </a:extLst>
            </p:cNvPr>
            <p:cNvGrpSpPr/>
            <p:nvPr/>
          </p:nvGrpSpPr>
          <p:grpSpPr>
            <a:xfrm>
              <a:off x="223686" y="-1479332"/>
              <a:ext cx="11744628" cy="8031990"/>
              <a:chOff x="259556" y="57938"/>
              <a:chExt cx="11744628" cy="803199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96D2A79-1D46-56AD-DAEE-8168C90DB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800" y="5048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0CAE690-7890-5897-0917-2F1D1F406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79206">
                <a:off x="6756400" y="3429000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FA2D1DF-5018-B7F0-9F6B-7CF94D43A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5088" y="669041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68DAE49-D965-82D5-76FB-321BFB165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61311">
                <a:off x="2039201" y="222916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833A27B-9DBD-35A6-B13B-94E6A868D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33259" flipV="1">
                <a:off x="3219367" y="1130970"/>
                <a:ext cx="1155562" cy="84553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0166B78-7BA1-3A56-CCC8-A776CA4E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746570" y="1227659"/>
                <a:ext cx="1219200" cy="892097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66EAA7D-F856-D1F3-332B-68E672985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362348">
                <a:off x="2363636" y="385315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B81D67-01E3-099E-9A66-12B8BE515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4265">
                <a:off x="4313058" y="486294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99AC960-C4B4-9223-2A61-8C6CE8719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6828" y="2559766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D2E3608-9BFB-DF37-58A5-AF14D8007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62993">
                <a:off x="96044" y="301437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443B81-B64C-CEA2-1B50-457631590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0072" y="40895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390EBF8-2B41-F10D-9966-B2101622E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86601">
                <a:off x="7874000" y="52800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CB400-2A8D-8070-7BA0-E2C89F02E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556" y="55239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DD9A483-7E8C-A98E-7B2B-9BA323001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539374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2065BB6-29A1-36CE-7A53-803C9A6DB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94486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840A847-F267-1961-CAC0-EB0A0F411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4000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28FB20F-DA82-86F4-00D0-3528652C5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73674">
                <a:off x="3275316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51758AF-6BA7-BC34-9A9C-691A1F722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216129">
                <a:off x="1223472" y="698467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866B49-CDE6-5703-5963-5ECA0E14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517">
                <a:off x="4619702" y="275362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15F9E9D-9EE6-E381-7000-AE5D6703B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4640" y="704101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AC7A8CB-0C46-C447-B914-E46D0D6E2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55029">
                <a:off x="6050614" y="501851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4AA8533-C8D7-F482-3BA2-BC47046D9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4938" y="2120398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1CA421-2588-3F19-5289-229CAE2A6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42354">
                <a:off x="9580072" y="250238"/>
                <a:ext cx="1433512" cy="1048911"/>
              </a:xfrm>
              <a:prstGeom prst="rect">
                <a:avLst/>
              </a:prstGeom>
            </p:spPr>
          </p:pic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2FC9B95-E6A2-A1CD-C357-060F2471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15432">
              <a:off x="4432171" y="124990"/>
              <a:ext cx="1433512" cy="104891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6D2E566-BF23-2785-2EDC-3AFFDBD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2296920" y="4873002"/>
              <a:ext cx="2417831" cy="176914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199245F-049A-3463-A96C-CDC1FAAE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08045">
              <a:off x="4642298" y="36053"/>
              <a:ext cx="2417831" cy="176914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6DB6B0C-AFA7-4B83-D321-4C5677322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7190">
              <a:off x="5772164" y="6156444"/>
              <a:ext cx="2417831" cy="176914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BA72A61-4C82-5E48-E998-CD632F689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07148" y="7238591"/>
              <a:ext cx="2417831" cy="17691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4688B5E-7995-FA2E-9545-FA3060870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3324360" y="8610344"/>
              <a:ext cx="2417831" cy="176914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D846467-7315-9F5A-57DD-F1F2C86B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75291">
              <a:off x="-79885" y="7238591"/>
              <a:ext cx="2417831" cy="176914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340431B-E94D-ACEC-BC72-C40360D6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10078513" y="4434711"/>
              <a:ext cx="2417831" cy="176914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875FADC-D37A-CB14-B3B3-563D8DFF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86883" y="1726945"/>
              <a:ext cx="2417831" cy="1769144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D619BAC-C484-C2AB-BC21-9D2666B2B79E}"/>
              </a:ext>
            </a:extLst>
          </p:cNvPr>
          <p:cNvSpPr txBox="1"/>
          <p:nvPr/>
        </p:nvSpPr>
        <p:spPr>
          <a:xfrm>
            <a:off x="1508181" y="2108795"/>
            <a:ext cx="1000500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kern="50" dirty="0" err="1">
                <a:effectLst/>
                <a:latin typeface="Liberation Serif"/>
                <a:ea typeface="Noto Sans CJK SC Regular"/>
                <a:cs typeface="FreeSans"/>
              </a:rPr>
              <a:t>Testare</a:t>
            </a:r>
            <a:r>
              <a:rPr lang="en-US" sz="6000" b="1" kern="50" dirty="0">
                <a:effectLst/>
                <a:latin typeface="Liberation Serif"/>
                <a:ea typeface="Noto Sans CJK SC Regular"/>
                <a:cs typeface="FreeSans"/>
              </a:rPr>
              <a:t> </a:t>
            </a:r>
            <a:r>
              <a:rPr lang="ro-RO" sz="6000" b="1" kern="50" dirty="0">
                <a:latin typeface="Liberation Serif"/>
                <a:ea typeface="Noto Sans CJK SC Regular"/>
                <a:cs typeface="FreeSans"/>
              </a:rPr>
              <a:t>u</a:t>
            </a:r>
            <a:r>
              <a:rPr lang="en-US" sz="6000" b="1" kern="50" dirty="0" err="1">
                <a:effectLst/>
                <a:latin typeface="Liberation Serif"/>
                <a:ea typeface="Noto Sans CJK SC Regular"/>
                <a:cs typeface="FreeSans"/>
              </a:rPr>
              <a:t>nitar</a:t>
            </a:r>
            <a:r>
              <a:rPr lang="ro-RO" sz="6000" b="1" kern="50" dirty="0">
                <a:latin typeface="Liberation Serif"/>
                <a:ea typeface="Noto Sans CJK SC Regular"/>
                <a:cs typeface="FreeSans"/>
              </a:rPr>
              <a:t>ă în Kotlin</a:t>
            </a:r>
            <a:endParaRPr lang="en-US" sz="6000" kern="50" dirty="0">
              <a:effectLst/>
              <a:latin typeface="Liberation Serif"/>
              <a:ea typeface="Noto Sans CJK SC Regular"/>
              <a:cs typeface="FreeSans"/>
            </a:endParaRPr>
          </a:p>
          <a:p>
            <a:endParaRPr lang="en-US" sz="8800" b="1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30B4B5-0F4C-21AA-A5C9-5EFCAFE3EBE3}"/>
              </a:ext>
            </a:extLst>
          </p:cNvPr>
          <p:cNvSpPr txBox="1"/>
          <p:nvPr/>
        </p:nvSpPr>
        <p:spPr>
          <a:xfrm>
            <a:off x="8534868" y="5414489"/>
            <a:ext cx="2768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Marcu</a:t>
            </a:r>
            <a:r>
              <a:rPr lang="en-US" dirty="0"/>
              <a:t> Ioan                 	</a:t>
            </a:r>
            <a:r>
              <a:rPr lang="en-US" dirty="0" err="1"/>
              <a:t>Nastase</a:t>
            </a:r>
            <a:r>
              <a:rPr lang="en-US" dirty="0"/>
              <a:t> Marius</a:t>
            </a:r>
          </a:p>
          <a:p>
            <a:r>
              <a:rPr lang="en-US" dirty="0"/>
              <a:t>	     Nae Mircea Stefan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1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A4D5-7802-6208-4EDA-B398403E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85895"/>
            <a:ext cx="10353762" cy="5405306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Branch Coverage: Teste precum “</a:t>
            </a:r>
            <a:r>
              <a:rPr lang="en-US" dirty="0" err="1"/>
              <a:t>testPasswordWithSpecialCharacters</a:t>
            </a:r>
            <a:r>
              <a:rPr lang="en-US" dirty="0"/>
              <a:t>” </a:t>
            </a:r>
            <a:r>
              <a:rPr lang="en-US" dirty="0" err="1"/>
              <a:t>și</a:t>
            </a:r>
            <a:r>
              <a:rPr lang="en-US" dirty="0"/>
              <a:t> “</a:t>
            </a:r>
            <a:r>
              <a:rPr lang="en-US" dirty="0" err="1"/>
              <a:t>testPasswordWithNoSpecialCharacter</a:t>
            </a:r>
            <a:r>
              <a:rPr lang="en-US" dirty="0"/>
              <a:t>” </a:t>
            </a:r>
            <a:r>
              <a:rPr lang="en-US" dirty="0" err="1"/>
              <a:t>asigură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ramură</a:t>
            </a:r>
            <a:r>
              <a:rPr lang="en-US" dirty="0"/>
              <a:t> a </a:t>
            </a:r>
            <a:r>
              <a:rPr lang="en-US" dirty="0" err="1"/>
              <a:t>deciziilor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explorată</a:t>
            </a:r>
            <a:r>
              <a:rPr lang="en-US" dirty="0"/>
              <a:t>, </a:t>
            </a:r>
            <a:r>
              <a:rPr lang="en-US" dirty="0" err="1"/>
              <a:t>verificând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a </a:t>
            </a:r>
            <a:r>
              <a:rPr lang="en-US" dirty="0" err="1"/>
              <a:t>parolelor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Condition Coverage: Se </a:t>
            </a:r>
            <a:r>
              <a:rPr lang="en-US" dirty="0" err="1"/>
              <a:t>testează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din </a:t>
            </a:r>
            <a:r>
              <a:rPr lang="en-US" dirty="0" err="1"/>
              <a:t>decizii</a:t>
            </a:r>
            <a:r>
              <a:rPr lang="en-US" dirty="0"/>
              <a:t>, </a:t>
            </a:r>
            <a:r>
              <a:rPr lang="en-US" dirty="0" err="1"/>
              <a:t>verificând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condiție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true </a:t>
            </a:r>
            <a:r>
              <a:rPr lang="en-US" dirty="0" err="1"/>
              <a:t>și</a:t>
            </a:r>
            <a:r>
              <a:rPr lang="en-US" dirty="0"/>
              <a:t> false,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în</a:t>
            </a:r>
            <a:r>
              <a:rPr lang="en-US" dirty="0"/>
              <a:t> “</a:t>
            </a:r>
            <a:r>
              <a:rPr lang="en-US" dirty="0" err="1"/>
              <a:t>testPasswordWithNoSpecialCharacter</a:t>
            </a:r>
            <a:r>
              <a:rPr lang="en-US" dirty="0"/>
              <a:t>” </a:t>
            </a:r>
            <a:r>
              <a:rPr lang="en-US" dirty="0" err="1"/>
              <a:t>și</a:t>
            </a:r>
            <a:r>
              <a:rPr lang="en-US" dirty="0"/>
              <a:t> “</a:t>
            </a:r>
            <a:r>
              <a:rPr lang="en-US" dirty="0" err="1"/>
              <a:t>testInvalidPasswordFormat</a:t>
            </a:r>
            <a:r>
              <a:rPr lang="en-US" dirty="0"/>
              <a:t>”.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MC/DC Coverage: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condiție</a:t>
            </a:r>
            <a:r>
              <a:rPr lang="en-US" dirty="0"/>
              <a:t> </a:t>
            </a:r>
            <a:r>
              <a:rPr lang="en-US" dirty="0" err="1"/>
              <a:t>influențează</a:t>
            </a:r>
            <a:r>
              <a:rPr lang="en-US" dirty="0"/>
              <a:t> independent </a:t>
            </a:r>
            <a:r>
              <a:rPr lang="en-US" dirty="0" err="1"/>
              <a:t>decizia</a:t>
            </a:r>
            <a:r>
              <a:rPr lang="en-US" dirty="0"/>
              <a:t>, </a:t>
            </a:r>
            <a:r>
              <a:rPr lang="en-US" dirty="0" err="1"/>
              <a:t>exemplificată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“</a:t>
            </a:r>
            <a:r>
              <a:rPr lang="en-US" dirty="0" err="1"/>
              <a:t>testIsMaxAttemptReachedWithInvalidInput</a:t>
            </a:r>
            <a:r>
              <a:rPr lang="en-US" dirty="0"/>
              <a:t>” , care </a:t>
            </a:r>
            <a:r>
              <a:rPr lang="en-US" dirty="0" err="1"/>
              <a:t>testează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de </a:t>
            </a:r>
            <a:r>
              <a:rPr lang="en-US" dirty="0" err="1"/>
              <a:t>încercări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171CC-C7D8-BBC3-B5CE-0ED8C0B4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857" y="3913741"/>
            <a:ext cx="3904872" cy="2558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F559A-34CE-D17B-9DD8-F25137D51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58" y="4135500"/>
            <a:ext cx="437258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7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97F5-FDD1-6254-181F-200B3EC1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teste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10D663-8C40-08B1-270B-5682D364D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045071"/>
            <a:ext cx="10353675" cy="2952415"/>
          </a:xfrm>
        </p:spPr>
      </p:pic>
    </p:spTree>
    <p:extLst>
      <p:ext uri="{BB962C8B-B14F-4D97-AF65-F5344CB8AC3E}">
        <p14:creationId xmlns:p14="http://schemas.microsoft.com/office/powerpoint/2010/main" val="1922343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51A3-12A3-9D88-9524-F23D34A4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generate cu ChatGPT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B8287-62C7-14B7-FA50-24C7B2DB9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7" y="2028917"/>
            <a:ext cx="10353675" cy="3146546"/>
          </a:xfrm>
        </p:spPr>
      </p:pic>
    </p:spTree>
    <p:extLst>
      <p:ext uri="{BB962C8B-B14F-4D97-AF65-F5344CB8AC3E}">
        <p14:creationId xmlns:p14="http://schemas.microsoft.com/office/powerpoint/2010/main" val="2219696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7A12-F0FA-1C4F-B507-1BB0B01C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2430"/>
            <a:ext cx="10353762" cy="970450"/>
          </a:xfrm>
        </p:spPr>
        <p:txBody>
          <a:bodyPr/>
          <a:lstStyle/>
          <a:p>
            <a:r>
              <a:rPr lang="ro-RO" dirty="0"/>
              <a:t>Diferențe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686B-74FC-C024-667C-DF10AFD4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9075"/>
            <a:ext cx="10353762" cy="4314738"/>
          </a:xfrm>
        </p:spPr>
        <p:txBody>
          <a:bodyPr>
            <a:normAutofit fontScale="92500" lnSpcReduction="20000"/>
          </a:bodyPr>
          <a:lstStyle/>
          <a:p>
            <a:pPr marL="551250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b="1" dirty="0" err="1"/>
              <a:t>Specificații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detalii</a:t>
            </a:r>
            <a:r>
              <a:rPr lang="en-US" dirty="0"/>
              <a:t>: </a:t>
            </a:r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manuale</a:t>
            </a:r>
            <a:r>
              <a:rPr lang="en-US" dirty="0"/>
              <a:t> sunt </a:t>
            </a:r>
            <a:r>
              <a:rPr lang="en-US" dirty="0" err="1"/>
              <a:t>adesea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detaliate</a:t>
            </a:r>
            <a:r>
              <a:rPr lang="en-US" dirty="0"/>
              <a:t>,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validări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comportamentele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output-urile </a:t>
            </a:r>
            <a:r>
              <a:rPr lang="en-US" dirty="0" err="1"/>
              <a:t>sistemului</a:t>
            </a:r>
            <a:r>
              <a:rPr lang="en-US" dirty="0"/>
              <a:t>.</a:t>
            </a:r>
            <a:endParaRPr lang="ro-RO" dirty="0"/>
          </a:p>
          <a:p>
            <a:pPr marL="551250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ro-RO" b="1" dirty="0"/>
              <a:t>Acoperirea scenariilor de eșec și manipularea excepțiilor</a:t>
            </a:r>
            <a:r>
              <a:rPr lang="ro-RO" dirty="0"/>
              <a:t>: Testele automate tind să se concentreze pe scenarii ideale și execuția funcțiilor cu valori anticipate, uneori neglijând gestionarea erorilor sau scenariile de eșec.</a:t>
            </a:r>
          </a:p>
          <a:p>
            <a:pPr marL="551250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ro-RO" b="1" dirty="0"/>
              <a:t>Verificarea interacțiunilor și a stărilor internale</a:t>
            </a:r>
            <a:r>
              <a:rPr lang="ro-RO" dirty="0"/>
              <a:t>: Testele manuale pot include verificări ale stării interne ale obiectelor după diverse interacțiuni pentru a asigura coerența și corectitudinea logică, pe când testele generate de AI se pot limita la validarea interacțiunilor între componente fără a examina în detaliu starea internă.</a:t>
            </a:r>
          </a:p>
          <a:p>
            <a:pPr marL="551250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ro-RO" b="1" dirty="0"/>
              <a:t>Flexibilitate și adaptabilitate</a:t>
            </a:r>
            <a:r>
              <a:rPr lang="ro-RO" dirty="0"/>
              <a:t>: Testele manuale sunt adesea mai flexibile, permițând adaptări rapide la schimbările în logica de business sau la cerințele noi. </a:t>
            </a:r>
          </a:p>
          <a:p>
            <a:pPr marL="5512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49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BA54-0695-3D64-C581-C7B9E8C9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76712"/>
            <a:ext cx="10353762" cy="970450"/>
          </a:xfrm>
        </p:spPr>
        <p:txBody>
          <a:bodyPr/>
          <a:lstStyle/>
          <a:p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5F92-A0F7-FEA7-0D9D-01AD9C79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5730"/>
            <a:ext cx="10353762" cy="4058751"/>
          </a:xfrm>
        </p:spPr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https://nebulab.com/blog/an-introduction-to-mutation-testing</a:t>
            </a:r>
            <a:endParaRPr lang="ro-RO" dirty="0"/>
          </a:p>
          <a:p>
            <a:pPr marL="494100" indent="-457200">
              <a:buFont typeface="+mj-lt"/>
              <a:buAutoNum type="arabicPeriod"/>
            </a:pPr>
            <a:r>
              <a:rPr lang="ro-RO" dirty="0">
                <a:hlinkClick r:id="rId3"/>
              </a:rPr>
              <a:t>https://github.com/Smoothie1-ini/Fighthalla</a:t>
            </a:r>
            <a:endParaRPr lang="ro-RO" dirty="0"/>
          </a:p>
          <a:p>
            <a:pPr marL="494100" indent="-457200">
              <a:buFont typeface="+mj-lt"/>
              <a:buAutoNum type="arabicPeriod"/>
            </a:pPr>
            <a:r>
              <a:rPr lang="ro-RO" dirty="0">
                <a:hlinkClick r:id="rId4"/>
              </a:rPr>
              <a:t>https://pitest.org/</a:t>
            </a:r>
            <a:endParaRPr lang="ro-RO" dirty="0"/>
          </a:p>
          <a:p>
            <a:pPr marL="494100" indent="-457200">
              <a:buFont typeface="+mj-lt"/>
              <a:buAutoNum type="arabicPeriod"/>
            </a:pPr>
            <a:r>
              <a:rPr lang="ro-RO" dirty="0">
                <a:hlinkClick r:id="rId5"/>
              </a:rPr>
              <a:t>https://chat.openai.com/</a:t>
            </a:r>
            <a:endParaRPr lang="ro-RO" dirty="0"/>
          </a:p>
          <a:p>
            <a:pPr marL="494100" indent="-457200">
              <a:buFont typeface="+mj-lt"/>
              <a:buAutoNum type="arabicPeriod"/>
            </a:pPr>
            <a:r>
              <a:rPr lang="ro-RO" dirty="0">
                <a:hlinkClick r:id="rId6"/>
              </a:rPr>
              <a:t>https://mockk.io/</a:t>
            </a:r>
            <a:endParaRPr lang="ro-RO" dirty="0"/>
          </a:p>
          <a:p>
            <a:pPr marL="4941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0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97E8157-4378-754A-47AE-0D3A6DB45F2C}"/>
              </a:ext>
            </a:extLst>
          </p:cNvPr>
          <p:cNvGrpSpPr/>
          <p:nvPr/>
        </p:nvGrpSpPr>
        <p:grpSpPr>
          <a:xfrm>
            <a:off x="-304800" y="-933450"/>
            <a:ext cx="12192000" cy="12479110"/>
            <a:chOff x="223686" y="-1479332"/>
            <a:chExt cx="11948315" cy="1218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1BBBC6-543D-8791-2CE1-82CE9EB899D5}"/>
                </a:ext>
              </a:extLst>
            </p:cNvPr>
            <p:cNvGrpSpPr/>
            <p:nvPr/>
          </p:nvGrpSpPr>
          <p:grpSpPr>
            <a:xfrm>
              <a:off x="223686" y="-1479332"/>
              <a:ext cx="11744628" cy="8031990"/>
              <a:chOff x="259556" y="57938"/>
              <a:chExt cx="11744628" cy="803199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96D2A79-1D46-56AD-DAEE-8168C90DB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800" y="5048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0CAE690-7890-5897-0917-2F1D1F406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79206">
                <a:off x="6756400" y="3429000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FA2D1DF-5018-B7F0-9F6B-7CF94D43A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5088" y="669041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68DAE49-D965-82D5-76FB-321BFB165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61311">
                <a:off x="2039201" y="222916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833A27B-9DBD-35A6-B13B-94E6A868D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33259" flipV="1">
                <a:off x="3219367" y="1130970"/>
                <a:ext cx="1155562" cy="84553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0166B78-7BA1-3A56-CCC8-A776CA4E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746570" y="1227659"/>
                <a:ext cx="1219200" cy="892097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66EAA7D-F856-D1F3-332B-68E672985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362348">
                <a:off x="2363636" y="385315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B81D67-01E3-099E-9A66-12B8BE515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44265">
                <a:off x="4313058" y="486294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99AC960-C4B4-9223-2A61-8C6CE8719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6828" y="2559766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D2E3608-9BFB-DF37-58A5-AF14D8007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62993">
                <a:off x="96044" y="301437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443B81-B64C-CEA2-1B50-457631590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0072" y="40895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390EBF8-2B41-F10D-9966-B2101622E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86601">
                <a:off x="7874000" y="5280025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CB400-2A8D-8070-7BA0-E2C89F02E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556" y="552391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DD9A483-7E8C-A98E-7B2B-9BA323001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539374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2065BB6-29A1-36CE-7A53-803C9A6DB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672" y="944869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840A847-F267-1961-CAC0-EB0A0F411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4000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28FB20F-DA82-86F4-00D0-3528652C5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73674">
                <a:off x="3275316" y="669549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51758AF-6BA7-BC34-9A9C-691A1F722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216129">
                <a:off x="1223472" y="6984674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866B49-CDE6-5703-5963-5ECA0E14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517">
                <a:off x="4619702" y="275362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15F9E9D-9EE6-E381-7000-AE5D6703B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4640" y="7041017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AC7A8CB-0C46-C447-B914-E46D0D6E2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155029">
                <a:off x="6050614" y="5018512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4AA8533-C8D7-F482-3BA2-BC47046D9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4938" y="2120398"/>
                <a:ext cx="1433512" cy="1048911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1CA421-2588-3F19-5289-229CAE2A6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42354">
                <a:off x="9580072" y="250238"/>
                <a:ext cx="1433512" cy="1048911"/>
              </a:xfrm>
              <a:prstGeom prst="rect">
                <a:avLst/>
              </a:prstGeom>
            </p:spPr>
          </p:pic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2FC9B95-E6A2-A1CD-C357-060F2471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15432">
              <a:off x="4432171" y="124990"/>
              <a:ext cx="1433512" cy="104891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6D2E566-BF23-2785-2EDC-3AFFDBD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2296920" y="4873002"/>
              <a:ext cx="2417831" cy="176914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199245F-049A-3463-A96C-CDC1FAAE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08045">
              <a:off x="4642298" y="36053"/>
              <a:ext cx="2417831" cy="176914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6DB6B0C-AFA7-4B83-D321-4C5677322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7190">
              <a:off x="5772164" y="6156444"/>
              <a:ext cx="2417831" cy="176914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BA72A61-4C82-5E48-E998-CD632F689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07148" y="7238591"/>
              <a:ext cx="2417831" cy="17691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4688B5E-7995-FA2E-9545-FA3060870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3324360" y="8610344"/>
              <a:ext cx="2417831" cy="176914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D846467-7315-9F5A-57DD-F1F2C86B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75291">
              <a:off x="-79885" y="7238591"/>
              <a:ext cx="2417831" cy="176914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340431B-E94D-ACEC-BC72-C40360D6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10078513" y="4434711"/>
              <a:ext cx="2417831" cy="176914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875FADC-D37A-CB14-B3B3-563D8DFF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5391">
              <a:off x="7286883" y="1726945"/>
              <a:ext cx="2417831" cy="1769144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3F39-4925-92E6-019A-652C4D8C3A25}"/>
              </a:ext>
            </a:extLst>
          </p:cNvPr>
          <p:cNvSpPr txBox="1">
            <a:spLocks/>
          </p:cNvSpPr>
          <p:nvPr/>
        </p:nvSpPr>
        <p:spPr>
          <a:xfrm>
            <a:off x="739273" y="1858532"/>
            <a:ext cx="10353762" cy="43943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Proiectului 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r>
              <a:rPr lang="en-US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Pitest</a:t>
            </a:r>
            <a:endParaRPr lang="en-US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Biblioteci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Configurare Pitest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 unitare</a:t>
            </a:r>
            <a:endParaRPr lang="en-US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r>
              <a:rPr lang="en-US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teste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 generate cu ChatGPT</a:t>
            </a: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Diferențe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ro-RO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  <a:p>
            <a:pPr marL="494100" indent="-457200">
              <a:buFont typeface="Wingdings 2" charset="2"/>
              <a:buAutoNum type="arabicPeriod"/>
            </a:pPr>
            <a:endParaRPr lang="en-US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Font typeface="Wingdings 2" charset="2"/>
              <a:buAutoNum type="arabicPeriod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7B0905-CDB5-6275-3132-ABE0C7F9E5DD}"/>
              </a:ext>
            </a:extLst>
          </p:cNvPr>
          <p:cNvSpPr txBox="1">
            <a:spLocks/>
          </p:cNvSpPr>
          <p:nvPr/>
        </p:nvSpPr>
        <p:spPr>
          <a:xfrm>
            <a:off x="919119" y="45688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Cuprins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5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4A9A-999A-761D-3052-944C872B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65" y="393004"/>
            <a:ext cx="10353762" cy="970450"/>
          </a:xfrm>
        </p:spPr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5E4F-254A-0030-D5FF-E16B7FE9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78" y="1694821"/>
            <a:ext cx="6476906" cy="4058751"/>
          </a:xfrm>
        </p:spPr>
        <p:txBody>
          <a:bodyPr/>
          <a:lstStyle/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îmbunătățit un joc de consolă preluat de pe GitHub prin adăugarea unei funcționalități de verificare a parolelor, utilizând metode detaliate de testare structurală pentru a asigura o soluție robustă și sigură. Aceasta a sporit securitatea aplicației și a consolidat încrederea utilizatorilor în protecția datelor lor personale.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935DAA-09A3-2811-B9AA-841683C0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41" y="1363454"/>
            <a:ext cx="5027802" cy="51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10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6A06-1781-76DA-7999-0A7CC2E2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7A43-1CBD-198E-822A-0808AB65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fiabilitatea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Kotlin, 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„mutation testing”,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slăbiciunile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teste.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respinge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robustețea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noastre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8141F-CDDE-E667-C626-0D2D6D8AC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15" y="3296873"/>
            <a:ext cx="4631729" cy="28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9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E5BF-E02C-F410-2F1D-4A1EE004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8606-6063-DDC1-B3AD-009EC49C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eficiența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teste 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modificările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 de teste.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reușesc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sugerează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părți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neacoperite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vulnerabile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1920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3F8C-7CCA-0E73-5BE8-E17E45A5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Biblioteci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26F2-F599-BBDC-023E-85FE15EC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966" y="2189649"/>
            <a:ext cx="10353762" cy="4058751"/>
          </a:xfrm>
        </p:spPr>
        <p:txBody>
          <a:bodyPr/>
          <a:lstStyle/>
          <a:p>
            <a:r>
              <a:rPr lang="sv-SE" dirty="0"/>
              <a:t>JUnit 4</a:t>
            </a:r>
          </a:p>
          <a:p>
            <a:r>
              <a:rPr lang="sv-SE" dirty="0"/>
              <a:t>MockK</a:t>
            </a:r>
          </a:p>
          <a:p>
            <a:r>
              <a:rPr lang="sv-SE" dirty="0"/>
              <a:t>Biblioteci de testare Kotlin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C19A3C-9B5C-F684-6109-43F2486F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633" y="2088982"/>
            <a:ext cx="5161295" cy="29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90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FA6F-0361-F05A-FBCF-425DA4A3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Configurare Pitest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8822-8C34-3043-1426-F67C07FB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9620"/>
            <a:ext cx="10353762" cy="4058751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Classes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Tests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Formats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and Coverage Thresholds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5CC01-B9E7-6063-143B-049EA9A5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20" y="1995287"/>
            <a:ext cx="4867954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90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2E82-795B-2C60-8CCB-5DE7BD1E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4874" y="658236"/>
            <a:ext cx="10353762" cy="970450"/>
          </a:xfrm>
        </p:spPr>
        <p:txBody>
          <a:bodyPr/>
          <a:lstStyle/>
          <a:p>
            <a:r>
              <a:rPr lang="ro-RO" dirty="0"/>
              <a:t>Control Flow Graph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4AC9C5-212E-BEC5-6CBB-B4688F2CBCFF}"/>
              </a:ext>
            </a:extLst>
          </p:cNvPr>
          <p:cNvSpPr txBox="1">
            <a:spLocks/>
          </p:cNvSpPr>
          <p:nvPr/>
        </p:nvSpPr>
        <p:spPr>
          <a:xfrm>
            <a:off x="210498" y="2141013"/>
            <a:ext cx="636301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deciziile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implicate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parole,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încercări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respingerea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900" lvl="1" indent="-342900" algn="just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parolei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900" lvl="1" indent="-342900" algn="just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corectă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900" lvl="1" indent="-342900" algn="just">
              <a:buFont typeface="+mj-lt"/>
              <a:buAutoNum type="arabicPeriod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Limită de încercări atinsă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900" lvl="1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900" lvl="1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7C1A3F-D4E7-A375-07B6-4BFD9701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37" y="984586"/>
            <a:ext cx="5242803" cy="54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2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E15A-2482-7D67-048C-5574D82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Teste unitare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16D5-36C8-C3C5-6500-DA3EDB36B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Testarea clasei </a:t>
            </a:r>
            <a:r>
              <a:rPr lang="en-US" dirty="0"/>
              <a:t>“</a:t>
            </a:r>
            <a:r>
              <a:rPr lang="en-US" dirty="0" err="1"/>
              <a:t>SecurityProcessor</a:t>
            </a:r>
            <a:r>
              <a:rPr lang="en-US" dirty="0"/>
              <a:t>”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structurată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jurul</a:t>
            </a:r>
            <a:r>
              <a:rPr lang="en-US" dirty="0"/>
              <a:t> </a:t>
            </a:r>
            <a:r>
              <a:rPr lang="en-US" dirty="0" err="1"/>
              <a:t>principiilor</a:t>
            </a:r>
            <a:r>
              <a:rPr lang="en-US" dirty="0"/>
              <a:t> </a:t>
            </a:r>
            <a:r>
              <a:rPr lang="en-US" dirty="0" err="1"/>
              <a:t>testării</a:t>
            </a:r>
            <a:r>
              <a:rPr lang="en-US" dirty="0"/>
              <a:t> </a:t>
            </a:r>
            <a:r>
              <a:rPr lang="en-US" dirty="0" err="1"/>
              <a:t>structurale</a:t>
            </a:r>
            <a:r>
              <a:rPr lang="en-US" dirty="0"/>
              <a:t>,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acoperire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err="1"/>
              <a:t>Acoperirea</a:t>
            </a:r>
            <a:r>
              <a:rPr lang="es-ES" dirty="0"/>
              <a:t> la nivel de </a:t>
            </a:r>
            <a:r>
              <a:rPr lang="es-ES" dirty="0" err="1"/>
              <a:t>instrucțiune</a:t>
            </a:r>
            <a:r>
              <a:rPr lang="es-ES" dirty="0"/>
              <a:t>: </a:t>
            </a:r>
            <a:r>
              <a:rPr lang="it-IT" dirty="0"/>
              <a:t>A fost verificată fiecare linie de cod prin teste precum </a:t>
            </a:r>
            <a:r>
              <a:rPr lang="en-US" dirty="0"/>
              <a:t>“</a:t>
            </a:r>
            <a:r>
              <a:rPr lang="en-US" dirty="0" err="1"/>
              <a:t>testValidPassword</a:t>
            </a:r>
            <a:r>
              <a:rPr lang="en-US" dirty="0"/>
              <a:t>” care </a:t>
            </a:r>
            <a:r>
              <a:rPr lang="en-US" dirty="0" err="1"/>
              <a:t>validează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“</a:t>
            </a:r>
            <a:r>
              <a:rPr lang="en-US" dirty="0" err="1"/>
              <a:t>testInvalidPasswordFormat</a:t>
            </a:r>
            <a:r>
              <a:rPr lang="en-US" dirty="0"/>
              <a:t>”</a:t>
            </a:r>
            <a:r>
              <a:rPr lang="it-IT" dirty="0"/>
              <a:t> , care testează validarea lungimii parolei.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475070-02BE-088A-6259-E03EBB18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3" y="3596960"/>
            <a:ext cx="4757693" cy="28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02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979</TotalTime>
  <Words>621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Calisto MT</vt:lpstr>
      <vt:lpstr>Liberation Serif</vt:lpstr>
      <vt:lpstr>Times New Roman</vt:lpstr>
      <vt:lpstr>Wingdings 2</vt:lpstr>
      <vt:lpstr>Slate</vt:lpstr>
      <vt:lpstr>PowerPoint Presentation</vt:lpstr>
      <vt:lpstr>PowerPoint Presentation</vt:lpstr>
      <vt:lpstr>Scopul Proiectului</vt:lpstr>
      <vt:lpstr>Resurse</vt:lpstr>
      <vt:lpstr>Pitest</vt:lpstr>
      <vt:lpstr>Biblioteci</vt:lpstr>
      <vt:lpstr>Configurare Pitest</vt:lpstr>
      <vt:lpstr>Control Flow Graph</vt:lpstr>
      <vt:lpstr>Teste unitare</vt:lpstr>
      <vt:lpstr>PowerPoint Presentation</vt:lpstr>
      <vt:lpstr>Raport teste</vt:lpstr>
      <vt:lpstr>Teste generate cu ChatGPT</vt:lpstr>
      <vt:lpstr>Diferențe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 MARCU</dc:creator>
  <cp:lastModifiedBy>IOAN MARCU</cp:lastModifiedBy>
  <cp:revision>11</cp:revision>
  <dcterms:created xsi:type="dcterms:W3CDTF">2024-01-16T12:09:23Z</dcterms:created>
  <dcterms:modified xsi:type="dcterms:W3CDTF">2024-05-12T19:23:48Z</dcterms:modified>
</cp:coreProperties>
</file>