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67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5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9D263A-C499-47A8-9E61-617EE13F9D9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2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mark" TargetMode="External"/><Relationship Id="rId2" Type="http://schemas.openxmlformats.org/officeDocument/2006/relationships/hyperlink" Target="https://www.hindawi.com/journals/jmath/2022/465601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165168401000378" TargetMode="External"/><Relationship Id="rId5" Type="http://schemas.openxmlformats.org/officeDocument/2006/relationships/hyperlink" Target="https://pillow.readthedocs.io/en/stable/reference/Image.html" TargetMode="External"/><Relationship Id="rId4" Type="http://schemas.openxmlformats.org/officeDocument/2006/relationships/hyperlink" Target="https://www.mdpi.com/2078-2489/11/2/1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97E8157-4378-754A-47AE-0D3A6DB45F2C}"/>
              </a:ext>
            </a:extLst>
          </p:cNvPr>
          <p:cNvGrpSpPr/>
          <p:nvPr/>
        </p:nvGrpSpPr>
        <p:grpSpPr>
          <a:xfrm>
            <a:off x="132503" y="-2305051"/>
            <a:ext cx="11578055" cy="12419379"/>
            <a:chOff x="223686" y="-1479332"/>
            <a:chExt cx="11948315" cy="1218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1BBBC6-543D-8791-2CE1-82CE9EB899D5}"/>
                </a:ext>
              </a:extLst>
            </p:cNvPr>
            <p:cNvGrpSpPr/>
            <p:nvPr/>
          </p:nvGrpSpPr>
          <p:grpSpPr>
            <a:xfrm>
              <a:off x="223686" y="-1479332"/>
              <a:ext cx="11744628" cy="8031990"/>
              <a:chOff x="259556" y="57938"/>
              <a:chExt cx="11744628" cy="803199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96D2A79-1D46-56AD-DAEE-8168C90DB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800" y="5048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0CAE690-7890-5897-0917-2F1D1F406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79206">
                <a:off x="6756400" y="3429000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FA2D1DF-5018-B7F0-9F6B-7CF94D43A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5088" y="669041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68DAE49-D965-82D5-76FB-321BFB165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61311">
                <a:off x="2039201" y="222916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833A27B-9DBD-35A6-B13B-94E6A868D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33259" flipV="1">
                <a:off x="3219367" y="1130970"/>
                <a:ext cx="1155562" cy="84553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0166B78-7BA1-3A56-CCC8-A776CA4E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746570" y="1227659"/>
                <a:ext cx="1219200" cy="89209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66EAA7D-F856-D1F3-332B-68E672985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362348">
                <a:off x="2363636" y="385315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B81D67-01E3-099E-9A66-12B8BE515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4265">
                <a:off x="4313058" y="486294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99AC960-C4B4-9223-2A61-8C6CE871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6828" y="2559766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D2E3608-9BFB-DF37-58A5-AF14D8007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62993">
                <a:off x="96044" y="301437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443B81-B64C-CEA2-1B50-457631590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0072" y="40895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90EBF8-2B41-F10D-9966-B2101622E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86601">
                <a:off x="7874000" y="52800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CB400-2A8D-8070-7BA0-E2C89F02E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56" y="55239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DD9A483-7E8C-A98E-7B2B-9BA323001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539374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2065BB6-29A1-36CE-7A53-803C9A6DB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94486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840A847-F267-1961-CAC0-EB0A0F411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4000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28FB20F-DA82-86F4-00D0-3528652C5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73674">
                <a:off x="3275316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51758AF-6BA7-BC34-9A9C-691A1F722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216129">
                <a:off x="1223472" y="698467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866B49-CDE6-5703-5963-5ECA0E14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517">
                <a:off x="4619702" y="275362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15F9E9D-9EE6-E381-7000-AE5D6703B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4640" y="704101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AC7A8CB-0C46-C447-B914-E46D0D6E2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55029">
                <a:off x="6050614" y="501851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4AA8533-C8D7-F482-3BA2-BC47046D9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4938" y="2120398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1CA421-2588-3F19-5289-229CAE2A6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42354">
                <a:off x="9580072" y="250238"/>
                <a:ext cx="1433512" cy="1048911"/>
              </a:xfrm>
              <a:prstGeom prst="rect">
                <a:avLst/>
              </a:prstGeom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2FC9B95-E6A2-A1CD-C357-060F2471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15432">
              <a:off x="4432171" y="124990"/>
              <a:ext cx="1433512" cy="104891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6D2E566-BF23-2785-2EDC-3AFFDBD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2296920" y="4873002"/>
              <a:ext cx="2417831" cy="176914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199245F-049A-3463-A96C-CDC1FAAE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08045">
              <a:off x="4642298" y="36053"/>
              <a:ext cx="2417831" cy="17691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6DB6B0C-AFA7-4B83-D321-4C5677322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7190">
              <a:off x="5772164" y="6156444"/>
              <a:ext cx="2417831" cy="176914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BA72A61-4C82-5E48-E998-CD632F68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07148" y="7238591"/>
              <a:ext cx="2417831" cy="17691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4688B5E-7995-FA2E-9545-FA3060870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3324360" y="8610344"/>
              <a:ext cx="2417831" cy="17691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846467-7315-9F5A-57DD-F1F2C86B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75291">
              <a:off x="-79885" y="7238591"/>
              <a:ext cx="2417831" cy="17691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40431B-E94D-ACEC-BC72-C40360D6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10078513" y="4434711"/>
              <a:ext cx="2417831" cy="176914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875FADC-D37A-CB14-B3B3-563D8DFF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86883" y="1726945"/>
              <a:ext cx="2417831" cy="1769144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D619BAC-C484-C2AB-BC21-9D2666B2B79E}"/>
              </a:ext>
            </a:extLst>
          </p:cNvPr>
          <p:cNvSpPr txBox="1"/>
          <p:nvPr/>
        </p:nvSpPr>
        <p:spPr>
          <a:xfrm>
            <a:off x="1504010" y="2088953"/>
            <a:ext cx="100050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1" dirty="0" err="1"/>
              <a:t>ImageWatermarking</a:t>
            </a:r>
            <a:endParaRPr lang="en-US" sz="8800" b="1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30B4B5-0F4C-21AA-A5C9-5EFCAFE3EBE3}"/>
              </a:ext>
            </a:extLst>
          </p:cNvPr>
          <p:cNvSpPr txBox="1"/>
          <p:nvPr/>
        </p:nvSpPr>
        <p:spPr>
          <a:xfrm>
            <a:off x="9411765" y="5641737"/>
            <a:ext cx="264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Marcu</a:t>
            </a:r>
            <a:r>
              <a:rPr lang="en-US" dirty="0"/>
              <a:t> Ioan              	</a:t>
            </a:r>
            <a:r>
              <a:rPr lang="en-US" dirty="0" err="1"/>
              <a:t>Nastase</a:t>
            </a:r>
            <a:r>
              <a:rPr lang="en-US" dirty="0"/>
              <a:t> Marius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1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83-DC68-6C14-B38E-1A26C830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9200-3CE5-6383-C094-E50B778C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Watermarking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invizibile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integrează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percepută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avansate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precum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scrambling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haotică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SVD, watermark-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încorporat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sigur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o-RO" sz="180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propunem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atingem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acuratețe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detectării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95% din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standard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prelucrare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(prag mediu)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watermarking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propune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depășească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reducând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vizibilitatea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0%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îmbunătățește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robustețea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împotriva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atacurilor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(prag minim – mediu)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0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7C1-CEE2-9B31-80EA-6F7A16B0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0390-B023-B3B4-530F-3F046BCA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https://www.hindawi.com/journals/jmath/2022/4656010/</a:t>
            </a:r>
            <a:endParaRPr lang="ro-RO" dirty="0"/>
          </a:p>
          <a:p>
            <a:r>
              <a:rPr lang="en-US" dirty="0">
                <a:hlinkClick r:id="rId3"/>
              </a:rPr>
              <a:t>https://en.wikipedia.org/wiki/Watermark</a:t>
            </a:r>
            <a:endParaRPr lang="ro-RO" dirty="0"/>
          </a:p>
          <a:p>
            <a:r>
              <a:rPr lang="ro-RO" dirty="0">
                <a:hlinkClick r:id="rId4"/>
              </a:rPr>
              <a:t>https://www.mdpi.com/2078-2489/11/2/110</a:t>
            </a:r>
            <a:endParaRPr lang="ro-RO" dirty="0"/>
          </a:p>
          <a:p>
            <a:r>
              <a:rPr lang="ro-RO" dirty="0">
                <a:hlinkClick r:id="rId5"/>
              </a:rPr>
              <a:t>https://pillow.readthedocs.io/en/stable/reference/Image.html</a:t>
            </a:r>
            <a:endParaRPr lang="ro-RO" dirty="0"/>
          </a:p>
          <a:p>
            <a:r>
              <a:rPr lang="ro-RO" dirty="0">
                <a:hlinkClick r:id="rId6"/>
              </a:rPr>
              <a:t>https://www.sciencedirect.com/science/article/abs/pii/S0165168401000378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89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97E8157-4378-754A-47AE-0D3A6DB45F2C}"/>
              </a:ext>
            </a:extLst>
          </p:cNvPr>
          <p:cNvGrpSpPr/>
          <p:nvPr/>
        </p:nvGrpSpPr>
        <p:grpSpPr>
          <a:xfrm>
            <a:off x="-304800" y="-933450"/>
            <a:ext cx="12192000" cy="12479110"/>
            <a:chOff x="223686" y="-1479332"/>
            <a:chExt cx="11948315" cy="1218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1BBBC6-543D-8791-2CE1-82CE9EB899D5}"/>
                </a:ext>
              </a:extLst>
            </p:cNvPr>
            <p:cNvGrpSpPr/>
            <p:nvPr/>
          </p:nvGrpSpPr>
          <p:grpSpPr>
            <a:xfrm>
              <a:off x="223686" y="-1479332"/>
              <a:ext cx="11744628" cy="8031990"/>
              <a:chOff x="259556" y="57938"/>
              <a:chExt cx="11744628" cy="803199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96D2A79-1D46-56AD-DAEE-8168C90DB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800" y="5048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0CAE690-7890-5897-0917-2F1D1F406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79206">
                <a:off x="6756400" y="3429000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FA2D1DF-5018-B7F0-9F6B-7CF94D43A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5088" y="669041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68DAE49-D965-82D5-76FB-321BFB165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61311">
                <a:off x="2039201" y="222916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833A27B-9DBD-35A6-B13B-94E6A868D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33259" flipV="1">
                <a:off x="3219367" y="1130970"/>
                <a:ext cx="1155562" cy="84553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0166B78-7BA1-3A56-CCC8-A776CA4E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746570" y="1227659"/>
                <a:ext cx="1219200" cy="89209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66EAA7D-F856-D1F3-332B-68E672985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362348">
                <a:off x="2363636" y="385315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B81D67-01E3-099E-9A66-12B8BE515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4265">
                <a:off x="4313058" y="486294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99AC960-C4B4-9223-2A61-8C6CE871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6828" y="2559766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D2E3608-9BFB-DF37-58A5-AF14D8007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62993">
                <a:off x="96044" y="301437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443B81-B64C-CEA2-1B50-457631590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0072" y="40895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90EBF8-2B41-F10D-9966-B2101622E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86601">
                <a:off x="7874000" y="52800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CB400-2A8D-8070-7BA0-E2C89F02E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56" y="55239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DD9A483-7E8C-A98E-7B2B-9BA323001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539374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2065BB6-29A1-36CE-7A53-803C9A6DB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94486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840A847-F267-1961-CAC0-EB0A0F411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4000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28FB20F-DA82-86F4-00D0-3528652C5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73674">
                <a:off x="3275316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51758AF-6BA7-BC34-9A9C-691A1F722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216129">
                <a:off x="1223472" y="698467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866B49-CDE6-5703-5963-5ECA0E14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517">
                <a:off x="4619702" y="275362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15F9E9D-9EE6-E381-7000-AE5D6703B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4640" y="704101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AC7A8CB-0C46-C447-B914-E46D0D6E2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55029">
                <a:off x="6050614" y="501851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4AA8533-C8D7-F482-3BA2-BC47046D9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4938" y="2120398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1CA421-2588-3F19-5289-229CAE2A6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42354">
                <a:off x="9580072" y="250238"/>
                <a:ext cx="1433512" cy="1048911"/>
              </a:xfrm>
              <a:prstGeom prst="rect">
                <a:avLst/>
              </a:prstGeom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2FC9B95-E6A2-A1CD-C357-060F2471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15432">
              <a:off x="4432171" y="124990"/>
              <a:ext cx="1433512" cy="104891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6D2E566-BF23-2785-2EDC-3AFFDBD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2296920" y="4873002"/>
              <a:ext cx="2417831" cy="176914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199245F-049A-3463-A96C-CDC1FAAE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08045">
              <a:off x="4642298" y="36053"/>
              <a:ext cx="2417831" cy="17691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6DB6B0C-AFA7-4B83-D321-4C5677322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7190">
              <a:off x="5772164" y="6156444"/>
              <a:ext cx="2417831" cy="176914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BA72A61-4C82-5E48-E998-CD632F68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07148" y="7238591"/>
              <a:ext cx="2417831" cy="17691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4688B5E-7995-FA2E-9545-FA3060870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3324360" y="8610344"/>
              <a:ext cx="2417831" cy="17691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846467-7315-9F5A-57DD-F1F2C86B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75291">
              <a:off x="-79885" y="7238591"/>
              <a:ext cx="2417831" cy="17691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40431B-E94D-ACEC-BC72-C40360D6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10078513" y="4434711"/>
              <a:ext cx="2417831" cy="176914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875FADC-D37A-CB14-B3B3-563D8DFF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86883" y="1726945"/>
              <a:ext cx="2417831" cy="1769144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3F39-4925-92E6-019A-652C4D8C3A25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 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Provocări în Watermarking-ul imaginilor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 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Determinarea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Locațiilor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Optime ale Watermark-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așteptate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pPr marL="36900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7B0905-CDB5-6275-3132-ABE0C7F9E5D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Cuprins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5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8F21-F9BB-8325-FA77-68526726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6263-25A1-7C9C-216F-C44C6317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9149"/>
            <a:ext cx="10353762" cy="40587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 îl constituie 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watermarking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invizibilă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detectabilă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fața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atacurilor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avansați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încorpora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mod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degradeze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percepția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totodată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reziste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compresia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redimensionarea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soluții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aplicabil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60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9289-BCDD-79C8-F35E-D984C7EA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Provocări în Watermarking-ul imaginilor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271B-D442-713C-CED8-AD1259D3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0549"/>
            <a:ext cx="10353762" cy="405875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Watermarking-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esențială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protecția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proprietății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intelectuale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mediul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digital,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</a:t>
            </a:r>
            <a:r>
              <a:rPr lang="ro-RO" sz="20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 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echilibru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protejarea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drepturilor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autor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accesul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conținut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Watermarking-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ajută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prevenirea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folosirii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neautorizate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falsificării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având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implicații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publicitate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juridice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plus,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tehnicile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watermarking pe care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propune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esențiale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varietate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practice. De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divertisment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media, watermarking-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fotografiile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videoclipurile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sunt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redistribuite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permisiunea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deținătorilor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drepturi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9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watermarking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invizibil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nu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alterează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suficient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robust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rezista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manipulări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tentative de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înlăturare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32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3596-71AF-5B47-AEB8-B31A947A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710A-6D65-98F9-BE64-251D017C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Scrambling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scrambling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reordonează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watermark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mod care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dificil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detectat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inversat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cunoașterea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cheii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specific.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voi defini procesul ca fiind o combinare a unei secvențe de watermark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 o 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chaotic mapping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posibilă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cheie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adițională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element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perturbație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operație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amestecare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XOR. </a:t>
            </a:r>
            <a:endParaRPr lang="ro-RO" sz="1800" dirty="0">
              <a:solidFill>
                <a:srgbClr val="ECECF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)×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)⊕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f(n) – secvența inițială pe care vom aplica </a:t>
            </a:r>
            <a:r>
              <a:rPr lang="ro-RO" sz="180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scrambling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 – secvență unidimensională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l(n) – secvența generată folosind chaotic mapping </a:t>
            </a:r>
            <a:endParaRPr lang="ro-RO" sz="1800" b="0" i="1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ormula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cum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sunt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amestecate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secvență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haotică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produce un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semnal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care are 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securitate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ridicată.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8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dirty="0">
              <a:solidFill>
                <a:srgbClr val="ECECF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ECECF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5EED-F9F1-7088-DA7F-A7A270C0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4644-22D9-EAB4-FC87-EEE0B260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SVD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esențiale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ale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percepută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Formula general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 a SVD este următoarea: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și V sunt matrici ortogonale care conțin vectorii proprii ai matricilor ai matricilor                                    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este o matrice diagonală care conține valorile singulare ale matricei A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 este transpusa conjugată a lui V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 watermark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adăugat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�</a:t>
            </a:r>
            <a:r>
              <a:rPr lang="en-US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reconstruind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watermark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înmulțirea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matricilor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5CFB4-F640-2A51-57C0-57F60CA3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29" y="3761824"/>
            <a:ext cx="1714739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31DF5-DCCA-9A44-3AC9-A260ADF3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18" y="3061981"/>
            <a:ext cx="1167467" cy="4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7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8B8-13FD-68A7-885A-08ABADE3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A1EF-011A-DD82-1111-9A2BAC5C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ideal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prototipizare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ecosistem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bogat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biblioteci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 o gama largă de biblioteci pentru prelucrarea imaginilor.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numeric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 ajutorul căreia putem manipula eficient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Pillow (PIL Fork)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Este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desena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imagine,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servește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watermark. Pillow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selectată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lucra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1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46F4-F055-EFB8-4A71-38653E60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156" y="524250"/>
            <a:ext cx="9833040" cy="866986"/>
          </a:xfrm>
        </p:spPr>
        <p:txBody>
          <a:bodyPr>
            <a:noAutofit/>
          </a:bodyPr>
          <a:lstStyle/>
          <a:p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Determinarea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Locațiilor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Optime ale Watermark-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9B5F-37C3-A03D-7558-40E2ACB3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o-RO" sz="19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Aplicarea Teoriei Informației</a:t>
            </a:r>
            <a:r>
              <a:rPr lang="ro-RO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9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Teoria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măsura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exploata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date.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watermarking-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pixelilor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texturale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9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zone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pot fi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încorporate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un impact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Calcularea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mutuală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watermark-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uită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sunt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păstrate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codurilor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care pot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rezista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degradarea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calității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compresiei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procesări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imagine.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94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AB43-61E5-0846-C175-82CEB403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așteptate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5F1D-6B34-0516-404A-B204B023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Eficacitatea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Watermarking-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Robustețea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Securitatea</a:t>
            </a: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Validarea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Experimentală</a:t>
            </a: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54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423</TotalTime>
  <Words>911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Calisto MT</vt:lpstr>
      <vt:lpstr>Söhne</vt:lpstr>
      <vt:lpstr>Times New Roman</vt:lpstr>
      <vt:lpstr>Wingdings</vt:lpstr>
      <vt:lpstr>Wingdings 2</vt:lpstr>
      <vt:lpstr>Slate</vt:lpstr>
      <vt:lpstr>PowerPoint Presentation</vt:lpstr>
      <vt:lpstr>PowerPoint Presentation</vt:lpstr>
      <vt:lpstr>Scopul Proiectului</vt:lpstr>
      <vt:lpstr>Provocări în Watermarking-ul imaginilor</vt:lpstr>
      <vt:lpstr>Abordarea Tehnică</vt:lpstr>
      <vt:lpstr>Singular Value Decomposition</vt:lpstr>
      <vt:lpstr>Tehnologii folosite </vt:lpstr>
      <vt:lpstr>Determinarea Locațiilor Optime ale Watermark-ului</vt:lpstr>
      <vt:lpstr>Rezultate așteptate</vt:lpstr>
      <vt:lpstr>Concluzii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 MARCU</dc:creator>
  <cp:lastModifiedBy>IOAN MARCU</cp:lastModifiedBy>
  <cp:revision>5</cp:revision>
  <dcterms:created xsi:type="dcterms:W3CDTF">2024-01-16T12:09:23Z</dcterms:created>
  <dcterms:modified xsi:type="dcterms:W3CDTF">2024-01-17T19:50:32Z</dcterms:modified>
</cp:coreProperties>
</file>