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5"/>
  </p:notesMasterIdLst>
  <p:sldIdLst>
    <p:sldId id="256" r:id="rId2"/>
    <p:sldId id="258" r:id="rId3"/>
    <p:sldId id="260" r:id="rId4"/>
    <p:sldId id="261" r:id="rId5"/>
    <p:sldId id="267" r:id="rId6"/>
    <p:sldId id="312" r:id="rId7"/>
    <p:sldId id="273" r:id="rId8"/>
    <p:sldId id="313" r:id="rId9"/>
    <p:sldId id="314" r:id="rId10"/>
    <p:sldId id="315" r:id="rId11"/>
    <p:sldId id="316" r:id="rId12"/>
    <p:sldId id="317" r:id="rId13"/>
    <p:sldId id="274" r:id="rId14"/>
    <p:sldId id="319" r:id="rId15"/>
    <p:sldId id="320" r:id="rId16"/>
    <p:sldId id="318"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5" r:id="rId31"/>
    <p:sldId id="334" r:id="rId32"/>
    <p:sldId id="336" r:id="rId33"/>
    <p:sldId id="337" r:id="rId34"/>
    <p:sldId id="338" r:id="rId35"/>
    <p:sldId id="340" r:id="rId36"/>
    <p:sldId id="342" r:id="rId37"/>
    <p:sldId id="343" r:id="rId38"/>
    <p:sldId id="344" r:id="rId39"/>
    <p:sldId id="345" r:id="rId40"/>
    <p:sldId id="341" r:id="rId41"/>
    <p:sldId id="346" r:id="rId42"/>
    <p:sldId id="348" r:id="rId43"/>
    <p:sldId id="347" r:id="rId44"/>
  </p:sldIdLst>
  <p:sldSz cx="9144000" cy="5143500" type="screen16x9"/>
  <p:notesSz cx="6858000" cy="9144000"/>
  <p:embeddedFontLst>
    <p:embeddedFont>
      <p:font typeface="Outfit" charset="0"/>
      <p:regular r:id="rId46"/>
      <p:bold r:id="rId47"/>
    </p:embeddedFont>
    <p:embeddedFont>
      <p:font typeface="Outfit Medium" charset="0"/>
      <p:regular r:id="rId48"/>
      <p:bold r:id="rId49"/>
    </p:embeddedFont>
    <p:embeddedFont>
      <p:font typeface="Cambria Math" pitchFamily="18" charset="0"/>
      <p:regular r:id="rId50"/>
    </p:embeddedFont>
    <p:embeddedFont>
      <p:font typeface="Nunito" charset="0"/>
      <p:regular r:id="rId51"/>
      <p:bold r:id="rId52"/>
      <p:italic r:id="rId53"/>
      <p:boldItalic r:id="rId54"/>
    </p:embeddedFont>
    <p:embeddedFont>
      <p:font typeface="DM Sans"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4CAC08E-6C0A-4561-AA52-00260D72423F}">
  <a:tblStyle styleId="{74CAC08E-6C0A-4561-AA52-00260D7242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0" d="100"/>
          <a:sy n="130" d="100"/>
        </p:scale>
        <p:origin x="-1074"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47588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e71a4a866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e71a4a86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1" r:id="rId7"/>
    <p:sldLayoutId id="2147483662" r:id="rId8"/>
    <p:sldLayoutId id="2147483666" r:id="rId9"/>
    <p:sldLayoutId id="2147483671"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10537" y="956862"/>
            <a:ext cx="5535175"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dirty="0" smtClean="0"/>
              <a:t>Kvalitet podataka</a:t>
            </a:r>
            <a:r>
              <a:rPr lang="en" b="1" dirty="0" smtClean="0"/>
              <a:t> </a:t>
            </a:r>
            <a:r>
              <a:rPr lang="en" b="1" dirty="0"/>
              <a:t/>
            </a:r>
            <a:br>
              <a:rPr lang="en" b="1" dirty="0"/>
            </a:br>
            <a:r>
              <a:rPr lang="en" sz="2200" dirty="0" smtClean="0"/>
              <a:t>Prikupljanje </a:t>
            </a:r>
            <a:r>
              <a:rPr lang="sr-Latn-RS" sz="2200" dirty="0"/>
              <a:t>i</a:t>
            </a:r>
            <a:r>
              <a:rPr lang="en" sz="2200" dirty="0" smtClean="0"/>
              <a:t> predobrada podataka za Ma</a:t>
            </a:r>
            <a:r>
              <a:rPr lang="sr-Latn-RS" sz="2200" dirty="0" smtClean="0"/>
              <a:t>šinsko učenje</a:t>
            </a:r>
            <a:endParaRPr sz="4800" dirty="0"/>
          </a:p>
        </p:txBody>
      </p:sp>
      <p:cxnSp>
        <p:nvCxnSpPr>
          <p:cNvPr id="346" name="Google Shape;346;p36"/>
          <p:cNvCxnSpPr/>
          <p:nvPr/>
        </p:nvCxnSpPr>
        <p:spPr>
          <a:xfrm>
            <a:off x="381000" y="1962150"/>
            <a:ext cx="4967775"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36"/>
          <p:cNvSpPr txBox="1">
            <a:spLocks noGrp="1"/>
          </p:cNvSpPr>
          <p:nvPr>
            <p:ph type="subTitle" idx="1"/>
          </p:nvPr>
        </p:nvSpPr>
        <p:spPr>
          <a:xfrm>
            <a:off x="6102" y="4722900"/>
            <a:ext cx="9067800" cy="420600"/>
          </a:xfrm>
          <a:prstGeom prst="rect">
            <a:avLst/>
          </a:prstGeom>
        </p:spPr>
        <p:txBody>
          <a:bodyPr spcFirstLastPara="1" wrap="square" lIns="91425" tIns="91425" rIns="91425" bIns="91425" anchor="t" anchorCtr="0">
            <a:noAutofit/>
          </a:bodyPr>
          <a:lstStyle/>
          <a:p>
            <a:pPr marL="0" lvl="0" indent="0"/>
            <a:r>
              <a:rPr lang="sr-Latn-RS" dirty="0" smtClean="0"/>
              <a:t>Mentor:</a:t>
            </a:r>
            <a:r>
              <a:rPr lang="sr-Cyrl-RS" dirty="0" smtClean="0"/>
              <a:t> </a:t>
            </a:r>
            <a:r>
              <a:rPr lang="sr-Latn-RS" dirty="0" smtClean="0"/>
              <a:t>doc. dr</a:t>
            </a:r>
            <a:r>
              <a:rPr lang="sr-Cyrl-RS" dirty="0" smtClean="0"/>
              <a:t> </a:t>
            </a:r>
            <a:r>
              <a:rPr lang="sr-Latn-RS" dirty="0" smtClean="0"/>
              <a:t>Aleksandar Stanimirović</a:t>
            </a:r>
            <a:r>
              <a:rPr lang="sr-Cyrl-RS" dirty="0" smtClean="0"/>
              <a:t>                                               </a:t>
            </a:r>
            <a:r>
              <a:rPr lang="en-US" dirty="0" smtClean="0"/>
              <a:t>Student: </a:t>
            </a:r>
            <a:r>
              <a:rPr lang="en-US" dirty="0" err="1" smtClean="0"/>
              <a:t>Nastasija</a:t>
            </a:r>
            <a:r>
              <a:rPr lang="en-US" dirty="0" smtClean="0"/>
              <a:t> </a:t>
            </a:r>
            <a:r>
              <a:rPr lang="en-US" dirty="0" err="1" smtClean="0"/>
              <a:t>Stankovi</a:t>
            </a:r>
            <a:r>
              <a:rPr lang="sr-Latn-RS" dirty="0" smtClean="0"/>
              <a:t>ć</a:t>
            </a:r>
            <a:r>
              <a:rPr lang="sr-Cyrl-RS" dirty="0" smtClean="0"/>
              <a:t> 1622</a:t>
            </a:r>
            <a:endParaRPr dirty="0"/>
          </a:p>
        </p:txBody>
      </p:sp>
      <p:cxnSp>
        <p:nvCxnSpPr>
          <p:cNvPr id="27" name="Google Shape;346;p36"/>
          <p:cNvCxnSpPr/>
          <p:nvPr/>
        </p:nvCxnSpPr>
        <p:spPr>
          <a:xfrm>
            <a:off x="381000" y="3340501"/>
            <a:ext cx="4967775" cy="0"/>
          </a:xfrm>
          <a:prstGeom prst="straightConnector1">
            <a:avLst/>
          </a:prstGeom>
          <a:noFill/>
          <a:ln w="19050" cap="flat" cmpd="sng">
            <a:solidFill>
              <a:schemeClr val="dk1"/>
            </a:solidFill>
            <a:prstDash val="solid"/>
            <a:round/>
            <a:headEnd type="none" w="med" len="med"/>
            <a:tailEnd type="none" w="med" len="med"/>
          </a:ln>
        </p:spPr>
      </p:cxnSp>
      <p:pic>
        <p:nvPicPr>
          <p:cNvPr id="28" name="image2.jpeg"/>
          <p:cNvPicPr/>
          <p:nvPr/>
        </p:nvPicPr>
        <p:blipFill>
          <a:blip r:embed="rId3" cstate="print"/>
          <a:stretch>
            <a:fillRect/>
          </a:stretch>
        </p:blipFill>
        <p:spPr>
          <a:xfrm>
            <a:off x="76200" y="55436"/>
            <a:ext cx="1069340" cy="10693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Aktuelnost </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523220"/>
          </a:xfrm>
          <a:prstGeom prst="rect">
            <a:avLst/>
          </a:prstGeom>
        </p:spPr>
        <p:txBody>
          <a:bodyPr wrap="square">
            <a:spAutoFit/>
          </a:bodyPr>
          <a:lstStyle/>
          <a:p>
            <a:pPr algn="just"/>
            <a:r>
              <a:rPr lang="vi-VN" dirty="0">
                <a:solidFill>
                  <a:schemeClr val="tx1"/>
                </a:solidFill>
              </a:rPr>
              <a:t>Aktuelnost podataka predstavlja meru kvaliteta podataka koja se odnosi na dostupnost i ažuriranost podataka u određenom vremenskom trenutku.</a:t>
            </a:r>
            <a:endParaRPr lang="en-US" dirty="0">
              <a:solidFill>
                <a:schemeClr val="tx1"/>
              </a:solidFill>
            </a:endParaRPr>
          </a:p>
        </p:txBody>
      </p:sp>
      <p:sp>
        <p:nvSpPr>
          <p:cNvPr id="16" name="Google Shape;730;p53"/>
          <p:cNvSpPr txBox="1">
            <a:spLocks/>
          </p:cNvSpPr>
          <p:nvPr/>
        </p:nvSpPr>
        <p:spPr>
          <a:xfrm>
            <a:off x="-1676400" y="242468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Relevantnost</a:t>
            </a:r>
            <a:endParaRPr lang="sr-Latn-RS" dirty="0"/>
          </a:p>
        </p:txBody>
      </p:sp>
      <p:sp>
        <p:nvSpPr>
          <p:cNvPr id="3" name="Rectangle 2"/>
          <p:cNvSpPr/>
          <p:nvPr/>
        </p:nvSpPr>
        <p:spPr>
          <a:xfrm>
            <a:off x="457200" y="3116334"/>
            <a:ext cx="7315200" cy="954107"/>
          </a:xfrm>
          <a:prstGeom prst="rect">
            <a:avLst/>
          </a:prstGeom>
        </p:spPr>
        <p:txBody>
          <a:bodyPr wrap="square">
            <a:spAutoFit/>
          </a:bodyPr>
          <a:lstStyle/>
          <a:p>
            <a:pPr algn="just"/>
            <a:r>
              <a:rPr lang="vi-VN" dirty="0">
                <a:solidFill>
                  <a:schemeClr val="tx1"/>
                </a:solidFill>
              </a:rPr>
              <a:t>Relevantnost podataka je dimenzija koja određuje koliko su informacije sadržane u skupu podataka značajne za specifične ciljeve analize ili odlučivanja. Stepen u kojem podaci odgovaraju i pomažu u ispunjavanju konkretnih informacionih potreba direktno utiče na njihovu korisnost i </a:t>
            </a:r>
            <a:r>
              <a:rPr lang="vi-VN" dirty="0" smtClean="0">
                <a:solidFill>
                  <a:schemeClr val="tx1"/>
                </a:solidFill>
              </a:rPr>
              <a:t>vrednost</a:t>
            </a:r>
            <a:r>
              <a:rPr lang="sr-Latn-RS" dirty="0" smtClean="0">
                <a:solidFill>
                  <a:schemeClr val="tx1"/>
                </a:solidFill>
              </a:rPr>
              <a:t>.</a:t>
            </a:r>
            <a:endParaRPr lang="en-US" dirty="0">
              <a:solidFill>
                <a:schemeClr val="tx1"/>
              </a:solidFill>
            </a:endParaRPr>
          </a:p>
        </p:txBody>
      </p:sp>
      <p:grpSp>
        <p:nvGrpSpPr>
          <p:cNvPr id="8" name="Google Shape;10133;p87"/>
          <p:cNvGrpSpPr/>
          <p:nvPr/>
        </p:nvGrpSpPr>
        <p:grpSpPr>
          <a:xfrm>
            <a:off x="4953000" y="1415900"/>
            <a:ext cx="685800" cy="698650"/>
            <a:chOff x="-33314675" y="2275050"/>
            <a:chExt cx="291450" cy="293000"/>
          </a:xfrm>
        </p:grpSpPr>
        <p:sp>
          <p:nvSpPr>
            <p:cNvPr id="9" name="Google Shape;10134;p87"/>
            <p:cNvSpPr/>
            <p:nvPr/>
          </p:nvSpPr>
          <p:spPr>
            <a:xfrm>
              <a:off x="-33143750" y="2275050"/>
              <a:ext cx="120525" cy="120525"/>
            </a:xfrm>
            <a:custGeom>
              <a:avLst/>
              <a:gdLst/>
              <a:ahLst/>
              <a:cxnLst/>
              <a:rect l="l" t="t" r="r" b="b"/>
              <a:pathLst>
                <a:path w="4821" h="4821" extrusionOk="0">
                  <a:moveTo>
                    <a:pt x="2426" y="725"/>
                  </a:moveTo>
                  <a:cubicBezTo>
                    <a:pt x="3371" y="725"/>
                    <a:pt x="4096" y="1512"/>
                    <a:pt x="4096" y="2458"/>
                  </a:cubicBezTo>
                  <a:cubicBezTo>
                    <a:pt x="4159" y="3403"/>
                    <a:pt x="3371" y="4159"/>
                    <a:pt x="2426" y="4159"/>
                  </a:cubicBezTo>
                  <a:cubicBezTo>
                    <a:pt x="1481" y="4159"/>
                    <a:pt x="725" y="3403"/>
                    <a:pt x="725" y="2458"/>
                  </a:cubicBezTo>
                  <a:cubicBezTo>
                    <a:pt x="725" y="1512"/>
                    <a:pt x="1481" y="725"/>
                    <a:pt x="2426" y="725"/>
                  </a:cubicBezTo>
                  <a:close/>
                  <a:moveTo>
                    <a:pt x="2426" y="0"/>
                  </a:moveTo>
                  <a:cubicBezTo>
                    <a:pt x="1071" y="0"/>
                    <a:pt x="0" y="1103"/>
                    <a:pt x="0" y="2426"/>
                  </a:cubicBezTo>
                  <a:cubicBezTo>
                    <a:pt x="0" y="3749"/>
                    <a:pt x="1071" y="4820"/>
                    <a:pt x="2426" y="4820"/>
                  </a:cubicBezTo>
                  <a:cubicBezTo>
                    <a:pt x="3749" y="4820"/>
                    <a:pt x="4821" y="3749"/>
                    <a:pt x="4821" y="2426"/>
                  </a:cubicBezTo>
                  <a:cubicBezTo>
                    <a:pt x="4821" y="1103"/>
                    <a:pt x="3749"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 name="Google Shape;10135;p87"/>
            <p:cNvSpPr/>
            <p:nvPr/>
          </p:nvSpPr>
          <p:spPr>
            <a:xfrm>
              <a:off x="-33093350" y="2309700"/>
              <a:ext cx="35475" cy="34675"/>
            </a:xfrm>
            <a:custGeom>
              <a:avLst/>
              <a:gdLst/>
              <a:ahLst/>
              <a:cxnLst/>
              <a:rect l="l" t="t" r="r" b="b"/>
              <a:pathLst>
                <a:path w="1419" h="1387" extrusionOk="0">
                  <a:moveTo>
                    <a:pt x="347" y="0"/>
                  </a:moveTo>
                  <a:cubicBezTo>
                    <a:pt x="158" y="0"/>
                    <a:pt x="1" y="158"/>
                    <a:pt x="1" y="347"/>
                  </a:cubicBezTo>
                  <a:lnTo>
                    <a:pt x="1" y="1009"/>
                  </a:lnTo>
                  <a:cubicBezTo>
                    <a:pt x="1" y="1229"/>
                    <a:pt x="158" y="1387"/>
                    <a:pt x="347" y="1387"/>
                  </a:cubicBezTo>
                  <a:lnTo>
                    <a:pt x="1040" y="1387"/>
                  </a:lnTo>
                  <a:cubicBezTo>
                    <a:pt x="1229" y="1387"/>
                    <a:pt x="1387" y="1229"/>
                    <a:pt x="1387" y="1009"/>
                  </a:cubicBezTo>
                  <a:cubicBezTo>
                    <a:pt x="1418" y="883"/>
                    <a:pt x="1261" y="694"/>
                    <a:pt x="1072" y="694"/>
                  </a:cubicBezTo>
                  <a:lnTo>
                    <a:pt x="725" y="694"/>
                  </a:lnTo>
                  <a:lnTo>
                    <a:pt x="725" y="347"/>
                  </a:ln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10136;p87"/>
            <p:cNvSpPr/>
            <p:nvPr/>
          </p:nvSpPr>
          <p:spPr>
            <a:xfrm>
              <a:off x="-33314675" y="2328600"/>
              <a:ext cx="239475" cy="239450"/>
            </a:xfrm>
            <a:custGeom>
              <a:avLst/>
              <a:gdLst/>
              <a:ahLst/>
              <a:cxnLst/>
              <a:rect l="l" t="t" r="r" b="b"/>
              <a:pathLst>
                <a:path w="9579" h="9578" extrusionOk="0">
                  <a:moveTo>
                    <a:pt x="3057" y="631"/>
                  </a:moveTo>
                  <a:cubicBezTo>
                    <a:pt x="3624" y="631"/>
                    <a:pt x="4096" y="1103"/>
                    <a:pt x="4096" y="1639"/>
                  </a:cubicBezTo>
                  <a:cubicBezTo>
                    <a:pt x="4096" y="2206"/>
                    <a:pt x="3624" y="2678"/>
                    <a:pt x="3057" y="2678"/>
                  </a:cubicBezTo>
                  <a:cubicBezTo>
                    <a:pt x="2521" y="2678"/>
                    <a:pt x="2049" y="2206"/>
                    <a:pt x="2049" y="1639"/>
                  </a:cubicBezTo>
                  <a:cubicBezTo>
                    <a:pt x="2049" y="1103"/>
                    <a:pt x="2490" y="631"/>
                    <a:pt x="3057" y="631"/>
                  </a:cubicBezTo>
                  <a:close/>
                  <a:moveTo>
                    <a:pt x="3063" y="3369"/>
                  </a:moveTo>
                  <a:cubicBezTo>
                    <a:pt x="3690" y="3369"/>
                    <a:pt x="4308" y="3646"/>
                    <a:pt x="4726" y="4065"/>
                  </a:cubicBezTo>
                  <a:lnTo>
                    <a:pt x="4411" y="4065"/>
                  </a:lnTo>
                  <a:cubicBezTo>
                    <a:pt x="3844" y="4065"/>
                    <a:pt x="3372" y="4506"/>
                    <a:pt x="3372" y="5073"/>
                  </a:cubicBezTo>
                  <a:lnTo>
                    <a:pt x="3372" y="6774"/>
                  </a:lnTo>
                  <a:lnTo>
                    <a:pt x="662" y="6774"/>
                  </a:lnTo>
                  <a:lnTo>
                    <a:pt x="662" y="5892"/>
                  </a:lnTo>
                  <a:cubicBezTo>
                    <a:pt x="662" y="4569"/>
                    <a:pt x="1702" y="3435"/>
                    <a:pt x="2962" y="3372"/>
                  </a:cubicBezTo>
                  <a:cubicBezTo>
                    <a:pt x="2996" y="3370"/>
                    <a:pt x="3029" y="3369"/>
                    <a:pt x="3063" y="3369"/>
                  </a:cubicBezTo>
                  <a:close/>
                  <a:moveTo>
                    <a:pt x="7215" y="4726"/>
                  </a:moveTo>
                  <a:cubicBezTo>
                    <a:pt x="7373" y="4726"/>
                    <a:pt x="7530" y="4884"/>
                    <a:pt x="7530" y="5073"/>
                  </a:cubicBezTo>
                  <a:lnTo>
                    <a:pt x="7530" y="6774"/>
                  </a:lnTo>
                  <a:lnTo>
                    <a:pt x="4096" y="6774"/>
                  </a:lnTo>
                  <a:lnTo>
                    <a:pt x="4096" y="5073"/>
                  </a:lnTo>
                  <a:cubicBezTo>
                    <a:pt x="4096" y="4884"/>
                    <a:pt x="4254" y="4726"/>
                    <a:pt x="4443" y="4726"/>
                  </a:cubicBezTo>
                  <a:close/>
                  <a:moveTo>
                    <a:pt x="8586" y="7495"/>
                  </a:moveTo>
                  <a:cubicBezTo>
                    <a:pt x="8753" y="7495"/>
                    <a:pt x="8885" y="7644"/>
                    <a:pt x="8885" y="7845"/>
                  </a:cubicBezTo>
                  <a:lnTo>
                    <a:pt x="8885" y="8885"/>
                  </a:lnTo>
                  <a:lnTo>
                    <a:pt x="662" y="8885"/>
                  </a:lnTo>
                  <a:lnTo>
                    <a:pt x="662" y="7499"/>
                  </a:lnTo>
                  <a:lnTo>
                    <a:pt x="8539" y="7499"/>
                  </a:lnTo>
                  <a:cubicBezTo>
                    <a:pt x="8555" y="7496"/>
                    <a:pt x="8571" y="7495"/>
                    <a:pt x="8586" y="7495"/>
                  </a:cubicBezTo>
                  <a:close/>
                  <a:moveTo>
                    <a:pt x="3057" y="1"/>
                  </a:moveTo>
                  <a:cubicBezTo>
                    <a:pt x="2112" y="1"/>
                    <a:pt x="1387" y="725"/>
                    <a:pt x="1387" y="1702"/>
                  </a:cubicBezTo>
                  <a:cubicBezTo>
                    <a:pt x="1387" y="2206"/>
                    <a:pt x="1576" y="2647"/>
                    <a:pt x="1923" y="2930"/>
                  </a:cubicBezTo>
                  <a:cubicBezTo>
                    <a:pt x="820" y="3403"/>
                    <a:pt x="1" y="4600"/>
                    <a:pt x="1" y="5923"/>
                  </a:cubicBezTo>
                  <a:lnTo>
                    <a:pt x="1" y="9263"/>
                  </a:lnTo>
                  <a:cubicBezTo>
                    <a:pt x="1" y="9420"/>
                    <a:pt x="127" y="9578"/>
                    <a:pt x="316" y="9578"/>
                  </a:cubicBezTo>
                  <a:lnTo>
                    <a:pt x="9200" y="9578"/>
                  </a:lnTo>
                  <a:cubicBezTo>
                    <a:pt x="9421" y="9578"/>
                    <a:pt x="9578" y="9420"/>
                    <a:pt x="9578" y="9200"/>
                  </a:cubicBezTo>
                  <a:lnTo>
                    <a:pt x="9578" y="7845"/>
                  </a:lnTo>
                  <a:cubicBezTo>
                    <a:pt x="9578" y="7278"/>
                    <a:pt x="9106" y="6806"/>
                    <a:pt x="8539" y="6806"/>
                  </a:cubicBezTo>
                  <a:lnTo>
                    <a:pt x="8192" y="6806"/>
                  </a:lnTo>
                  <a:lnTo>
                    <a:pt x="8192" y="5104"/>
                  </a:lnTo>
                  <a:cubicBezTo>
                    <a:pt x="8192" y="4569"/>
                    <a:pt x="7719" y="4096"/>
                    <a:pt x="7152" y="4096"/>
                  </a:cubicBezTo>
                  <a:lnTo>
                    <a:pt x="5577" y="4096"/>
                  </a:lnTo>
                  <a:cubicBezTo>
                    <a:pt x="5231" y="3561"/>
                    <a:pt x="4758" y="3183"/>
                    <a:pt x="4222" y="2930"/>
                  </a:cubicBezTo>
                  <a:cubicBezTo>
                    <a:pt x="4569" y="2615"/>
                    <a:pt x="4758" y="2206"/>
                    <a:pt x="4758" y="1702"/>
                  </a:cubicBezTo>
                  <a:cubicBezTo>
                    <a:pt x="4758" y="725"/>
                    <a:pt x="4002"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2" name="Google Shape;9906;p86"/>
          <p:cNvSpPr/>
          <p:nvPr/>
        </p:nvSpPr>
        <p:spPr>
          <a:xfrm>
            <a:off x="2819400" y="3803741"/>
            <a:ext cx="609600" cy="533400"/>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007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146733"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Jasnoća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954107"/>
          </a:xfrm>
          <a:prstGeom prst="rect">
            <a:avLst/>
          </a:prstGeom>
        </p:spPr>
        <p:txBody>
          <a:bodyPr wrap="square">
            <a:spAutoFit/>
          </a:bodyPr>
          <a:lstStyle/>
          <a:p>
            <a:pPr algn="just"/>
            <a:r>
              <a:rPr lang="vi-VN" dirty="0">
                <a:solidFill>
                  <a:schemeClr val="tx1"/>
                </a:solidFill>
              </a:rPr>
              <a:t>Jasnoća podataka omogućava korisnicima da razumeju podatke bez zabune ili pogrešnog tumačenja. Ona se odnosi na lakoću sa kojom se podaci mogu interpretirati, i to ne samo od strane analitičara, već i od strane svih koji se oslanjaju na te podatke za donošenje odluka.</a:t>
            </a:r>
            <a:endParaRPr lang="en-US" dirty="0">
              <a:solidFill>
                <a:schemeClr val="tx1"/>
              </a:solidFill>
            </a:endParaRPr>
          </a:p>
        </p:txBody>
      </p:sp>
      <p:sp>
        <p:nvSpPr>
          <p:cNvPr id="16" name="Google Shape;730;p53"/>
          <p:cNvSpPr txBox="1">
            <a:spLocks/>
          </p:cNvSpPr>
          <p:nvPr/>
        </p:nvSpPr>
        <p:spPr>
          <a:xfrm>
            <a:off x="-1676400" y="242316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dirty="0" err="1" smtClean="0"/>
              <a:t>Jedinstvenost</a:t>
            </a:r>
            <a:endParaRPr lang="sr-Latn-RS" dirty="0"/>
          </a:p>
        </p:txBody>
      </p:sp>
      <p:sp>
        <p:nvSpPr>
          <p:cNvPr id="4" name="Rectangle 3"/>
          <p:cNvSpPr/>
          <p:nvPr/>
        </p:nvSpPr>
        <p:spPr>
          <a:xfrm>
            <a:off x="228600" y="3105150"/>
            <a:ext cx="7772400" cy="1169551"/>
          </a:xfrm>
          <a:prstGeom prst="rect">
            <a:avLst/>
          </a:prstGeom>
        </p:spPr>
        <p:txBody>
          <a:bodyPr wrap="square">
            <a:spAutoFit/>
          </a:bodyPr>
          <a:lstStyle/>
          <a:p>
            <a:r>
              <a:rPr lang="en-US" dirty="0" err="1">
                <a:solidFill>
                  <a:schemeClr val="tx1"/>
                </a:solidFill>
              </a:rPr>
              <a:t>Jedinstvenost</a:t>
            </a:r>
            <a:r>
              <a:rPr lang="en-US" dirty="0">
                <a:solidFill>
                  <a:schemeClr val="tx1"/>
                </a:solidFill>
              </a:rPr>
              <a:t> </a:t>
            </a:r>
            <a:r>
              <a:rPr lang="en-US" dirty="0" err="1">
                <a:solidFill>
                  <a:schemeClr val="tx1"/>
                </a:solidFill>
              </a:rPr>
              <a:t>predstavlja</a:t>
            </a:r>
            <a:r>
              <a:rPr lang="en-US" dirty="0">
                <a:solidFill>
                  <a:schemeClr val="tx1"/>
                </a:solidFill>
              </a:rPr>
              <a:t> </a:t>
            </a:r>
            <a:r>
              <a:rPr lang="en-US" dirty="0" err="1">
                <a:solidFill>
                  <a:schemeClr val="tx1"/>
                </a:solidFill>
              </a:rPr>
              <a:t>osobinu</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koja</a:t>
            </a:r>
            <a:r>
              <a:rPr lang="en-US" dirty="0">
                <a:solidFill>
                  <a:schemeClr val="tx1"/>
                </a:solidFill>
              </a:rPr>
              <a:t> se </a:t>
            </a:r>
            <a:r>
              <a:rPr lang="en-US" dirty="0" err="1">
                <a:solidFill>
                  <a:schemeClr val="tx1"/>
                </a:solidFill>
              </a:rPr>
              <a:t>odnosi</a:t>
            </a:r>
            <a:r>
              <a:rPr lang="en-US" dirty="0">
                <a:solidFill>
                  <a:schemeClr val="tx1"/>
                </a:solidFill>
              </a:rPr>
              <a:t> </a:t>
            </a:r>
            <a:r>
              <a:rPr lang="en-US" dirty="0" err="1">
                <a:solidFill>
                  <a:schemeClr val="tx1"/>
                </a:solidFill>
              </a:rPr>
              <a:t>na</a:t>
            </a:r>
            <a:r>
              <a:rPr lang="en-US" dirty="0">
                <a:solidFill>
                  <a:schemeClr val="tx1"/>
                </a:solidFill>
              </a:rPr>
              <a:t> </a:t>
            </a:r>
            <a:r>
              <a:rPr lang="en-US" dirty="0" err="1">
                <a:solidFill>
                  <a:schemeClr val="tx1"/>
                </a:solidFill>
              </a:rPr>
              <a:t>svaku</a:t>
            </a:r>
            <a:r>
              <a:rPr lang="en-US" dirty="0">
                <a:solidFill>
                  <a:schemeClr val="tx1"/>
                </a:solidFill>
              </a:rPr>
              <a:t> </a:t>
            </a:r>
            <a:r>
              <a:rPr lang="en-US" dirty="0" err="1">
                <a:solidFill>
                  <a:schemeClr val="tx1"/>
                </a:solidFill>
              </a:rPr>
              <a:t>pojedinačnu</a:t>
            </a:r>
            <a:r>
              <a:rPr lang="en-US" dirty="0">
                <a:solidFill>
                  <a:schemeClr val="tx1"/>
                </a:solidFill>
              </a:rPr>
              <a:t> </a:t>
            </a:r>
            <a:r>
              <a:rPr lang="en-US" dirty="0" err="1">
                <a:solidFill>
                  <a:schemeClr val="tx1"/>
                </a:solidFill>
              </a:rPr>
              <a:t>stavku</a:t>
            </a:r>
            <a:r>
              <a:rPr lang="en-US" dirty="0">
                <a:solidFill>
                  <a:schemeClr val="tx1"/>
                </a:solidFill>
              </a:rPr>
              <a:t> u </a:t>
            </a:r>
            <a:r>
              <a:rPr lang="en-US" dirty="0" err="1">
                <a:solidFill>
                  <a:schemeClr val="tx1"/>
                </a:solidFill>
              </a:rPr>
              <a:t>podacima</a:t>
            </a:r>
            <a:r>
              <a:rPr lang="en-US" dirty="0">
                <a:solidFill>
                  <a:schemeClr val="tx1"/>
                </a:solidFill>
              </a:rPr>
              <a:t> </a:t>
            </a:r>
            <a:r>
              <a:rPr lang="en-US" dirty="0" err="1">
                <a:solidFill>
                  <a:schemeClr val="tx1"/>
                </a:solidFill>
              </a:rPr>
              <a:t>gde</a:t>
            </a:r>
            <a:r>
              <a:rPr lang="en-US" dirty="0">
                <a:solidFill>
                  <a:schemeClr val="tx1"/>
                </a:solidFill>
              </a:rPr>
              <a:t> se </a:t>
            </a:r>
            <a:r>
              <a:rPr lang="en-US" dirty="0" err="1">
                <a:solidFill>
                  <a:schemeClr val="tx1"/>
                </a:solidFill>
              </a:rPr>
              <a:t>većim</a:t>
            </a:r>
            <a:r>
              <a:rPr lang="en-US" dirty="0">
                <a:solidFill>
                  <a:schemeClr val="tx1"/>
                </a:solidFill>
              </a:rPr>
              <a:t> </a:t>
            </a:r>
            <a:r>
              <a:rPr lang="en-US" dirty="0" err="1">
                <a:solidFill>
                  <a:schemeClr val="tx1"/>
                </a:solidFill>
              </a:rPr>
              <a:t>kvalitetom</a:t>
            </a:r>
            <a:r>
              <a:rPr lang="en-US" dirty="0">
                <a:solidFill>
                  <a:schemeClr val="tx1"/>
                </a:solidFill>
              </a:rPr>
              <a:t> </a:t>
            </a:r>
            <a:r>
              <a:rPr lang="en-US" dirty="0" err="1">
                <a:solidFill>
                  <a:schemeClr val="tx1"/>
                </a:solidFill>
              </a:rPr>
              <a:t>podrazumeva</a:t>
            </a:r>
            <a:r>
              <a:rPr lang="en-US" dirty="0">
                <a:solidFill>
                  <a:schemeClr val="tx1"/>
                </a:solidFill>
              </a:rPr>
              <a:t> i </a:t>
            </a:r>
            <a:r>
              <a:rPr lang="en-US" dirty="0" err="1">
                <a:solidFill>
                  <a:schemeClr val="tx1"/>
                </a:solidFill>
              </a:rPr>
              <a:t>veća</a:t>
            </a:r>
            <a:r>
              <a:rPr lang="en-US" dirty="0">
                <a:solidFill>
                  <a:schemeClr val="tx1"/>
                </a:solidFill>
              </a:rPr>
              <a:t> </a:t>
            </a:r>
            <a:r>
              <a:rPr lang="en-US" dirty="0" err="1">
                <a:solidFill>
                  <a:schemeClr val="tx1"/>
                </a:solidFill>
              </a:rPr>
              <a:t>količina</a:t>
            </a:r>
            <a:r>
              <a:rPr lang="en-US" dirty="0">
                <a:solidFill>
                  <a:schemeClr val="tx1"/>
                </a:solidFill>
              </a:rPr>
              <a:t> </a:t>
            </a:r>
            <a:r>
              <a:rPr lang="en-US" dirty="0" err="1">
                <a:solidFill>
                  <a:schemeClr val="tx1"/>
                </a:solidFill>
              </a:rPr>
              <a:t>jedinstvenih</a:t>
            </a:r>
            <a:r>
              <a:rPr lang="en-US" dirty="0">
                <a:solidFill>
                  <a:schemeClr val="tx1"/>
                </a:solidFill>
              </a:rPr>
              <a:t> </a:t>
            </a:r>
            <a:r>
              <a:rPr lang="en-US" dirty="0" err="1">
                <a:solidFill>
                  <a:schemeClr val="tx1"/>
                </a:solidFill>
              </a:rPr>
              <a:t>podataka</a:t>
            </a:r>
            <a:r>
              <a:rPr lang="en-US" dirty="0">
                <a:solidFill>
                  <a:schemeClr val="tx1"/>
                </a:solidFill>
              </a:rPr>
              <a:t>. </a:t>
            </a:r>
            <a:endParaRPr lang="en-US" dirty="0" smtClean="0">
              <a:solidFill>
                <a:schemeClr val="tx1"/>
              </a:solidFill>
            </a:endParaRPr>
          </a:p>
          <a:p>
            <a:endParaRPr lang="en-US" dirty="0">
              <a:solidFill>
                <a:schemeClr val="tx1"/>
              </a:solidFill>
            </a:endParaRPr>
          </a:p>
          <a:p>
            <a:r>
              <a:rPr lang="en-US" dirty="0" err="1" smtClean="0">
                <a:solidFill>
                  <a:schemeClr val="tx1"/>
                </a:solidFill>
              </a:rPr>
              <a:t>Jedinstvenost</a:t>
            </a:r>
            <a:r>
              <a:rPr lang="en-US" dirty="0" smtClean="0">
                <a:solidFill>
                  <a:schemeClr val="tx1"/>
                </a:solidFill>
              </a:rPr>
              <a:t> </a:t>
            </a:r>
            <a:r>
              <a:rPr lang="en-US" dirty="0" err="1">
                <a:solidFill>
                  <a:schemeClr val="tx1"/>
                </a:solidFill>
              </a:rPr>
              <a:t>jeste</a:t>
            </a:r>
            <a:r>
              <a:rPr lang="en-US" dirty="0">
                <a:solidFill>
                  <a:schemeClr val="tx1"/>
                </a:solidFill>
              </a:rPr>
              <a:t> </a:t>
            </a:r>
            <a:r>
              <a:rPr lang="en-US" dirty="0" err="1">
                <a:solidFill>
                  <a:schemeClr val="tx1"/>
                </a:solidFill>
              </a:rPr>
              <a:t>suprotnost</a:t>
            </a:r>
            <a:r>
              <a:rPr lang="en-US" dirty="0">
                <a:solidFill>
                  <a:schemeClr val="tx1"/>
                </a:solidFill>
              </a:rPr>
              <a:t> </a:t>
            </a:r>
            <a:r>
              <a:rPr lang="en-US" dirty="0" err="1">
                <a:solidFill>
                  <a:schemeClr val="tx1"/>
                </a:solidFill>
              </a:rPr>
              <a:t>multiplikativnosti</a:t>
            </a:r>
            <a:r>
              <a:rPr lang="en-US" dirty="0">
                <a:solidFill>
                  <a:schemeClr val="tx1"/>
                </a:solidFill>
              </a:rPr>
              <a:t> </a:t>
            </a:r>
            <a:r>
              <a:rPr lang="en-US" dirty="0" err="1">
                <a:solidFill>
                  <a:schemeClr val="tx1"/>
                </a:solidFill>
              </a:rPr>
              <a:t>podataka</a:t>
            </a:r>
            <a:r>
              <a:rPr lang="en-US" dirty="0">
                <a:solidFill>
                  <a:schemeClr val="tx1"/>
                </a:solidFill>
              </a:rPr>
              <a:t> u </a:t>
            </a:r>
            <a:r>
              <a:rPr lang="en-US" dirty="0" err="1">
                <a:solidFill>
                  <a:schemeClr val="tx1"/>
                </a:solidFill>
              </a:rPr>
              <a:t>tabeli</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Multiplikativnost</a:t>
            </a:r>
            <a:r>
              <a:rPr lang="en-US" dirty="0">
                <a:solidFill>
                  <a:schemeClr val="tx1"/>
                </a:solidFill>
              </a:rPr>
              <a:t> </a:t>
            </a:r>
            <a:r>
              <a:rPr lang="en-US" dirty="0" err="1">
                <a:solidFill>
                  <a:schemeClr val="tx1"/>
                </a:solidFill>
              </a:rPr>
              <a:t>dovodi</a:t>
            </a:r>
            <a:r>
              <a:rPr lang="en-US" dirty="0">
                <a:solidFill>
                  <a:schemeClr val="tx1"/>
                </a:solidFill>
              </a:rPr>
              <a:t> do </a:t>
            </a:r>
            <a:r>
              <a:rPr lang="en-US" dirty="0" err="1">
                <a:solidFill>
                  <a:schemeClr val="tx1"/>
                </a:solidFill>
              </a:rPr>
              <a:t>povećanja</a:t>
            </a:r>
            <a:r>
              <a:rPr lang="en-US" dirty="0">
                <a:solidFill>
                  <a:schemeClr val="tx1"/>
                </a:solidFill>
              </a:rPr>
              <a:t> </a:t>
            </a:r>
            <a:r>
              <a:rPr lang="en-US" dirty="0" err="1">
                <a:solidFill>
                  <a:schemeClr val="tx1"/>
                </a:solidFill>
              </a:rPr>
              <a:t>obima</a:t>
            </a:r>
            <a:r>
              <a:rPr lang="en-US" dirty="0">
                <a:solidFill>
                  <a:schemeClr val="tx1"/>
                </a:solidFill>
              </a:rPr>
              <a:t> </a:t>
            </a:r>
            <a:r>
              <a:rPr lang="en-US" dirty="0" err="1">
                <a:solidFill>
                  <a:schemeClr val="tx1"/>
                </a:solidFill>
              </a:rPr>
              <a:t>skupa</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bez</a:t>
            </a:r>
            <a:r>
              <a:rPr lang="en-US" dirty="0">
                <a:solidFill>
                  <a:schemeClr val="tx1"/>
                </a:solidFill>
              </a:rPr>
              <a:t> </a:t>
            </a:r>
            <a:r>
              <a:rPr lang="en-US" dirty="0" err="1">
                <a:solidFill>
                  <a:schemeClr val="tx1"/>
                </a:solidFill>
              </a:rPr>
              <a:t>unošenja</a:t>
            </a:r>
            <a:r>
              <a:rPr lang="en-US" dirty="0">
                <a:solidFill>
                  <a:schemeClr val="tx1"/>
                </a:solidFill>
              </a:rPr>
              <a:t> </a:t>
            </a:r>
            <a:r>
              <a:rPr lang="en-US" dirty="0" err="1">
                <a:solidFill>
                  <a:schemeClr val="tx1"/>
                </a:solidFill>
              </a:rPr>
              <a:t>varijabilnosti</a:t>
            </a:r>
            <a:r>
              <a:rPr lang="en-US" dirty="0">
                <a:solidFill>
                  <a:schemeClr val="tx1"/>
                </a:solidFill>
              </a:rPr>
              <a:t>. </a:t>
            </a:r>
          </a:p>
        </p:txBody>
      </p:sp>
      <p:grpSp>
        <p:nvGrpSpPr>
          <p:cNvPr id="13" name="Google Shape;11068;p90"/>
          <p:cNvGrpSpPr/>
          <p:nvPr/>
        </p:nvGrpSpPr>
        <p:grpSpPr>
          <a:xfrm>
            <a:off x="6027600" y="4062768"/>
            <a:ext cx="639602" cy="566381"/>
            <a:chOff x="-1333975" y="2365850"/>
            <a:chExt cx="292225" cy="293575"/>
          </a:xfrm>
        </p:grpSpPr>
        <p:sp>
          <p:nvSpPr>
            <p:cNvPr id="14" name="Google Shape;11069;p90"/>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70;p90"/>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71;p90"/>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072;p90"/>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73;p90"/>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74;p90"/>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75;p90"/>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76;p90"/>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Google Shape;1465;p77"/>
          <p:cNvPicPr preferRelativeResize="0"/>
          <p:nvPr/>
        </p:nvPicPr>
        <p:blipFill rotWithShape="1">
          <a:blip r:embed="rId3">
            <a:alphaModFix/>
          </a:blip>
          <a:srcRect/>
          <a:stretch/>
        </p:blipFill>
        <p:spPr>
          <a:xfrm>
            <a:off x="1770888" y="1809750"/>
            <a:ext cx="914400" cy="826770"/>
          </a:xfrm>
          <a:prstGeom prst="rect">
            <a:avLst/>
          </a:prstGeom>
          <a:noFill/>
          <a:ln>
            <a:noFill/>
          </a:ln>
        </p:spPr>
      </p:pic>
    </p:spTree>
    <p:extLst>
      <p:ext uri="{BB962C8B-B14F-4D97-AF65-F5344CB8AC3E}">
        <p14:creationId xmlns:p14="http://schemas.microsoft.com/office/powerpoint/2010/main" val="2170875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5800" y="3057549"/>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Raspodela</a:t>
            </a:r>
            <a:r>
              <a:rPr lang="en-US" dirty="0" smtClean="0"/>
              <a:t> </a:t>
            </a:r>
            <a:r>
              <a:rPr lang="en-US" dirty="0" err="1" smtClean="0"/>
              <a:t>podataka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2440171"/>
            <a:ext cx="3121150" cy="0"/>
          </a:xfrm>
          <a:prstGeom prst="straightConnector1">
            <a:avLst/>
          </a:prstGeom>
          <a:noFill/>
          <a:ln w="19050" cap="flat" cmpd="sng">
            <a:solidFill>
              <a:schemeClr val="dk1"/>
            </a:solidFill>
            <a:prstDash val="solid"/>
            <a:round/>
            <a:headEnd type="none" w="med" len="med"/>
            <a:tailEnd type="none" w="med" len="med"/>
          </a:ln>
        </p:spPr>
      </p:cxnSp>
      <p:sp>
        <p:nvSpPr>
          <p:cNvPr id="2" name="Subtitle 1"/>
          <p:cNvSpPr>
            <a:spLocks noGrp="1"/>
          </p:cNvSpPr>
          <p:nvPr>
            <p:ph type="subTitle" idx="1"/>
          </p:nvPr>
        </p:nvSpPr>
        <p:spPr/>
        <p:txBody>
          <a:bodyPr/>
          <a:lstStyle/>
          <a:p>
            <a:endParaRPr lang="en-US" dirty="0"/>
          </a:p>
        </p:txBody>
      </p:sp>
      <p:cxnSp>
        <p:nvCxnSpPr>
          <p:cNvPr id="26" name="Google Shape;450;p40"/>
          <p:cNvCxnSpPr/>
          <p:nvPr/>
        </p:nvCxnSpPr>
        <p:spPr>
          <a:xfrm>
            <a:off x="762000" y="3962203"/>
            <a:ext cx="3200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67569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533400" y="438150"/>
            <a:ext cx="5638800" cy="56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Raspodela podataka</a:t>
            </a:r>
            <a:endParaRPr dirty="0"/>
          </a:p>
        </p:txBody>
      </p:sp>
      <p:sp>
        <p:nvSpPr>
          <p:cNvPr id="750" name="Google Shape;750;p54"/>
          <p:cNvSpPr txBox="1">
            <a:spLocks noGrp="1"/>
          </p:cNvSpPr>
          <p:nvPr>
            <p:ph type="subTitle" idx="1"/>
          </p:nvPr>
        </p:nvSpPr>
        <p:spPr>
          <a:xfrm>
            <a:off x="381000" y="971550"/>
            <a:ext cx="6781800" cy="805200"/>
          </a:xfrm>
          <a:prstGeom prst="rect">
            <a:avLst/>
          </a:prstGeom>
        </p:spPr>
        <p:txBody>
          <a:bodyPr spcFirstLastPara="1" wrap="square" lIns="91425" tIns="91425" rIns="91425" bIns="91425" anchor="t" anchorCtr="0">
            <a:noAutofit/>
          </a:bodyPr>
          <a:lstStyle/>
          <a:p>
            <a:pPr marL="0" lvl="0" indent="0" algn="just"/>
            <a:r>
              <a:rPr lang="vi-VN" dirty="0"/>
              <a:t>Raspodela podataka je ključni statistički koncept koji ilustruje kako su vrednosti u skupu podataka raspoređene i učestale od najnižih do najviših vrednosti</a:t>
            </a:r>
            <a:endParaRPr dirty="0"/>
          </a:p>
        </p:txBody>
      </p:sp>
      <p:sp>
        <p:nvSpPr>
          <p:cNvPr id="10" name="Google Shape;875;p58"/>
          <p:cNvSpPr/>
          <p:nvPr/>
        </p:nvSpPr>
        <p:spPr>
          <a:xfrm>
            <a:off x="3171965" y="2117426"/>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 name="Google Shape;880;p58"/>
          <p:cNvSpPr txBox="1"/>
          <p:nvPr/>
        </p:nvSpPr>
        <p:spPr>
          <a:xfrm>
            <a:off x="-87790" y="1951387"/>
            <a:ext cx="2568391" cy="877072"/>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400" b="1" dirty="0" smtClean="0">
                <a:solidFill>
                  <a:schemeClr val="dk1"/>
                </a:solidFill>
                <a:latin typeface="Outfit"/>
                <a:ea typeface="Outfit"/>
                <a:cs typeface="Outfit"/>
                <a:sym typeface="Outfit"/>
              </a:rPr>
              <a:t>Vizualizacija raspodele</a:t>
            </a:r>
            <a:endParaRPr sz="2400" b="1" dirty="0">
              <a:solidFill>
                <a:schemeClr val="dk1"/>
              </a:solidFill>
              <a:latin typeface="Outfit"/>
              <a:ea typeface="Outfit"/>
              <a:cs typeface="Outfit"/>
              <a:sym typeface="Outfit"/>
            </a:endParaRPr>
          </a:p>
        </p:txBody>
      </p:sp>
      <p:sp>
        <p:nvSpPr>
          <p:cNvPr id="16" name="Google Shape;881;p58"/>
          <p:cNvSpPr txBox="1"/>
          <p:nvPr/>
        </p:nvSpPr>
        <p:spPr>
          <a:xfrm>
            <a:off x="6138476" y="3699782"/>
            <a:ext cx="2015400" cy="883337"/>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dirty="0" smtClean="0">
                <a:solidFill>
                  <a:schemeClr val="dk1"/>
                </a:solidFill>
                <a:latin typeface="Outfit"/>
                <a:ea typeface="Outfit"/>
                <a:cs typeface="Outfit"/>
                <a:sym typeface="Outfit"/>
              </a:rPr>
              <a:t>Analiza raspodele</a:t>
            </a:r>
            <a:endParaRPr sz="2400" b="1" dirty="0">
              <a:solidFill>
                <a:schemeClr val="dk1"/>
              </a:solidFill>
              <a:latin typeface="Outfit"/>
              <a:ea typeface="Outfit"/>
              <a:cs typeface="Outfit"/>
              <a:sym typeface="Outfit"/>
            </a:endParaRPr>
          </a:p>
        </p:txBody>
      </p:sp>
      <p:sp>
        <p:nvSpPr>
          <p:cNvPr id="17" name="Google Shape;882;p58"/>
          <p:cNvSpPr txBox="1"/>
          <p:nvPr/>
        </p:nvSpPr>
        <p:spPr>
          <a:xfrm>
            <a:off x="465201" y="4022641"/>
            <a:ext cx="2015400" cy="4926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400" b="1" dirty="0" smtClean="0">
                <a:solidFill>
                  <a:schemeClr val="dk1"/>
                </a:solidFill>
                <a:latin typeface="Outfit"/>
                <a:ea typeface="Outfit"/>
                <a:cs typeface="Outfit"/>
                <a:sym typeface="Outfit"/>
              </a:rPr>
              <a:t>Tipovi raspodele</a:t>
            </a:r>
            <a:endParaRPr sz="2400" b="1" dirty="0">
              <a:solidFill>
                <a:schemeClr val="dk1"/>
              </a:solidFill>
              <a:latin typeface="Outfit"/>
              <a:ea typeface="Outfit"/>
              <a:cs typeface="Outfit"/>
              <a:sym typeface="Outfit"/>
            </a:endParaRPr>
          </a:p>
        </p:txBody>
      </p:sp>
      <p:sp>
        <p:nvSpPr>
          <p:cNvPr id="18" name="Google Shape;883;p58"/>
          <p:cNvSpPr txBox="1"/>
          <p:nvPr/>
        </p:nvSpPr>
        <p:spPr>
          <a:xfrm>
            <a:off x="6153727" y="1960494"/>
            <a:ext cx="2015400" cy="8008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dirty="0" smtClean="0">
                <a:solidFill>
                  <a:schemeClr val="dk1"/>
                </a:solidFill>
                <a:latin typeface="Outfit"/>
                <a:ea typeface="Outfit"/>
                <a:cs typeface="Outfit"/>
                <a:sym typeface="Outfit"/>
              </a:rPr>
              <a:t>Priroda distribucije</a:t>
            </a:r>
            <a:endParaRPr sz="2400" b="1" dirty="0">
              <a:solidFill>
                <a:schemeClr val="dk1"/>
              </a:solidFill>
              <a:latin typeface="Outfit"/>
              <a:ea typeface="Outfit"/>
              <a:cs typeface="Outfit"/>
              <a:sym typeface="Outfit"/>
            </a:endParaRPr>
          </a:p>
        </p:txBody>
      </p:sp>
      <p:sp>
        <p:nvSpPr>
          <p:cNvPr id="19" name="Google Shape;884;p58"/>
          <p:cNvSpPr/>
          <p:nvPr/>
        </p:nvSpPr>
        <p:spPr>
          <a:xfrm>
            <a:off x="4687290" y="2117426"/>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 name="Google Shape;885;p58"/>
          <p:cNvSpPr/>
          <p:nvPr/>
        </p:nvSpPr>
        <p:spPr>
          <a:xfrm>
            <a:off x="4687265" y="3631901"/>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 name="Google Shape;886;p58"/>
          <p:cNvSpPr/>
          <p:nvPr/>
        </p:nvSpPr>
        <p:spPr>
          <a:xfrm>
            <a:off x="3171965" y="3631901"/>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2" name="Google Shape;887;p58"/>
          <p:cNvGrpSpPr/>
          <p:nvPr/>
        </p:nvGrpSpPr>
        <p:grpSpPr>
          <a:xfrm>
            <a:off x="4873214" y="3817898"/>
            <a:ext cx="392133" cy="392133"/>
            <a:chOff x="6706751" y="1332817"/>
            <a:chExt cx="392133" cy="392133"/>
          </a:xfrm>
        </p:grpSpPr>
        <p:sp>
          <p:nvSpPr>
            <p:cNvPr id="23" name="Google Shape;888;p58"/>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9;p58"/>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0;p58"/>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1;p58"/>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2;p58"/>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900;p58"/>
          <p:cNvGrpSpPr/>
          <p:nvPr/>
        </p:nvGrpSpPr>
        <p:grpSpPr>
          <a:xfrm>
            <a:off x="3358491" y="3860352"/>
            <a:ext cx="391048" cy="392133"/>
            <a:chOff x="1363817" y="3315312"/>
            <a:chExt cx="391048" cy="392133"/>
          </a:xfrm>
        </p:grpSpPr>
        <p:sp>
          <p:nvSpPr>
            <p:cNvPr id="36" name="Google Shape;901;p58"/>
            <p:cNvSpPr/>
            <p:nvPr/>
          </p:nvSpPr>
          <p:spPr>
            <a:xfrm>
              <a:off x="1363817" y="3315312"/>
              <a:ext cx="391048" cy="392133"/>
            </a:xfrm>
            <a:custGeom>
              <a:avLst/>
              <a:gdLst/>
              <a:ahLst/>
              <a:cxnLst/>
              <a:rect l="l" t="t" r="r" b="b"/>
              <a:pathLst>
                <a:path w="17303" h="17351" extrusionOk="0">
                  <a:moveTo>
                    <a:pt x="6447" y="1018"/>
                  </a:moveTo>
                  <a:lnTo>
                    <a:pt x="6786" y="1067"/>
                  </a:lnTo>
                  <a:lnTo>
                    <a:pt x="7125" y="1163"/>
                  </a:lnTo>
                  <a:lnTo>
                    <a:pt x="7416" y="1309"/>
                  </a:lnTo>
                  <a:lnTo>
                    <a:pt x="7658" y="1503"/>
                  </a:lnTo>
                  <a:lnTo>
                    <a:pt x="7852" y="1745"/>
                  </a:lnTo>
                  <a:lnTo>
                    <a:pt x="7998" y="2036"/>
                  </a:lnTo>
                  <a:lnTo>
                    <a:pt x="8095" y="2375"/>
                  </a:lnTo>
                  <a:lnTo>
                    <a:pt x="8143" y="2714"/>
                  </a:lnTo>
                  <a:lnTo>
                    <a:pt x="8143" y="3974"/>
                  </a:lnTo>
                  <a:lnTo>
                    <a:pt x="7755" y="4023"/>
                  </a:lnTo>
                  <a:lnTo>
                    <a:pt x="7368" y="4120"/>
                  </a:lnTo>
                  <a:lnTo>
                    <a:pt x="6980" y="4265"/>
                  </a:lnTo>
                  <a:lnTo>
                    <a:pt x="6641" y="4459"/>
                  </a:lnTo>
                  <a:lnTo>
                    <a:pt x="6301" y="4653"/>
                  </a:lnTo>
                  <a:lnTo>
                    <a:pt x="5962" y="4895"/>
                  </a:lnTo>
                  <a:lnTo>
                    <a:pt x="5671" y="5138"/>
                  </a:lnTo>
                  <a:lnTo>
                    <a:pt x="5380" y="5428"/>
                  </a:lnTo>
                  <a:lnTo>
                    <a:pt x="5138" y="5719"/>
                  </a:lnTo>
                  <a:lnTo>
                    <a:pt x="4944" y="6010"/>
                  </a:lnTo>
                  <a:lnTo>
                    <a:pt x="4750" y="6398"/>
                  </a:lnTo>
                  <a:lnTo>
                    <a:pt x="4557" y="6737"/>
                  </a:lnTo>
                  <a:lnTo>
                    <a:pt x="4460" y="7125"/>
                  </a:lnTo>
                  <a:lnTo>
                    <a:pt x="4363" y="7512"/>
                  </a:lnTo>
                  <a:lnTo>
                    <a:pt x="4266" y="7900"/>
                  </a:lnTo>
                  <a:lnTo>
                    <a:pt x="4266" y="8336"/>
                  </a:lnTo>
                  <a:lnTo>
                    <a:pt x="4266" y="8724"/>
                  </a:lnTo>
                  <a:lnTo>
                    <a:pt x="4314" y="9063"/>
                  </a:lnTo>
                  <a:lnTo>
                    <a:pt x="4411" y="9451"/>
                  </a:lnTo>
                  <a:lnTo>
                    <a:pt x="4508" y="9790"/>
                  </a:lnTo>
                  <a:lnTo>
                    <a:pt x="4653" y="10129"/>
                  </a:lnTo>
                  <a:lnTo>
                    <a:pt x="4799" y="10420"/>
                  </a:lnTo>
                  <a:lnTo>
                    <a:pt x="5187" y="11002"/>
                  </a:lnTo>
                  <a:lnTo>
                    <a:pt x="1019" y="11002"/>
                  </a:lnTo>
                  <a:lnTo>
                    <a:pt x="1019" y="1018"/>
                  </a:lnTo>
                  <a:close/>
                  <a:moveTo>
                    <a:pt x="16285" y="1018"/>
                  </a:moveTo>
                  <a:lnTo>
                    <a:pt x="16285" y="11002"/>
                  </a:lnTo>
                  <a:lnTo>
                    <a:pt x="12117" y="11002"/>
                  </a:lnTo>
                  <a:lnTo>
                    <a:pt x="12505" y="10420"/>
                  </a:lnTo>
                  <a:lnTo>
                    <a:pt x="12650" y="10129"/>
                  </a:lnTo>
                  <a:lnTo>
                    <a:pt x="12796" y="9790"/>
                  </a:lnTo>
                  <a:lnTo>
                    <a:pt x="12893" y="9451"/>
                  </a:lnTo>
                  <a:lnTo>
                    <a:pt x="12989" y="9063"/>
                  </a:lnTo>
                  <a:lnTo>
                    <a:pt x="12989" y="8724"/>
                  </a:lnTo>
                  <a:lnTo>
                    <a:pt x="13038" y="8336"/>
                  </a:lnTo>
                  <a:lnTo>
                    <a:pt x="12989" y="7900"/>
                  </a:lnTo>
                  <a:lnTo>
                    <a:pt x="12941" y="7512"/>
                  </a:lnTo>
                  <a:lnTo>
                    <a:pt x="12844" y="7125"/>
                  </a:lnTo>
                  <a:lnTo>
                    <a:pt x="12747" y="6737"/>
                  </a:lnTo>
                  <a:lnTo>
                    <a:pt x="12553" y="6398"/>
                  </a:lnTo>
                  <a:lnTo>
                    <a:pt x="12359" y="6010"/>
                  </a:lnTo>
                  <a:lnTo>
                    <a:pt x="12166" y="5719"/>
                  </a:lnTo>
                  <a:lnTo>
                    <a:pt x="11923" y="5428"/>
                  </a:lnTo>
                  <a:lnTo>
                    <a:pt x="11632" y="5138"/>
                  </a:lnTo>
                  <a:lnTo>
                    <a:pt x="11342" y="4895"/>
                  </a:lnTo>
                  <a:lnTo>
                    <a:pt x="11002" y="4653"/>
                  </a:lnTo>
                  <a:lnTo>
                    <a:pt x="10663" y="4459"/>
                  </a:lnTo>
                  <a:lnTo>
                    <a:pt x="10324" y="4265"/>
                  </a:lnTo>
                  <a:lnTo>
                    <a:pt x="9936" y="4120"/>
                  </a:lnTo>
                  <a:lnTo>
                    <a:pt x="9548" y="4023"/>
                  </a:lnTo>
                  <a:lnTo>
                    <a:pt x="9161" y="3974"/>
                  </a:lnTo>
                  <a:lnTo>
                    <a:pt x="9161" y="2714"/>
                  </a:lnTo>
                  <a:lnTo>
                    <a:pt x="9209" y="2375"/>
                  </a:lnTo>
                  <a:lnTo>
                    <a:pt x="9306" y="2036"/>
                  </a:lnTo>
                  <a:lnTo>
                    <a:pt x="9452" y="1745"/>
                  </a:lnTo>
                  <a:lnTo>
                    <a:pt x="9645" y="1503"/>
                  </a:lnTo>
                  <a:lnTo>
                    <a:pt x="9888" y="1309"/>
                  </a:lnTo>
                  <a:lnTo>
                    <a:pt x="10178" y="1163"/>
                  </a:lnTo>
                  <a:lnTo>
                    <a:pt x="10518" y="1067"/>
                  </a:lnTo>
                  <a:lnTo>
                    <a:pt x="10857" y="1018"/>
                  </a:lnTo>
                  <a:close/>
                  <a:moveTo>
                    <a:pt x="8628" y="4944"/>
                  </a:moveTo>
                  <a:lnTo>
                    <a:pt x="9015" y="4992"/>
                  </a:lnTo>
                  <a:lnTo>
                    <a:pt x="9306" y="5041"/>
                  </a:lnTo>
                  <a:lnTo>
                    <a:pt x="9645" y="5138"/>
                  </a:lnTo>
                  <a:lnTo>
                    <a:pt x="9936" y="5234"/>
                  </a:lnTo>
                  <a:lnTo>
                    <a:pt x="10275" y="5380"/>
                  </a:lnTo>
                  <a:lnTo>
                    <a:pt x="10518" y="5525"/>
                  </a:lnTo>
                  <a:lnTo>
                    <a:pt x="10809" y="5719"/>
                  </a:lnTo>
                  <a:lnTo>
                    <a:pt x="11051" y="5961"/>
                  </a:lnTo>
                  <a:lnTo>
                    <a:pt x="11245" y="6204"/>
                  </a:lnTo>
                  <a:lnTo>
                    <a:pt x="11439" y="6446"/>
                  </a:lnTo>
                  <a:lnTo>
                    <a:pt x="11584" y="6737"/>
                  </a:lnTo>
                  <a:lnTo>
                    <a:pt x="11729" y="7028"/>
                  </a:lnTo>
                  <a:lnTo>
                    <a:pt x="11875" y="7318"/>
                  </a:lnTo>
                  <a:lnTo>
                    <a:pt x="11923" y="7658"/>
                  </a:lnTo>
                  <a:lnTo>
                    <a:pt x="11972" y="7997"/>
                  </a:lnTo>
                  <a:lnTo>
                    <a:pt x="12020" y="8336"/>
                  </a:lnTo>
                  <a:lnTo>
                    <a:pt x="11972" y="8675"/>
                  </a:lnTo>
                  <a:lnTo>
                    <a:pt x="11923" y="9015"/>
                  </a:lnTo>
                  <a:lnTo>
                    <a:pt x="11875" y="9306"/>
                  </a:lnTo>
                  <a:lnTo>
                    <a:pt x="11729" y="9645"/>
                  </a:lnTo>
                  <a:lnTo>
                    <a:pt x="11584" y="9936"/>
                  </a:lnTo>
                  <a:lnTo>
                    <a:pt x="11439" y="10226"/>
                  </a:lnTo>
                  <a:lnTo>
                    <a:pt x="11245" y="10469"/>
                  </a:lnTo>
                  <a:lnTo>
                    <a:pt x="11051" y="10711"/>
                  </a:lnTo>
                  <a:lnTo>
                    <a:pt x="10809" y="10905"/>
                  </a:lnTo>
                  <a:lnTo>
                    <a:pt x="10518" y="11099"/>
                  </a:lnTo>
                  <a:lnTo>
                    <a:pt x="10275" y="11293"/>
                  </a:lnTo>
                  <a:lnTo>
                    <a:pt x="9936" y="11438"/>
                  </a:lnTo>
                  <a:lnTo>
                    <a:pt x="9645" y="11535"/>
                  </a:lnTo>
                  <a:lnTo>
                    <a:pt x="9306" y="11632"/>
                  </a:lnTo>
                  <a:lnTo>
                    <a:pt x="9015" y="11680"/>
                  </a:lnTo>
                  <a:lnTo>
                    <a:pt x="8288" y="11680"/>
                  </a:lnTo>
                  <a:lnTo>
                    <a:pt x="7949" y="11632"/>
                  </a:lnTo>
                  <a:lnTo>
                    <a:pt x="7658" y="11535"/>
                  </a:lnTo>
                  <a:lnTo>
                    <a:pt x="7319" y="11438"/>
                  </a:lnTo>
                  <a:lnTo>
                    <a:pt x="7028" y="11293"/>
                  </a:lnTo>
                  <a:lnTo>
                    <a:pt x="6786" y="11099"/>
                  </a:lnTo>
                  <a:lnTo>
                    <a:pt x="6495" y="10905"/>
                  </a:lnTo>
                  <a:lnTo>
                    <a:pt x="6253" y="10711"/>
                  </a:lnTo>
                  <a:lnTo>
                    <a:pt x="6059" y="10469"/>
                  </a:lnTo>
                  <a:lnTo>
                    <a:pt x="5865" y="10226"/>
                  </a:lnTo>
                  <a:lnTo>
                    <a:pt x="5671" y="9936"/>
                  </a:lnTo>
                  <a:lnTo>
                    <a:pt x="5574" y="9645"/>
                  </a:lnTo>
                  <a:lnTo>
                    <a:pt x="5429" y="9306"/>
                  </a:lnTo>
                  <a:lnTo>
                    <a:pt x="5332" y="9015"/>
                  </a:lnTo>
                  <a:lnTo>
                    <a:pt x="5284" y="8675"/>
                  </a:lnTo>
                  <a:lnTo>
                    <a:pt x="5284" y="8336"/>
                  </a:lnTo>
                  <a:lnTo>
                    <a:pt x="5284" y="7997"/>
                  </a:lnTo>
                  <a:lnTo>
                    <a:pt x="5332" y="7658"/>
                  </a:lnTo>
                  <a:lnTo>
                    <a:pt x="5429" y="7318"/>
                  </a:lnTo>
                  <a:lnTo>
                    <a:pt x="5574" y="7028"/>
                  </a:lnTo>
                  <a:lnTo>
                    <a:pt x="5671" y="6737"/>
                  </a:lnTo>
                  <a:lnTo>
                    <a:pt x="5865" y="6446"/>
                  </a:lnTo>
                  <a:lnTo>
                    <a:pt x="6059" y="6204"/>
                  </a:lnTo>
                  <a:lnTo>
                    <a:pt x="6253" y="5961"/>
                  </a:lnTo>
                  <a:lnTo>
                    <a:pt x="6495" y="5719"/>
                  </a:lnTo>
                  <a:lnTo>
                    <a:pt x="6786" y="5525"/>
                  </a:lnTo>
                  <a:lnTo>
                    <a:pt x="7028" y="5380"/>
                  </a:lnTo>
                  <a:lnTo>
                    <a:pt x="7319" y="5234"/>
                  </a:lnTo>
                  <a:lnTo>
                    <a:pt x="7658" y="5138"/>
                  </a:lnTo>
                  <a:lnTo>
                    <a:pt x="7949" y="5041"/>
                  </a:lnTo>
                  <a:lnTo>
                    <a:pt x="8288" y="4992"/>
                  </a:lnTo>
                  <a:lnTo>
                    <a:pt x="8628" y="4944"/>
                  </a:lnTo>
                  <a:close/>
                  <a:moveTo>
                    <a:pt x="9161" y="12698"/>
                  </a:moveTo>
                  <a:lnTo>
                    <a:pt x="9161" y="15848"/>
                  </a:lnTo>
                  <a:lnTo>
                    <a:pt x="9112" y="16042"/>
                  </a:lnTo>
                  <a:lnTo>
                    <a:pt x="9015" y="16188"/>
                  </a:lnTo>
                  <a:lnTo>
                    <a:pt x="8870" y="16284"/>
                  </a:lnTo>
                  <a:lnTo>
                    <a:pt x="8628" y="16333"/>
                  </a:lnTo>
                  <a:lnTo>
                    <a:pt x="8434" y="16284"/>
                  </a:lnTo>
                  <a:lnTo>
                    <a:pt x="8288" y="16188"/>
                  </a:lnTo>
                  <a:lnTo>
                    <a:pt x="8191" y="16042"/>
                  </a:lnTo>
                  <a:lnTo>
                    <a:pt x="8143" y="15848"/>
                  </a:lnTo>
                  <a:lnTo>
                    <a:pt x="8143" y="12698"/>
                  </a:lnTo>
                  <a:close/>
                  <a:moveTo>
                    <a:pt x="485" y="0"/>
                  </a:moveTo>
                  <a:lnTo>
                    <a:pt x="292" y="49"/>
                  </a:lnTo>
                  <a:lnTo>
                    <a:pt x="146" y="146"/>
                  </a:lnTo>
                  <a:lnTo>
                    <a:pt x="1" y="340"/>
                  </a:lnTo>
                  <a:lnTo>
                    <a:pt x="1" y="533"/>
                  </a:lnTo>
                  <a:lnTo>
                    <a:pt x="1" y="11535"/>
                  </a:lnTo>
                  <a:lnTo>
                    <a:pt x="1" y="11729"/>
                  </a:lnTo>
                  <a:lnTo>
                    <a:pt x="146" y="11874"/>
                  </a:lnTo>
                  <a:lnTo>
                    <a:pt x="292" y="11971"/>
                  </a:lnTo>
                  <a:lnTo>
                    <a:pt x="485" y="12020"/>
                  </a:lnTo>
                  <a:lnTo>
                    <a:pt x="6301" y="12020"/>
                  </a:lnTo>
                  <a:lnTo>
                    <a:pt x="6689" y="12262"/>
                  </a:lnTo>
                  <a:lnTo>
                    <a:pt x="7125" y="12456"/>
                  </a:lnTo>
                  <a:lnTo>
                    <a:pt x="7125" y="15848"/>
                  </a:lnTo>
                  <a:lnTo>
                    <a:pt x="7174" y="16139"/>
                  </a:lnTo>
                  <a:lnTo>
                    <a:pt x="7222" y="16430"/>
                  </a:lnTo>
                  <a:lnTo>
                    <a:pt x="7368" y="16672"/>
                  </a:lnTo>
                  <a:lnTo>
                    <a:pt x="7561" y="16915"/>
                  </a:lnTo>
                  <a:lnTo>
                    <a:pt x="7804" y="17108"/>
                  </a:lnTo>
                  <a:lnTo>
                    <a:pt x="8046" y="17254"/>
                  </a:lnTo>
                  <a:lnTo>
                    <a:pt x="8337" y="17302"/>
                  </a:lnTo>
                  <a:lnTo>
                    <a:pt x="8628" y="17351"/>
                  </a:lnTo>
                  <a:lnTo>
                    <a:pt x="8967" y="17302"/>
                  </a:lnTo>
                  <a:lnTo>
                    <a:pt x="9258" y="17254"/>
                  </a:lnTo>
                  <a:lnTo>
                    <a:pt x="9500" y="17108"/>
                  </a:lnTo>
                  <a:lnTo>
                    <a:pt x="9742" y="16915"/>
                  </a:lnTo>
                  <a:lnTo>
                    <a:pt x="9936" y="16672"/>
                  </a:lnTo>
                  <a:lnTo>
                    <a:pt x="10033" y="16430"/>
                  </a:lnTo>
                  <a:lnTo>
                    <a:pt x="10130" y="16139"/>
                  </a:lnTo>
                  <a:lnTo>
                    <a:pt x="10178" y="15848"/>
                  </a:lnTo>
                  <a:lnTo>
                    <a:pt x="10178" y="12456"/>
                  </a:lnTo>
                  <a:lnTo>
                    <a:pt x="10566" y="12262"/>
                  </a:lnTo>
                  <a:lnTo>
                    <a:pt x="10954" y="12020"/>
                  </a:lnTo>
                  <a:lnTo>
                    <a:pt x="16818" y="12020"/>
                  </a:lnTo>
                  <a:lnTo>
                    <a:pt x="17012" y="11971"/>
                  </a:lnTo>
                  <a:lnTo>
                    <a:pt x="17157" y="11874"/>
                  </a:lnTo>
                  <a:lnTo>
                    <a:pt x="17303" y="11729"/>
                  </a:lnTo>
                  <a:lnTo>
                    <a:pt x="17303" y="11535"/>
                  </a:lnTo>
                  <a:lnTo>
                    <a:pt x="17303" y="533"/>
                  </a:lnTo>
                  <a:lnTo>
                    <a:pt x="17303" y="340"/>
                  </a:lnTo>
                  <a:lnTo>
                    <a:pt x="17157" y="146"/>
                  </a:lnTo>
                  <a:lnTo>
                    <a:pt x="17012" y="49"/>
                  </a:lnTo>
                  <a:lnTo>
                    <a:pt x="16818" y="0"/>
                  </a:lnTo>
                  <a:lnTo>
                    <a:pt x="10857" y="0"/>
                  </a:lnTo>
                  <a:lnTo>
                    <a:pt x="10518" y="49"/>
                  </a:lnTo>
                  <a:lnTo>
                    <a:pt x="10178" y="97"/>
                  </a:lnTo>
                  <a:lnTo>
                    <a:pt x="9888" y="194"/>
                  </a:lnTo>
                  <a:lnTo>
                    <a:pt x="9597" y="340"/>
                  </a:lnTo>
                  <a:lnTo>
                    <a:pt x="9306" y="485"/>
                  </a:lnTo>
                  <a:lnTo>
                    <a:pt x="9064" y="679"/>
                  </a:lnTo>
                  <a:lnTo>
                    <a:pt x="8870" y="873"/>
                  </a:lnTo>
                  <a:lnTo>
                    <a:pt x="8628" y="1115"/>
                  </a:lnTo>
                  <a:lnTo>
                    <a:pt x="8434" y="873"/>
                  </a:lnTo>
                  <a:lnTo>
                    <a:pt x="8240" y="679"/>
                  </a:lnTo>
                  <a:lnTo>
                    <a:pt x="7998" y="485"/>
                  </a:lnTo>
                  <a:lnTo>
                    <a:pt x="7707" y="340"/>
                  </a:lnTo>
                  <a:lnTo>
                    <a:pt x="7416" y="194"/>
                  </a:lnTo>
                  <a:lnTo>
                    <a:pt x="7125" y="97"/>
                  </a:lnTo>
                  <a:lnTo>
                    <a:pt x="6786" y="49"/>
                  </a:lnTo>
                  <a:lnTo>
                    <a:pt x="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2;p58"/>
            <p:cNvSpPr/>
            <p:nvPr/>
          </p:nvSpPr>
          <p:spPr>
            <a:xfrm>
              <a:off x="1504027" y="3491660"/>
              <a:ext cx="23029" cy="23007"/>
            </a:xfrm>
            <a:custGeom>
              <a:avLst/>
              <a:gdLst/>
              <a:ahLst/>
              <a:cxnLst/>
              <a:rect l="l" t="t" r="r" b="b"/>
              <a:pathLst>
                <a:path w="1019" h="1018" extrusionOk="0">
                  <a:moveTo>
                    <a:pt x="533" y="0"/>
                  </a:moveTo>
                  <a:lnTo>
                    <a:pt x="340" y="49"/>
                  </a:lnTo>
                  <a:lnTo>
                    <a:pt x="146" y="146"/>
                  </a:lnTo>
                  <a:lnTo>
                    <a:pt x="49" y="291"/>
                  </a:lnTo>
                  <a:lnTo>
                    <a:pt x="0" y="485"/>
                  </a:lnTo>
                  <a:lnTo>
                    <a:pt x="49" y="727"/>
                  </a:lnTo>
                  <a:lnTo>
                    <a:pt x="146" y="872"/>
                  </a:lnTo>
                  <a:lnTo>
                    <a:pt x="340" y="969"/>
                  </a:lnTo>
                  <a:lnTo>
                    <a:pt x="533" y="1018"/>
                  </a:lnTo>
                  <a:lnTo>
                    <a:pt x="727" y="969"/>
                  </a:lnTo>
                  <a:lnTo>
                    <a:pt x="873" y="872"/>
                  </a:lnTo>
                  <a:lnTo>
                    <a:pt x="970" y="727"/>
                  </a:lnTo>
                  <a:lnTo>
                    <a:pt x="1018" y="485"/>
                  </a:lnTo>
                  <a:lnTo>
                    <a:pt x="970"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3;p58"/>
            <p:cNvSpPr/>
            <p:nvPr/>
          </p:nvSpPr>
          <p:spPr>
            <a:xfrm>
              <a:off x="1591648" y="3491660"/>
              <a:ext cx="23029" cy="23007"/>
            </a:xfrm>
            <a:custGeom>
              <a:avLst/>
              <a:gdLst/>
              <a:ahLst/>
              <a:cxnLst/>
              <a:rect l="l" t="t" r="r" b="b"/>
              <a:pathLst>
                <a:path w="1019" h="1018" extrusionOk="0">
                  <a:moveTo>
                    <a:pt x="485" y="0"/>
                  </a:moveTo>
                  <a:lnTo>
                    <a:pt x="291" y="49"/>
                  </a:lnTo>
                  <a:lnTo>
                    <a:pt x="146" y="146"/>
                  </a:lnTo>
                  <a:lnTo>
                    <a:pt x="49" y="291"/>
                  </a:lnTo>
                  <a:lnTo>
                    <a:pt x="1" y="485"/>
                  </a:lnTo>
                  <a:lnTo>
                    <a:pt x="49" y="727"/>
                  </a:lnTo>
                  <a:lnTo>
                    <a:pt x="146" y="872"/>
                  </a:lnTo>
                  <a:lnTo>
                    <a:pt x="291" y="969"/>
                  </a:lnTo>
                  <a:lnTo>
                    <a:pt x="485" y="1018"/>
                  </a:lnTo>
                  <a:lnTo>
                    <a:pt x="679" y="969"/>
                  </a:lnTo>
                  <a:lnTo>
                    <a:pt x="873" y="872"/>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4;p58"/>
            <p:cNvSpPr/>
            <p:nvPr/>
          </p:nvSpPr>
          <p:spPr>
            <a:xfrm>
              <a:off x="1547826" y="3491660"/>
              <a:ext cx="23029" cy="23007"/>
            </a:xfrm>
            <a:custGeom>
              <a:avLst/>
              <a:gdLst/>
              <a:ahLst/>
              <a:cxnLst/>
              <a:rect l="l" t="t" r="r" b="b"/>
              <a:pathLst>
                <a:path w="1019" h="1018" extrusionOk="0">
                  <a:moveTo>
                    <a:pt x="486" y="0"/>
                  </a:moveTo>
                  <a:lnTo>
                    <a:pt x="292" y="49"/>
                  </a:lnTo>
                  <a:lnTo>
                    <a:pt x="146" y="146"/>
                  </a:lnTo>
                  <a:lnTo>
                    <a:pt x="49" y="291"/>
                  </a:lnTo>
                  <a:lnTo>
                    <a:pt x="1" y="485"/>
                  </a:lnTo>
                  <a:lnTo>
                    <a:pt x="49" y="727"/>
                  </a:lnTo>
                  <a:lnTo>
                    <a:pt x="146" y="872"/>
                  </a:lnTo>
                  <a:lnTo>
                    <a:pt x="292" y="969"/>
                  </a:lnTo>
                  <a:lnTo>
                    <a:pt x="486" y="1018"/>
                  </a:lnTo>
                  <a:lnTo>
                    <a:pt x="728" y="969"/>
                  </a:lnTo>
                  <a:lnTo>
                    <a:pt x="873" y="872"/>
                  </a:lnTo>
                  <a:lnTo>
                    <a:pt x="970" y="727"/>
                  </a:lnTo>
                  <a:lnTo>
                    <a:pt x="1019" y="485"/>
                  </a:lnTo>
                  <a:lnTo>
                    <a:pt x="970" y="291"/>
                  </a:lnTo>
                  <a:lnTo>
                    <a:pt x="873" y="146"/>
                  </a:lnTo>
                  <a:lnTo>
                    <a:pt x="728" y="49"/>
                  </a:lnTo>
                  <a:lnTo>
                    <a:pt x="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5;p58"/>
            <p:cNvSpPr/>
            <p:nvPr/>
          </p:nvSpPr>
          <p:spPr>
            <a:xfrm>
              <a:off x="1597117" y="3361303"/>
              <a:ext cx="111757" cy="23029"/>
            </a:xfrm>
            <a:custGeom>
              <a:avLst/>
              <a:gdLst/>
              <a:ahLst/>
              <a:cxnLst/>
              <a:rect l="l" t="t" r="r" b="b"/>
              <a:pathLst>
                <a:path w="4945" h="1019" extrusionOk="0">
                  <a:moveTo>
                    <a:pt x="534" y="1"/>
                  </a:moveTo>
                  <a:lnTo>
                    <a:pt x="292" y="49"/>
                  </a:lnTo>
                  <a:lnTo>
                    <a:pt x="146" y="146"/>
                  </a:lnTo>
                  <a:lnTo>
                    <a:pt x="49" y="340"/>
                  </a:lnTo>
                  <a:lnTo>
                    <a:pt x="1" y="534"/>
                  </a:lnTo>
                  <a:lnTo>
                    <a:pt x="49" y="728"/>
                  </a:lnTo>
                  <a:lnTo>
                    <a:pt x="146" y="873"/>
                  </a:lnTo>
                  <a:lnTo>
                    <a:pt x="292" y="970"/>
                  </a:lnTo>
                  <a:lnTo>
                    <a:pt x="534" y="1019"/>
                  </a:lnTo>
                  <a:lnTo>
                    <a:pt x="4460" y="1019"/>
                  </a:lnTo>
                  <a:lnTo>
                    <a:pt x="4654" y="970"/>
                  </a:lnTo>
                  <a:lnTo>
                    <a:pt x="4799" y="873"/>
                  </a:lnTo>
                  <a:lnTo>
                    <a:pt x="4944" y="728"/>
                  </a:lnTo>
                  <a:lnTo>
                    <a:pt x="4944" y="534"/>
                  </a:lnTo>
                  <a:lnTo>
                    <a:pt x="4944" y="340"/>
                  </a:lnTo>
                  <a:lnTo>
                    <a:pt x="4799" y="146"/>
                  </a:lnTo>
                  <a:lnTo>
                    <a:pt x="4654" y="49"/>
                  </a:lnTo>
                  <a:lnTo>
                    <a:pt x="4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6;p58"/>
            <p:cNvSpPr/>
            <p:nvPr/>
          </p:nvSpPr>
          <p:spPr>
            <a:xfrm>
              <a:off x="1650792" y="3407316"/>
              <a:ext cx="58082" cy="23029"/>
            </a:xfrm>
            <a:custGeom>
              <a:avLst/>
              <a:gdLst/>
              <a:ahLst/>
              <a:cxnLst/>
              <a:rect l="l" t="t" r="r" b="b"/>
              <a:pathLst>
                <a:path w="2570" h="1019" extrusionOk="0">
                  <a:moveTo>
                    <a:pt x="534" y="0"/>
                  </a:moveTo>
                  <a:lnTo>
                    <a:pt x="340" y="49"/>
                  </a:lnTo>
                  <a:lnTo>
                    <a:pt x="146" y="146"/>
                  </a:lnTo>
                  <a:lnTo>
                    <a:pt x="49" y="291"/>
                  </a:lnTo>
                  <a:lnTo>
                    <a:pt x="1" y="533"/>
                  </a:lnTo>
                  <a:lnTo>
                    <a:pt x="49" y="727"/>
                  </a:lnTo>
                  <a:lnTo>
                    <a:pt x="146" y="873"/>
                  </a:lnTo>
                  <a:lnTo>
                    <a:pt x="340" y="970"/>
                  </a:lnTo>
                  <a:lnTo>
                    <a:pt x="534" y="1018"/>
                  </a:lnTo>
                  <a:lnTo>
                    <a:pt x="2085" y="1018"/>
                  </a:lnTo>
                  <a:lnTo>
                    <a:pt x="2279" y="970"/>
                  </a:lnTo>
                  <a:lnTo>
                    <a:pt x="2424" y="873"/>
                  </a:lnTo>
                  <a:lnTo>
                    <a:pt x="2569" y="727"/>
                  </a:lnTo>
                  <a:lnTo>
                    <a:pt x="2569" y="533"/>
                  </a:lnTo>
                  <a:lnTo>
                    <a:pt x="2569" y="291"/>
                  </a:lnTo>
                  <a:lnTo>
                    <a:pt x="2424" y="146"/>
                  </a:lnTo>
                  <a:lnTo>
                    <a:pt x="2279" y="49"/>
                  </a:lnTo>
                  <a:lnTo>
                    <a:pt x="2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7;p58"/>
            <p:cNvSpPr/>
            <p:nvPr/>
          </p:nvSpPr>
          <p:spPr>
            <a:xfrm>
              <a:off x="1408723" y="3361303"/>
              <a:ext cx="112842" cy="23029"/>
            </a:xfrm>
            <a:custGeom>
              <a:avLst/>
              <a:gdLst/>
              <a:ahLst/>
              <a:cxnLst/>
              <a:rect l="l" t="t" r="r" b="b"/>
              <a:pathLst>
                <a:path w="4993" h="1019" extrusionOk="0">
                  <a:moveTo>
                    <a:pt x="534" y="1"/>
                  </a:moveTo>
                  <a:lnTo>
                    <a:pt x="340" y="49"/>
                  </a:lnTo>
                  <a:lnTo>
                    <a:pt x="195" y="146"/>
                  </a:lnTo>
                  <a:lnTo>
                    <a:pt x="49" y="340"/>
                  </a:lnTo>
                  <a:lnTo>
                    <a:pt x="1" y="534"/>
                  </a:lnTo>
                  <a:lnTo>
                    <a:pt x="49" y="728"/>
                  </a:lnTo>
                  <a:lnTo>
                    <a:pt x="195" y="873"/>
                  </a:lnTo>
                  <a:lnTo>
                    <a:pt x="340" y="970"/>
                  </a:lnTo>
                  <a:lnTo>
                    <a:pt x="534" y="1019"/>
                  </a:lnTo>
                  <a:lnTo>
                    <a:pt x="4460" y="1019"/>
                  </a:lnTo>
                  <a:lnTo>
                    <a:pt x="4654" y="970"/>
                  </a:lnTo>
                  <a:lnTo>
                    <a:pt x="4847" y="873"/>
                  </a:lnTo>
                  <a:lnTo>
                    <a:pt x="4944" y="728"/>
                  </a:lnTo>
                  <a:lnTo>
                    <a:pt x="4993" y="534"/>
                  </a:lnTo>
                  <a:lnTo>
                    <a:pt x="4944" y="340"/>
                  </a:lnTo>
                  <a:lnTo>
                    <a:pt x="4847" y="146"/>
                  </a:lnTo>
                  <a:lnTo>
                    <a:pt x="4654" y="49"/>
                  </a:lnTo>
                  <a:lnTo>
                    <a:pt x="4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8;p58"/>
            <p:cNvSpPr/>
            <p:nvPr/>
          </p:nvSpPr>
          <p:spPr>
            <a:xfrm>
              <a:off x="1408723" y="3407316"/>
              <a:ext cx="59189" cy="23029"/>
            </a:xfrm>
            <a:custGeom>
              <a:avLst/>
              <a:gdLst/>
              <a:ahLst/>
              <a:cxnLst/>
              <a:rect l="l" t="t" r="r" b="b"/>
              <a:pathLst>
                <a:path w="2619" h="1019" extrusionOk="0">
                  <a:moveTo>
                    <a:pt x="534" y="0"/>
                  </a:moveTo>
                  <a:lnTo>
                    <a:pt x="340" y="49"/>
                  </a:lnTo>
                  <a:lnTo>
                    <a:pt x="195" y="146"/>
                  </a:lnTo>
                  <a:lnTo>
                    <a:pt x="49" y="291"/>
                  </a:lnTo>
                  <a:lnTo>
                    <a:pt x="1" y="533"/>
                  </a:lnTo>
                  <a:lnTo>
                    <a:pt x="49" y="727"/>
                  </a:lnTo>
                  <a:lnTo>
                    <a:pt x="195" y="873"/>
                  </a:lnTo>
                  <a:lnTo>
                    <a:pt x="340" y="970"/>
                  </a:lnTo>
                  <a:lnTo>
                    <a:pt x="534" y="1018"/>
                  </a:lnTo>
                  <a:lnTo>
                    <a:pt x="2085" y="1018"/>
                  </a:lnTo>
                  <a:lnTo>
                    <a:pt x="2279" y="970"/>
                  </a:lnTo>
                  <a:lnTo>
                    <a:pt x="2473" y="873"/>
                  </a:lnTo>
                  <a:lnTo>
                    <a:pt x="2570" y="727"/>
                  </a:lnTo>
                  <a:lnTo>
                    <a:pt x="2618" y="533"/>
                  </a:lnTo>
                  <a:lnTo>
                    <a:pt x="2570" y="291"/>
                  </a:lnTo>
                  <a:lnTo>
                    <a:pt x="2473" y="146"/>
                  </a:lnTo>
                  <a:lnTo>
                    <a:pt x="2279" y="49"/>
                  </a:lnTo>
                  <a:lnTo>
                    <a:pt x="2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916;p58"/>
          <p:cNvCxnSpPr>
            <a:stCxn id="10" idx="6"/>
            <a:endCxn id="19" idx="2"/>
          </p:cNvCxnSpPr>
          <p:nvPr/>
        </p:nvCxnSpPr>
        <p:spPr>
          <a:xfrm>
            <a:off x="3936065" y="2499476"/>
            <a:ext cx="7512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917;p58"/>
          <p:cNvCxnSpPr>
            <a:stCxn id="19" idx="4"/>
            <a:endCxn id="20" idx="0"/>
          </p:cNvCxnSpPr>
          <p:nvPr/>
        </p:nvCxnSpPr>
        <p:spPr>
          <a:xfrm>
            <a:off x="5069340" y="2881526"/>
            <a:ext cx="0" cy="75030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918;p58"/>
          <p:cNvCxnSpPr>
            <a:stCxn id="20" idx="2"/>
            <a:endCxn id="21" idx="6"/>
          </p:cNvCxnSpPr>
          <p:nvPr/>
        </p:nvCxnSpPr>
        <p:spPr>
          <a:xfrm rot="10800000">
            <a:off x="3936065" y="4013951"/>
            <a:ext cx="7512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919;p58"/>
          <p:cNvCxnSpPr>
            <a:stCxn id="10" idx="4"/>
            <a:endCxn id="21" idx="0"/>
          </p:cNvCxnSpPr>
          <p:nvPr/>
        </p:nvCxnSpPr>
        <p:spPr>
          <a:xfrm>
            <a:off x="3554015" y="2881526"/>
            <a:ext cx="0" cy="75030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920;p58"/>
          <p:cNvCxnSpPr>
            <a:stCxn id="10" idx="2"/>
          </p:cNvCxnSpPr>
          <p:nvPr/>
        </p:nvCxnSpPr>
        <p:spPr>
          <a:xfrm rot="10800000">
            <a:off x="2480465" y="2395430"/>
            <a:ext cx="691501" cy="104047"/>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56" name="Google Shape;921;p58"/>
          <p:cNvCxnSpPr>
            <a:stCxn id="19" idx="6"/>
            <a:endCxn id="18" idx="1"/>
          </p:cNvCxnSpPr>
          <p:nvPr/>
        </p:nvCxnSpPr>
        <p:spPr>
          <a:xfrm flipV="1">
            <a:off x="5451390" y="2360930"/>
            <a:ext cx="702337" cy="138546"/>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57" name="Google Shape;922;p58"/>
          <p:cNvCxnSpPr>
            <a:stCxn id="21" idx="2"/>
            <a:endCxn id="17" idx="3"/>
          </p:cNvCxnSpPr>
          <p:nvPr/>
        </p:nvCxnSpPr>
        <p:spPr>
          <a:xfrm flipH="1">
            <a:off x="2480465" y="4013951"/>
            <a:ext cx="691500" cy="255000"/>
          </a:xfrm>
          <a:prstGeom prst="bentConnector3">
            <a:avLst>
              <a:gd name="adj1" fmla="val 49990"/>
            </a:avLst>
          </a:prstGeom>
          <a:noFill/>
          <a:ln w="9525" cap="flat" cmpd="sng">
            <a:solidFill>
              <a:schemeClr val="dk1"/>
            </a:solidFill>
            <a:prstDash val="solid"/>
            <a:round/>
            <a:headEnd type="none" w="med" len="med"/>
            <a:tailEnd type="triangle" w="med" len="med"/>
          </a:ln>
        </p:spPr>
      </p:cxnSp>
      <p:cxnSp>
        <p:nvCxnSpPr>
          <p:cNvPr id="58" name="Google Shape;923;p58"/>
          <p:cNvCxnSpPr>
            <a:stCxn id="20" idx="6"/>
            <a:endCxn id="16" idx="1"/>
          </p:cNvCxnSpPr>
          <p:nvPr/>
        </p:nvCxnSpPr>
        <p:spPr>
          <a:xfrm>
            <a:off x="5451365" y="4013951"/>
            <a:ext cx="687111" cy="127500"/>
          </a:xfrm>
          <a:prstGeom prst="bentConnector3">
            <a:avLst>
              <a:gd name="adj1" fmla="val 50000"/>
            </a:avLst>
          </a:prstGeom>
          <a:noFill/>
          <a:ln w="9525" cap="flat" cmpd="sng">
            <a:solidFill>
              <a:schemeClr val="dk1"/>
            </a:solidFill>
            <a:prstDash val="solid"/>
            <a:round/>
            <a:headEnd type="none" w="med" len="med"/>
            <a:tailEnd type="triangle" w="med" len="med"/>
          </a:ln>
        </p:spPr>
      </p:cxnSp>
      <p:grpSp>
        <p:nvGrpSpPr>
          <p:cNvPr id="70" name="Google Shape;600;p46"/>
          <p:cNvGrpSpPr/>
          <p:nvPr/>
        </p:nvGrpSpPr>
        <p:grpSpPr>
          <a:xfrm>
            <a:off x="3369959" y="2303409"/>
            <a:ext cx="369148" cy="392133"/>
            <a:chOff x="6042989" y="3315312"/>
            <a:chExt cx="369148" cy="392133"/>
          </a:xfrm>
        </p:grpSpPr>
        <p:sp>
          <p:nvSpPr>
            <p:cNvPr id="71" name="Google Shape;601;p46"/>
            <p:cNvSpPr/>
            <p:nvPr/>
          </p:nvSpPr>
          <p:spPr>
            <a:xfrm>
              <a:off x="6193053" y="3409509"/>
              <a:ext cx="69020" cy="69020"/>
            </a:xfrm>
            <a:custGeom>
              <a:avLst/>
              <a:gdLst/>
              <a:ahLst/>
              <a:cxnLst/>
              <a:rect l="l" t="t" r="r" b="b"/>
              <a:pathLst>
                <a:path w="3054" h="3054" extrusionOk="0">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02;p46"/>
            <p:cNvSpPr/>
            <p:nvPr/>
          </p:nvSpPr>
          <p:spPr>
            <a:xfrm>
              <a:off x="6042989" y="3315312"/>
              <a:ext cx="369148" cy="392133"/>
            </a:xfrm>
            <a:custGeom>
              <a:avLst/>
              <a:gdLst/>
              <a:ahLst/>
              <a:cxnLst/>
              <a:rect l="l" t="t" r="r" b="b"/>
              <a:pathLst>
                <a:path w="16334" h="17351" extrusionOk="0">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492;p43"/>
          <p:cNvGrpSpPr/>
          <p:nvPr/>
        </p:nvGrpSpPr>
        <p:grpSpPr>
          <a:xfrm>
            <a:off x="4908868" y="2303411"/>
            <a:ext cx="320943" cy="392133"/>
            <a:chOff x="1343025" y="1333902"/>
            <a:chExt cx="320943" cy="392133"/>
          </a:xfrm>
        </p:grpSpPr>
        <p:sp>
          <p:nvSpPr>
            <p:cNvPr id="74" name="Google Shape;493;p43"/>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4;p43"/>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5;p43"/>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533400" y="438150"/>
            <a:ext cx="7162800" cy="56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Vrste raspodela podataka</a:t>
            </a:r>
            <a:endParaRPr dirty="0"/>
          </a:p>
        </p:txBody>
      </p:sp>
      <p:sp>
        <p:nvSpPr>
          <p:cNvPr id="750" name="Google Shape;750;p54"/>
          <p:cNvSpPr txBox="1">
            <a:spLocks noGrp="1"/>
          </p:cNvSpPr>
          <p:nvPr>
            <p:ph type="subTitle" idx="1"/>
          </p:nvPr>
        </p:nvSpPr>
        <p:spPr>
          <a:xfrm>
            <a:off x="381000" y="895350"/>
            <a:ext cx="6781800" cy="805200"/>
          </a:xfrm>
          <a:prstGeom prst="rect">
            <a:avLst/>
          </a:prstGeom>
        </p:spPr>
        <p:txBody>
          <a:bodyPr spcFirstLastPara="1" wrap="square" lIns="91425" tIns="91425" rIns="91425" bIns="91425" anchor="t" anchorCtr="0">
            <a:noAutofit/>
          </a:bodyPr>
          <a:lstStyle/>
          <a:p>
            <a:pPr marL="0" lvl="0" indent="0" algn="just"/>
            <a:r>
              <a:rPr lang="pl-PL" dirty="0"/>
              <a:t>U zavisnosti od tipova podataka koji se obrađuju, raspodelu podataka je moguće podeliti u dve grupe:</a:t>
            </a:r>
            <a:endParaRPr dirty="0"/>
          </a:p>
        </p:txBody>
      </p:sp>
      <p:sp>
        <p:nvSpPr>
          <p:cNvPr id="84" name="Google Shape;1049;p69"/>
          <p:cNvSpPr txBox="1"/>
          <p:nvPr/>
        </p:nvSpPr>
        <p:spPr>
          <a:xfrm>
            <a:off x="857230" y="2651614"/>
            <a:ext cx="3452100" cy="53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dk1"/>
                </a:solidFill>
                <a:latin typeface="Outfit"/>
                <a:ea typeface="Outfit"/>
                <a:cs typeface="Outfit"/>
                <a:sym typeface="Outfit"/>
              </a:rPr>
              <a:t>Diskretn</a:t>
            </a:r>
            <a:r>
              <a:rPr lang="sr-Latn-RS" sz="2400" b="1" dirty="0" smtClean="0">
                <a:solidFill>
                  <a:schemeClr val="dk1"/>
                </a:solidFill>
                <a:latin typeface="Outfit"/>
                <a:ea typeface="Outfit"/>
                <a:cs typeface="Outfit"/>
                <a:sym typeface="Outfit"/>
              </a:rPr>
              <a:t>e</a:t>
            </a:r>
            <a:r>
              <a:rPr lang="en" sz="2400" b="1" dirty="0" smtClean="0">
                <a:solidFill>
                  <a:schemeClr val="dk1"/>
                </a:solidFill>
                <a:latin typeface="Outfit"/>
                <a:ea typeface="Outfit"/>
                <a:cs typeface="Outfit"/>
                <a:sym typeface="Outfit"/>
              </a:rPr>
              <a:t> raspodel</a:t>
            </a:r>
            <a:r>
              <a:rPr lang="sr-Latn-RS" sz="2400" b="1" dirty="0" smtClean="0">
                <a:solidFill>
                  <a:schemeClr val="dk1"/>
                </a:solidFill>
                <a:latin typeface="Outfit"/>
                <a:ea typeface="Outfit"/>
                <a:cs typeface="Outfit"/>
                <a:sym typeface="Outfit"/>
              </a:rPr>
              <a:t>e</a:t>
            </a:r>
            <a:endParaRPr sz="2400" b="1" dirty="0">
              <a:solidFill>
                <a:schemeClr val="dk1"/>
              </a:solidFill>
              <a:latin typeface="Outfit"/>
              <a:ea typeface="Outfit"/>
              <a:cs typeface="Outfit"/>
              <a:sym typeface="Outfit"/>
            </a:endParaRPr>
          </a:p>
        </p:txBody>
      </p:sp>
      <p:sp>
        <p:nvSpPr>
          <p:cNvPr id="85" name="Google Shape;1050;p69"/>
          <p:cNvSpPr txBox="1"/>
          <p:nvPr/>
        </p:nvSpPr>
        <p:spPr>
          <a:xfrm>
            <a:off x="4644205" y="2651614"/>
            <a:ext cx="3452100" cy="53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dk1"/>
                </a:solidFill>
                <a:latin typeface="Outfit"/>
                <a:ea typeface="Outfit"/>
                <a:cs typeface="Outfit"/>
                <a:sym typeface="Outfit"/>
              </a:rPr>
              <a:t>Kontinualn</a:t>
            </a:r>
            <a:r>
              <a:rPr lang="sr-Latn-RS" sz="2400" b="1" dirty="0" smtClean="0">
                <a:solidFill>
                  <a:schemeClr val="dk1"/>
                </a:solidFill>
                <a:latin typeface="Outfit"/>
                <a:ea typeface="Outfit"/>
                <a:cs typeface="Outfit"/>
                <a:sym typeface="Outfit"/>
              </a:rPr>
              <a:t>e</a:t>
            </a:r>
            <a:r>
              <a:rPr lang="en" sz="2400" b="1" dirty="0" smtClean="0">
                <a:solidFill>
                  <a:schemeClr val="dk1"/>
                </a:solidFill>
                <a:latin typeface="Outfit"/>
                <a:ea typeface="Outfit"/>
                <a:cs typeface="Outfit"/>
                <a:sym typeface="Outfit"/>
              </a:rPr>
              <a:t> raspodel</a:t>
            </a:r>
            <a:r>
              <a:rPr lang="sr-Latn-RS" sz="2400" b="1" dirty="0" smtClean="0">
                <a:solidFill>
                  <a:schemeClr val="dk1"/>
                </a:solidFill>
                <a:latin typeface="Outfit"/>
                <a:ea typeface="Outfit"/>
                <a:cs typeface="Outfit"/>
                <a:sym typeface="Outfit"/>
              </a:rPr>
              <a:t>e</a:t>
            </a:r>
            <a:endParaRPr sz="2400" b="1" dirty="0">
              <a:solidFill>
                <a:schemeClr val="dk1"/>
              </a:solidFill>
              <a:latin typeface="Outfit"/>
              <a:ea typeface="Outfit"/>
              <a:cs typeface="Outfit"/>
              <a:sym typeface="Outfit"/>
            </a:endParaRPr>
          </a:p>
        </p:txBody>
      </p:sp>
      <p:sp>
        <p:nvSpPr>
          <p:cNvPr id="86" name="Google Shape;1051;p69"/>
          <p:cNvSpPr txBox="1"/>
          <p:nvPr/>
        </p:nvSpPr>
        <p:spPr>
          <a:xfrm>
            <a:off x="848086" y="3714750"/>
            <a:ext cx="3717843" cy="1187862"/>
          </a:xfrm>
          <a:prstGeom prst="rect">
            <a:avLst/>
          </a:prstGeom>
          <a:noFill/>
          <a:ln>
            <a:noFill/>
          </a:ln>
        </p:spPr>
        <p:txBody>
          <a:bodyPr spcFirstLastPara="1" wrap="square" lIns="91425" tIns="91425" rIns="91425" bIns="91425" anchor="t" anchorCtr="0">
            <a:noAutofit/>
          </a:bodyPr>
          <a:lstStyle/>
          <a:p>
            <a:pPr lvl="0" algn="just"/>
            <a:r>
              <a:rPr lang="vi-VN" dirty="0">
                <a:solidFill>
                  <a:schemeClr val="dk1"/>
                </a:solidFill>
                <a:latin typeface="DM Sans"/>
                <a:ea typeface="DM Sans"/>
                <a:cs typeface="DM Sans"/>
                <a:sym typeface="DM Sans"/>
              </a:rPr>
              <a:t>Diskretne raspodele podataka </a:t>
            </a:r>
            <a:r>
              <a:rPr lang="vi-VN" dirty="0" smtClean="0">
                <a:solidFill>
                  <a:schemeClr val="dk1"/>
                </a:solidFill>
                <a:latin typeface="DM Sans"/>
                <a:ea typeface="DM Sans"/>
                <a:cs typeface="DM Sans"/>
                <a:sym typeface="DM Sans"/>
              </a:rPr>
              <a:t>se </a:t>
            </a:r>
            <a:r>
              <a:rPr lang="vi-VN" dirty="0">
                <a:solidFill>
                  <a:schemeClr val="dk1"/>
                </a:solidFill>
                <a:latin typeface="DM Sans"/>
                <a:ea typeface="DM Sans"/>
                <a:cs typeface="DM Sans"/>
                <a:sym typeface="DM Sans"/>
              </a:rPr>
              <a:t>koriste za modeliranje promenljivih koje uzimaju određen broj izolovanih vrednosti. </a:t>
            </a:r>
            <a:r>
              <a:rPr lang="en-US" dirty="0">
                <a:solidFill>
                  <a:schemeClr val="dk1"/>
                </a:solidFill>
                <a:latin typeface="DM Sans"/>
                <a:ea typeface="DM Sans"/>
                <a:cs typeface="DM Sans"/>
                <a:sym typeface="DM Sans"/>
              </a:rPr>
              <a:t>V</a:t>
            </a:r>
            <a:r>
              <a:rPr lang="vi-VN" dirty="0" smtClean="0">
                <a:solidFill>
                  <a:schemeClr val="dk1"/>
                </a:solidFill>
                <a:latin typeface="DM Sans"/>
                <a:ea typeface="DM Sans"/>
                <a:cs typeface="DM Sans"/>
                <a:sym typeface="DM Sans"/>
              </a:rPr>
              <a:t>rednosti </a:t>
            </a:r>
            <a:r>
              <a:rPr lang="vi-VN" dirty="0">
                <a:solidFill>
                  <a:schemeClr val="dk1"/>
                </a:solidFill>
                <a:latin typeface="DM Sans"/>
                <a:ea typeface="DM Sans"/>
                <a:cs typeface="DM Sans"/>
                <a:sym typeface="DM Sans"/>
              </a:rPr>
              <a:t>koje promenljiva može uzeti su odvojene i obično se broje.</a:t>
            </a:r>
            <a:endParaRPr dirty="0">
              <a:solidFill>
                <a:schemeClr val="dk1"/>
              </a:solidFill>
              <a:latin typeface="DM Sans"/>
              <a:ea typeface="DM Sans"/>
              <a:cs typeface="DM Sans"/>
              <a:sym typeface="DM Sans"/>
            </a:endParaRPr>
          </a:p>
        </p:txBody>
      </p:sp>
      <p:sp>
        <p:nvSpPr>
          <p:cNvPr id="88" name="Google Shape;1053;p69"/>
          <p:cNvSpPr txBox="1"/>
          <p:nvPr/>
        </p:nvSpPr>
        <p:spPr>
          <a:xfrm>
            <a:off x="4647253" y="3708750"/>
            <a:ext cx="3737795" cy="1080324"/>
          </a:xfrm>
          <a:prstGeom prst="rect">
            <a:avLst/>
          </a:prstGeom>
          <a:noFill/>
          <a:ln>
            <a:noFill/>
          </a:ln>
        </p:spPr>
        <p:txBody>
          <a:bodyPr spcFirstLastPara="1" wrap="square" lIns="91425" tIns="91425" rIns="91425" bIns="91425" anchor="t" anchorCtr="0">
            <a:noAutofit/>
          </a:bodyPr>
          <a:lstStyle/>
          <a:p>
            <a:pPr lvl="0" algn="just"/>
            <a:r>
              <a:rPr lang="vi-VN" dirty="0">
                <a:solidFill>
                  <a:schemeClr val="dk1"/>
                </a:solidFill>
                <a:latin typeface="DM Sans"/>
                <a:ea typeface="DM Sans"/>
                <a:cs typeface="DM Sans"/>
                <a:sym typeface="DM Sans"/>
              </a:rPr>
              <a:t>Kontinualne raspodele podataka se koriste za modeliranje promenljivih koje mogu uzeti bilo koju vrednost unutar određenog opsega ili intervala</a:t>
            </a:r>
            <a:endParaRPr dirty="0">
              <a:solidFill>
                <a:schemeClr val="dk1"/>
              </a:solidFill>
              <a:latin typeface="DM Sans"/>
              <a:ea typeface="DM Sans"/>
              <a:cs typeface="DM Sans"/>
              <a:sym typeface="DM Sans"/>
            </a:endParaRPr>
          </a:p>
        </p:txBody>
      </p:sp>
      <p:cxnSp>
        <p:nvCxnSpPr>
          <p:cNvPr id="90" name="Google Shape;1055;p69"/>
          <p:cNvCxnSpPr>
            <a:stCxn id="84" idx="2"/>
          </p:cNvCxnSpPr>
          <p:nvPr/>
        </p:nvCxnSpPr>
        <p:spPr>
          <a:xfrm>
            <a:off x="2583280" y="3182014"/>
            <a:ext cx="0" cy="572700"/>
          </a:xfrm>
          <a:prstGeom prst="straightConnector1">
            <a:avLst/>
          </a:prstGeom>
          <a:noFill/>
          <a:ln w="9525" cap="flat" cmpd="sng">
            <a:solidFill>
              <a:schemeClr val="dk1"/>
            </a:solidFill>
            <a:prstDash val="solid"/>
            <a:round/>
            <a:headEnd type="none" w="med" len="med"/>
            <a:tailEnd type="triangle" w="med" len="med"/>
          </a:ln>
        </p:spPr>
      </p:cxnSp>
      <p:cxnSp>
        <p:nvCxnSpPr>
          <p:cNvPr id="91" name="Google Shape;1056;p69"/>
          <p:cNvCxnSpPr>
            <a:stCxn id="85" idx="2"/>
          </p:cNvCxnSpPr>
          <p:nvPr/>
        </p:nvCxnSpPr>
        <p:spPr>
          <a:xfrm>
            <a:off x="6370255" y="3182014"/>
            <a:ext cx="0" cy="572700"/>
          </a:xfrm>
          <a:prstGeom prst="straightConnector1">
            <a:avLst/>
          </a:prstGeom>
          <a:noFill/>
          <a:ln w="9525" cap="flat" cmpd="sng">
            <a:solidFill>
              <a:schemeClr val="dk1"/>
            </a:solidFill>
            <a:prstDash val="solid"/>
            <a:round/>
            <a:headEnd type="none" w="med" len="med"/>
            <a:tailEnd type="triangle" w="med" len="med"/>
          </a:ln>
        </p:spPr>
      </p:cxnSp>
      <p:sp>
        <p:nvSpPr>
          <p:cNvPr id="92" name="Google Shape;1057;p69"/>
          <p:cNvSpPr/>
          <p:nvPr/>
        </p:nvSpPr>
        <p:spPr>
          <a:xfrm>
            <a:off x="2201205" y="1612877"/>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 name="Google Shape;1058;p69"/>
          <p:cNvSpPr/>
          <p:nvPr/>
        </p:nvSpPr>
        <p:spPr>
          <a:xfrm>
            <a:off x="5988205" y="1612877"/>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cxnSp>
        <p:nvCxnSpPr>
          <p:cNvPr id="94" name="Google Shape;1059;p69"/>
          <p:cNvCxnSpPr>
            <a:stCxn id="92" idx="6"/>
            <a:endCxn id="93" idx="2"/>
          </p:cNvCxnSpPr>
          <p:nvPr/>
        </p:nvCxnSpPr>
        <p:spPr>
          <a:xfrm>
            <a:off x="2965305" y="1994927"/>
            <a:ext cx="30228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1060;p69"/>
          <p:cNvCxnSpPr>
            <a:stCxn id="92" idx="4"/>
            <a:endCxn id="84" idx="0"/>
          </p:cNvCxnSpPr>
          <p:nvPr/>
        </p:nvCxnSpPr>
        <p:spPr>
          <a:xfrm>
            <a:off x="2583255" y="2376977"/>
            <a:ext cx="0" cy="274500"/>
          </a:xfrm>
          <a:prstGeom prst="straightConnector1">
            <a:avLst/>
          </a:prstGeom>
          <a:noFill/>
          <a:ln w="9525" cap="flat" cmpd="sng">
            <a:solidFill>
              <a:schemeClr val="dk1"/>
            </a:solidFill>
            <a:prstDash val="solid"/>
            <a:round/>
            <a:headEnd type="none" w="med" len="med"/>
            <a:tailEnd type="none" w="med" len="med"/>
          </a:ln>
        </p:spPr>
      </p:cxnSp>
      <p:cxnSp>
        <p:nvCxnSpPr>
          <p:cNvPr id="96" name="Google Shape;1061;p69"/>
          <p:cNvCxnSpPr>
            <a:stCxn id="93" idx="4"/>
            <a:endCxn id="85" idx="0"/>
          </p:cNvCxnSpPr>
          <p:nvPr/>
        </p:nvCxnSpPr>
        <p:spPr>
          <a:xfrm>
            <a:off x="6370255" y="2376977"/>
            <a:ext cx="0" cy="274500"/>
          </a:xfrm>
          <a:prstGeom prst="straightConnector1">
            <a:avLst/>
          </a:prstGeom>
          <a:noFill/>
          <a:ln w="9525" cap="flat" cmpd="sng">
            <a:solidFill>
              <a:schemeClr val="dk1"/>
            </a:solidFill>
            <a:prstDash val="solid"/>
            <a:round/>
            <a:headEnd type="none" w="med" len="med"/>
            <a:tailEnd type="none" w="med" len="med"/>
          </a:ln>
        </p:spPr>
      </p:cxnSp>
      <p:grpSp>
        <p:nvGrpSpPr>
          <p:cNvPr id="109" name="Google Shape;1115;p71"/>
          <p:cNvGrpSpPr/>
          <p:nvPr/>
        </p:nvGrpSpPr>
        <p:grpSpPr>
          <a:xfrm>
            <a:off x="6209783" y="1801997"/>
            <a:ext cx="320943" cy="392133"/>
            <a:chOff x="1343025" y="1333902"/>
            <a:chExt cx="320943" cy="392133"/>
          </a:xfrm>
        </p:grpSpPr>
        <p:sp>
          <p:nvSpPr>
            <p:cNvPr id="110" name="Google Shape;1116;p7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7;p7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18;p7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52;p71"/>
          <p:cNvGrpSpPr/>
          <p:nvPr/>
        </p:nvGrpSpPr>
        <p:grpSpPr>
          <a:xfrm>
            <a:off x="2387188" y="1798860"/>
            <a:ext cx="392133" cy="392133"/>
            <a:chOff x="6706751" y="1332817"/>
            <a:chExt cx="392133" cy="392133"/>
          </a:xfrm>
        </p:grpSpPr>
        <p:sp>
          <p:nvSpPr>
            <p:cNvPr id="114" name="Google Shape;1153;p71"/>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4;p71"/>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55;p71"/>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56;p71"/>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57;p71"/>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156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62"/>
          <p:cNvSpPr txBox="1"/>
          <p:nvPr/>
        </p:nvSpPr>
        <p:spPr>
          <a:xfrm>
            <a:off x="1556221" y="1575490"/>
            <a:ext cx="2362200" cy="4680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sr-Latn-RS" dirty="0" smtClean="0">
                <a:solidFill>
                  <a:schemeClr val="dk1"/>
                </a:solidFill>
                <a:latin typeface="DM Sans"/>
                <a:ea typeface="DM Sans"/>
                <a:cs typeface="DM Sans"/>
                <a:sym typeface="DM Sans"/>
              </a:rPr>
              <a:t>Bernulijeva raspodela</a:t>
            </a:r>
            <a:endParaRPr dirty="0">
              <a:solidFill>
                <a:schemeClr val="dk1"/>
              </a:solidFill>
              <a:latin typeface="DM Sans"/>
              <a:ea typeface="DM Sans"/>
              <a:cs typeface="DM Sans"/>
              <a:sym typeface="DM Sans"/>
            </a:endParaRPr>
          </a:p>
        </p:txBody>
      </p:sp>
      <p:sp>
        <p:nvSpPr>
          <p:cNvPr id="960" name="Google Shape;960;p62"/>
          <p:cNvSpPr txBox="1"/>
          <p:nvPr/>
        </p:nvSpPr>
        <p:spPr>
          <a:xfrm>
            <a:off x="1540980" y="2495550"/>
            <a:ext cx="2362200" cy="3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sr-Latn-RS" dirty="0" smtClean="0">
                <a:solidFill>
                  <a:schemeClr val="dk1"/>
                </a:solidFill>
                <a:latin typeface="DM Sans"/>
                <a:ea typeface="DM Sans"/>
                <a:cs typeface="DM Sans"/>
                <a:sym typeface="DM Sans"/>
              </a:rPr>
              <a:t>Binom</a:t>
            </a:r>
            <a:r>
              <a:rPr lang="en-US" dirty="0" err="1" smtClean="0">
                <a:solidFill>
                  <a:schemeClr val="dk1"/>
                </a:solidFill>
                <a:latin typeface="DM Sans"/>
                <a:ea typeface="DM Sans"/>
                <a:cs typeface="DM Sans"/>
                <a:sym typeface="DM Sans"/>
              </a:rPr>
              <a:t>ialna</a:t>
            </a:r>
            <a:r>
              <a:rPr lang="sr-Latn-RS" dirty="0" smtClean="0">
                <a:solidFill>
                  <a:schemeClr val="dk1"/>
                </a:solidFill>
                <a:latin typeface="DM Sans"/>
                <a:ea typeface="DM Sans"/>
                <a:cs typeface="DM Sans"/>
                <a:sym typeface="DM Sans"/>
              </a:rPr>
              <a:t> raspodela</a:t>
            </a:r>
            <a:endParaRPr dirty="0">
              <a:solidFill>
                <a:schemeClr val="dk1"/>
              </a:solidFill>
              <a:latin typeface="DM Sans"/>
              <a:ea typeface="DM Sans"/>
              <a:cs typeface="DM Sans"/>
              <a:sym typeface="DM Sans"/>
            </a:endParaRPr>
          </a:p>
        </p:txBody>
      </p:sp>
      <p:sp>
        <p:nvSpPr>
          <p:cNvPr id="961" name="Google Shape;961;p62"/>
          <p:cNvSpPr txBox="1"/>
          <p:nvPr/>
        </p:nvSpPr>
        <p:spPr>
          <a:xfrm>
            <a:off x="1550125" y="3294073"/>
            <a:ext cx="2362200" cy="381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1919"/>
              </a:buClr>
              <a:buSzPts val="1400"/>
              <a:buFont typeface="Anaheim"/>
              <a:buNone/>
            </a:pPr>
            <a:r>
              <a:rPr lang="sr-Latn-RS" dirty="0" smtClean="0">
                <a:solidFill>
                  <a:schemeClr val="dk1"/>
                </a:solidFill>
                <a:latin typeface="DM Sans"/>
                <a:ea typeface="DM Sans"/>
                <a:cs typeface="DM Sans"/>
                <a:sym typeface="DM Sans"/>
              </a:rPr>
              <a:t>Poasonova raspodela</a:t>
            </a:r>
            <a:endParaRPr dirty="0">
              <a:solidFill>
                <a:schemeClr val="dk1"/>
              </a:solidFill>
              <a:latin typeface="DM Sans"/>
              <a:ea typeface="DM Sans"/>
              <a:cs typeface="DM Sans"/>
              <a:sym typeface="DM Sans"/>
            </a:endParaRPr>
          </a:p>
        </p:txBody>
      </p:sp>
      <p:sp>
        <p:nvSpPr>
          <p:cNvPr id="962" name="Google Shape;962;p62"/>
          <p:cNvSpPr txBox="1"/>
          <p:nvPr/>
        </p:nvSpPr>
        <p:spPr>
          <a:xfrm>
            <a:off x="1143000" y="775750"/>
            <a:ext cx="3479178" cy="5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sr-Latn-RS" sz="2400" b="1" dirty="0" smtClean="0">
                <a:solidFill>
                  <a:schemeClr val="dk1"/>
                </a:solidFill>
                <a:latin typeface="Outfit"/>
                <a:ea typeface="Outfit"/>
                <a:cs typeface="Outfit"/>
                <a:sym typeface="Outfit"/>
              </a:rPr>
              <a:t>Diskretne raspodele</a:t>
            </a:r>
            <a:endParaRPr sz="2400" b="1" dirty="0">
              <a:solidFill>
                <a:schemeClr val="dk1"/>
              </a:solidFill>
              <a:latin typeface="Outfit"/>
              <a:ea typeface="Outfit"/>
              <a:cs typeface="Outfit"/>
              <a:sym typeface="Outfit"/>
            </a:endParaRPr>
          </a:p>
        </p:txBody>
      </p:sp>
      <p:cxnSp>
        <p:nvCxnSpPr>
          <p:cNvPr id="963" name="Google Shape;963;p62"/>
          <p:cNvCxnSpPr>
            <a:stCxn id="962" idx="1"/>
            <a:endCxn id="959" idx="1"/>
          </p:cNvCxnSpPr>
          <p:nvPr/>
        </p:nvCxnSpPr>
        <p:spPr>
          <a:xfrm rot="10800000" flipH="1" flipV="1">
            <a:off x="1142999" y="1035850"/>
            <a:ext cx="413221" cy="773682"/>
          </a:xfrm>
          <a:prstGeom prst="bentConnector3">
            <a:avLst>
              <a:gd name="adj1" fmla="val -55321"/>
            </a:avLst>
          </a:prstGeom>
          <a:noFill/>
          <a:ln w="9525" cap="flat" cmpd="sng">
            <a:solidFill>
              <a:schemeClr val="dk1"/>
            </a:solidFill>
            <a:prstDash val="solid"/>
            <a:round/>
            <a:headEnd type="none" w="med" len="med"/>
            <a:tailEnd type="triangle" w="med" len="med"/>
          </a:ln>
        </p:spPr>
      </p:cxnSp>
      <p:cxnSp>
        <p:nvCxnSpPr>
          <p:cNvPr id="964" name="Google Shape;964;p62"/>
          <p:cNvCxnSpPr>
            <a:stCxn id="962" idx="1"/>
            <a:endCxn id="960" idx="1"/>
          </p:cNvCxnSpPr>
          <p:nvPr/>
        </p:nvCxnSpPr>
        <p:spPr>
          <a:xfrm rot="10800000" flipH="1" flipV="1">
            <a:off x="1143000" y="1035850"/>
            <a:ext cx="397980" cy="1655750"/>
          </a:xfrm>
          <a:prstGeom prst="bentConnector3">
            <a:avLst>
              <a:gd name="adj1" fmla="val -57440"/>
            </a:avLst>
          </a:prstGeom>
          <a:noFill/>
          <a:ln w="9525" cap="flat" cmpd="sng">
            <a:solidFill>
              <a:schemeClr val="dk1"/>
            </a:solidFill>
            <a:prstDash val="solid"/>
            <a:round/>
            <a:headEnd type="none" w="med" len="med"/>
            <a:tailEnd type="triangle" w="med" len="med"/>
          </a:ln>
        </p:spPr>
      </p:cxnSp>
      <p:cxnSp>
        <p:nvCxnSpPr>
          <p:cNvPr id="965" name="Google Shape;965;p62"/>
          <p:cNvCxnSpPr>
            <a:stCxn id="962" idx="1"/>
            <a:endCxn id="961" idx="1"/>
          </p:cNvCxnSpPr>
          <p:nvPr/>
        </p:nvCxnSpPr>
        <p:spPr>
          <a:xfrm rot="10800000" flipH="1" flipV="1">
            <a:off x="1142999" y="1035850"/>
            <a:ext cx="407125" cy="2448724"/>
          </a:xfrm>
          <a:prstGeom prst="bentConnector3">
            <a:avLst>
              <a:gd name="adj1" fmla="val -56150"/>
            </a:avLst>
          </a:prstGeom>
          <a:noFill/>
          <a:ln w="9525" cap="flat" cmpd="sng">
            <a:solidFill>
              <a:schemeClr val="dk1"/>
            </a:solidFill>
            <a:prstDash val="solid"/>
            <a:round/>
            <a:headEnd type="none" w="med" len="med"/>
            <a:tailEnd type="triangle" w="med" len="med"/>
          </a:ln>
        </p:spPr>
      </p:cxnSp>
      <p:sp>
        <p:nvSpPr>
          <p:cNvPr id="966" name="Google Shape;966;p62"/>
          <p:cNvSpPr txBox="1"/>
          <p:nvPr/>
        </p:nvSpPr>
        <p:spPr>
          <a:xfrm>
            <a:off x="5574370" y="1613483"/>
            <a:ext cx="2362200" cy="3920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r-Latn-RS" dirty="0" smtClean="0">
                <a:solidFill>
                  <a:schemeClr val="dk1"/>
                </a:solidFill>
                <a:latin typeface="DM Sans"/>
                <a:ea typeface="DM Sans"/>
                <a:cs typeface="DM Sans"/>
                <a:sym typeface="DM Sans"/>
              </a:rPr>
              <a:t>Normalna raspodela</a:t>
            </a:r>
            <a:endParaRPr dirty="0">
              <a:solidFill>
                <a:schemeClr val="dk1"/>
              </a:solidFill>
              <a:latin typeface="DM Sans"/>
              <a:ea typeface="DM Sans"/>
              <a:cs typeface="DM Sans"/>
              <a:sym typeface="DM Sans"/>
            </a:endParaRPr>
          </a:p>
        </p:txBody>
      </p:sp>
      <p:sp>
        <p:nvSpPr>
          <p:cNvPr id="967" name="Google Shape;967;p62"/>
          <p:cNvSpPr txBox="1"/>
          <p:nvPr/>
        </p:nvSpPr>
        <p:spPr>
          <a:xfrm>
            <a:off x="5574369" y="2419350"/>
            <a:ext cx="2655229" cy="3656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1919"/>
              </a:buClr>
              <a:buSzPts val="1400"/>
              <a:buFont typeface="Anaheim"/>
              <a:buNone/>
            </a:pPr>
            <a:r>
              <a:rPr lang="sr-Latn-RS" dirty="0" smtClean="0">
                <a:solidFill>
                  <a:schemeClr val="dk1"/>
                </a:solidFill>
                <a:latin typeface="DM Sans"/>
                <a:ea typeface="DM Sans"/>
                <a:cs typeface="DM Sans"/>
                <a:sym typeface="DM Sans"/>
              </a:rPr>
              <a:t>Eksponencijalna raspodela</a:t>
            </a:r>
            <a:endParaRPr dirty="0">
              <a:solidFill>
                <a:schemeClr val="dk1"/>
              </a:solidFill>
              <a:latin typeface="DM Sans"/>
              <a:ea typeface="DM Sans"/>
              <a:cs typeface="DM Sans"/>
              <a:sym typeface="DM Sans"/>
            </a:endParaRPr>
          </a:p>
        </p:txBody>
      </p:sp>
      <p:sp>
        <p:nvSpPr>
          <p:cNvPr id="969" name="Google Shape;969;p62"/>
          <p:cNvSpPr txBox="1"/>
          <p:nvPr/>
        </p:nvSpPr>
        <p:spPr>
          <a:xfrm>
            <a:off x="5167270" y="775748"/>
            <a:ext cx="3506754" cy="5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sr-Latn-RS" sz="2400" b="1" dirty="0" smtClean="0">
                <a:solidFill>
                  <a:schemeClr val="dk1"/>
                </a:solidFill>
                <a:latin typeface="Outfit"/>
                <a:ea typeface="Outfit"/>
                <a:cs typeface="Outfit"/>
                <a:sym typeface="Outfit"/>
              </a:rPr>
              <a:t>Kontinualne raspodele</a:t>
            </a:r>
            <a:endParaRPr sz="2400" b="1" dirty="0">
              <a:solidFill>
                <a:schemeClr val="dk1"/>
              </a:solidFill>
              <a:latin typeface="Outfit"/>
              <a:ea typeface="Outfit"/>
              <a:cs typeface="Outfit"/>
              <a:sym typeface="Outfit"/>
            </a:endParaRPr>
          </a:p>
        </p:txBody>
      </p:sp>
      <p:cxnSp>
        <p:nvCxnSpPr>
          <p:cNvPr id="970" name="Google Shape;970;p62"/>
          <p:cNvCxnSpPr>
            <a:stCxn id="969" idx="1"/>
            <a:endCxn id="966" idx="1"/>
          </p:cNvCxnSpPr>
          <p:nvPr/>
        </p:nvCxnSpPr>
        <p:spPr>
          <a:xfrm rot="10800000" flipH="1" flipV="1">
            <a:off x="5167270" y="1035847"/>
            <a:ext cx="407100" cy="773685"/>
          </a:xfrm>
          <a:prstGeom prst="bentConnector3">
            <a:avLst>
              <a:gd name="adj1" fmla="val -56153"/>
            </a:avLst>
          </a:prstGeom>
          <a:noFill/>
          <a:ln w="9525" cap="flat" cmpd="sng">
            <a:solidFill>
              <a:schemeClr val="dk1"/>
            </a:solidFill>
            <a:prstDash val="solid"/>
            <a:round/>
            <a:headEnd type="none" w="med" len="med"/>
            <a:tailEnd type="triangle" w="med" len="med"/>
          </a:ln>
        </p:spPr>
      </p:cxnSp>
      <p:cxnSp>
        <p:nvCxnSpPr>
          <p:cNvPr id="971" name="Google Shape;971;p62"/>
          <p:cNvCxnSpPr>
            <a:stCxn id="969" idx="1"/>
            <a:endCxn id="967" idx="1"/>
          </p:cNvCxnSpPr>
          <p:nvPr/>
        </p:nvCxnSpPr>
        <p:spPr>
          <a:xfrm rot="10800000" flipH="1" flipV="1">
            <a:off x="5167269" y="1035847"/>
            <a:ext cx="407099" cy="1566319"/>
          </a:xfrm>
          <a:prstGeom prst="bentConnector3">
            <a:avLst>
              <a:gd name="adj1" fmla="val -56153"/>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387312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Bernulijeva raspodela</a:t>
            </a:r>
            <a:endParaRPr sz="2800" dirty="0"/>
          </a:p>
        </p:txBody>
      </p:sp>
      <p:sp>
        <p:nvSpPr>
          <p:cNvPr id="750" name="Google Shape;750;p54"/>
          <p:cNvSpPr txBox="1">
            <a:spLocks noGrp="1"/>
          </p:cNvSpPr>
          <p:nvPr>
            <p:ph type="subTitle" idx="1"/>
          </p:nvPr>
        </p:nvSpPr>
        <p:spPr>
          <a:xfrm>
            <a:off x="381000" y="2040843"/>
            <a:ext cx="4114800" cy="1539666"/>
          </a:xfrm>
          <a:prstGeom prst="rect">
            <a:avLst/>
          </a:prstGeom>
        </p:spPr>
        <p:txBody>
          <a:bodyPr spcFirstLastPara="1" wrap="square" lIns="91425" tIns="91425" rIns="91425" bIns="91425" anchor="t" anchorCtr="0">
            <a:noAutofit/>
          </a:bodyPr>
          <a:lstStyle/>
          <a:p>
            <a:pPr marL="0" lvl="0" indent="0" algn="just"/>
            <a:r>
              <a:rPr lang="vi-VN" dirty="0"/>
              <a:t>Bernulijeva raspodela je najjednostavnija diskretna raspodela i modelira slučajeve u kojima postoji samo dva moguća ishoda nekog eksperimenta ili procesa, obično označeni kao "uspeh" i "neuspeh"</a:t>
            </a:r>
            <a:endParaRPr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p:nvPr/>
        </p:nvPicPr>
        <p:blipFill>
          <a:blip r:embed="rId4"/>
          <a:stretch>
            <a:fillRect/>
          </a:stretch>
        </p:blipFill>
        <p:spPr>
          <a:xfrm>
            <a:off x="5105400" y="1580543"/>
            <a:ext cx="2289493" cy="1524953"/>
          </a:xfrm>
          <a:prstGeom prst="rect">
            <a:avLst/>
          </a:prstGeom>
        </p:spPr>
      </p:pic>
    </p:spTree>
    <p:extLst>
      <p:ext uri="{BB962C8B-B14F-4D97-AF65-F5344CB8AC3E}">
        <p14:creationId xmlns:p14="http://schemas.microsoft.com/office/powerpoint/2010/main" val="804087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Binomialna raspodela</a:t>
            </a:r>
            <a:endParaRPr sz="2800" dirty="0"/>
          </a:p>
        </p:txBody>
      </p:sp>
      <p:sp>
        <p:nvSpPr>
          <p:cNvPr id="750" name="Google Shape;750;p54"/>
          <p:cNvSpPr txBox="1">
            <a:spLocks noGrp="1"/>
          </p:cNvSpPr>
          <p:nvPr>
            <p:ph type="subTitle" idx="1"/>
          </p:nvPr>
        </p:nvSpPr>
        <p:spPr>
          <a:xfrm>
            <a:off x="381000" y="1890674"/>
            <a:ext cx="4114800" cy="1539666"/>
          </a:xfrm>
          <a:prstGeom prst="rect">
            <a:avLst/>
          </a:prstGeom>
        </p:spPr>
        <p:txBody>
          <a:bodyPr spcFirstLastPara="1" wrap="square" lIns="91425" tIns="91425" rIns="91425" bIns="91425" anchor="t" anchorCtr="0">
            <a:noAutofit/>
          </a:bodyPr>
          <a:lstStyle/>
          <a:p>
            <a:pPr marL="0" lvl="0" indent="0" algn="just"/>
            <a:r>
              <a:rPr lang="vi-VN" dirty="0"/>
              <a:t>Binomialna raspodela je diskretna raspodela koja generalizuje Bernulijevu raspodelu za niz nezavisnih i identičkih ispitivanja. Koristi se kada je interesovanje usmereno na brojanje uspeha u fiksiranom broju ponavljanja nekog slučajnog eksperimenta.</a:t>
            </a:r>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522387"/>
            <a:ext cx="1773928" cy="165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129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Poasonova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vi-VN" dirty="0"/>
              <a:t>Poasonova raspodela se koristi za modeliranje broja puta koji se neki događaj dešava u fiksiranom vremenskom intervalu, prostoru ili skupu. </a:t>
            </a:r>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p:nvPr/>
        </p:nvPicPr>
        <p:blipFill>
          <a:blip r:embed="rId4"/>
          <a:stretch>
            <a:fillRect/>
          </a:stretch>
        </p:blipFill>
        <p:spPr>
          <a:xfrm>
            <a:off x="5157000" y="1454512"/>
            <a:ext cx="2286000" cy="1777016"/>
          </a:xfrm>
          <a:prstGeom prst="rect">
            <a:avLst/>
          </a:prstGeom>
        </p:spPr>
      </p:pic>
    </p:spTree>
    <p:extLst>
      <p:ext uri="{BB962C8B-B14F-4D97-AF65-F5344CB8AC3E}">
        <p14:creationId xmlns:p14="http://schemas.microsoft.com/office/powerpoint/2010/main" val="689900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Normalna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en-US" dirty="0" err="1"/>
              <a:t>Glavna</a:t>
            </a:r>
            <a:r>
              <a:rPr lang="en-US" dirty="0"/>
              <a:t> </a:t>
            </a:r>
            <a:r>
              <a:rPr lang="en-US" dirty="0" err="1"/>
              <a:t>karakteristika</a:t>
            </a:r>
            <a:r>
              <a:rPr lang="en-US" dirty="0"/>
              <a:t> </a:t>
            </a:r>
            <a:r>
              <a:rPr lang="en-US" dirty="0" err="1"/>
              <a:t>podataka</a:t>
            </a:r>
            <a:r>
              <a:rPr lang="en-US" dirty="0"/>
              <a:t> </a:t>
            </a:r>
            <a:r>
              <a:rPr lang="en-US" dirty="0" err="1"/>
              <a:t>koji</a:t>
            </a:r>
            <a:r>
              <a:rPr lang="en-US" dirty="0"/>
              <a:t> </a:t>
            </a:r>
            <a:r>
              <a:rPr lang="en-US" dirty="0" err="1"/>
              <a:t>su</a:t>
            </a:r>
            <a:r>
              <a:rPr lang="en-US" dirty="0"/>
              <a:t> </a:t>
            </a:r>
            <a:r>
              <a:rPr lang="en-US" dirty="0" err="1"/>
              <a:t>predstavljeni</a:t>
            </a:r>
            <a:r>
              <a:rPr lang="en-US" dirty="0"/>
              <a:t> </a:t>
            </a:r>
            <a:r>
              <a:rPr lang="en-US" dirty="0" err="1"/>
              <a:t>ovom</a:t>
            </a:r>
            <a:r>
              <a:rPr lang="en-US" dirty="0"/>
              <a:t> </a:t>
            </a:r>
            <a:r>
              <a:rPr lang="en-US" dirty="0" err="1"/>
              <a:t>raspodelom</a:t>
            </a:r>
            <a:r>
              <a:rPr lang="en-US" dirty="0"/>
              <a:t> </a:t>
            </a:r>
            <a:r>
              <a:rPr lang="en-US" dirty="0" err="1"/>
              <a:t>jeste</a:t>
            </a:r>
            <a:r>
              <a:rPr lang="en-US" dirty="0"/>
              <a:t> da </a:t>
            </a:r>
            <a:r>
              <a:rPr lang="en-US" dirty="0" err="1"/>
              <a:t>su</a:t>
            </a:r>
            <a:r>
              <a:rPr lang="en-US" dirty="0"/>
              <a:t> mere </a:t>
            </a:r>
            <a:r>
              <a:rPr lang="en-US" dirty="0" err="1"/>
              <a:t>centralne</a:t>
            </a:r>
            <a:r>
              <a:rPr lang="en-US" dirty="0"/>
              <a:t> </a:t>
            </a:r>
            <a:r>
              <a:rPr lang="en-US" dirty="0" err="1"/>
              <a:t>tendencije</a:t>
            </a:r>
            <a:r>
              <a:rPr lang="en-US" dirty="0"/>
              <a:t> </a:t>
            </a:r>
            <a:r>
              <a:rPr lang="en-US" dirty="0" err="1"/>
              <a:t>srednja</a:t>
            </a:r>
            <a:r>
              <a:rPr lang="en-US" dirty="0"/>
              <a:t> </a:t>
            </a:r>
            <a:r>
              <a:rPr lang="en-US" dirty="0" err="1"/>
              <a:t>vrednost</a:t>
            </a:r>
            <a:r>
              <a:rPr lang="en-US" dirty="0"/>
              <a:t>, </a:t>
            </a:r>
            <a:r>
              <a:rPr lang="en-US" dirty="0" err="1"/>
              <a:t>medijana</a:t>
            </a:r>
            <a:r>
              <a:rPr lang="en-US" dirty="0"/>
              <a:t> i modus </a:t>
            </a:r>
            <a:r>
              <a:rPr lang="en-US" dirty="0" err="1"/>
              <a:t>jednake</a:t>
            </a:r>
            <a:r>
              <a:rPr lang="en-US" dirty="0"/>
              <a:t>.</a:t>
            </a:r>
            <a:endParaRPr lang="vi-VN"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Kontinualne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p:nvPr/>
        </p:nvPicPr>
        <p:blipFill>
          <a:blip r:embed="rId4"/>
          <a:stretch>
            <a:fillRect/>
          </a:stretch>
        </p:blipFill>
        <p:spPr>
          <a:xfrm>
            <a:off x="5003344" y="1657350"/>
            <a:ext cx="2557555" cy="1447800"/>
          </a:xfrm>
          <a:prstGeom prst="rect">
            <a:avLst/>
          </a:prstGeom>
        </p:spPr>
      </p:pic>
    </p:spTree>
    <p:extLst>
      <p:ext uri="{BB962C8B-B14F-4D97-AF65-F5344CB8AC3E}">
        <p14:creationId xmlns:p14="http://schemas.microsoft.com/office/powerpoint/2010/main" val="264068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511950" y="4381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Sadržaj</a:t>
            </a:r>
            <a:endParaRPr dirty="0"/>
          </a:p>
        </p:txBody>
      </p:sp>
      <p:sp>
        <p:nvSpPr>
          <p:cNvPr id="388" name="Google Shape;388;p38"/>
          <p:cNvSpPr txBox="1">
            <a:spLocks noGrp="1"/>
          </p:cNvSpPr>
          <p:nvPr>
            <p:ph type="title" idx="7"/>
          </p:nvPr>
        </p:nvSpPr>
        <p:spPr>
          <a:xfrm>
            <a:off x="6096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73152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26670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609600" y="295808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51054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3" name="Google Shape;393;p38"/>
          <p:cNvSpPr txBox="1">
            <a:spLocks noGrp="1"/>
          </p:cNvSpPr>
          <p:nvPr>
            <p:ph type="title" idx="15"/>
          </p:nvPr>
        </p:nvSpPr>
        <p:spPr>
          <a:xfrm>
            <a:off x="2743200" y="30289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394" name="Google Shape;394;p38"/>
          <p:cNvSpPr txBox="1">
            <a:spLocks noGrp="1"/>
          </p:cNvSpPr>
          <p:nvPr>
            <p:ph type="subTitle" idx="16"/>
          </p:nvPr>
        </p:nvSpPr>
        <p:spPr>
          <a:xfrm>
            <a:off x="-152400" y="1945386"/>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Uvod</a:t>
            </a:r>
            <a:endParaRPr dirty="0"/>
          </a:p>
        </p:txBody>
      </p:sp>
      <p:sp>
        <p:nvSpPr>
          <p:cNvPr id="395" name="Google Shape;395;p38"/>
          <p:cNvSpPr txBox="1">
            <a:spLocks noGrp="1"/>
          </p:cNvSpPr>
          <p:nvPr>
            <p:ph type="subTitle" idx="17"/>
          </p:nvPr>
        </p:nvSpPr>
        <p:spPr>
          <a:xfrm>
            <a:off x="1981200" y="1962150"/>
            <a:ext cx="2305500" cy="782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Mere kvaliteta podataka</a:t>
            </a:r>
            <a:endParaRPr dirty="0"/>
          </a:p>
        </p:txBody>
      </p:sp>
      <p:sp>
        <p:nvSpPr>
          <p:cNvPr id="396" name="Google Shape;396;p38"/>
          <p:cNvSpPr txBox="1">
            <a:spLocks noGrp="1"/>
          </p:cNvSpPr>
          <p:nvPr>
            <p:ph type="subTitle" idx="18"/>
          </p:nvPr>
        </p:nvSpPr>
        <p:spPr>
          <a:xfrm>
            <a:off x="4320000" y="1869186"/>
            <a:ext cx="2305500" cy="8590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Raspodela podataka</a:t>
            </a:r>
            <a:endParaRPr dirty="0"/>
          </a:p>
        </p:txBody>
      </p:sp>
      <p:sp>
        <p:nvSpPr>
          <p:cNvPr id="397" name="Google Shape;397;p38"/>
          <p:cNvSpPr txBox="1">
            <a:spLocks noGrp="1"/>
          </p:cNvSpPr>
          <p:nvPr>
            <p:ph type="subTitle" idx="19"/>
          </p:nvPr>
        </p:nvSpPr>
        <p:spPr>
          <a:xfrm>
            <a:off x="6298200" y="1733550"/>
            <a:ext cx="2632800" cy="9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Mere centralne tendencije</a:t>
            </a:r>
            <a:endParaRPr dirty="0"/>
          </a:p>
        </p:txBody>
      </p:sp>
      <p:sp>
        <p:nvSpPr>
          <p:cNvPr id="398" name="Google Shape;398;p38"/>
          <p:cNvSpPr txBox="1">
            <a:spLocks noGrp="1"/>
          </p:cNvSpPr>
          <p:nvPr>
            <p:ph type="subTitle" idx="20"/>
          </p:nvPr>
        </p:nvSpPr>
        <p:spPr>
          <a:xfrm>
            <a:off x="-228600" y="3497364"/>
            <a:ext cx="2524329" cy="5619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Korelacija </a:t>
            </a:r>
            <a:endParaRPr dirty="0"/>
          </a:p>
        </p:txBody>
      </p:sp>
      <p:sp>
        <p:nvSpPr>
          <p:cNvPr id="399" name="Google Shape;399;p38"/>
          <p:cNvSpPr txBox="1">
            <a:spLocks noGrp="1"/>
          </p:cNvSpPr>
          <p:nvPr>
            <p:ph type="subTitle" idx="21"/>
          </p:nvPr>
        </p:nvSpPr>
        <p:spPr>
          <a:xfrm>
            <a:off x="1981200" y="363855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Varijansa</a:t>
            </a:r>
            <a:endParaRPr dirty="0"/>
          </a:p>
        </p:txBody>
      </p:sp>
      <p:sp>
        <p:nvSpPr>
          <p:cNvPr id="2" name="Subtitle 1"/>
          <p:cNvSpPr>
            <a:spLocks noGrp="1"/>
          </p:cNvSpPr>
          <p:nvPr>
            <p:ph type="subTitle" idx="1"/>
          </p:nvPr>
        </p:nvSpPr>
        <p:spPr>
          <a:xfrm>
            <a:off x="-131871" y="2231153"/>
            <a:ext cx="2305500" cy="572700"/>
          </a:xfrm>
        </p:spPr>
        <p:txBody>
          <a:bodyPr/>
          <a:lstStyle/>
          <a:p>
            <a:endParaRPr lang="en-US" dirty="0"/>
          </a:p>
        </p:txBody>
      </p:sp>
      <p:sp>
        <p:nvSpPr>
          <p:cNvPr id="3" name="Subtitle 2"/>
          <p:cNvSpPr>
            <a:spLocks noGrp="1"/>
          </p:cNvSpPr>
          <p:nvPr>
            <p:ph type="subTitle" idx="2"/>
          </p:nvPr>
        </p:nvSpPr>
        <p:spPr>
          <a:xfrm>
            <a:off x="2796000" y="2247917"/>
            <a:ext cx="2305500" cy="572700"/>
          </a:xfrm>
        </p:spPr>
        <p:txBody>
          <a:bodyPr/>
          <a:lstStyle/>
          <a:p>
            <a:endParaRPr lang="en-US"/>
          </a:p>
        </p:txBody>
      </p:sp>
      <p:sp>
        <p:nvSpPr>
          <p:cNvPr id="4" name="Subtitle 3"/>
          <p:cNvSpPr>
            <a:spLocks noGrp="1"/>
          </p:cNvSpPr>
          <p:nvPr>
            <p:ph type="subTitle" idx="5"/>
          </p:nvPr>
        </p:nvSpPr>
        <p:spPr>
          <a:xfrm>
            <a:off x="5495278" y="2247917"/>
            <a:ext cx="2305500" cy="572700"/>
          </a:xfrm>
        </p:spPr>
        <p:txBody>
          <a:bodyPr/>
          <a:lstStyle/>
          <a:p>
            <a:endParaRPr lang="en-US" dirty="0"/>
          </a:p>
        </p:txBody>
      </p:sp>
      <p:sp>
        <p:nvSpPr>
          <p:cNvPr id="5" name="Subtitle 4"/>
          <p:cNvSpPr>
            <a:spLocks noGrp="1"/>
          </p:cNvSpPr>
          <p:nvPr>
            <p:ph type="subTitle" idx="3"/>
          </p:nvPr>
        </p:nvSpPr>
        <p:spPr>
          <a:xfrm>
            <a:off x="-99600" y="3908134"/>
            <a:ext cx="2305500" cy="572700"/>
          </a:xfrm>
        </p:spPr>
        <p:txBody>
          <a:bodyPr/>
          <a:lstStyle/>
          <a:p>
            <a:endParaRPr lang="en-US"/>
          </a:p>
        </p:txBody>
      </p:sp>
      <p:sp>
        <p:nvSpPr>
          <p:cNvPr id="6" name="Subtitle 5"/>
          <p:cNvSpPr>
            <a:spLocks noGrp="1"/>
          </p:cNvSpPr>
          <p:nvPr>
            <p:ph type="subTitle" idx="4"/>
          </p:nvPr>
        </p:nvSpPr>
        <p:spPr>
          <a:xfrm>
            <a:off x="5867400" y="438150"/>
            <a:ext cx="2305500" cy="572700"/>
          </a:xfrm>
        </p:spPr>
        <p:txBody>
          <a:bodyPr/>
          <a:lstStyle/>
          <a:p>
            <a:endParaRPr lang="en-US" dirty="0"/>
          </a:p>
        </p:txBody>
      </p:sp>
      <p:sp>
        <p:nvSpPr>
          <p:cNvPr id="7" name="Subtitle 6"/>
          <p:cNvSpPr>
            <a:spLocks noGrp="1"/>
          </p:cNvSpPr>
          <p:nvPr>
            <p:ph type="subTitle" idx="6"/>
          </p:nvPr>
        </p:nvSpPr>
        <p:spPr>
          <a:xfrm>
            <a:off x="5527549" y="3924898"/>
            <a:ext cx="2305500" cy="572700"/>
          </a:xfrm>
        </p:spPr>
        <p:txBody>
          <a:bodyPr/>
          <a:lstStyle/>
          <a:p>
            <a:endParaRPr lang="en-US"/>
          </a:p>
        </p:txBody>
      </p:sp>
      <p:sp>
        <p:nvSpPr>
          <p:cNvPr id="28" name="Google Shape;393;p38"/>
          <p:cNvSpPr txBox="1">
            <a:spLocks/>
          </p:cNvSpPr>
          <p:nvPr/>
        </p:nvSpPr>
        <p:spPr>
          <a:xfrm>
            <a:off x="5105400" y="3028950"/>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smtClean="0"/>
              <a:t>0</a:t>
            </a:r>
            <a:r>
              <a:rPr lang="sr-Latn-RS" dirty="0" smtClean="0"/>
              <a:t>7</a:t>
            </a:r>
            <a:endParaRPr lang="en" dirty="0"/>
          </a:p>
        </p:txBody>
      </p:sp>
      <p:sp>
        <p:nvSpPr>
          <p:cNvPr id="29" name="Google Shape;399;p38"/>
          <p:cNvSpPr txBox="1">
            <a:spLocks/>
          </p:cNvSpPr>
          <p:nvPr/>
        </p:nvSpPr>
        <p:spPr>
          <a:xfrm>
            <a:off x="4320000" y="3714750"/>
            <a:ext cx="2305500" cy="8080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err="1" smtClean="0"/>
              <a:t>Prakti</a:t>
            </a:r>
            <a:r>
              <a:rPr lang="sr-Latn-RS" dirty="0" smtClean="0"/>
              <a:t>čni deo rada</a:t>
            </a:r>
            <a:endParaRPr lang="sr-Latn-RS" dirty="0"/>
          </a:p>
        </p:txBody>
      </p:sp>
      <p:sp>
        <p:nvSpPr>
          <p:cNvPr id="30" name="Google Shape;393;p38"/>
          <p:cNvSpPr txBox="1">
            <a:spLocks/>
          </p:cNvSpPr>
          <p:nvPr/>
        </p:nvSpPr>
        <p:spPr>
          <a:xfrm>
            <a:off x="7315200" y="3025140"/>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smtClean="0"/>
              <a:t>0</a:t>
            </a:r>
            <a:r>
              <a:rPr lang="sr-Latn-RS" dirty="0"/>
              <a:t>8</a:t>
            </a:r>
            <a:endParaRPr lang="en" dirty="0"/>
          </a:p>
        </p:txBody>
      </p:sp>
      <p:sp>
        <p:nvSpPr>
          <p:cNvPr id="31" name="Google Shape;399;p38"/>
          <p:cNvSpPr txBox="1">
            <a:spLocks/>
          </p:cNvSpPr>
          <p:nvPr/>
        </p:nvSpPr>
        <p:spPr>
          <a:xfrm>
            <a:off x="6625500" y="3331740"/>
            <a:ext cx="2305500" cy="8080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sr-Latn-RS" dirty="0" smtClean="0"/>
              <a:t>Zaključak</a:t>
            </a:r>
            <a:endParaRPr lang="sr-Latn-R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Eksponencijalna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sv-SE" dirty="0"/>
              <a:t>Eksponencijalna raspodela se koristi za modeliranje vremena između nezavisnih događaja koji se dešavaju sa konstantnom stopom. </a:t>
            </a:r>
            <a:endParaRPr lang="vi-VN"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Kontinualne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p:nvPr/>
        </p:nvPicPr>
        <p:blipFill>
          <a:blip r:embed="rId4"/>
          <a:stretch>
            <a:fillRect/>
          </a:stretch>
        </p:blipFill>
        <p:spPr>
          <a:xfrm>
            <a:off x="5133461" y="1504820"/>
            <a:ext cx="2296501" cy="1676400"/>
          </a:xfrm>
          <a:prstGeom prst="rect">
            <a:avLst/>
          </a:prstGeom>
        </p:spPr>
      </p:pic>
    </p:spTree>
    <p:extLst>
      <p:ext uri="{BB962C8B-B14F-4D97-AF65-F5344CB8AC3E}">
        <p14:creationId xmlns:p14="http://schemas.microsoft.com/office/powerpoint/2010/main" val="951789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3658" y="1047750"/>
            <a:ext cx="448938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Simetri</a:t>
            </a:r>
            <a:r>
              <a:rPr lang="sr-Latn-RS" sz="2400" dirty="0" smtClean="0"/>
              <a:t>čna raspodela</a:t>
            </a:r>
            <a:endParaRPr sz="2400" dirty="0"/>
          </a:p>
        </p:txBody>
      </p:sp>
      <p:sp>
        <p:nvSpPr>
          <p:cNvPr id="10" name="Google Shape;749;p54"/>
          <p:cNvSpPr txBox="1">
            <a:spLocks/>
          </p:cNvSpPr>
          <p:nvPr/>
        </p:nvSpPr>
        <p:spPr>
          <a:xfrm>
            <a:off x="533400" y="361950"/>
            <a:ext cx="84582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Tipovi</a:t>
            </a:r>
            <a:r>
              <a:rPr lang="en-US" sz="3200" dirty="0" smtClean="0"/>
              <a:t> </a:t>
            </a:r>
            <a:r>
              <a:rPr lang="en-US" sz="3200" dirty="0" err="1" smtClean="0"/>
              <a:t>raspodele</a:t>
            </a:r>
            <a:r>
              <a:rPr lang="en-US" sz="3200" dirty="0" smtClean="0"/>
              <a:t> I </a:t>
            </a:r>
            <a:r>
              <a:rPr lang="en-US" sz="3200" dirty="0" err="1" smtClean="0"/>
              <a:t>njihova</a:t>
            </a:r>
            <a:r>
              <a:rPr lang="en-US" sz="3200" dirty="0" smtClean="0"/>
              <a:t> </a:t>
            </a:r>
            <a:r>
              <a:rPr lang="en-US" sz="3200" dirty="0" err="1" smtClean="0"/>
              <a:t>vizualizacija</a:t>
            </a:r>
            <a:endParaRPr lang="en-US" sz="3200" dirty="0"/>
          </a:p>
        </p:txBody>
      </p:sp>
      <p:sp>
        <p:nvSpPr>
          <p:cNvPr id="17" name="Google Shape;749;p54"/>
          <p:cNvSpPr txBox="1">
            <a:spLocks/>
          </p:cNvSpPr>
          <p:nvPr/>
        </p:nvSpPr>
        <p:spPr>
          <a:xfrm>
            <a:off x="-11582" y="2952750"/>
            <a:ext cx="4489380" cy="106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sz="2400" dirty="0" smtClean="0"/>
              <a:t>As</a:t>
            </a:r>
            <a:r>
              <a:rPr lang="en-US" sz="2400" dirty="0" err="1" smtClean="0"/>
              <a:t>imetrična</a:t>
            </a:r>
            <a:r>
              <a:rPr lang="en-US" sz="2400" dirty="0" smtClean="0"/>
              <a:t> </a:t>
            </a:r>
            <a:r>
              <a:rPr lang="en-US" sz="2400" dirty="0" err="1" smtClean="0"/>
              <a:t>raspodela</a:t>
            </a:r>
            <a:endParaRPr lang="en-US" sz="2400" dirty="0"/>
          </a:p>
        </p:txBody>
      </p:sp>
      <p:pic>
        <p:nvPicPr>
          <p:cNvPr id="19" name="Picture 18"/>
          <p:cNvPicPr/>
          <p:nvPr/>
        </p:nvPicPr>
        <p:blipFill>
          <a:blip r:embed="rId3"/>
          <a:stretch>
            <a:fillRect/>
          </a:stretch>
        </p:blipFill>
        <p:spPr>
          <a:xfrm>
            <a:off x="3461211" y="2952749"/>
            <a:ext cx="3261277" cy="1909629"/>
          </a:xfrm>
          <a:prstGeom prst="rect">
            <a:avLst/>
          </a:prstGeom>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038" y="1138822"/>
            <a:ext cx="2938362" cy="181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286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3658" y="1047750"/>
            <a:ext cx="448938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sz="2400" dirty="0" smtClean="0"/>
              <a:t>Uniformna raspodela</a:t>
            </a:r>
            <a:endParaRPr sz="2400" dirty="0"/>
          </a:p>
        </p:txBody>
      </p:sp>
      <p:sp>
        <p:nvSpPr>
          <p:cNvPr id="10" name="Google Shape;749;p54"/>
          <p:cNvSpPr txBox="1">
            <a:spLocks/>
          </p:cNvSpPr>
          <p:nvPr/>
        </p:nvSpPr>
        <p:spPr>
          <a:xfrm>
            <a:off x="533400" y="361950"/>
            <a:ext cx="84582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Tipovi</a:t>
            </a:r>
            <a:r>
              <a:rPr lang="en-US" sz="3200" dirty="0" smtClean="0"/>
              <a:t> </a:t>
            </a:r>
            <a:r>
              <a:rPr lang="en-US" sz="3200" dirty="0" err="1" smtClean="0"/>
              <a:t>raspodele</a:t>
            </a:r>
            <a:r>
              <a:rPr lang="en-US" sz="3200" dirty="0" smtClean="0"/>
              <a:t> I </a:t>
            </a:r>
            <a:r>
              <a:rPr lang="en-US" sz="3200" dirty="0" err="1" smtClean="0"/>
              <a:t>njihova</a:t>
            </a:r>
            <a:r>
              <a:rPr lang="en-US" sz="3200" dirty="0" smtClean="0"/>
              <a:t> </a:t>
            </a:r>
            <a:r>
              <a:rPr lang="en-US" sz="3200" dirty="0" err="1" smtClean="0"/>
              <a:t>vizualizacija</a:t>
            </a:r>
            <a:endParaRPr lang="en-US" sz="3200" dirty="0"/>
          </a:p>
        </p:txBody>
      </p:sp>
      <p:sp>
        <p:nvSpPr>
          <p:cNvPr id="17" name="Google Shape;749;p54"/>
          <p:cNvSpPr txBox="1">
            <a:spLocks/>
          </p:cNvSpPr>
          <p:nvPr/>
        </p:nvSpPr>
        <p:spPr>
          <a:xfrm>
            <a:off x="-11582" y="2952750"/>
            <a:ext cx="4489380" cy="106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sz="2400" dirty="0" smtClean="0"/>
              <a:t>Bimodalna</a:t>
            </a:r>
            <a:r>
              <a:rPr lang="en-US" sz="2400" dirty="0" smtClean="0"/>
              <a:t> </a:t>
            </a:r>
            <a:r>
              <a:rPr lang="en-US" sz="2400" dirty="0" err="1" smtClean="0"/>
              <a:t>raspodela</a:t>
            </a:r>
            <a:endParaRPr lang="en-US" sz="2400" dirty="0"/>
          </a:p>
        </p:txBody>
      </p:sp>
      <p:pic>
        <p:nvPicPr>
          <p:cNvPr id="9" name="Picture 8"/>
          <p:cNvPicPr/>
          <p:nvPr/>
        </p:nvPicPr>
        <p:blipFill>
          <a:blip r:embed="rId3"/>
          <a:stretch>
            <a:fillRect/>
          </a:stretch>
        </p:blipFill>
        <p:spPr>
          <a:xfrm>
            <a:off x="3424732" y="3063450"/>
            <a:ext cx="2899867" cy="202290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1858" y="1116746"/>
            <a:ext cx="3105150" cy="183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23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663850"/>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Mere centralne tendencije</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a:solidFill>
                  <a:schemeClr val="tx1"/>
                </a:solidFill>
                <a:latin typeface="Outfit" charset="0"/>
              </a:rPr>
              <a:t>4</a:t>
            </a:r>
            <a:endParaRPr lang="en" sz="6000" b="1" dirty="0">
              <a:solidFill>
                <a:schemeClr val="tx1"/>
              </a:solidFill>
              <a:latin typeface="Outfit" charset="0"/>
            </a:endParaRPr>
          </a:p>
        </p:txBody>
      </p:sp>
      <p:cxnSp>
        <p:nvCxnSpPr>
          <p:cNvPr id="26" name="Google Shape;639;p47"/>
          <p:cNvCxnSpPr/>
          <p:nvPr/>
        </p:nvCxnSpPr>
        <p:spPr>
          <a:xfrm flipV="1">
            <a:off x="3685558" y="3562350"/>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11059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295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Mere centralne tendencije</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031325"/>
          </a:xfrm>
          <a:prstGeom prst="rect">
            <a:avLst/>
          </a:prstGeom>
        </p:spPr>
        <p:txBody>
          <a:bodyPr wrap="square">
            <a:spAutoFit/>
          </a:bodyPr>
          <a:lstStyle/>
          <a:p>
            <a:pPr algn="just"/>
            <a:r>
              <a:rPr lang="vi-VN" dirty="0">
                <a:solidFill>
                  <a:schemeClr val="tx1"/>
                </a:solidFill>
              </a:rPr>
              <a:t>Mere centralne tendencije su statistički indikatori koji pružaju sažet pregled seta podataka označavajući jednu vrednost koja je reprezentativna za celokupan skup. Ove mere su ključne za sumiranje velikih količina podataka, olakšavajući razumevanje i interpretaciju podataka u jednostavnijem obliku. </a:t>
            </a:r>
            <a:endParaRPr lang="sr-Latn-RS" dirty="0" smtClean="0">
              <a:solidFill>
                <a:schemeClr val="tx1"/>
              </a:solidFill>
            </a:endParaRPr>
          </a:p>
          <a:p>
            <a:pPr algn="just"/>
            <a:endParaRPr lang="vi-VN" dirty="0">
              <a:solidFill>
                <a:schemeClr val="tx1"/>
              </a:solidFill>
            </a:endParaRPr>
          </a:p>
          <a:p>
            <a:pPr algn="just"/>
            <a:r>
              <a:rPr lang="vi-VN" dirty="0">
                <a:solidFill>
                  <a:schemeClr val="tx1"/>
                </a:solidFill>
              </a:rPr>
              <a:t>Osnovne mere centralne tendencije su</a:t>
            </a:r>
            <a:r>
              <a:rPr lang="vi-VN" dirty="0" smtClean="0">
                <a:solidFill>
                  <a:schemeClr val="tx1"/>
                </a:solidFill>
              </a:rPr>
              <a:t>:</a:t>
            </a:r>
            <a:endParaRPr lang="sr-Latn-RS" dirty="0" smtClean="0">
              <a:solidFill>
                <a:schemeClr val="tx1"/>
              </a:solidFill>
            </a:endParaRPr>
          </a:p>
          <a:p>
            <a:pPr marL="285750" indent="-285750" algn="just">
              <a:buFont typeface="Arial" pitchFamily="34" charset="0"/>
              <a:buChar char="•"/>
            </a:pPr>
            <a:r>
              <a:rPr lang="sr-Latn-RS" b="1" dirty="0" smtClean="0">
                <a:solidFill>
                  <a:schemeClr val="tx1"/>
                </a:solidFill>
              </a:rPr>
              <a:t>Srednja vrednost</a:t>
            </a:r>
          </a:p>
          <a:p>
            <a:pPr marL="285750" indent="-285750" algn="just">
              <a:buFont typeface="Arial" pitchFamily="34" charset="0"/>
              <a:buChar char="•"/>
            </a:pPr>
            <a:r>
              <a:rPr lang="sr-Latn-RS" b="1" dirty="0" smtClean="0">
                <a:solidFill>
                  <a:schemeClr val="tx1"/>
                </a:solidFill>
              </a:rPr>
              <a:t>Medijana</a:t>
            </a:r>
          </a:p>
          <a:p>
            <a:pPr marL="285750" indent="-285750" algn="just">
              <a:buFont typeface="Arial" pitchFamily="34" charset="0"/>
              <a:buChar char="•"/>
            </a:pPr>
            <a:r>
              <a:rPr lang="sr-Latn-RS" b="1" dirty="0" smtClean="0">
                <a:solidFill>
                  <a:schemeClr val="tx1"/>
                </a:solidFill>
              </a:rPr>
              <a:t>Moduo</a:t>
            </a:r>
            <a:endParaRPr lang="en-US" b="1" dirty="0">
              <a:solidFill>
                <a:schemeClr val="tx1"/>
              </a:solidFill>
            </a:endParaRPr>
          </a:p>
        </p:txBody>
      </p:sp>
      <p:pic>
        <p:nvPicPr>
          <p:cNvPr id="24" name="Picture 23"/>
          <p:cNvPicPr/>
          <p:nvPr/>
        </p:nvPicPr>
        <p:blipFill>
          <a:blip r:embed="rId3"/>
          <a:stretch>
            <a:fillRect/>
          </a:stretch>
        </p:blipFill>
        <p:spPr>
          <a:xfrm>
            <a:off x="1447800" y="3333750"/>
            <a:ext cx="5937250" cy="1689100"/>
          </a:xfrm>
          <a:prstGeom prst="rect">
            <a:avLst/>
          </a:prstGeom>
        </p:spPr>
      </p:pic>
    </p:spTree>
    <p:extLst>
      <p:ext uri="{BB962C8B-B14F-4D97-AF65-F5344CB8AC3E}">
        <p14:creationId xmlns:p14="http://schemas.microsoft.com/office/powerpoint/2010/main" val="3747354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1336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Srednja vrednost</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031325"/>
          </a:xfrm>
          <a:prstGeom prst="rect">
            <a:avLst/>
          </a:prstGeom>
        </p:spPr>
        <p:txBody>
          <a:bodyPr wrap="square">
            <a:spAutoFit/>
          </a:bodyPr>
          <a:lstStyle/>
          <a:p>
            <a:pPr algn="just"/>
            <a:r>
              <a:rPr lang="vi-VN" dirty="0">
                <a:solidFill>
                  <a:schemeClr val="tx1"/>
                </a:solidFill>
              </a:rPr>
              <a:t>Aritmetička srednja vrednost predstavlja najzastupljeniju i najviše korišćenu meru centralne tendencije. Aritmetička srednja vrednost uzima u obzir sve vrednosti iz skupa podataka prilikom procesa računanja konačne vrednosti. Upravo iz razloga što uzima sve vrednosti iz skupa, može dovesti do nepravilnih zaključivanja o skupu podataka zato što se u procesu izračunavanja koriste i granične „outlier“ vrednosti</a:t>
            </a:r>
            <a:r>
              <a:rPr lang="vi-VN" dirty="0" smtClean="0">
                <a:solidFill>
                  <a:schemeClr val="tx1"/>
                </a:solidFill>
              </a:rPr>
              <a:t>.</a:t>
            </a:r>
            <a:endParaRPr lang="sr-Cyrl-RS" dirty="0" smtClean="0">
              <a:solidFill>
                <a:schemeClr val="tx1"/>
              </a:solidFill>
            </a:endParaRPr>
          </a:p>
          <a:p>
            <a:pPr algn="just"/>
            <a:endParaRPr lang="sr-Cyrl-RS" dirty="0">
              <a:solidFill>
                <a:schemeClr val="tx1"/>
              </a:solidFill>
            </a:endParaRPr>
          </a:p>
          <a:p>
            <a:pPr algn="just"/>
            <a:r>
              <a:rPr lang="en-US" dirty="0" smtClean="0">
                <a:solidFill>
                  <a:schemeClr val="tx1"/>
                </a:solidFill>
              </a:rPr>
              <a:t>Formula </a:t>
            </a:r>
            <a:r>
              <a:rPr lang="en-US" dirty="0" err="1" smtClean="0">
                <a:solidFill>
                  <a:schemeClr val="tx1"/>
                </a:solidFill>
              </a:rPr>
              <a:t>za</a:t>
            </a:r>
            <a:r>
              <a:rPr lang="en-US" dirty="0" smtClean="0">
                <a:solidFill>
                  <a:schemeClr val="tx1"/>
                </a:solidFill>
              </a:rPr>
              <a:t> </a:t>
            </a:r>
            <a:r>
              <a:rPr lang="en-US" dirty="0" err="1" smtClean="0">
                <a:solidFill>
                  <a:schemeClr val="tx1"/>
                </a:solidFill>
              </a:rPr>
              <a:t>izra</a:t>
            </a:r>
            <a:r>
              <a:rPr lang="sr-Latn-RS" dirty="0" smtClean="0">
                <a:solidFill>
                  <a:schemeClr val="tx1"/>
                </a:solidFill>
              </a:rPr>
              <a:t>čunavanje:</a:t>
            </a:r>
            <a:endParaRPr lang="sr-Cyrl-RS" dirty="0" smtClean="0">
              <a:solidFill>
                <a:schemeClr val="tx1"/>
              </a:solidFill>
            </a:endParaRPr>
          </a:p>
          <a:p>
            <a:pPr algn="just"/>
            <a:endParaRPr lang="sr-Cyrl-RS" dirty="0">
              <a:solidFill>
                <a:schemeClr val="tx1"/>
              </a:solidFill>
            </a:endParaRPr>
          </a:p>
          <a:p>
            <a:pPr algn="just"/>
            <a:endParaRPr lang="vi-VN" dirty="0">
              <a:solidFill>
                <a:schemeClr val="tx1"/>
              </a:solidFill>
            </a:endParaRPr>
          </a:p>
        </p:txBody>
      </p:sp>
      <mc:AlternateContent xmlns:mc="http://schemas.openxmlformats.org/markup-compatibility/2006" xmlns:a14="http://schemas.microsoft.com/office/drawing/2010/main">
        <mc:Choice Requires="a14">
          <p:sp>
            <p:nvSpPr>
              <p:cNvPr id="3" name="Rectangle 2"/>
              <p:cNvSpPr/>
              <p:nvPr/>
            </p:nvSpPr>
            <p:spPr>
              <a:xfrm>
                <a:off x="314553" y="2952750"/>
                <a:ext cx="2301495" cy="1038298"/>
              </a:xfrm>
              <a:prstGeom prst="rect">
                <a:avLst/>
              </a:prstGeom>
            </p:spPr>
            <p:txBody>
              <a:bodyPr wrap="square">
                <a:spAutoFit/>
              </a:bodyPr>
              <a:lstStyle/>
              <a:p>
                <a14:m>
                  <m:oMath xmlns:m="http://schemas.openxmlformats.org/officeDocument/2006/math">
                    <m:bar>
                      <m:barPr>
                        <m:pos m:val="top"/>
                        <m:ctrlPr>
                          <a:rPr lang="en-US" sz="4000" i="1">
                            <a:latin typeface="Cambria Math"/>
                          </a:rPr>
                        </m:ctrlPr>
                      </m:barPr>
                      <m:e>
                        <m:r>
                          <a:rPr lang="sr-Cyrl-RS" sz="4000" i="1">
                            <a:latin typeface="Cambria Math"/>
                          </a:rPr>
                          <m:t>𝑥</m:t>
                        </m:r>
                      </m:e>
                    </m:bar>
                  </m:oMath>
                </a14:m>
                <a:r>
                  <a:rPr lang="sr-Cyrl-RS" sz="4000" dirty="0"/>
                  <a:t>=</a:t>
                </a:r>
                <a14:m>
                  <m:oMath xmlns:m="http://schemas.openxmlformats.org/officeDocument/2006/math">
                    <m:f>
                      <m:fPr>
                        <m:ctrlPr>
                          <a:rPr lang="en-US" sz="4000" i="1">
                            <a:latin typeface="Cambria Math"/>
                          </a:rPr>
                        </m:ctrlPr>
                      </m:fPr>
                      <m:num>
                        <m:nary>
                          <m:naryPr>
                            <m:chr m:val="∑"/>
                            <m:limLoc m:val="undOvr"/>
                            <m:ctrlPr>
                              <a:rPr lang="en-US" sz="4000" i="1">
                                <a:latin typeface="Cambria Math"/>
                              </a:rPr>
                            </m:ctrlPr>
                          </m:naryPr>
                          <m:sub>
                            <m:r>
                              <a:rPr lang="sr-Cyrl-RS" sz="4000" i="1">
                                <a:latin typeface="Cambria Math"/>
                              </a:rPr>
                              <m:t>𝑖</m:t>
                            </m:r>
                            <m:r>
                              <a:rPr lang="sr-Cyrl-RS" sz="4000" i="1">
                                <a:latin typeface="Cambria Math"/>
                              </a:rPr>
                              <m:t>=1</m:t>
                            </m:r>
                          </m:sub>
                          <m:sup>
                            <m:r>
                              <a:rPr lang="sr-Cyrl-RS" sz="4000" i="1">
                                <a:latin typeface="Cambria Math"/>
                              </a:rPr>
                              <m:t>𝑛</m:t>
                            </m:r>
                          </m:sup>
                          <m:e>
                            <m:sSub>
                              <m:sSubPr>
                                <m:ctrlPr>
                                  <a:rPr lang="en-US" sz="4000" i="1">
                                    <a:latin typeface="Cambria Math"/>
                                  </a:rPr>
                                </m:ctrlPr>
                              </m:sSubPr>
                              <m:e>
                                <m:r>
                                  <a:rPr lang="sr-Cyrl-RS" sz="4000" i="1">
                                    <a:latin typeface="Cambria Math"/>
                                  </a:rPr>
                                  <m:t>𝑥</m:t>
                                </m:r>
                              </m:e>
                              <m:sub>
                                <m:r>
                                  <a:rPr lang="sr-Cyrl-RS" sz="4000" i="1">
                                    <a:latin typeface="Cambria Math"/>
                                  </a:rPr>
                                  <m:t>𝑖</m:t>
                                </m:r>
                              </m:sub>
                            </m:sSub>
                          </m:e>
                        </m:nary>
                      </m:num>
                      <m:den>
                        <m:r>
                          <a:rPr lang="sr-Cyrl-RS" sz="4000" i="1">
                            <a:latin typeface="Cambria Math"/>
                          </a:rPr>
                          <m:t>𝑛</m:t>
                        </m:r>
                      </m:den>
                    </m:f>
                  </m:oMath>
                </a14:m>
                <a:endParaRPr lang="en-US" sz="4000" dirty="0"/>
              </a:p>
            </p:txBody>
          </p:sp>
        </mc:Choice>
        <mc:Fallback xmlns="">
          <p:sp>
            <p:nvSpPr>
              <p:cNvPr id="3" name="Rectangle 2"/>
              <p:cNvSpPr>
                <a:spLocks noRot="1" noChangeAspect="1" noMove="1" noResize="1" noEditPoints="1" noAdjustHandles="1" noChangeArrowheads="1" noChangeShapeType="1" noTextEdit="1"/>
              </p:cNvSpPr>
              <p:nvPr/>
            </p:nvSpPr>
            <p:spPr>
              <a:xfrm>
                <a:off x="314553" y="2952750"/>
                <a:ext cx="2301495" cy="1038298"/>
              </a:xfrm>
              <a:prstGeom prst="rect">
                <a:avLst/>
              </a:prstGeom>
              <a:blipFill rotWithShape="1">
                <a:blip r:embed="rId3"/>
                <a:stretch>
                  <a:fillRect b="-9942"/>
                </a:stretch>
              </a:blipFill>
            </p:spPr>
            <p:txBody>
              <a:bodyPr/>
              <a:lstStyle/>
              <a:p>
                <a:r>
                  <a:rPr lang="en-US">
                    <a:noFill/>
                  </a:rPr>
                  <a:t> </a:t>
                </a:r>
              </a:p>
            </p:txBody>
          </p:sp>
        </mc:Fallback>
      </mc:AlternateContent>
      <p:sp>
        <p:nvSpPr>
          <p:cNvPr id="4" name="Rectangle 3"/>
          <p:cNvSpPr/>
          <p:nvPr/>
        </p:nvSpPr>
        <p:spPr>
          <a:xfrm>
            <a:off x="2133600" y="3383875"/>
            <a:ext cx="4572000" cy="523220"/>
          </a:xfrm>
          <a:prstGeom prst="rect">
            <a:avLst/>
          </a:prstGeom>
        </p:spPr>
        <p:txBody>
          <a:bodyPr>
            <a:spAutoFit/>
          </a:bodyPr>
          <a:lstStyle/>
          <a:p>
            <a:r>
              <a:rPr lang="pl-PL" dirty="0" smtClean="0">
                <a:solidFill>
                  <a:schemeClr val="tx1"/>
                </a:solidFill>
              </a:rPr>
              <a:t>,gde </a:t>
            </a:r>
            <a:r>
              <a:rPr lang="pl-PL" dirty="0">
                <a:solidFill>
                  <a:schemeClr val="tx1"/>
                </a:solidFill>
              </a:rPr>
              <a:t>je xi vrednost svakog pojedinačnog podatka u skupu, a n je ukupan broj podataka.</a:t>
            </a:r>
          </a:p>
        </p:txBody>
      </p:sp>
    </p:spTree>
    <p:extLst>
      <p:ext uri="{BB962C8B-B14F-4D97-AF65-F5344CB8AC3E}">
        <p14:creationId xmlns:p14="http://schemas.microsoft.com/office/powerpoint/2010/main" val="205354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08733"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Medijana</a:t>
            </a:r>
            <a:endParaRPr dirty="0"/>
          </a:p>
        </p:txBody>
      </p:sp>
      <p:sp>
        <p:nvSpPr>
          <p:cNvPr id="731" name="Google Shape;731;p53"/>
          <p:cNvSpPr txBox="1">
            <a:spLocks noGrp="1"/>
          </p:cNvSpPr>
          <p:nvPr>
            <p:ph type="subTitle" idx="4294967295"/>
          </p:nvPr>
        </p:nvSpPr>
        <p:spPr>
          <a:xfrm>
            <a:off x="115519" y="1027481"/>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047750"/>
            <a:ext cx="8001000" cy="1600438"/>
          </a:xfrm>
          <a:prstGeom prst="rect">
            <a:avLst/>
          </a:prstGeom>
        </p:spPr>
        <p:txBody>
          <a:bodyPr wrap="square">
            <a:spAutoFit/>
          </a:bodyPr>
          <a:lstStyle/>
          <a:p>
            <a:pPr algn="just"/>
            <a:r>
              <a:rPr lang="vi-VN" dirty="0" smtClean="0">
                <a:solidFill>
                  <a:schemeClr val="tx1"/>
                </a:solidFill>
              </a:rPr>
              <a:t>Medijana</a:t>
            </a:r>
            <a:r>
              <a:rPr lang="sr-Latn-RS" dirty="0" smtClean="0">
                <a:solidFill>
                  <a:schemeClr val="tx1"/>
                </a:solidFill>
              </a:rPr>
              <a:t> </a:t>
            </a:r>
            <a:r>
              <a:rPr lang="vi-VN" dirty="0" smtClean="0">
                <a:solidFill>
                  <a:schemeClr val="tx1"/>
                </a:solidFill>
              </a:rPr>
              <a:t>određuje vrednost </a:t>
            </a:r>
            <a:r>
              <a:rPr lang="vi-VN" dirty="0">
                <a:solidFill>
                  <a:schemeClr val="tx1"/>
                </a:solidFill>
              </a:rPr>
              <a:t>koja deli skup podataka tako da ima jednak broj vrednosti ispod i iznad sebe kada su podaci sortiran. Medijana je važna zato što pruža jasan uvid u "sredinu" skupa podataka i efikasna je u situacijama kada skup podataka sadrži ekstremne vrednosti ili "outlier"-e,tako što ih eliminiše u toku procesa izračunavanja</a:t>
            </a:r>
            <a:r>
              <a:rPr lang="vi-VN" dirty="0" smtClean="0">
                <a:solidFill>
                  <a:schemeClr val="tx1"/>
                </a:solidFill>
              </a:rPr>
              <a:t>.</a:t>
            </a:r>
            <a:endParaRPr lang="sr-Latn-RS" dirty="0" smtClean="0">
              <a:solidFill>
                <a:schemeClr val="tx1"/>
              </a:solidFill>
            </a:endParaRPr>
          </a:p>
          <a:p>
            <a:pPr algn="just"/>
            <a:endParaRPr lang="sr-Cyrl-RS" dirty="0">
              <a:solidFill>
                <a:schemeClr val="tx1"/>
              </a:solidFill>
            </a:endParaRPr>
          </a:p>
          <a:p>
            <a:pPr algn="just"/>
            <a:endParaRPr lang="sr-Cyrl-RS" dirty="0">
              <a:solidFill>
                <a:schemeClr val="tx1"/>
              </a:solidFill>
            </a:endParaRPr>
          </a:p>
          <a:p>
            <a:pPr algn="just"/>
            <a:endParaRPr lang="vi-VN" dirty="0">
              <a:solidFill>
                <a:schemeClr val="tx1"/>
              </a:solidFill>
            </a:endParaRPr>
          </a:p>
        </p:txBody>
      </p:sp>
      <p:sp>
        <p:nvSpPr>
          <p:cNvPr id="8" name="Google Shape;730;p53"/>
          <p:cNvSpPr txBox="1">
            <a:spLocks/>
          </p:cNvSpPr>
          <p:nvPr/>
        </p:nvSpPr>
        <p:spPr>
          <a:xfrm>
            <a:off x="-3124201" y="1878906"/>
            <a:ext cx="96143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Moduo</a:t>
            </a:r>
            <a:endParaRPr lang="sr-Latn-RS" dirty="0"/>
          </a:p>
        </p:txBody>
      </p:sp>
      <p:sp>
        <p:nvSpPr>
          <p:cNvPr id="9" name="Rectangle 8"/>
          <p:cNvSpPr/>
          <p:nvPr/>
        </p:nvSpPr>
        <p:spPr>
          <a:xfrm>
            <a:off x="306019" y="2495550"/>
            <a:ext cx="8001000" cy="1169551"/>
          </a:xfrm>
          <a:prstGeom prst="rect">
            <a:avLst/>
          </a:prstGeom>
        </p:spPr>
        <p:txBody>
          <a:bodyPr wrap="square">
            <a:spAutoFit/>
          </a:bodyPr>
          <a:lstStyle/>
          <a:p>
            <a:pPr algn="just"/>
            <a:r>
              <a:rPr lang="en-US" dirty="0" err="1">
                <a:solidFill>
                  <a:schemeClr val="tx1"/>
                </a:solidFill>
              </a:rPr>
              <a:t>Odlikuje</a:t>
            </a:r>
            <a:r>
              <a:rPr lang="en-US" dirty="0">
                <a:solidFill>
                  <a:schemeClr val="tx1"/>
                </a:solidFill>
              </a:rPr>
              <a:t> se </a:t>
            </a:r>
            <a:r>
              <a:rPr lang="en-US" dirty="0" err="1">
                <a:solidFill>
                  <a:schemeClr val="tx1"/>
                </a:solidFill>
              </a:rPr>
              <a:t>kao</a:t>
            </a:r>
            <a:r>
              <a:rPr lang="en-US" dirty="0">
                <a:solidFill>
                  <a:schemeClr val="tx1"/>
                </a:solidFill>
              </a:rPr>
              <a:t> </a:t>
            </a:r>
            <a:r>
              <a:rPr lang="en-US" dirty="0" err="1">
                <a:solidFill>
                  <a:schemeClr val="tx1"/>
                </a:solidFill>
              </a:rPr>
              <a:t>vrednost</a:t>
            </a:r>
            <a:r>
              <a:rPr lang="en-US" dirty="0">
                <a:solidFill>
                  <a:schemeClr val="tx1"/>
                </a:solidFill>
              </a:rPr>
              <a:t> </a:t>
            </a:r>
            <a:r>
              <a:rPr lang="en-US" dirty="0" err="1">
                <a:solidFill>
                  <a:schemeClr val="tx1"/>
                </a:solidFill>
              </a:rPr>
              <a:t>ili</a:t>
            </a:r>
            <a:r>
              <a:rPr lang="en-US" dirty="0">
                <a:solidFill>
                  <a:schemeClr val="tx1"/>
                </a:solidFill>
              </a:rPr>
              <a:t> </a:t>
            </a:r>
            <a:r>
              <a:rPr lang="en-US" dirty="0" err="1">
                <a:solidFill>
                  <a:schemeClr val="tx1"/>
                </a:solidFill>
              </a:rPr>
              <a:t>vrednosti</a:t>
            </a:r>
            <a:r>
              <a:rPr lang="en-US" dirty="0">
                <a:solidFill>
                  <a:schemeClr val="tx1"/>
                </a:solidFill>
              </a:rPr>
              <a:t> </a:t>
            </a:r>
            <a:r>
              <a:rPr lang="en-US" dirty="0" err="1">
                <a:solidFill>
                  <a:schemeClr val="tx1"/>
                </a:solidFill>
              </a:rPr>
              <a:t>koje</a:t>
            </a:r>
            <a:r>
              <a:rPr lang="en-US" dirty="0">
                <a:solidFill>
                  <a:schemeClr val="tx1"/>
                </a:solidFill>
              </a:rPr>
              <a:t> se </a:t>
            </a:r>
            <a:r>
              <a:rPr lang="en-US" dirty="0" err="1">
                <a:solidFill>
                  <a:schemeClr val="tx1"/>
                </a:solidFill>
              </a:rPr>
              <a:t>pojavljuju</a:t>
            </a:r>
            <a:r>
              <a:rPr lang="en-US" dirty="0">
                <a:solidFill>
                  <a:schemeClr val="tx1"/>
                </a:solidFill>
              </a:rPr>
              <a:t> </a:t>
            </a:r>
            <a:r>
              <a:rPr lang="en-US" dirty="0" err="1">
                <a:solidFill>
                  <a:schemeClr val="tx1"/>
                </a:solidFill>
              </a:rPr>
              <a:t>najčešće</a:t>
            </a:r>
            <a:r>
              <a:rPr lang="en-US" dirty="0">
                <a:solidFill>
                  <a:schemeClr val="tx1"/>
                </a:solidFill>
              </a:rPr>
              <a:t> u </a:t>
            </a:r>
            <a:r>
              <a:rPr lang="en-US" dirty="0" err="1">
                <a:solidFill>
                  <a:schemeClr val="tx1"/>
                </a:solidFill>
              </a:rPr>
              <a:t>datom</a:t>
            </a:r>
            <a:r>
              <a:rPr lang="en-US" dirty="0">
                <a:solidFill>
                  <a:schemeClr val="tx1"/>
                </a:solidFill>
              </a:rPr>
              <a:t> </a:t>
            </a:r>
            <a:r>
              <a:rPr lang="en-US" dirty="0" err="1">
                <a:solidFill>
                  <a:schemeClr val="tx1"/>
                </a:solidFill>
              </a:rPr>
              <a:t>skupu</a:t>
            </a:r>
            <a:r>
              <a:rPr lang="en-US" dirty="0">
                <a:solidFill>
                  <a:schemeClr val="tx1"/>
                </a:solidFill>
              </a:rPr>
              <a:t> </a:t>
            </a:r>
            <a:r>
              <a:rPr lang="en-US" dirty="0" err="1">
                <a:solidFill>
                  <a:schemeClr val="tx1"/>
                </a:solidFill>
              </a:rPr>
              <a:t>podataka.Ova</a:t>
            </a:r>
            <a:r>
              <a:rPr lang="en-US" dirty="0">
                <a:solidFill>
                  <a:schemeClr val="tx1"/>
                </a:solidFill>
              </a:rPr>
              <a:t> </a:t>
            </a:r>
            <a:r>
              <a:rPr lang="en-US" dirty="0" err="1">
                <a:solidFill>
                  <a:schemeClr val="tx1"/>
                </a:solidFill>
              </a:rPr>
              <a:t>mera</a:t>
            </a:r>
            <a:r>
              <a:rPr lang="en-US" dirty="0">
                <a:solidFill>
                  <a:schemeClr val="tx1"/>
                </a:solidFill>
              </a:rPr>
              <a:t> </a:t>
            </a:r>
            <a:r>
              <a:rPr lang="en-US" dirty="0" err="1">
                <a:solidFill>
                  <a:schemeClr val="tx1"/>
                </a:solidFill>
              </a:rPr>
              <a:t>centralne</a:t>
            </a:r>
            <a:r>
              <a:rPr lang="en-US" dirty="0">
                <a:solidFill>
                  <a:schemeClr val="tx1"/>
                </a:solidFill>
              </a:rPr>
              <a:t> </a:t>
            </a:r>
            <a:r>
              <a:rPr lang="en-US" dirty="0" err="1">
                <a:solidFill>
                  <a:schemeClr val="tx1"/>
                </a:solidFill>
              </a:rPr>
              <a:t>tendencije</a:t>
            </a:r>
            <a:r>
              <a:rPr lang="en-US" dirty="0">
                <a:solidFill>
                  <a:schemeClr val="tx1"/>
                </a:solidFill>
              </a:rPr>
              <a:t> se </a:t>
            </a:r>
            <a:r>
              <a:rPr lang="en-US" dirty="0" err="1">
                <a:solidFill>
                  <a:schemeClr val="tx1"/>
                </a:solidFill>
              </a:rPr>
              <a:t>najčešće</a:t>
            </a:r>
            <a:r>
              <a:rPr lang="en-US" dirty="0">
                <a:solidFill>
                  <a:schemeClr val="tx1"/>
                </a:solidFill>
              </a:rPr>
              <a:t> </a:t>
            </a:r>
            <a:r>
              <a:rPr lang="en-US" dirty="0" err="1">
                <a:solidFill>
                  <a:schemeClr val="tx1"/>
                </a:solidFill>
              </a:rPr>
              <a:t>koristi</a:t>
            </a:r>
            <a:r>
              <a:rPr lang="en-US" dirty="0">
                <a:solidFill>
                  <a:schemeClr val="tx1"/>
                </a:solidFill>
              </a:rPr>
              <a:t> </a:t>
            </a:r>
            <a:r>
              <a:rPr lang="en-US" dirty="0" err="1">
                <a:solidFill>
                  <a:schemeClr val="tx1"/>
                </a:solidFill>
              </a:rPr>
              <a:t>kod</a:t>
            </a:r>
            <a:r>
              <a:rPr lang="en-US" dirty="0">
                <a:solidFill>
                  <a:schemeClr val="tx1"/>
                </a:solidFill>
              </a:rPr>
              <a:t> </a:t>
            </a:r>
            <a:r>
              <a:rPr lang="en-US" dirty="0" err="1">
                <a:solidFill>
                  <a:schemeClr val="tx1"/>
                </a:solidFill>
              </a:rPr>
              <a:t>fičera</a:t>
            </a:r>
            <a:r>
              <a:rPr lang="en-US" dirty="0">
                <a:solidFill>
                  <a:schemeClr val="tx1"/>
                </a:solidFill>
              </a:rPr>
              <a:t> </a:t>
            </a:r>
            <a:r>
              <a:rPr lang="en-US" dirty="0" err="1">
                <a:solidFill>
                  <a:schemeClr val="tx1"/>
                </a:solidFill>
              </a:rPr>
              <a:t>koji</a:t>
            </a:r>
            <a:r>
              <a:rPr lang="en-US" dirty="0">
                <a:solidFill>
                  <a:schemeClr val="tx1"/>
                </a:solidFill>
              </a:rPr>
              <a:t> </a:t>
            </a:r>
            <a:r>
              <a:rPr lang="en-US" dirty="0" err="1">
                <a:solidFill>
                  <a:schemeClr val="tx1"/>
                </a:solidFill>
              </a:rPr>
              <a:t>mogu</a:t>
            </a:r>
            <a:r>
              <a:rPr lang="en-US" dirty="0">
                <a:solidFill>
                  <a:schemeClr val="tx1"/>
                </a:solidFill>
              </a:rPr>
              <a:t> </a:t>
            </a:r>
            <a:r>
              <a:rPr lang="en-US" dirty="0" err="1">
                <a:solidFill>
                  <a:schemeClr val="tx1"/>
                </a:solidFill>
              </a:rPr>
              <a:t>imati</a:t>
            </a:r>
            <a:r>
              <a:rPr lang="en-US" dirty="0">
                <a:solidFill>
                  <a:schemeClr val="tx1"/>
                </a:solidFill>
              </a:rPr>
              <a:t> </a:t>
            </a:r>
            <a:r>
              <a:rPr lang="en-US" dirty="0" err="1">
                <a:solidFill>
                  <a:schemeClr val="tx1"/>
                </a:solidFill>
              </a:rPr>
              <a:t>manji</a:t>
            </a:r>
            <a:r>
              <a:rPr lang="en-US" dirty="0">
                <a:solidFill>
                  <a:schemeClr val="tx1"/>
                </a:solidFill>
              </a:rPr>
              <a:t> </a:t>
            </a:r>
            <a:r>
              <a:rPr lang="en-US" dirty="0" err="1">
                <a:solidFill>
                  <a:schemeClr val="tx1"/>
                </a:solidFill>
              </a:rPr>
              <a:t>broj</a:t>
            </a:r>
            <a:r>
              <a:rPr lang="en-US" dirty="0">
                <a:solidFill>
                  <a:schemeClr val="tx1"/>
                </a:solidFill>
              </a:rPr>
              <a:t> </a:t>
            </a:r>
            <a:r>
              <a:rPr lang="en-US" dirty="0" err="1">
                <a:solidFill>
                  <a:schemeClr val="tx1"/>
                </a:solidFill>
              </a:rPr>
              <a:t>mogućih</a:t>
            </a:r>
            <a:r>
              <a:rPr lang="en-US" dirty="0">
                <a:solidFill>
                  <a:schemeClr val="tx1"/>
                </a:solidFill>
              </a:rPr>
              <a:t> </a:t>
            </a:r>
            <a:r>
              <a:rPr lang="en-US" dirty="0" err="1">
                <a:solidFill>
                  <a:schemeClr val="tx1"/>
                </a:solidFill>
              </a:rPr>
              <a:t>vrednosti</a:t>
            </a:r>
            <a:r>
              <a:rPr lang="en-US" dirty="0">
                <a:solidFill>
                  <a:schemeClr val="tx1"/>
                </a:solidFill>
              </a:rPr>
              <a:t> </a:t>
            </a:r>
            <a:r>
              <a:rPr lang="en-US" dirty="0" err="1">
                <a:solidFill>
                  <a:schemeClr val="tx1"/>
                </a:solidFill>
              </a:rPr>
              <a:t>kao</a:t>
            </a:r>
            <a:r>
              <a:rPr lang="en-US" dirty="0">
                <a:solidFill>
                  <a:schemeClr val="tx1"/>
                </a:solidFill>
              </a:rPr>
              <a:t> </a:t>
            </a:r>
            <a:r>
              <a:rPr lang="en-US" dirty="0" err="1">
                <a:solidFill>
                  <a:schemeClr val="tx1"/>
                </a:solidFill>
              </a:rPr>
              <a:t>što</a:t>
            </a:r>
            <a:r>
              <a:rPr lang="en-US" dirty="0">
                <a:solidFill>
                  <a:schemeClr val="tx1"/>
                </a:solidFill>
              </a:rPr>
              <a:t> </a:t>
            </a:r>
            <a:r>
              <a:rPr lang="en-US" dirty="0" err="1">
                <a:solidFill>
                  <a:schemeClr val="tx1"/>
                </a:solidFill>
              </a:rPr>
              <a:t>su</a:t>
            </a:r>
            <a:r>
              <a:rPr lang="en-US" dirty="0">
                <a:solidFill>
                  <a:schemeClr val="tx1"/>
                </a:solidFill>
              </a:rPr>
              <a:t> </a:t>
            </a:r>
            <a:r>
              <a:rPr lang="en-US" dirty="0" err="1">
                <a:solidFill>
                  <a:schemeClr val="tx1"/>
                </a:solidFill>
              </a:rPr>
              <a:t>kategorički</a:t>
            </a:r>
            <a:r>
              <a:rPr lang="en-US" dirty="0">
                <a:solidFill>
                  <a:schemeClr val="tx1"/>
                </a:solidFill>
              </a:rPr>
              <a:t> </a:t>
            </a:r>
            <a:r>
              <a:rPr lang="en-US" dirty="0" err="1">
                <a:solidFill>
                  <a:schemeClr val="tx1"/>
                </a:solidFill>
              </a:rPr>
              <a:t>podaci</a:t>
            </a:r>
            <a:r>
              <a:rPr lang="en-US" dirty="0">
                <a:solidFill>
                  <a:schemeClr val="tx1"/>
                </a:solidFill>
              </a:rPr>
              <a:t>. </a:t>
            </a:r>
            <a:endParaRPr lang="sr-Cyrl-RS" dirty="0">
              <a:solidFill>
                <a:schemeClr val="tx1"/>
              </a:solidFill>
            </a:endParaRPr>
          </a:p>
          <a:p>
            <a:pPr algn="just"/>
            <a:endParaRPr lang="sr-Cyrl-RS" dirty="0">
              <a:solidFill>
                <a:schemeClr val="tx1"/>
              </a:solidFill>
            </a:endParaRPr>
          </a:p>
          <a:p>
            <a:pPr algn="just"/>
            <a:endParaRPr lang="vi-VN" dirty="0">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52" y="3486150"/>
            <a:ext cx="21812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25" y="3459099"/>
            <a:ext cx="23145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779" y="3459099"/>
            <a:ext cx="3708242" cy="103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145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5800" y="2573488"/>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Korelacija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a:t>
            </a:r>
            <a:r>
              <a:rPr lang="sr-Latn-RS" dirty="0" smtClean="0"/>
              <a:t>5</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762000" y="2466326"/>
            <a:ext cx="312115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762000" y="3512855"/>
            <a:ext cx="3200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07952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Korelacija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677656"/>
          </a:xfrm>
          <a:prstGeom prst="rect">
            <a:avLst/>
          </a:prstGeom>
        </p:spPr>
        <p:txBody>
          <a:bodyPr wrap="square">
            <a:spAutoFit/>
          </a:bodyPr>
          <a:lstStyle/>
          <a:p>
            <a:pPr algn="just"/>
            <a:r>
              <a:rPr lang="vi-VN" dirty="0">
                <a:solidFill>
                  <a:schemeClr val="tx1"/>
                </a:solidFill>
              </a:rPr>
              <a:t>Korelacija predstavlja meru koja opisuje stepen međusobne veze između dve ili više promenljivih. Korelacija može ukazivati na to kako promena vrednosti jedne promenljive utiče na vrednost druge promenljive.</a:t>
            </a:r>
          </a:p>
          <a:p>
            <a:pPr algn="just"/>
            <a:endParaRPr lang="vi-VN" dirty="0">
              <a:solidFill>
                <a:schemeClr val="tx1"/>
              </a:solidFill>
            </a:endParaRPr>
          </a:p>
          <a:p>
            <a:pPr algn="just"/>
            <a:r>
              <a:rPr lang="vi-VN" dirty="0">
                <a:solidFill>
                  <a:schemeClr val="tx1"/>
                </a:solidFill>
              </a:rPr>
              <a:t>Vrste korelacija:</a:t>
            </a: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Pozitivna </a:t>
            </a:r>
            <a:r>
              <a:rPr lang="vi-VN" b="1" dirty="0">
                <a:solidFill>
                  <a:schemeClr val="tx1"/>
                </a:solidFill>
              </a:rPr>
              <a:t>korelacija</a:t>
            </a:r>
            <a:r>
              <a:rPr lang="vi-VN" dirty="0">
                <a:solidFill>
                  <a:schemeClr val="tx1"/>
                </a:solidFill>
              </a:rPr>
              <a:t>: Kada vrednost jedne promenljive raste, vrednost druge promenljive takođe raste</a:t>
            </a:r>
            <a:r>
              <a:rPr lang="vi-VN" dirty="0" smtClean="0">
                <a:solidFill>
                  <a:schemeClr val="tx1"/>
                </a:solidFill>
              </a:rPr>
              <a:t>.</a:t>
            </a:r>
            <a:endParaRPr lang="sr-Latn-RS" dirty="0" smtClean="0">
              <a:solidFill>
                <a:schemeClr val="tx1"/>
              </a:solidFill>
            </a:endParaRP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Negativna </a:t>
            </a:r>
            <a:r>
              <a:rPr lang="vi-VN" b="1" dirty="0">
                <a:solidFill>
                  <a:schemeClr val="tx1"/>
                </a:solidFill>
              </a:rPr>
              <a:t>korelacija</a:t>
            </a:r>
            <a:r>
              <a:rPr lang="vi-VN" dirty="0">
                <a:solidFill>
                  <a:schemeClr val="tx1"/>
                </a:solidFill>
              </a:rPr>
              <a:t>: Kada vrednost jedne promenljive raste, vrednost druge promenljive </a:t>
            </a:r>
            <a:r>
              <a:rPr lang="vi-VN" dirty="0" smtClean="0">
                <a:solidFill>
                  <a:schemeClr val="tx1"/>
                </a:solidFill>
              </a:rPr>
              <a:t>opada</a:t>
            </a:r>
            <a:endParaRPr lang="sr-Latn-RS" dirty="0">
              <a:solidFill>
                <a:schemeClr val="tx1"/>
              </a:solidFill>
            </a:endParaRP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Nulta </a:t>
            </a:r>
            <a:r>
              <a:rPr lang="vi-VN" b="1" dirty="0">
                <a:solidFill>
                  <a:schemeClr val="tx1"/>
                </a:solidFill>
              </a:rPr>
              <a:t>korelacija</a:t>
            </a:r>
            <a:r>
              <a:rPr lang="vi-VN" dirty="0">
                <a:solidFill>
                  <a:schemeClr val="tx1"/>
                </a:solidFill>
              </a:rPr>
              <a:t>: Ne postoji uočljiva veza između </a:t>
            </a:r>
            <a:r>
              <a:rPr lang="vi-VN" dirty="0" smtClean="0">
                <a:solidFill>
                  <a:schemeClr val="tx1"/>
                </a:solidFill>
              </a:rPr>
              <a:t>promenljivih</a:t>
            </a:r>
            <a:endParaRPr lang="vi-VN" dirty="0">
              <a:solidFill>
                <a:schemeClr val="tx1"/>
              </a:solidFill>
            </a:endParaRPr>
          </a:p>
        </p:txBody>
      </p:sp>
    </p:spTree>
    <p:extLst>
      <p:ext uri="{BB962C8B-B14F-4D97-AF65-F5344CB8AC3E}">
        <p14:creationId xmlns:p14="http://schemas.microsoft.com/office/powerpoint/2010/main" val="3922831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Korelacija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r>
              <a:rPr lang="vi-VN" dirty="0" smtClean="0"/>
              <a:t>Prilikom </a:t>
            </a:r>
            <a:r>
              <a:rPr lang="vi-VN" dirty="0"/>
              <a:t>izračunavanja vrednosti korelacije na nivou celokupnog skupa podataka, primenom ugrađenih funkcija, dobija se matrica korelacije – simetrična matrica koja za vrste i kolone ima ulazne fičere posmatranog skupa podataka. </a:t>
            </a:r>
            <a:endParaRP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85950"/>
            <a:ext cx="424303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354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Uvod</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2440171"/>
            <a:ext cx="1520950" cy="0"/>
          </a:xfrm>
          <a:prstGeom prst="straightConnector1">
            <a:avLst/>
          </a:prstGeom>
          <a:noFill/>
          <a:ln w="19050" cap="flat" cmpd="sng">
            <a:solidFill>
              <a:schemeClr val="dk1"/>
            </a:solidFill>
            <a:prstDash val="solid"/>
            <a:round/>
            <a:headEnd type="none" w="med" len="med"/>
            <a:tailEnd type="none" w="med" len="med"/>
          </a:ln>
        </p:spPr>
      </p:cxnSp>
      <p:sp>
        <p:nvSpPr>
          <p:cNvPr id="2" name="Subtitle 1"/>
          <p:cNvSpPr>
            <a:spLocks noGrp="1"/>
          </p:cNvSpPr>
          <p:nvPr>
            <p:ph type="subTitle" idx="1"/>
          </p:nvPr>
        </p:nvSpPr>
        <p:spPr/>
        <p:txBody>
          <a:bodyPr/>
          <a:lstStyle/>
          <a:p>
            <a:endParaRPr lang="en-US"/>
          </a:p>
        </p:txBody>
      </p:sp>
      <p:cxnSp>
        <p:nvCxnSpPr>
          <p:cNvPr id="26" name="Google Shape;450;p40"/>
          <p:cNvCxnSpPr/>
          <p:nvPr/>
        </p:nvCxnSpPr>
        <p:spPr>
          <a:xfrm>
            <a:off x="841250" y="3257550"/>
            <a:ext cx="152095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369913"/>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Varijansa</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smtClean="0">
                <a:solidFill>
                  <a:schemeClr val="tx1"/>
                </a:solidFill>
                <a:latin typeface="Outfit" charset="0"/>
              </a:rPr>
              <a:t>6</a:t>
            </a:r>
            <a:endParaRPr lang="en" sz="6000" b="1" dirty="0">
              <a:solidFill>
                <a:schemeClr val="tx1"/>
              </a:solidFill>
              <a:latin typeface="Outfit" charset="0"/>
            </a:endParaRPr>
          </a:p>
        </p:txBody>
      </p:sp>
      <p:cxnSp>
        <p:nvCxnSpPr>
          <p:cNvPr id="26" name="Google Shape;639;p47"/>
          <p:cNvCxnSpPr/>
          <p:nvPr/>
        </p:nvCxnSpPr>
        <p:spPr>
          <a:xfrm flipV="1">
            <a:off x="3599148" y="2917985"/>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72784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Varijansa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284073" y="1123950"/>
            <a:ext cx="8001000" cy="1169551"/>
          </a:xfrm>
          <a:prstGeom prst="rect">
            <a:avLst/>
          </a:prstGeom>
        </p:spPr>
        <p:txBody>
          <a:bodyPr wrap="square">
            <a:spAutoFit/>
          </a:bodyPr>
          <a:lstStyle/>
          <a:p>
            <a:pPr algn="just"/>
            <a:r>
              <a:rPr lang="vi-VN" dirty="0">
                <a:solidFill>
                  <a:schemeClr val="tx1"/>
                </a:solidFill>
              </a:rPr>
              <a:t>Varijansa podataka je mera koja opisuje rasprostranjenost ili disperziju vrednosti u skupu podataka u odnosu na njihovu srednju vrednost. Drugim rečima, varijansa pokazuje koliko se vrednosti u datasetu razlikuju jedna od druge i od srednje vrednosti. </a:t>
            </a:r>
            <a:r>
              <a:rPr lang="vi-VN" b="1" dirty="0">
                <a:solidFill>
                  <a:schemeClr val="tx1"/>
                </a:solidFill>
              </a:rPr>
              <a:t>Veća varijansa </a:t>
            </a:r>
            <a:r>
              <a:rPr lang="vi-VN" dirty="0">
                <a:solidFill>
                  <a:schemeClr val="tx1"/>
                </a:solidFill>
              </a:rPr>
              <a:t>ukazuje na to da su vrednosti više rasprostranjene oko srednje vrednosti, dok </a:t>
            </a:r>
            <a:r>
              <a:rPr lang="vi-VN" b="1" dirty="0">
                <a:solidFill>
                  <a:schemeClr val="tx1"/>
                </a:solidFill>
              </a:rPr>
              <a:t>manja varijansa</a:t>
            </a:r>
            <a:r>
              <a:rPr lang="vi-VN" dirty="0">
                <a:solidFill>
                  <a:schemeClr val="tx1"/>
                </a:solidFill>
              </a:rPr>
              <a:t> ukazuje na to da su vrednosti bliže srednjoj </a:t>
            </a:r>
            <a:r>
              <a:rPr lang="vi-VN" dirty="0" smtClean="0">
                <a:solidFill>
                  <a:schemeClr val="tx1"/>
                </a:solidFill>
              </a:rPr>
              <a:t>vrednosti</a:t>
            </a:r>
            <a:r>
              <a:rPr lang="sr-Latn-RS" dirty="0" smtClean="0">
                <a:solidFill>
                  <a:schemeClr val="tx1"/>
                </a:solidFill>
              </a:rPr>
              <a:t>.</a:t>
            </a:r>
          </a:p>
        </p:txBody>
      </p:sp>
      <p:pic>
        <p:nvPicPr>
          <p:cNvPr id="5" name="Picture 4"/>
          <p:cNvPicPr/>
          <p:nvPr/>
        </p:nvPicPr>
        <p:blipFill>
          <a:blip r:embed="rId3"/>
          <a:stretch>
            <a:fillRect/>
          </a:stretch>
        </p:blipFill>
        <p:spPr>
          <a:xfrm>
            <a:off x="2362200" y="2343150"/>
            <a:ext cx="3581400" cy="2667000"/>
          </a:xfrm>
          <a:prstGeom prst="rect">
            <a:avLst/>
          </a:prstGeom>
        </p:spPr>
      </p:pic>
    </p:spTree>
    <p:extLst>
      <p:ext uri="{BB962C8B-B14F-4D97-AF65-F5344CB8AC3E}">
        <p14:creationId xmlns:p14="http://schemas.microsoft.com/office/powerpoint/2010/main" val="255334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09600" y="3186188"/>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Praktični deo</a:t>
            </a:r>
            <a:br>
              <a:rPr lang="sr-Latn-RS" dirty="0" smtClean="0"/>
            </a:br>
            <a:r>
              <a:rPr lang="sr-Latn-RS" dirty="0" smtClean="0"/>
              <a:t>rada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a:t>
            </a:r>
            <a:r>
              <a:rPr lang="sr-Latn-RS" dirty="0"/>
              <a:t>7</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762000" y="2466326"/>
            <a:ext cx="38862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762000" y="4102088"/>
            <a:ext cx="3962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2205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3657600" y="895350"/>
            <a:ext cx="5029200" cy="2133600"/>
          </a:xfrm>
          <a:prstGeom prst="rect">
            <a:avLst/>
          </a:prstGeom>
        </p:spPr>
      </p:pic>
      <p:pic>
        <p:nvPicPr>
          <p:cNvPr id="7" name="Picture 6"/>
          <p:cNvPicPr/>
          <p:nvPr/>
        </p:nvPicPr>
        <p:blipFill>
          <a:blip r:embed="rId4"/>
          <a:stretch>
            <a:fillRect/>
          </a:stretch>
        </p:blipFill>
        <p:spPr>
          <a:xfrm>
            <a:off x="3692957" y="3056839"/>
            <a:ext cx="4953000" cy="1927225"/>
          </a:xfrm>
          <a:prstGeom prst="rect">
            <a:avLst/>
          </a:prstGeom>
        </p:spPr>
      </p:pic>
      <p:pic>
        <p:nvPicPr>
          <p:cNvPr id="8" name="Picture 7"/>
          <p:cNvPicPr/>
          <p:nvPr/>
        </p:nvPicPr>
        <p:blipFill>
          <a:blip r:embed="rId5"/>
          <a:stretch>
            <a:fillRect/>
          </a:stretch>
        </p:blipFill>
        <p:spPr>
          <a:xfrm>
            <a:off x="609600" y="1504950"/>
            <a:ext cx="2801620" cy="2239010"/>
          </a:xfrm>
          <a:prstGeom prst="rect">
            <a:avLst/>
          </a:prstGeom>
        </p:spPr>
      </p:pic>
    </p:spTree>
    <p:extLst>
      <p:ext uri="{BB962C8B-B14F-4D97-AF65-F5344CB8AC3E}">
        <p14:creationId xmlns:p14="http://schemas.microsoft.com/office/powerpoint/2010/main" val="2952892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8" name="Picture 7"/>
          <p:cNvPicPr/>
          <p:nvPr/>
        </p:nvPicPr>
        <p:blipFill>
          <a:blip r:embed="rId3"/>
          <a:stretch>
            <a:fillRect/>
          </a:stretch>
        </p:blipFill>
        <p:spPr>
          <a:xfrm>
            <a:off x="228600" y="1483740"/>
            <a:ext cx="4622800" cy="2309495"/>
          </a:xfrm>
          <a:prstGeom prst="rect">
            <a:avLst/>
          </a:prstGeom>
        </p:spPr>
      </p:pic>
      <p:pic>
        <p:nvPicPr>
          <p:cNvPr id="9" name="Picture 8"/>
          <p:cNvPicPr/>
          <p:nvPr/>
        </p:nvPicPr>
        <p:blipFill>
          <a:blip r:embed="rId4"/>
          <a:stretch>
            <a:fillRect/>
          </a:stretch>
        </p:blipFill>
        <p:spPr>
          <a:xfrm>
            <a:off x="5029200" y="1147572"/>
            <a:ext cx="3810000" cy="2971800"/>
          </a:xfrm>
          <a:prstGeom prst="rect">
            <a:avLst/>
          </a:prstGeom>
        </p:spPr>
      </p:pic>
    </p:spTree>
    <p:extLst>
      <p:ext uri="{BB962C8B-B14F-4D97-AF65-F5344CB8AC3E}">
        <p14:creationId xmlns:p14="http://schemas.microsoft.com/office/powerpoint/2010/main" val="3826210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2209800" y="1786414"/>
            <a:ext cx="4114800" cy="1876425"/>
          </a:xfrm>
          <a:prstGeom prst="rect">
            <a:avLst/>
          </a:prstGeom>
        </p:spPr>
      </p:pic>
      <p:sp>
        <p:nvSpPr>
          <p:cNvPr id="2" name="Rectangle 1"/>
          <p:cNvSpPr/>
          <p:nvPr/>
        </p:nvSpPr>
        <p:spPr>
          <a:xfrm>
            <a:off x="533400" y="1047750"/>
            <a:ext cx="6096000" cy="738664"/>
          </a:xfrm>
          <a:prstGeom prst="rect">
            <a:avLst/>
          </a:prstGeom>
        </p:spPr>
        <p:txBody>
          <a:bodyPr wrap="square">
            <a:spAutoFit/>
          </a:bodyPr>
          <a:lstStyle/>
          <a:p>
            <a:pPr algn="just"/>
            <a:r>
              <a:rPr lang="en-US" dirty="0" smtClean="0">
                <a:solidFill>
                  <a:schemeClr val="tx1"/>
                </a:solidFill>
              </a:rPr>
              <a:t>Da </a:t>
            </a:r>
            <a:r>
              <a:rPr lang="en-US" dirty="0" err="1">
                <a:solidFill>
                  <a:schemeClr val="tx1"/>
                </a:solidFill>
              </a:rPr>
              <a:t>bismo</a:t>
            </a:r>
            <a:r>
              <a:rPr lang="en-US" dirty="0">
                <a:solidFill>
                  <a:schemeClr val="tx1"/>
                </a:solidFill>
              </a:rPr>
              <a:t> </a:t>
            </a:r>
            <a:r>
              <a:rPr lang="en-US" dirty="0" err="1">
                <a:solidFill>
                  <a:schemeClr val="tx1"/>
                </a:solidFill>
              </a:rPr>
              <a:t>videli</a:t>
            </a:r>
            <a:r>
              <a:rPr lang="en-US" dirty="0">
                <a:solidFill>
                  <a:schemeClr val="tx1"/>
                </a:solidFill>
              </a:rPr>
              <a:t> </a:t>
            </a:r>
            <a:r>
              <a:rPr lang="en-US" dirty="0" err="1">
                <a:solidFill>
                  <a:schemeClr val="tx1"/>
                </a:solidFill>
              </a:rPr>
              <a:t>kako</a:t>
            </a:r>
            <a:r>
              <a:rPr lang="en-US" dirty="0">
                <a:solidFill>
                  <a:schemeClr val="tx1"/>
                </a:solidFill>
              </a:rPr>
              <a:t> </a:t>
            </a:r>
            <a:r>
              <a:rPr lang="en-US" dirty="0" err="1">
                <a:solidFill>
                  <a:schemeClr val="tx1"/>
                </a:solidFill>
              </a:rPr>
              <a:t>sve</a:t>
            </a:r>
            <a:r>
              <a:rPr lang="en-US" dirty="0">
                <a:solidFill>
                  <a:schemeClr val="tx1"/>
                </a:solidFill>
              </a:rPr>
              <a:t> </a:t>
            </a:r>
            <a:r>
              <a:rPr lang="en-US" dirty="0" err="1">
                <a:solidFill>
                  <a:schemeClr val="tx1"/>
                </a:solidFill>
              </a:rPr>
              <a:t>ove</a:t>
            </a:r>
            <a:r>
              <a:rPr lang="en-US" dirty="0">
                <a:solidFill>
                  <a:schemeClr val="tx1"/>
                </a:solidFill>
              </a:rPr>
              <a:t> </a:t>
            </a:r>
            <a:r>
              <a:rPr lang="en-US" dirty="0" err="1">
                <a:solidFill>
                  <a:schemeClr val="tx1"/>
                </a:solidFill>
              </a:rPr>
              <a:t>transformacije</a:t>
            </a:r>
            <a:r>
              <a:rPr lang="en-US" dirty="0">
                <a:solidFill>
                  <a:schemeClr val="tx1"/>
                </a:solidFill>
              </a:rPr>
              <a:t> </a:t>
            </a:r>
            <a:r>
              <a:rPr lang="en-US" dirty="0" err="1">
                <a:solidFill>
                  <a:schemeClr val="tx1"/>
                </a:solidFill>
              </a:rPr>
              <a:t>utiču</a:t>
            </a:r>
            <a:r>
              <a:rPr lang="en-US" dirty="0">
                <a:solidFill>
                  <a:schemeClr val="tx1"/>
                </a:solidFill>
              </a:rPr>
              <a:t> </a:t>
            </a:r>
            <a:r>
              <a:rPr lang="en-US" dirty="0" err="1">
                <a:solidFill>
                  <a:schemeClr val="tx1"/>
                </a:solidFill>
              </a:rPr>
              <a:t>na</a:t>
            </a:r>
            <a:r>
              <a:rPr lang="en-US" dirty="0">
                <a:solidFill>
                  <a:schemeClr val="tx1"/>
                </a:solidFill>
              </a:rPr>
              <a:t> </a:t>
            </a:r>
            <a:r>
              <a:rPr lang="en-US" dirty="0" err="1">
                <a:solidFill>
                  <a:schemeClr val="tx1"/>
                </a:solidFill>
              </a:rPr>
              <a:t>rezultate</a:t>
            </a:r>
            <a:r>
              <a:rPr lang="en-US" dirty="0">
                <a:solidFill>
                  <a:schemeClr val="tx1"/>
                </a:solidFill>
              </a:rPr>
              <a:t> </a:t>
            </a:r>
            <a:r>
              <a:rPr lang="en-US" dirty="0" err="1">
                <a:solidFill>
                  <a:schemeClr val="tx1"/>
                </a:solidFill>
              </a:rPr>
              <a:t>algoritama</a:t>
            </a:r>
            <a:r>
              <a:rPr lang="en-US" dirty="0">
                <a:solidFill>
                  <a:schemeClr val="tx1"/>
                </a:solidFill>
              </a:rPr>
              <a:t> </a:t>
            </a:r>
            <a:r>
              <a:rPr lang="en-US" dirty="0" err="1">
                <a:solidFill>
                  <a:schemeClr val="tx1"/>
                </a:solidFill>
              </a:rPr>
              <a:t>mašinskog</a:t>
            </a:r>
            <a:r>
              <a:rPr lang="en-US" dirty="0">
                <a:solidFill>
                  <a:schemeClr val="tx1"/>
                </a:solidFill>
              </a:rPr>
              <a:t> </a:t>
            </a:r>
            <a:r>
              <a:rPr lang="en-US" dirty="0" err="1">
                <a:solidFill>
                  <a:schemeClr val="tx1"/>
                </a:solidFill>
              </a:rPr>
              <a:t>učenja,primenićemo</a:t>
            </a:r>
            <a:r>
              <a:rPr lang="en-US" dirty="0">
                <a:solidFill>
                  <a:schemeClr val="tx1"/>
                </a:solidFill>
              </a:rPr>
              <a:t> </a:t>
            </a:r>
            <a:r>
              <a:rPr lang="en-US" dirty="0" err="1">
                <a:solidFill>
                  <a:schemeClr val="tx1"/>
                </a:solidFill>
              </a:rPr>
              <a:t>dva</a:t>
            </a:r>
            <a:r>
              <a:rPr lang="en-US" dirty="0">
                <a:solidFill>
                  <a:schemeClr val="tx1"/>
                </a:solidFill>
              </a:rPr>
              <a:t> </a:t>
            </a:r>
            <a:r>
              <a:rPr lang="en-US" dirty="0" err="1">
                <a:solidFill>
                  <a:schemeClr val="tx1"/>
                </a:solidFill>
              </a:rPr>
              <a:t>algoritma</a:t>
            </a:r>
            <a:r>
              <a:rPr lang="en-US" dirty="0">
                <a:solidFill>
                  <a:schemeClr val="tx1"/>
                </a:solidFill>
              </a:rPr>
              <a:t> </a:t>
            </a:r>
            <a:r>
              <a:rPr lang="en-US" dirty="0" err="1">
                <a:solidFill>
                  <a:schemeClr val="tx1"/>
                </a:solidFill>
              </a:rPr>
              <a:t>za</a:t>
            </a:r>
            <a:r>
              <a:rPr lang="en-US" dirty="0">
                <a:solidFill>
                  <a:schemeClr val="tx1"/>
                </a:solidFill>
              </a:rPr>
              <a:t> </a:t>
            </a:r>
            <a:r>
              <a:rPr lang="en-US" dirty="0" err="1">
                <a:solidFill>
                  <a:schemeClr val="tx1"/>
                </a:solidFill>
              </a:rPr>
              <a:t>klasifikaciju</a:t>
            </a:r>
            <a:r>
              <a:rPr lang="en-US" dirty="0">
                <a:solidFill>
                  <a:schemeClr val="tx1"/>
                </a:solidFill>
              </a:rPr>
              <a:t> Support Vector Classifier (SVC) i Random Forest </a:t>
            </a:r>
            <a:r>
              <a:rPr lang="en-US" dirty="0" err="1">
                <a:solidFill>
                  <a:schemeClr val="tx1"/>
                </a:solidFill>
              </a:rPr>
              <a:t>algoritam</a:t>
            </a:r>
            <a:r>
              <a:rPr lang="en-US" dirty="0">
                <a:solidFill>
                  <a:schemeClr val="tx1"/>
                </a:solidFill>
              </a:rPr>
              <a:t>. </a:t>
            </a:r>
          </a:p>
        </p:txBody>
      </p:sp>
      <p:sp>
        <p:nvSpPr>
          <p:cNvPr id="3" name="Rectangle 2"/>
          <p:cNvSpPr/>
          <p:nvPr/>
        </p:nvSpPr>
        <p:spPr>
          <a:xfrm>
            <a:off x="609600" y="3698042"/>
            <a:ext cx="7315200" cy="1169551"/>
          </a:xfrm>
          <a:prstGeom prst="rect">
            <a:avLst/>
          </a:prstGeom>
        </p:spPr>
        <p:txBody>
          <a:bodyPr wrap="square">
            <a:spAutoFit/>
          </a:bodyPr>
          <a:lstStyle/>
          <a:p>
            <a:pPr algn="just"/>
            <a:r>
              <a:rPr lang="vi-VN" dirty="0">
                <a:solidFill>
                  <a:schemeClr val="tx1"/>
                </a:solidFill>
              </a:rPr>
              <a:t>Iz ovih rezultata možemo zaključiti da Random Forest algoritam generalno postiže bolje rezultate od SVC algoritma u svim scenarijima. Balansiranje skupa podataka, primena log transformacije i uklanjanje visoko korelisanih atributa imaju pozitivan uticaj na performanse klasifikacije, posebno za SVC algoritam. Međutim, uklanjanje outlier-a ne pokazuje značajne promene u tačnosti klasifikacije. </a:t>
            </a:r>
            <a:endParaRPr lang="en-US" dirty="0">
              <a:solidFill>
                <a:schemeClr val="tx1"/>
              </a:solidFill>
            </a:endParaRPr>
          </a:p>
        </p:txBody>
      </p:sp>
    </p:spTree>
    <p:extLst>
      <p:ext uri="{BB962C8B-B14F-4D97-AF65-F5344CB8AC3E}">
        <p14:creationId xmlns:p14="http://schemas.microsoft.com/office/powerpoint/2010/main" val="37288838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9" name="Picture 8"/>
          <p:cNvPicPr/>
          <p:nvPr/>
        </p:nvPicPr>
        <p:blipFill>
          <a:blip r:embed="rId3"/>
          <a:stretch>
            <a:fillRect/>
          </a:stretch>
        </p:blipFill>
        <p:spPr>
          <a:xfrm>
            <a:off x="381000" y="1504950"/>
            <a:ext cx="2914651" cy="2411196"/>
          </a:xfrm>
          <a:prstGeom prst="rect">
            <a:avLst/>
          </a:prstGeom>
        </p:spPr>
      </p:pic>
      <p:pic>
        <p:nvPicPr>
          <p:cNvPr id="12" name="Picture 11"/>
          <p:cNvPicPr/>
          <p:nvPr/>
        </p:nvPicPr>
        <p:blipFill>
          <a:blip r:embed="rId4"/>
          <a:stretch>
            <a:fillRect/>
          </a:stretch>
        </p:blipFill>
        <p:spPr>
          <a:xfrm>
            <a:off x="3371851" y="971550"/>
            <a:ext cx="4629149" cy="1981200"/>
          </a:xfrm>
          <a:prstGeom prst="rect">
            <a:avLst/>
          </a:prstGeom>
        </p:spPr>
      </p:pic>
      <p:pic>
        <p:nvPicPr>
          <p:cNvPr id="13" name="Picture 12"/>
          <p:cNvPicPr/>
          <p:nvPr/>
        </p:nvPicPr>
        <p:blipFill>
          <a:blip r:embed="rId5"/>
          <a:stretch>
            <a:fillRect/>
          </a:stretch>
        </p:blipFill>
        <p:spPr>
          <a:xfrm>
            <a:off x="3457575" y="2986735"/>
            <a:ext cx="4457699" cy="2011223"/>
          </a:xfrm>
          <a:prstGeom prst="rect">
            <a:avLst/>
          </a:prstGeom>
        </p:spPr>
      </p:pic>
    </p:spTree>
    <p:extLst>
      <p:ext uri="{BB962C8B-B14F-4D97-AF65-F5344CB8AC3E}">
        <p14:creationId xmlns:p14="http://schemas.microsoft.com/office/powerpoint/2010/main" val="983753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7" name="Picture 6"/>
          <p:cNvPicPr/>
          <p:nvPr/>
        </p:nvPicPr>
        <p:blipFill>
          <a:blip r:embed="rId3"/>
          <a:stretch>
            <a:fillRect/>
          </a:stretch>
        </p:blipFill>
        <p:spPr>
          <a:xfrm>
            <a:off x="1219200" y="1276350"/>
            <a:ext cx="6781800" cy="3200400"/>
          </a:xfrm>
          <a:prstGeom prst="rect">
            <a:avLst/>
          </a:prstGeom>
        </p:spPr>
      </p:pic>
    </p:spTree>
    <p:extLst>
      <p:ext uri="{BB962C8B-B14F-4D97-AF65-F5344CB8AC3E}">
        <p14:creationId xmlns:p14="http://schemas.microsoft.com/office/powerpoint/2010/main" val="261598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1219200" y="1200150"/>
            <a:ext cx="5943600" cy="3352800"/>
          </a:xfrm>
          <a:prstGeom prst="rect">
            <a:avLst/>
          </a:prstGeom>
        </p:spPr>
      </p:pic>
    </p:spTree>
    <p:extLst>
      <p:ext uri="{BB962C8B-B14F-4D97-AF65-F5344CB8AC3E}">
        <p14:creationId xmlns:p14="http://schemas.microsoft.com/office/powerpoint/2010/main" val="1926705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7" name="Picture 6"/>
          <p:cNvPicPr/>
          <p:nvPr/>
        </p:nvPicPr>
        <p:blipFill>
          <a:blip r:embed="rId3"/>
          <a:stretch>
            <a:fillRect/>
          </a:stretch>
        </p:blipFill>
        <p:spPr>
          <a:xfrm>
            <a:off x="1828800" y="1047750"/>
            <a:ext cx="5117465" cy="3935095"/>
          </a:xfrm>
          <a:prstGeom prst="rect">
            <a:avLst/>
          </a:prstGeom>
        </p:spPr>
      </p:pic>
    </p:spTree>
    <p:extLst>
      <p:ext uri="{BB962C8B-B14F-4D97-AF65-F5344CB8AC3E}">
        <p14:creationId xmlns:p14="http://schemas.microsoft.com/office/powerpoint/2010/main" val="2568016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Google Shape;456;p41"/>
          <p:cNvSpPr txBox="1">
            <a:spLocks noGrp="1"/>
          </p:cNvSpPr>
          <p:nvPr>
            <p:ph type="subTitle" idx="1"/>
          </p:nvPr>
        </p:nvSpPr>
        <p:spPr>
          <a:xfrm>
            <a:off x="228600" y="3486150"/>
            <a:ext cx="3886200" cy="2057400"/>
          </a:xfrm>
          <a:prstGeom prst="rect">
            <a:avLst/>
          </a:prstGeom>
        </p:spPr>
        <p:txBody>
          <a:bodyPr spcFirstLastPara="1" wrap="square" lIns="91425" tIns="91425" rIns="91425" bIns="91425" anchor="t" anchorCtr="0">
            <a:noAutofit/>
          </a:bodyPr>
          <a:lstStyle/>
          <a:p>
            <a:pPr marL="0" indent="0" algn="just"/>
            <a:r>
              <a:rPr lang="en-US" dirty="0" err="1"/>
              <a:t>Visokokvalitetni</a:t>
            </a:r>
            <a:r>
              <a:rPr lang="en-US" dirty="0"/>
              <a:t> </a:t>
            </a:r>
            <a:r>
              <a:rPr lang="en-US" dirty="0" err="1"/>
              <a:t>podaci</a:t>
            </a:r>
            <a:r>
              <a:rPr lang="en-US" dirty="0"/>
              <a:t> </a:t>
            </a:r>
            <a:r>
              <a:rPr lang="en-US" dirty="0" err="1"/>
              <a:t>su</a:t>
            </a:r>
            <a:r>
              <a:rPr lang="en-US" dirty="0"/>
              <a:t> </a:t>
            </a:r>
            <a:r>
              <a:rPr lang="en-US" dirty="0" err="1"/>
              <a:t>oni</a:t>
            </a:r>
            <a:r>
              <a:rPr lang="en-US" dirty="0"/>
              <a:t> </a:t>
            </a:r>
            <a:r>
              <a:rPr lang="en-US" dirty="0" err="1"/>
              <a:t>koji</a:t>
            </a:r>
            <a:r>
              <a:rPr lang="en-US" dirty="0"/>
              <a:t> </a:t>
            </a:r>
            <a:r>
              <a:rPr lang="en-US" dirty="0" err="1"/>
              <a:t>ispunjavaju</a:t>
            </a:r>
            <a:r>
              <a:rPr lang="en-US" dirty="0"/>
              <a:t> </a:t>
            </a:r>
            <a:r>
              <a:rPr lang="en-US" dirty="0" err="1"/>
              <a:t>svoju</a:t>
            </a:r>
            <a:r>
              <a:rPr lang="en-US" dirty="0"/>
              <a:t> </a:t>
            </a:r>
            <a:r>
              <a:rPr lang="en-US" dirty="0" err="1"/>
              <a:t>svrhu</a:t>
            </a:r>
            <a:r>
              <a:rPr lang="en-US" dirty="0"/>
              <a:t> i </a:t>
            </a:r>
            <a:r>
              <a:rPr lang="en-US" dirty="0" err="1"/>
              <a:t>omogućavaju</a:t>
            </a:r>
            <a:r>
              <a:rPr lang="en-US" dirty="0"/>
              <a:t> </a:t>
            </a:r>
            <a:r>
              <a:rPr lang="en-US" dirty="0" err="1"/>
              <a:t>analizu</a:t>
            </a:r>
            <a:r>
              <a:rPr lang="en-US" dirty="0"/>
              <a:t> </a:t>
            </a:r>
            <a:r>
              <a:rPr lang="en-US" dirty="0" err="1"/>
              <a:t>performansi</a:t>
            </a:r>
            <a:r>
              <a:rPr lang="en-US" dirty="0"/>
              <a:t> </a:t>
            </a:r>
            <a:r>
              <a:rPr lang="en-US" dirty="0" err="1"/>
              <a:t>algoritama</a:t>
            </a:r>
            <a:r>
              <a:rPr lang="en-US" dirty="0"/>
              <a:t>. </a:t>
            </a:r>
            <a:r>
              <a:rPr lang="en-US" dirty="0" err="1"/>
              <a:t>Ocenjivanje</a:t>
            </a:r>
            <a:r>
              <a:rPr lang="en-US" dirty="0"/>
              <a:t> </a:t>
            </a:r>
            <a:r>
              <a:rPr lang="en-US" dirty="0" err="1"/>
              <a:t>kvaliteta</a:t>
            </a:r>
            <a:r>
              <a:rPr lang="en-US" dirty="0"/>
              <a:t> </a:t>
            </a:r>
            <a:r>
              <a:rPr lang="en-US" dirty="0" err="1"/>
              <a:t>svakog</a:t>
            </a:r>
            <a:r>
              <a:rPr lang="en-US" dirty="0"/>
              <a:t> </a:t>
            </a:r>
            <a:r>
              <a:rPr lang="en-US" dirty="0" err="1"/>
              <a:t>uzorka</a:t>
            </a:r>
            <a:r>
              <a:rPr lang="en-US" dirty="0"/>
              <a:t> je </a:t>
            </a:r>
            <a:r>
              <a:rPr lang="en-US" dirty="0" err="1"/>
              <a:t>suštinski</a:t>
            </a:r>
            <a:r>
              <a:rPr lang="en-US" dirty="0"/>
              <a:t> </a:t>
            </a:r>
            <a:r>
              <a:rPr lang="en-US" dirty="0" err="1"/>
              <a:t>korak</a:t>
            </a:r>
            <a:r>
              <a:rPr lang="en-US" dirty="0"/>
              <a:t> u </a:t>
            </a:r>
            <a:r>
              <a:rPr lang="en-US" dirty="0" err="1"/>
              <a:t>donošenju</a:t>
            </a:r>
            <a:r>
              <a:rPr lang="en-US" dirty="0"/>
              <a:t> </a:t>
            </a:r>
            <a:r>
              <a:rPr lang="en-US" dirty="0" err="1"/>
              <a:t>zaključaka</a:t>
            </a:r>
            <a:r>
              <a:rPr lang="en-US" dirty="0"/>
              <a:t> o </a:t>
            </a:r>
            <a:r>
              <a:rPr lang="en-US" dirty="0" err="1"/>
              <a:t>kvalitetu</a:t>
            </a:r>
            <a:r>
              <a:rPr lang="en-US" dirty="0"/>
              <a:t> </a:t>
            </a:r>
            <a:r>
              <a:rPr lang="en-US" dirty="0" err="1" smtClean="0"/>
              <a:t>podataka</a:t>
            </a:r>
            <a:r>
              <a:rPr lang="sr-Latn-RS" dirty="0"/>
              <a:t>.</a:t>
            </a:r>
            <a:endParaRPr lang="vi-VN" dirty="0"/>
          </a:p>
        </p:txBody>
      </p:sp>
      <p:sp>
        <p:nvSpPr>
          <p:cNvPr id="457" name="Google Shape;457;p41"/>
          <p:cNvSpPr txBox="1">
            <a:spLocks noGrp="1"/>
          </p:cNvSpPr>
          <p:nvPr>
            <p:ph type="subTitle" idx="2"/>
          </p:nvPr>
        </p:nvSpPr>
        <p:spPr>
          <a:xfrm>
            <a:off x="228600" y="337765"/>
            <a:ext cx="3659538" cy="1899300"/>
          </a:xfrm>
          <a:prstGeom prst="rect">
            <a:avLst/>
          </a:prstGeom>
        </p:spPr>
        <p:txBody>
          <a:bodyPr spcFirstLastPara="1" wrap="square" lIns="91425" tIns="91425" rIns="91425" bIns="91425" anchor="t" anchorCtr="0">
            <a:noAutofit/>
          </a:bodyPr>
          <a:lstStyle/>
          <a:p>
            <a:pPr marL="0" lvl="0" indent="0" algn="just"/>
            <a:r>
              <a:rPr lang="en-US" dirty="0" err="1"/>
              <a:t>Kvalitet</a:t>
            </a:r>
            <a:r>
              <a:rPr lang="en-US" dirty="0"/>
              <a:t> </a:t>
            </a:r>
            <a:r>
              <a:rPr lang="en-US" dirty="0" err="1"/>
              <a:t>podataka</a:t>
            </a:r>
            <a:r>
              <a:rPr lang="en-US" dirty="0"/>
              <a:t> je </a:t>
            </a:r>
            <a:r>
              <a:rPr lang="en-US" dirty="0" err="1"/>
              <a:t>ključni</a:t>
            </a:r>
            <a:r>
              <a:rPr lang="en-US" dirty="0"/>
              <a:t> </a:t>
            </a:r>
            <a:r>
              <a:rPr lang="en-US" dirty="0" err="1"/>
              <a:t>faktor</a:t>
            </a:r>
            <a:r>
              <a:rPr lang="en-US" dirty="0"/>
              <a:t> u </a:t>
            </a:r>
            <a:r>
              <a:rPr lang="en-US" dirty="0" err="1"/>
              <a:t>savremenom</a:t>
            </a:r>
            <a:r>
              <a:rPr lang="en-US" dirty="0"/>
              <a:t> </a:t>
            </a:r>
            <a:r>
              <a:rPr lang="en-US" dirty="0" err="1"/>
              <a:t>poslovanju</a:t>
            </a:r>
            <a:r>
              <a:rPr lang="en-US" dirty="0"/>
              <a:t> i </a:t>
            </a:r>
            <a:r>
              <a:rPr lang="en-US" dirty="0" err="1"/>
              <a:t>istraživanjima</a:t>
            </a:r>
            <a:r>
              <a:rPr lang="en-US" dirty="0"/>
              <a:t>, ne </a:t>
            </a:r>
            <a:r>
              <a:rPr lang="en-US" dirty="0" err="1"/>
              <a:t>samo</a:t>
            </a:r>
            <a:r>
              <a:rPr lang="en-US" dirty="0"/>
              <a:t> </a:t>
            </a:r>
            <a:r>
              <a:rPr lang="en-US" dirty="0" err="1"/>
              <a:t>tehnički</a:t>
            </a:r>
            <a:r>
              <a:rPr lang="en-US" dirty="0"/>
              <a:t>, </a:t>
            </a:r>
            <a:r>
              <a:rPr lang="en-US" dirty="0" err="1"/>
              <a:t>već</a:t>
            </a:r>
            <a:r>
              <a:rPr lang="en-US" dirty="0"/>
              <a:t> i </a:t>
            </a:r>
            <a:r>
              <a:rPr lang="en-US" dirty="0" err="1"/>
              <a:t>strateški</a:t>
            </a:r>
            <a:r>
              <a:rPr lang="en-US" dirty="0"/>
              <a:t>. On </a:t>
            </a:r>
            <a:r>
              <a:rPr lang="en-US" dirty="0" err="1"/>
              <a:t>utiče</a:t>
            </a:r>
            <a:r>
              <a:rPr lang="en-US" dirty="0"/>
              <a:t> </a:t>
            </a:r>
            <a:r>
              <a:rPr lang="en-US" dirty="0" err="1"/>
              <a:t>na</a:t>
            </a:r>
            <a:r>
              <a:rPr lang="en-US" dirty="0"/>
              <a:t> </a:t>
            </a:r>
            <a:r>
              <a:rPr lang="en-US" dirty="0" err="1"/>
              <a:t>svaki</a:t>
            </a:r>
            <a:r>
              <a:rPr lang="en-US" dirty="0"/>
              <a:t> </a:t>
            </a:r>
            <a:r>
              <a:rPr lang="en-US" dirty="0" err="1"/>
              <a:t>aspekt</a:t>
            </a:r>
            <a:r>
              <a:rPr lang="en-US" dirty="0"/>
              <a:t> </a:t>
            </a:r>
            <a:r>
              <a:rPr lang="en-US" dirty="0" err="1"/>
              <a:t>procesa</a:t>
            </a:r>
            <a:r>
              <a:rPr lang="en-US" dirty="0"/>
              <a:t>, od </a:t>
            </a:r>
            <a:r>
              <a:rPr lang="en-US" dirty="0" err="1"/>
              <a:t>optimizacije</a:t>
            </a:r>
            <a:r>
              <a:rPr lang="en-US" dirty="0"/>
              <a:t> </a:t>
            </a:r>
            <a:r>
              <a:rPr lang="en-US" dirty="0" err="1"/>
              <a:t>poslovnih</a:t>
            </a:r>
            <a:r>
              <a:rPr lang="en-US" dirty="0"/>
              <a:t> </a:t>
            </a:r>
            <a:r>
              <a:rPr lang="en-US" dirty="0" err="1"/>
              <a:t>procedura</a:t>
            </a:r>
            <a:r>
              <a:rPr lang="en-US" dirty="0"/>
              <a:t> do </a:t>
            </a:r>
            <a:r>
              <a:rPr lang="en-US" dirty="0" err="1"/>
              <a:t>donošenja</a:t>
            </a:r>
            <a:r>
              <a:rPr lang="en-US" dirty="0"/>
              <a:t> </a:t>
            </a:r>
            <a:r>
              <a:rPr lang="en-US" dirty="0" err="1"/>
              <a:t>odluka</a:t>
            </a:r>
            <a:r>
              <a:rPr lang="en-US" dirty="0"/>
              <a:t> i </a:t>
            </a:r>
            <a:r>
              <a:rPr lang="en-US" dirty="0" err="1"/>
              <a:t>zadovoljstva</a:t>
            </a:r>
            <a:r>
              <a:rPr lang="en-US" dirty="0"/>
              <a:t> </a:t>
            </a:r>
            <a:r>
              <a:rPr lang="en-US" dirty="0" err="1"/>
              <a:t>korisnika</a:t>
            </a:r>
            <a:r>
              <a:rPr lang="en-US" dirty="0"/>
              <a:t>. </a:t>
            </a:r>
            <a:endParaRPr dirty="0"/>
          </a:p>
        </p:txBody>
      </p:sp>
      <p:sp>
        <p:nvSpPr>
          <p:cNvPr id="7" name="Google Shape;456;p41"/>
          <p:cNvSpPr txBox="1">
            <a:spLocks/>
          </p:cNvSpPr>
          <p:nvPr/>
        </p:nvSpPr>
        <p:spPr>
          <a:xfrm>
            <a:off x="4693920" y="1504950"/>
            <a:ext cx="3886200" cy="20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just"/>
            <a:r>
              <a:rPr lang="en-US" dirty="0" err="1"/>
              <a:t>Tokom</a:t>
            </a:r>
            <a:r>
              <a:rPr lang="en-US" dirty="0"/>
              <a:t> </a:t>
            </a:r>
            <a:r>
              <a:rPr lang="en-US" dirty="0" err="1"/>
              <a:t>preprocesiranja</a:t>
            </a:r>
            <a:r>
              <a:rPr lang="en-US" dirty="0"/>
              <a:t> </a:t>
            </a:r>
            <a:r>
              <a:rPr lang="en-US" dirty="0" err="1"/>
              <a:t>podataka</a:t>
            </a:r>
            <a:r>
              <a:rPr lang="en-US" dirty="0"/>
              <a:t> </a:t>
            </a:r>
            <a:r>
              <a:rPr lang="en-US" dirty="0" err="1"/>
              <a:t>za</a:t>
            </a:r>
            <a:r>
              <a:rPr lang="en-US" dirty="0"/>
              <a:t> </a:t>
            </a:r>
            <a:r>
              <a:rPr lang="en-US" dirty="0" err="1"/>
              <a:t>mašinsko</a:t>
            </a:r>
            <a:r>
              <a:rPr lang="en-US" dirty="0"/>
              <a:t> </a:t>
            </a:r>
            <a:r>
              <a:rPr lang="en-US" dirty="0" err="1"/>
              <a:t>učenje</a:t>
            </a:r>
            <a:r>
              <a:rPr lang="en-US" dirty="0"/>
              <a:t>, </a:t>
            </a:r>
            <a:r>
              <a:rPr lang="en-US" dirty="0" err="1"/>
              <a:t>ključno</a:t>
            </a:r>
            <a:r>
              <a:rPr lang="en-US" dirty="0"/>
              <a:t> je </a:t>
            </a:r>
            <a:r>
              <a:rPr lang="en-US" dirty="0" err="1"/>
              <a:t>provesti</a:t>
            </a:r>
            <a:r>
              <a:rPr lang="en-US" dirty="0"/>
              <a:t> </a:t>
            </a:r>
            <a:r>
              <a:rPr lang="en-US" dirty="0" err="1"/>
              <a:t>niz</a:t>
            </a:r>
            <a:r>
              <a:rPr lang="en-US" dirty="0"/>
              <a:t> </a:t>
            </a:r>
            <a:r>
              <a:rPr lang="en-US" dirty="0" err="1"/>
              <a:t>koraka</a:t>
            </a:r>
            <a:r>
              <a:rPr lang="en-US" dirty="0"/>
              <a:t> </a:t>
            </a:r>
            <a:r>
              <a:rPr lang="en-US" dirty="0" err="1"/>
              <a:t>kako</a:t>
            </a:r>
            <a:r>
              <a:rPr lang="en-US" dirty="0"/>
              <a:t> bi se </a:t>
            </a:r>
            <a:r>
              <a:rPr lang="en-US" dirty="0" err="1"/>
              <a:t>osiguralo</a:t>
            </a:r>
            <a:r>
              <a:rPr lang="en-US" dirty="0"/>
              <a:t> da </a:t>
            </a:r>
            <a:r>
              <a:rPr lang="en-US" dirty="0" err="1"/>
              <a:t>podaci</a:t>
            </a:r>
            <a:r>
              <a:rPr lang="en-US" dirty="0"/>
              <a:t> </a:t>
            </a:r>
            <a:r>
              <a:rPr lang="en-US" dirty="0" err="1"/>
              <a:t>budu</a:t>
            </a:r>
            <a:r>
              <a:rPr lang="en-US" dirty="0"/>
              <a:t> </a:t>
            </a:r>
            <a:r>
              <a:rPr lang="en-US" dirty="0" err="1"/>
              <a:t>pripremljeni</a:t>
            </a:r>
            <a:r>
              <a:rPr lang="en-US" dirty="0"/>
              <a:t> </a:t>
            </a:r>
            <a:r>
              <a:rPr lang="en-US" dirty="0" err="1"/>
              <a:t>za</a:t>
            </a:r>
            <a:r>
              <a:rPr lang="en-US" dirty="0"/>
              <a:t> </a:t>
            </a:r>
            <a:r>
              <a:rPr lang="en-US" dirty="0" err="1"/>
              <a:t>obučavanje</a:t>
            </a:r>
            <a:r>
              <a:rPr lang="en-US" dirty="0"/>
              <a:t> </a:t>
            </a:r>
            <a:r>
              <a:rPr lang="en-US" dirty="0" err="1"/>
              <a:t>modela</a:t>
            </a:r>
            <a:r>
              <a:rPr lang="en-US" dirty="0"/>
              <a:t>. </a:t>
            </a:r>
            <a:r>
              <a:rPr lang="en-US" dirty="0" err="1"/>
              <a:t>Kvalitet</a:t>
            </a:r>
            <a:r>
              <a:rPr lang="en-US" dirty="0"/>
              <a:t> </a:t>
            </a:r>
            <a:r>
              <a:rPr lang="en-US" dirty="0" err="1"/>
              <a:t>podataka</a:t>
            </a:r>
            <a:r>
              <a:rPr lang="en-US" dirty="0"/>
              <a:t> </a:t>
            </a:r>
            <a:r>
              <a:rPr lang="en-US" dirty="0" err="1"/>
              <a:t>znači</a:t>
            </a:r>
            <a:r>
              <a:rPr lang="en-US" dirty="0"/>
              <a:t> </a:t>
            </a:r>
            <a:r>
              <a:rPr lang="en-US" dirty="0" err="1"/>
              <a:t>primenu</a:t>
            </a:r>
            <a:r>
              <a:rPr lang="en-US" dirty="0"/>
              <a:t> </a:t>
            </a:r>
            <a:r>
              <a:rPr lang="en-US" dirty="0" err="1"/>
              <a:t>aktivnosti</a:t>
            </a:r>
            <a:r>
              <a:rPr lang="en-US" dirty="0"/>
              <a:t> </a:t>
            </a:r>
            <a:r>
              <a:rPr lang="en-US" dirty="0" err="1"/>
              <a:t>upravljanja</a:t>
            </a:r>
            <a:r>
              <a:rPr lang="en-US" dirty="0"/>
              <a:t> </a:t>
            </a:r>
            <a:r>
              <a:rPr lang="en-US" dirty="0" err="1"/>
              <a:t>kvalitetom</a:t>
            </a:r>
            <a:r>
              <a:rPr lang="en-US" dirty="0"/>
              <a:t> </a:t>
            </a:r>
            <a:r>
              <a:rPr lang="en-US" dirty="0" err="1"/>
              <a:t>kako</a:t>
            </a:r>
            <a:r>
              <a:rPr lang="en-US" dirty="0"/>
              <a:t> bi </a:t>
            </a:r>
            <a:r>
              <a:rPr lang="en-US" dirty="0" err="1"/>
              <a:t>odgovarali</a:t>
            </a:r>
            <a:r>
              <a:rPr lang="en-US" dirty="0"/>
              <a:t> </a:t>
            </a:r>
            <a:r>
              <a:rPr lang="en-US" dirty="0" err="1"/>
              <a:t>specifičnim</a:t>
            </a:r>
            <a:r>
              <a:rPr lang="en-US" dirty="0"/>
              <a:t> </a:t>
            </a:r>
            <a:r>
              <a:rPr lang="en-US" dirty="0" err="1"/>
              <a:t>potrebama</a:t>
            </a:r>
            <a:r>
              <a:rPr lang="en-US" dirty="0"/>
              <a:t> </a:t>
            </a:r>
            <a:r>
              <a:rPr lang="en-US" dirty="0" err="1"/>
              <a:t>organizacije</a:t>
            </a:r>
            <a:r>
              <a:rPr lang="en-US" dirty="0"/>
              <a:t>. </a:t>
            </a:r>
            <a:endParaRPr lang="vi-VN" dirty="0"/>
          </a:p>
        </p:txBody>
      </p:sp>
      <p:grpSp>
        <p:nvGrpSpPr>
          <p:cNvPr id="8" name="Google Shape;535;p45"/>
          <p:cNvGrpSpPr/>
          <p:nvPr/>
        </p:nvGrpSpPr>
        <p:grpSpPr>
          <a:xfrm>
            <a:off x="269697" y="57150"/>
            <a:ext cx="391048" cy="391048"/>
            <a:chOff x="3288275" y="2636227"/>
            <a:chExt cx="391048" cy="391048"/>
          </a:xfrm>
        </p:grpSpPr>
        <p:sp>
          <p:nvSpPr>
            <p:cNvPr id="9" name="Google Shape;536;p45"/>
            <p:cNvSpPr/>
            <p:nvPr/>
          </p:nvSpPr>
          <p:spPr>
            <a:xfrm>
              <a:off x="3334288" y="2681133"/>
              <a:ext cx="152279" cy="69020"/>
            </a:xfrm>
            <a:custGeom>
              <a:avLst/>
              <a:gdLst/>
              <a:ahLst/>
              <a:cxnLst/>
              <a:rect l="l" t="t" r="r" b="b"/>
              <a:pathLst>
                <a:path w="6738" h="3054" extrusionOk="0">
                  <a:moveTo>
                    <a:pt x="5719" y="1018"/>
                  </a:moveTo>
                  <a:lnTo>
                    <a:pt x="5719" y="2036"/>
                  </a:lnTo>
                  <a:lnTo>
                    <a:pt x="1018" y="2036"/>
                  </a:lnTo>
                  <a:lnTo>
                    <a:pt x="1018" y="1018"/>
                  </a:lnTo>
                  <a:close/>
                  <a:moveTo>
                    <a:pt x="485" y="0"/>
                  </a:moveTo>
                  <a:lnTo>
                    <a:pt x="291" y="49"/>
                  </a:lnTo>
                  <a:lnTo>
                    <a:pt x="146" y="194"/>
                  </a:lnTo>
                  <a:lnTo>
                    <a:pt x="0" y="339"/>
                  </a:lnTo>
                  <a:lnTo>
                    <a:pt x="0" y="533"/>
                  </a:lnTo>
                  <a:lnTo>
                    <a:pt x="0" y="2569"/>
                  </a:lnTo>
                  <a:lnTo>
                    <a:pt x="0" y="2763"/>
                  </a:lnTo>
                  <a:lnTo>
                    <a:pt x="146" y="2908"/>
                  </a:lnTo>
                  <a:lnTo>
                    <a:pt x="291" y="3053"/>
                  </a:lnTo>
                  <a:lnTo>
                    <a:pt x="6446" y="3053"/>
                  </a:lnTo>
                  <a:lnTo>
                    <a:pt x="6592" y="2908"/>
                  </a:lnTo>
                  <a:lnTo>
                    <a:pt x="6689" y="2763"/>
                  </a:lnTo>
                  <a:lnTo>
                    <a:pt x="6737" y="2569"/>
                  </a:lnTo>
                  <a:lnTo>
                    <a:pt x="6737" y="533"/>
                  </a:lnTo>
                  <a:lnTo>
                    <a:pt x="6689" y="339"/>
                  </a:lnTo>
                  <a:lnTo>
                    <a:pt x="6592" y="194"/>
                  </a:lnTo>
                  <a:lnTo>
                    <a:pt x="6446" y="49"/>
                  </a:lnTo>
                  <a:lnTo>
                    <a:pt x="6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7;p45"/>
            <p:cNvSpPr/>
            <p:nvPr/>
          </p:nvSpPr>
          <p:spPr>
            <a:xfrm>
              <a:off x="3334288" y="2773138"/>
              <a:ext cx="102988" cy="23007"/>
            </a:xfrm>
            <a:custGeom>
              <a:avLst/>
              <a:gdLst/>
              <a:ahLst/>
              <a:cxnLst/>
              <a:rect l="l" t="t" r="r" b="b"/>
              <a:pathLst>
                <a:path w="4557" h="1018" extrusionOk="0">
                  <a:moveTo>
                    <a:pt x="485" y="0"/>
                  </a:moveTo>
                  <a:lnTo>
                    <a:pt x="291" y="49"/>
                  </a:lnTo>
                  <a:lnTo>
                    <a:pt x="146" y="146"/>
                  </a:lnTo>
                  <a:lnTo>
                    <a:pt x="0" y="339"/>
                  </a:lnTo>
                  <a:lnTo>
                    <a:pt x="0" y="533"/>
                  </a:lnTo>
                  <a:lnTo>
                    <a:pt x="0" y="727"/>
                  </a:lnTo>
                  <a:lnTo>
                    <a:pt x="146" y="873"/>
                  </a:lnTo>
                  <a:lnTo>
                    <a:pt x="291" y="970"/>
                  </a:lnTo>
                  <a:lnTo>
                    <a:pt x="485" y="1018"/>
                  </a:lnTo>
                  <a:lnTo>
                    <a:pt x="4023" y="1018"/>
                  </a:lnTo>
                  <a:lnTo>
                    <a:pt x="4217" y="970"/>
                  </a:lnTo>
                  <a:lnTo>
                    <a:pt x="4411" y="873"/>
                  </a:lnTo>
                  <a:lnTo>
                    <a:pt x="4508" y="727"/>
                  </a:lnTo>
                  <a:lnTo>
                    <a:pt x="4556" y="533"/>
                  </a:lnTo>
                  <a:lnTo>
                    <a:pt x="4508" y="339"/>
                  </a:lnTo>
                  <a:lnTo>
                    <a:pt x="4411" y="146"/>
                  </a:lnTo>
                  <a:lnTo>
                    <a:pt x="4217" y="49"/>
                  </a:lnTo>
                  <a:lnTo>
                    <a:pt x="40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8;p45"/>
            <p:cNvSpPr/>
            <p:nvPr/>
          </p:nvSpPr>
          <p:spPr>
            <a:xfrm>
              <a:off x="3334288" y="2819129"/>
              <a:ext cx="75597" cy="23029"/>
            </a:xfrm>
            <a:custGeom>
              <a:avLst/>
              <a:gdLst/>
              <a:ahLst/>
              <a:cxnLst/>
              <a:rect l="l" t="t" r="r" b="b"/>
              <a:pathLst>
                <a:path w="3345" h="1019" extrusionOk="0">
                  <a:moveTo>
                    <a:pt x="485" y="1"/>
                  </a:moveTo>
                  <a:lnTo>
                    <a:pt x="291" y="49"/>
                  </a:lnTo>
                  <a:lnTo>
                    <a:pt x="146" y="146"/>
                  </a:lnTo>
                  <a:lnTo>
                    <a:pt x="0" y="340"/>
                  </a:lnTo>
                  <a:lnTo>
                    <a:pt x="0" y="534"/>
                  </a:lnTo>
                  <a:lnTo>
                    <a:pt x="0" y="728"/>
                  </a:lnTo>
                  <a:lnTo>
                    <a:pt x="146" y="873"/>
                  </a:lnTo>
                  <a:lnTo>
                    <a:pt x="291" y="970"/>
                  </a:lnTo>
                  <a:lnTo>
                    <a:pt x="485" y="1018"/>
                  </a:lnTo>
                  <a:lnTo>
                    <a:pt x="2860" y="1018"/>
                  </a:lnTo>
                  <a:lnTo>
                    <a:pt x="3054" y="970"/>
                  </a:lnTo>
                  <a:lnTo>
                    <a:pt x="3199" y="873"/>
                  </a:lnTo>
                  <a:lnTo>
                    <a:pt x="3345" y="728"/>
                  </a:lnTo>
                  <a:lnTo>
                    <a:pt x="3345" y="534"/>
                  </a:lnTo>
                  <a:lnTo>
                    <a:pt x="3345" y="340"/>
                  </a:lnTo>
                  <a:lnTo>
                    <a:pt x="3199" y="146"/>
                  </a:lnTo>
                  <a:lnTo>
                    <a:pt x="3054" y="49"/>
                  </a:lnTo>
                  <a:lnTo>
                    <a:pt x="2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9;p45"/>
            <p:cNvSpPr/>
            <p:nvPr/>
          </p:nvSpPr>
          <p:spPr>
            <a:xfrm>
              <a:off x="3288275" y="2636227"/>
              <a:ext cx="391048" cy="391048"/>
            </a:xfrm>
            <a:custGeom>
              <a:avLst/>
              <a:gdLst/>
              <a:ahLst/>
              <a:cxnLst/>
              <a:rect l="l" t="t" r="r" b="b"/>
              <a:pathLst>
                <a:path w="17303" h="17303" extrusionOk="0">
                  <a:moveTo>
                    <a:pt x="13862" y="969"/>
                  </a:moveTo>
                  <a:lnTo>
                    <a:pt x="13862" y="7706"/>
                  </a:lnTo>
                  <a:lnTo>
                    <a:pt x="13571" y="7415"/>
                  </a:lnTo>
                  <a:lnTo>
                    <a:pt x="13280" y="7076"/>
                  </a:lnTo>
                  <a:lnTo>
                    <a:pt x="12893" y="6834"/>
                  </a:lnTo>
                  <a:lnTo>
                    <a:pt x="12553" y="6591"/>
                  </a:lnTo>
                  <a:lnTo>
                    <a:pt x="12166" y="6446"/>
                  </a:lnTo>
                  <a:lnTo>
                    <a:pt x="11729" y="6301"/>
                  </a:lnTo>
                  <a:lnTo>
                    <a:pt x="11342" y="6204"/>
                  </a:lnTo>
                  <a:lnTo>
                    <a:pt x="10906" y="6155"/>
                  </a:lnTo>
                  <a:lnTo>
                    <a:pt x="10518" y="6107"/>
                  </a:lnTo>
                  <a:lnTo>
                    <a:pt x="10082" y="6155"/>
                  </a:lnTo>
                  <a:lnTo>
                    <a:pt x="9645" y="6204"/>
                  </a:lnTo>
                  <a:lnTo>
                    <a:pt x="9258" y="6301"/>
                  </a:lnTo>
                  <a:lnTo>
                    <a:pt x="8822" y="6446"/>
                  </a:lnTo>
                  <a:lnTo>
                    <a:pt x="8434" y="6591"/>
                  </a:lnTo>
                  <a:lnTo>
                    <a:pt x="8095" y="6834"/>
                  </a:lnTo>
                  <a:lnTo>
                    <a:pt x="7707" y="7076"/>
                  </a:lnTo>
                  <a:lnTo>
                    <a:pt x="7416" y="7415"/>
                  </a:lnTo>
                  <a:lnTo>
                    <a:pt x="7125" y="7706"/>
                  </a:lnTo>
                  <a:lnTo>
                    <a:pt x="6883" y="7997"/>
                  </a:lnTo>
                  <a:lnTo>
                    <a:pt x="6689" y="8336"/>
                  </a:lnTo>
                  <a:lnTo>
                    <a:pt x="6495" y="8675"/>
                  </a:lnTo>
                  <a:lnTo>
                    <a:pt x="6350" y="9063"/>
                  </a:lnTo>
                  <a:lnTo>
                    <a:pt x="6253" y="9402"/>
                  </a:lnTo>
                  <a:lnTo>
                    <a:pt x="6156" y="9790"/>
                  </a:lnTo>
                  <a:lnTo>
                    <a:pt x="6108" y="10178"/>
                  </a:lnTo>
                  <a:lnTo>
                    <a:pt x="1019" y="10178"/>
                  </a:lnTo>
                  <a:lnTo>
                    <a:pt x="1019" y="969"/>
                  </a:lnTo>
                  <a:close/>
                  <a:moveTo>
                    <a:pt x="10809" y="7124"/>
                  </a:moveTo>
                  <a:lnTo>
                    <a:pt x="11148" y="7173"/>
                  </a:lnTo>
                  <a:lnTo>
                    <a:pt x="11439" y="7270"/>
                  </a:lnTo>
                  <a:lnTo>
                    <a:pt x="11778" y="7367"/>
                  </a:lnTo>
                  <a:lnTo>
                    <a:pt x="12069" y="7512"/>
                  </a:lnTo>
                  <a:lnTo>
                    <a:pt x="12360" y="7658"/>
                  </a:lnTo>
                  <a:lnTo>
                    <a:pt x="12602" y="7900"/>
                  </a:lnTo>
                  <a:lnTo>
                    <a:pt x="12893" y="8094"/>
                  </a:lnTo>
                  <a:lnTo>
                    <a:pt x="13087" y="8385"/>
                  </a:lnTo>
                  <a:lnTo>
                    <a:pt x="13280" y="8627"/>
                  </a:lnTo>
                  <a:lnTo>
                    <a:pt x="13474" y="8918"/>
                  </a:lnTo>
                  <a:lnTo>
                    <a:pt x="13620" y="9208"/>
                  </a:lnTo>
                  <a:lnTo>
                    <a:pt x="13717" y="9548"/>
                  </a:lnTo>
                  <a:lnTo>
                    <a:pt x="13813" y="9838"/>
                  </a:lnTo>
                  <a:lnTo>
                    <a:pt x="13862" y="10178"/>
                  </a:lnTo>
                  <a:lnTo>
                    <a:pt x="13862" y="10469"/>
                  </a:lnTo>
                  <a:lnTo>
                    <a:pt x="13862" y="10808"/>
                  </a:lnTo>
                  <a:lnTo>
                    <a:pt x="13813" y="11147"/>
                  </a:lnTo>
                  <a:lnTo>
                    <a:pt x="13717" y="11438"/>
                  </a:lnTo>
                  <a:lnTo>
                    <a:pt x="13620" y="11777"/>
                  </a:lnTo>
                  <a:lnTo>
                    <a:pt x="13474" y="12068"/>
                  </a:lnTo>
                  <a:lnTo>
                    <a:pt x="13280" y="12359"/>
                  </a:lnTo>
                  <a:lnTo>
                    <a:pt x="13087" y="12601"/>
                  </a:lnTo>
                  <a:lnTo>
                    <a:pt x="12893" y="12843"/>
                  </a:lnTo>
                  <a:lnTo>
                    <a:pt x="12602" y="13086"/>
                  </a:lnTo>
                  <a:lnTo>
                    <a:pt x="12360" y="13279"/>
                  </a:lnTo>
                  <a:lnTo>
                    <a:pt x="12069" y="13473"/>
                  </a:lnTo>
                  <a:lnTo>
                    <a:pt x="11778" y="13619"/>
                  </a:lnTo>
                  <a:lnTo>
                    <a:pt x="11439" y="13716"/>
                  </a:lnTo>
                  <a:lnTo>
                    <a:pt x="11148" y="13813"/>
                  </a:lnTo>
                  <a:lnTo>
                    <a:pt x="10809" y="13813"/>
                  </a:lnTo>
                  <a:lnTo>
                    <a:pt x="10518" y="13861"/>
                  </a:lnTo>
                  <a:lnTo>
                    <a:pt x="10179" y="13813"/>
                  </a:lnTo>
                  <a:lnTo>
                    <a:pt x="9839" y="13813"/>
                  </a:lnTo>
                  <a:lnTo>
                    <a:pt x="9549" y="13716"/>
                  </a:lnTo>
                  <a:lnTo>
                    <a:pt x="9209" y="13619"/>
                  </a:lnTo>
                  <a:lnTo>
                    <a:pt x="8919" y="13473"/>
                  </a:lnTo>
                  <a:lnTo>
                    <a:pt x="8628" y="13279"/>
                  </a:lnTo>
                  <a:lnTo>
                    <a:pt x="8385" y="13086"/>
                  </a:lnTo>
                  <a:lnTo>
                    <a:pt x="8095" y="12843"/>
                  </a:lnTo>
                  <a:lnTo>
                    <a:pt x="7901" y="12601"/>
                  </a:lnTo>
                  <a:lnTo>
                    <a:pt x="7707" y="12359"/>
                  </a:lnTo>
                  <a:lnTo>
                    <a:pt x="7513" y="12068"/>
                  </a:lnTo>
                  <a:lnTo>
                    <a:pt x="7368" y="11777"/>
                  </a:lnTo>
                  <a:lnTo>
                    <a:pt x="7271" y="11438"/>
                  </a:lnTo>
                  <a:lnTo>
                    <a:pt x="7174" y="11147"/>
                  </a:lnTo>
                  <a:lnTo>
                    <a:pt x="7125" y="10808"/>
                  </a:lnTo>
                  <a:lnTo>
                    <a:pt x="7125" y="10469"/>
                  </a:lnTo>
                  <a:lnTo>
                    <a:pt x="7125" y="10178"/>
                  </a:lnTo>
                  <a:lnTo>
                    <a:pt x="7174" y="9838"/>
                  </a:lnTo>
                  <a:lnTo>
                    <a:pt x="7271" y="9548"/>
                  </a:lnTo>
                  <a:lnTo>
                    <a:pt x="7368" y="9208"/>
                  </a:lnTo>
                  <a:lnTo>
                    <a:pt x="7513" y="8918"/>
                  </a:lnTo>
                  <a:lnTo>
                    <a:pt x="7707" y="8627"/>
                  </a:lnTo>
                  <a:lnTo>
                    <a:pt x="7901" y="8385"/>
                  </a:lnTo>
                  <a:lnTo>
                    <a:pt x="8095" y="8094"/>
                  </a:lnTo>
                  <a:lnTo>
                    <a:pt x="8385" y="7900"/>
                  </a:lnTo>
                  <a:lnTo>
                    <a:pt x="8628" y="7658"/>
                  </a:lnTo>
                  <a:lnTo>
                    <a:pt x="8919" y="7512"/>
                  </a:lnTo>
                  <a:lnTo>
                    <a:pt x="9209" y="7367"/>
                  </a:lnTo>
                  <a:lnTo>
                    <a:pt x="9549" y="7270"/>
                  </a:lnTo>
                  <a:lnTo>
                    <a:pt x="9839" y="7173"/>
                  </a:lnTo>
                  <a:lnTo>
                    <a:pt x="10179" y="7124"/>
                  </a:lnTo>
                  <a:close/>
                  <a:moveTo>
                    <a:pt x="13910" y="13183"/>
                  </a:moveTo>
                  <a:lnTo>
                    <a:pt x="16140" y="15412"/>
                  </a:lnTo>
                  <a:lnTo>
                    <a:pt x="16285" y="15606"/>
                  </a:lnTo>
                  <a:lnTo>
                    <a:pt x="16285" y="15800"/>
                  </a:lnTo>
                  <a:lnTo>
                    <a:pt x="16285" y="15993"/>
                  </a:lnTo>
                  <a:lnTo>
                    <a:pt x="16140" y="16139"/>
                  </a:lnTo>
                  <a:lnTo>
                    <a:pt x="15994" y="16284"/>
                  </a:lnTo>
                  <a:lnTo>
                    <a:pt x="15607" y="16284"/>
                  </a:lnTo>
                  <a:lnTo>
                    <a:pt x="15461" y="16139"/>
                  </a:lnTo>
                  <a:lnTo>
                    <a:pt x="13232" y="13910"/>
                  </a:lnTo>
                  <a:lnTo>
                    <a:pt x="13571" y="13570"/>
                  </a:lnTo>
                  <a:lnTo>
                    <a:pt x="13910" y="13183"/>
                  </a:lnTo>
                  <a:close/>
                  <a:moveTo>
                    <a:pt x="292" y="0"/>
                  </a:moveTo>
                  <a:lnTo>
                    <a:pt x="146" y="146"/>
                  </a:lnTo>
                  <a:lnTo>
                    <a:pt x="1" y="291"/>
                  </a:lnTo>
                  <a:lnTo>
                    <a:pt x="1" y="485"/>
                  </a:lnTo>
                  <a:lnTo>
                    <a:pt x="1" y="10662"/>
                  </a:lnTo>
                  <a:lnTo>
                    <a:pt x="1" y="10856"/>
                  </a:lnTo>
                  <a:lnTo>
                    <a:pt x="146" y="11050"/>
                  </a:lnTo>
                  <a:lnTo>
                    <a:pt x="292" y="11147"/>
                  </a:lnTo>
                  <a:lnTo>
                    <a:pt x="486" y="11195"/>
                  </a:lnTo>
                  <a:lnTo>
                    <a:pt x="6156" y="11195"/>
                  </a:lnTo>
                  <a:lnTo>
                    <a:pt x="6350" y="11826"/>
                  </a:lnTo>
                  <a:lnTo>
                    <a:pt x="6592" y="12456"/>
                  </a:lnTo>
                  <a:lnTo>
                    <a:pt x="6931" y="13037"/>
                  </a:lnTo>
                  <a:lnTo>
                    <a:pt x="7416" y="13570"/>
                  </a:lnTo>
                  <a:lnTo>
                    <a:pt x="7707" y="13910"/>
                  </a:lnTo>
                  <a:lnTo>
                    <a:pt x="8095" y="14152"/>
                  </a:lnTo>
                  <a:lnTo>
                    <a:pt x="8434" y="14346"/>
                  </a:lnTo>
                  <a:lnTo>
                    <a:pt x="8822" y="14540"/>
                  </a:lnTo>
                  <a:lnTo>
                    <a:pt x="9258" y="14685"/>
                  </a:lnTo>
                  <a:lnTo>
                    <a:pt x="9645" y="14782"/>
                  </a:lnTo>
                  <a:lnTo>
                    <a:pt x="10082" y="14830"/>
                  </a:lnTo>
                  <a:lnTo>
                    <a:pt x="10518" y="14879"/>
                  </a:lnTo>
                  <a:lnTo>
                    <a:pt x="10954" y="14830"/>
                  </a:lnTo>
                  <a:lnTo>
                    <a:pt x="11439" y="14782"/>
                  </a:lnTo>
                  <a:lnTo>
                    <a:pt x="11875" y="14636"/>
                  </a:lnTo>
                  <a:lnTo>
                    <a:pt x="12311" y="14491"/>
                  </a:lnTo>
                  <a:lnTo>
                    <a:pt x="14734" y="16866"/>
                  </a:lnTo>
                  <a:lnTo>
                    <a:pt x="14977" y="17060"/>
                  </a:lnTo>
                  <a:lnTo>
                    <a:pt x="15219" y="17205"/>
                  </a:lnTo>
                  <a:lnTo>
                    <a:pt x="15510" y="17302"/>
                  </a:lnTo>
                  <a:lnTo>
                    <a:pt x="16091" y="17302"/>
                  </a:lnTo>
                  <a:lnTo>
                    <a:pt x="16382" y="17205"/>
                  </a:lnTo>
                  <a:lnTo>
                    <a:pt x="16624" y="17060"/>
                  </a:lnTo>
                  <a:lnTo>
                    <a:pt x="16867" y="16866"/>
                  </a:lnTo>
                  <a:lnTo>
                    <a:pt x="17061" y="16624"/>
                  </a:lnTo>
                  <a:lnTo>
                    <a:pt x="17206" y="16381"/>
                  </a:lnTo>
                  <a:lnTo>
                    <a:pt x="17303" y="16090"/>
                  </a:lnTo>
                  <a:lnTo>
                    <a:pt x="17303" y="15800"/>
                  </a:lnTo>
                  <a:lnTo>
                    <a:pt x="17303" y="15509"/>
                  </a:lnTo>
                  <a:lnTo>
                    <a:pt x="17206" y="15218"/>
                  </a:lnTo>
                  <a:lnTo>
                    <a:pt x="17061" y="14976"/>
                  </a:lnTo>
                  <a:lnTo>
                    <a:pt x="16867" y="14733"/>
                  </a:lnTo>
                  <a:lnTo>
                    <a:pt x="14492" y="12310"/>
                  </a:lnTo>
                  <a:lnTo>
                    <a:pt x="14637" y="11874"/>
                  </a:lnTo>
                  <a:lnTo>
                    <a:pt x="14783" y="11389"/>
                  </a:lnTo>
                  <a:lnTo>
                    <a:pt x="14831" y="10953"/>
                  </a:lnTo>
                  <a:lnTo>
                    <a:pt x="14880" y="10469"/>
                  </a:lnTo>
                  <a:lnTo>
                    <a:pt x="14880" y="485"/>
                  </a:lnTo>
                  <a:lnTo>
                    <a:pt x="14831" y="291"/>
                  </a:lnTo>
                  <a:lnTo>
                    <a:pt x="14734" y="146"/>
                  </a:lnTo>
                  <a:lnTo>
                    <a:pt x="14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0;p45"/>
            <p:cNvSpPr/>
            <p:nvPr/>
          </p:nvSpPr>
          <p:spPr>
            <a:xfrm>
              <a:off x="3470114" y="2861843"/>
              <a:ext cx="23007" cy="23029"/>
            </a:xfrm>
            <a:custGeom>
              <a:avLst/>
              <a:gdLst/>
              <a:ahLst/>
              <a:cxnLst/>
              <a:rect l="l" t="t" r="r" b="b"/>
              <a:pathLst>
                <a:path w="1018" h="1019" extrusionOk="0">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69" y="679"/>
                  </a:lnTo>
                  <a:lnTo>
                    <a:pt x="1018" y="486"/>
                  </a:lnTo>
                  <a:lnTo>
                    <a:pt x="969" y="292"/>
                  </a:lnTo>
                  <a:lnTo>
                    <a:pt x="873" y="146"/>
                  </a:lnTo>
                  <a:lnTo>
                    <a:pt x="727"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1;p45"/>
            <p:cNvSpPr/>
            <p:nvPr/>
          </p:nvSpPr>
          <p:spPr>
            <a:xfrm>
              <a:off x="3513913" y="2861843"/>
              <a:ext cx="23029" cy="23029"/>
            </a:xfrm>
            <a:custGeom>
              <a:avLst/>
              <a:gdLst/>
              <a:ahLst/>
              <a:cxnLst/>
              <a:rect l="l" t="t" r="r" b="b"/>
              <a:pathLst>
                <a:path w="1019" h="1019" extrusionOk="0">
                  <a:moveTo>
                    <a:pt x="485" y="1"/>
                  </a:moveTo>
                  <a:lnTo>
                    <a:pt x="292" y="49"/>
                  </a:lnTo>
                  <a:lnTo>
                    <a:pt x="146" y="146"/>
                  </a:lnTo>
                  <a:lnTo>
                    <a:pt x="49" y="292"/>
                  </a:lnTo>
                  <a:lnTo>
                    <a:pt x="1" y="486"/>
                  </a:lnTo>
                  <a:lnTo>
                    <a:pt x="49" y="679"/>
                  </a:lnTo>
                  <a:lnTo>
                    <a:pt x="146" y="873"/>
                  </a:lnTo>
                  <a:lnTo>
                    <a:pt x="292" y="970"/>
                  </a:lnTo>
                  <a:lnTo>
                    <a:pt x="485" y="1019"/>
                  </a:lnTo>
                  <a:lnTo>
                    <a:pt x="679" y="970"/>
                  </a:lnTo>
                  <a:lnTo>
                    <a:pt x="873" y="873"/>
                  </a:lnTo>
                  <a:lnTo>
                    <a:pt x="970" y="679"/>
                  </a:lnTo>
                  <a:lnTo>
                    <a:pt x="1019" y="486"/>
                  </a:lnTo>
                  <a:lnTo>
                    <a:pt x="970" y="292"/>
                  </a:lnTo>
                  <a:lnTo>
                    <a:pt x="873" y="146"/>
                  </a:lnTo>
                  <a:lnTo>
                    <a:pt x="679"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2;p45"/>
            <p:cNvSpPr/>
            <p:nvPr/>
          </p:nvSpPr>
          <p:spPr>
            <a:xfrm>
              <a:off x="3557735" y="2861843"/>
              <a:ext cx="23029" cy="23029"/>
            </a:xfrm>
            <a:custGeom>
              <a:avLst/>
              <a:gdLst/>
              <a:ahLst/>
              <a:cxnLst/>
              <a:rect l="l" t="t" r="r" b="b"/>
              <a:pathLst>
                <a:path w="1019" h="1019" extrusionOk="0">
                  <a:moveTo>
                    <a:pt x="533" y="1"/>
                  </a:moveTo>
                  <a:lnTo>
                    <a:pt x="340" y="49"/>
                  </a:lnTo>
                  <a:lnTo>
                    <a:pt x="146" y="146"/>
                  </a:lnTo>
                  <a:lnTo>
                    <a:pt x="49" y="292"/>
                  </a:lnTo>
                  <a:lnTo>
                    <a:pt x="0" y="486"/>
                  </a:lnTo>
                  <a:lnTo>
                    <a:pt x="49" y="679"/>
                  </a:lnTo>
                  <a:lnTo>
                    <a:pt x="146" y="873"/>
                  </a:lnTo>
                  <a:lnTo>
                    <a:pt x="340" y="970"/>
                  </a:lnTo>
                  <a:lnTo>
                    <a:pt x="533" y="1019"/>
                  </a:lnTo>
                  <a:lnTo>
                    <a:pt x="727" y="970"/>
                  </a:lnTo>
                  <a:lnTo>
                    <a:pt x="873" y="873"/>
                  </a:lnTo>
                  <a:lnTo>
                    <a:pt x="970" y="679"/>
                  </a:lnTo>
                  <a:lnTo>
                    <a:pt x="1018" y="486"/>
                  </a:lnTo>
                  <a:lnTo>
                    <a:pt x="970" y="292"/>
                  </a:lnTo>
                  <a:lnTo>
                    <a:pt x="873" y="146"/>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3;p45"/>
            <p:cNvSpPr/>
            <p:nvPr/>
          </p:nvSpPr>
          <p:spPr>
            <a:xfrm>
              <a:off x="3509529" y="2681133"/>
              <a:ext cx="23029" cy="23007"/>
            </a:xfrm>
            <a:custGeom>
              <a:avLst/>
              <a:gdLst/>
              <a:ahLst/>
              <a:cxnLst/>
              <a:rect l="l" t="t" r="r" b="b"/>
              <a:pathLst>
                <a:path w="1019" h="1018" extrusionOk="0">
                  <a:moveTo>
                    <a:pt x="534" y="0"/>
                  </a:moveTo>
                  <a:lnTo>
                    <a:pt x="340" y="49"/>
                  </a:lnTo>
                  <a:lnTo>
                    <a:pt x="146" y="194"/>
                  </a:lnTo>
                  <a:lnTo>
                    <a:pt x="49" y="339"/>
                  </a:lnTo>
                  <a:lnTo>
                    <a:pt x="1" y="533"/>
                  </a:lnTo>
                  <a:lnTo>
                    <a:pt x="49" y="727"/>
                  </a:lnTo>
                  <a:lnTo>
                    <a:pt x="146" y="873"/>
                  </a:lnTo>
                  <a:lnTo>
                    <a:pt x="340" y="1018"/>
                  </a:lnTo>
                  <a:lnTo>
                    <a:pt x="728" y="1018"/>
                  </a:lnTo>
                  <a:lnTo>
                    <a:pt x="873" y="873"/>
                  </a:lnTo>
                  <a:lnTo>
                    <a:pt x="970" y="727"/>
                  </a:lnTo>
                  <a:lnTo>
                    <a:pt x="1019" y="533"/>
                  </a:lnTo>
                  <a:lnTo>
                    <a:pt x="970" y="339"/>
                  </a:lnTo>
                  <a:lnTo>
                    <a:pt x="873" y="194"/>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4;p45"/>
            <p:cNvSpPr/>
            <p:nvPr/>
          </p:nvSpPr>
          <p:spPr>
            <a:xfrm>
              <a:off x="3555542" y="2681133"/>
              <a:ext cx="23029" cy="23007"/>
            </a:xfrm>
            <a:custGeom>
              <a:avLst/>
              <a:gdLst/>
              <a:ahLst/>
              <a:cxnLst/>
              <a:rect l="l" t="t" r="r" b="b"/>
              <a:pathLst>
                <a:path w="1019" h="1018" extrusionOk="0">
                  <a:moveTo>
                    <a:pt x="534" y="0"/>
                  </a:moveTo>
                  <a:lnTo>
                    <a:pt x="340" y="49"/>
                  </a:lnTo>
                  <a:lnTo>
                    <a:pt x="146" y="194"/>
                  </a:lnTo>
                  <a:lnTo>
                    <a:pt x="49" y="339"/>
                  </a:lnTo>
                  <a:lnTo>
                    <a:pt x="0" y="533"/>
                  </a:lnTo>
                  <a:lnTo>
                    <a:pt x="49" y="727"/>
                  </a:lnTo>
                  <a:lnTo>
                    <a:pt x="146" y="873"/>
                  </a:lnTo>
                  <a:lnTo>
                    <a:pt x="340" y="1018"/>
                  </a:lnTo>
                  <a:lnTo>
                    <a:pt x="727" y="1018"/>
                  </a:lnTo>
                  <a:lnTo>
                    <a:pt x="873" y="873"/>
                  </a:lnTo>
                  <a:lnTo>
                    <a:pt x="970" y="727"/>
                  </a:lnTo>
                  <a:lnTo>
                    <a:pt x="1018" y="533"/>
                  </a:lnTo>
                  <a:lnTo>
                    <a:pt x="970" y="339"/>
                  </a:lnTo>
                  <a:lnTo>
                    <a:pt x="873" y="194"/>
                  </a:lnTo>
                  <a:lnTo>
                    <a:pt x="727"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59;p45"/>
          <p:cNvGrpSpPr/>
          <p:nvPr/>
        </p:nvGrpSpPr>
        <p:grpSpPr>
          <a:xfrm>
            <a:off x="228600" y="3112344"/>
            <a:ext cx="392155" cy="392133"/>
            <a:chOff x="1971712" y="3315312"/>
            <a:chExt cx="392155" cy="392133"/>
          </a:xfrm>
        </p:grpSpPr>
        <p:sp>
          <p:nvSpPr>
            <p:cNvPr id="19" name="Google Shape;560;p45"/>
            <p:cNvSpPr/>
            <p:nvPr/>
          </p:nvSpPr>
          <p:spPr>
            <a:xfrm>
              <a:off x="2050586" y="3424831"/>
              <a:ext cx="234407" cy="173093"/>
            </a:xfrm>
            <a:custGeom>
              <a:avLst/>
              <a:gdLst/>
              <a:ahLst/>
              <a:cxnLst/>
              <a:rect l="l" t="t" r="r" b="b"/>
              <a:pathLst>
                <a:path w="10372" h="7659" extrusionOk="0">
                  <a:moveTo>
                    <a:pt x="5186" y="1019"/>
                  </a:moveTo>
                  <a:lnTo>
                    <a:pt x="5525" y="1067"/>
                  </a:lnTo>
                  <a:lnTo>
                    <a:pt x="5865" y="1115"/>
                  </a:lnTo>
                  <a:lnTo>
                    <a:pt x="6204" y="1212"/>
                  </a:lnTo>
                  <a:lnTo>
                    <a:pt x="6543" y="1358"/>
                  </a:lnTo>
                  <a:lnTo>
                    <a:pt x="7173" y="1697"/>
                  </a:lnTo>
                  <a:lnTo>
                    <a:pt x="7706" y="2133"/>
                  </a:lnTo>
                  <a:lnTo>
                    <a:pt x="8239" y="2618"/>
                  </a:lnTo>
                  <a:lnTo>
                    <a:pt x="8627" y="3103"/>
                  </a:lnTo>
                  <a:lnTo>
                    <a:pt x="9257" y="3829"/>
                  </a:lnTo>
                  <a:lnTo>
                    <a:pt x="8821" y="4411"/>
                  </a:lnTo>
                  <a:lnTo>
                    <a:pt x="8143" y="5138"/>
                  </a:lnTo>
                  <a:lnTo>
                    <a:pt x="7658" y="5574"/>
                  </a:lnTo>
                  <a:lnTo>
                    <a:pt x="7222" y="5913"/>
                  </a:lnTo>
                  <a:lnTo>
                    <a:pt x="6786" y="6156"/>
                  </a:lnTo>
                  <a:lnTo>
                    <a:pt x="6446" y="6350"/>
                  </a:lnTo>
                  <a:lnTo>
                    <a:pt x="6059" y="6495"/>
                  </a:lnTo>
                  <a:lnTo>
                    <a:pt x="5768" y="6592"/>
                  </a:lnTo>
                  <a:lnTo>
                    <a:pt x="5429" y="6640"/>
                  </a:lnTo>
                  <a:lnTo>
                    <a:pt x="4847" y="6640"/>
                  </a:lnTo>
                  <a:lnTo>
                    <a:pt x="4508" y="6544"/>
                  </a:lnTo>
                  <a:lnTo>
                    <a:pt x="4168" y="6447"/>
                  </a:lnTo>
                  <a:lnTo>
                    <a:pt x="3878" y="6301"/>
                  </a:lnTo>
                  <a:lnTo>
                    <a:pt x="3248" y="5962"/>
                  </a:lnTo>
                  <a:lnTo>
                    <a:pt x="2666" y="5526"/>
                  </a:lnTo>
                  <a:lnTo>
                    <a:pt x="2181" y="5041"/>
                  </a:lnTo>
                  <a:lnTo>
                    <a:pt x="1745" y="4605"/>
                  </a:lnTo>
                  <a:lnTo>
                    <a:pt x="1164" y="3829"/>
                  </a:lnTo>
                  <a:lnTo>
                    <a:pt x="1600" y="3248"/>
                  </a:lnTo>
                  <a:lnTo>
                    <a:pt x="2278" y="2521"/>
                  </a:lnTo>
                  <a:lnTo>
                    <a:pt x="2714" y="2085"/>
                  </a:lnTo>
                  <a:lnTo>
                    <a:pt x="3151" y="1746"/>
                  </a:lnTo>
                  <a:lnTo>
                    <a:pt x="3587" y="1503"/>
                  </a:lnTo>
                  <a:lnTo>
                    <a:pt x="3975" y="1309"/>
                  </a:lnTo>
                  <a:lnTo>
                    <a:pt x="4314" y="1164"/>
                  </a:lnTo>
                  <a:lnTo>
                    <a:pt x="4653" y="1067"/>
                  </a:lnTo>
                  <a:lnTo>
                    <a:pt x="4944" y="1019"/>
                  </a:lnTo>
                  <a:close/>
                  <a:moveTo>
                    <a:pt x="5186" y="1"/>
                  </a:moveTo>
                  <a:lnTo>
                    <a:pt x="4653" y="49"/>
                  </a:lnTo>
                  <a:lnTo>
                    <a:pt x="4168" y="146"/>
                  </a:lnTo>
                  <a:lnTo>
                    <a:pt x="3684" y="340"/>
                  </a:lnTo>
                  <a:lnTo>
                    <a:pt x="3199" y="534"/>
                  </a:lnTo>
                  <a:lnTo>
                    <a:pt x="2763" y="825"/>
                  </a:lnTo>
                  <a:lnTo>
                    <a:pt x="2375" y="1115"/>
                  </a:lnTo>
                  <a:lnTo>
                    <a:pt x="1987" y="1406"/>
                  </a:lnTo>
                  <a:lnTo>
                    <a:pt x="1600" y="1746"/>
                  </a:lnTo>
                  <a:lnTo>
                    <a:pt x="1018" y="2376"/>
                  </a:lnTo>
                  <a:lnTo>
                    <a:pt x="534" y="2957"/>
                  </a:lnTo>
                  <a:lnTo>
                    <a:pt x="97" y="3587"/>
                  </a:lnTo>
                  <a:lnTo>
                    <a:pt x="49" y="3684"/>
                  </a:lnTo>
                  <a:lnTo>
                    <a:pt x="0" y="3829"/>
                  </a:lnTo>
                  <a:lnTo>
                    <a:pt x="49" y="3975"/>
                  </a:lnTo>
                  <a:lnTo>
                    <a:pt x="97" y="4120"/>
                  </a:lnTo>
                  <a:lnTo>
                    <a:pt x="534" y="4702"/>
                  </a:lnTo>
                  <a:lnTo>
                    <a:pt x="1018" y="5283"/>
                  </a:lnTo>
                  <a:lnTo>
                    <a:pt x="1600" y="5962"/>
                  </a:lnTo>
                  <a:lnTo>
                    <a:pt x="1987" y="6253"/>
                  </a:lnTo>
                  <a:lnTo>
                    <a:pt x="2375" y="6592"/>
                  </a:lnTo>
                  <a:lnTo>
                    <a:pt x="2763" y="6883"/>
                  </a:lnTo>
                  <a:lnTo>
                    <a:pt x="3199" y="7125"/>
                  </a:lnTo>
                  <a:lnTo>
                    <a:pt x="3684" y="7367"/>
                  </a:lnTo>
                  <a:lnTo>
                    <a:pt x="4168" y="7513"/>
                  </a:lnTo>
                  <a:lnTo>
                    <a:pt x="4653" y="7610"/>
                  </a:lnTo>
                  <a:lnTo>
                    <a:pt x="5186" y="7658"/>
                  </a:lnTo>
                  <a:lnTo>
                    <a:pt x="5719" y="7610"/>
                  </a:lnTo>
                  <a:lnTo>
                    <a:pt x="6204" y="7513"/>
                  </a:lnTo>
                  <a:lnTo>
                    <a:pt x="6689" y="7367"/>
                  </a:lnTo>
                  <a:lnTo>
                    <a:pt x="7173" y="7125"/>
                  </a:lnTo>
                  <a:lnTo>
                    <a:pt x="7609" y="6883"/>
                  </a:lnTo>
                  <a:lnTo>
                    <a:pt x="8046" y="6592"/>
                  </a:lnTo>
                  <a:lnTo>
                    <a:pt x="8433" y="6253"/>
                  </a:lnTo>
                  <a:lnTo>
                    <a:pt x="8773" y="5962"/>
                  </a:lnTo>
                  <a:lnTo>
                    <a:pt x="9403" y="5283"/>
                  </a:lnTo>
                  <a:lnTo>
                    <a:pt x="9839" y="4702"/>
                  </a:lnTo>
                  <a:lnTo>
                    <a:pt x="10275" y="4120"/>
                  </a:lnTo>
                  <a:lnTo>
                    <a:pt x="10372" y="3975"/>
                  </a:lnTo>
                  <a:lnTo>
                    <a:pt x="10372" y="3829"/>
                  </a:lnTo>
                  <a:lnTo>
                    <a:pt x="10372" y="3684"/>
                  </a:lnTo>
                  <a:lnTo>
                    <a:pt x="10275" y="3587"/>
                  </a:lnTo>
                  <a:lnTo>
                    <a:pt x="9839" y="2957"/>
                  </a:lnTo>
                  <a:lnTo>
                    <a:pt x="9403" y="2376"/>
                  </a:lnTo>
                  <a:lnTo>
                    <a:pt x="8773" y="1746"/>
                  </a:lnTo>
                  <a:lnTo>
                    <a:pt x="8433" y="1406"/>
                  </a:lnTo>
                  <a:lnTo>
                    <a:pt x="8046" y="1115"/>
                  </a:lnTo>
                  <a:lnTo>
                    <a:pt x="7609" y="825"/>
                  </a:lnTo>
                  <a:lnTo>
                    <a:pt x="7173" y="534"/>
                  </a:lnTo>
                  <a:lnTo>
                    <a:pt x="6689" y="340"/>
                  </a:lnTo>
                  <a:lnTo>
                    <a:pt x="6204" y="146"/>
                  </a:lnTo>
                  <a:lnTo>
                    <a:pt x="5719" y="49"/>
                  </a:lnTo>
                  <a:lnTo>
                    <a:pt x="5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1;p45"/>
            <p:cNvSpPr/>
            <p:nvPr/>
          </p:nvSpPr>
          <p:spPr>
            <a:xfrm>
              <a:off x="2128352" y="3470845"/>
              <a:ext cx="79981" cy="81066"/>
            </a:xfrm>
            <a:custGeom>
              <a:avLst/>
              <a:gdLst/>
              <a:ahLst/>
              <a:cxnLst/>
              <a:rect l="l" t="t" r="r" b="b"/>
              <a:pathLst>
                <a:path w="3539" h="3587" extrusionOk="0">
                  <a:moveTo>
                    <a:pt x="1745" y="1018"/>
                  </a:moveTo>
                  <a:lnTo>
                    <a:pt x="1891" y="1067"/>
                  </a:lnTo>
                  <a:lnTo>
                    <a:pt x="2036" y="1115"/>
                  </a:lnTo>
                  <a:lnTo>
                    <a:pt x="2278" y="1260"/>
                  </a:lnTo>
                  <a:lnTo>
                    <a:pt x="2472" y="1503"/>
                  </a:lnTo>
                  <a:lnTo>
                    <a:pt x="2521" y="1648"/>
                  </a:lnTo>
                  <a:lnTo>
                    <a:pt x="2521" y="1793"/>
                  </a:lnTo>
                  <a:lnTo>
                    <a:pt x="2521" y="1939"/>
                  </a:lnTo>
                  <a:lnTo>
                    <a:pt x="2472" y="2084"/>
                  </a:lnTo>
                  <a:lnTo>
                    <a:pt x="2278" y="2327"/>
                  </a:lnTo>
                  <a:lnTo>
                    <a:pt x="2036" y="2520"/>
                  </a:lnTo>
                  <a:lnTo>
                    <a:pt x="1891" y="2569"/>
                  </a:lnTo>
                  <a:lnTo>
                    <a:pt x="1600" y="2569"/>
                  </a:lnTo>
                  <a:lnTo>
                    <a:pt x="1454" y="2520"/>
                  </a:lnTo>
                  <a:lnTo>
                    <a:pt x="1212" y="2327"/>
                  </a:lnTo>
                  <a:lnTo>
                    <a:pt x="1067" y="2084"/>
                  </a:lnTo>
                  <a:lnTo>
                    <a:pt x="1018" y="1939"/>
                  </a:lnTo>
                  <a:lnTo>
                    <a:pt x="970" y="1793"/>
                  </a:lnTo>
                  <a:lnTo>
                    <a:pt x="1018" y="1648"/>
                  </a:lnTo>
                  <a:lnTo>
                    <a:pt x="1067" y="1503"/>
                  </a:lnTo>
                  <a:lnTo>
                    <a:pt x="1212" y="1260"/>
                  </a:lnTo>
                  <a:lnTo>
                    <a:pt x="1454" y="1115"/>
                  </a:lnTo>
                  <a:lnTo>
                    <a:pt x="1600" y="1067"/>
                  </a:lnTo>
                  <a:lnTo>
                    <a:pt x="1745" y="1018"/>
                  </a:lnTo>
                  <a:close/>
                  <a:moveTo>
                    <a:pt x="1745" y="0"/>
                  </a:moveTo>
                  <a:lnTo>
                    <a:pt x="1406" y="49"/>
                  </a:lnTo>
                  <a:lnTo>
                    <a:pt x="1067" y="146"/>
                  </a:lnTo>
                  <a:lnTo>
                    <a:pt x="776" y="340"/>
                  </a:lnTo>
                  <a:lnTo>
                    <a:pt x="485" y="533"/>
                  </a:lnTo>
                  <a:lnTo>
                    <a:pt x="291" y="824"/>
                  </a:lnTo>
                  <a:lnTo>
                    <a:pt x="97" y="1115"/>
                  </a:lnTo>
                  <a:lnTo>
                    <a:pt x="0" y="1454"/>
                  </a:lnTo>
                  <a:lnTo>
                    <a:pt x="0" y="1793"/>
                  </a:lnTo>
                  <a:lnTo>
                    <a:pt x="0" y="2181"/>
                  </a:lnTo>
                  <a:lnTo>
                    <a:pt x="97" y="2472"/>
                  </a:lnTo>
                  <a:lnTo>
                    <a:pt x="291" y="2811"/>
                  </a:lnTo>
                  <a:lnTo>
                    <a:pt x="485" y="3054"/>
                  </a:lnTo>
                  <a:lnTo>
                    <a:pt x="776" y="3296"/>
                  </a:lnTo>
                  <a:lnTo>
                    <a:pt x="1067" y="3441"/>
                  </a:lnTo>
                  <a:lnTo>
                    <a:pt x="1406" y="3538"/>
                  </a:lnTo>
                  <a:lnTo>
                    <a:pt x="1745" y="3587"/>
                  </a:lnTo>
                  <a:lnTo>
                    <a:pt x="2133" y="3538"/>
                  </a:lnTo>
                  <a:lnTo>
                    <a:pt x="2424" y="3441"/>
                  </a:lnTo>
                  <a:lnTo>
                    <a:pt x="2763" y="3296"/>
                  </a:lnTo>
                  <a:lnTo>
                    <a:pt x="3005" y="3054"/>
                  </a:lnTo>
                  <a:lnTo>
                    <a:pt x="3248" y="2811"/>
                  </a:lnTo>
                  <a:lnTo>
                    <a:pt x="3393" y="2472"/>
                  </a:lnTo>
                  <a:lnTo>
                    <a:pt x="3490" y="2181"/>
                  </a:lnTo>
                  <a:lnTo>
                    <a:pt x="3538" y="1793"/>
                  </a:lnTo>
                  <a:lnTo>
                    <a:pt x="3490" y="1454"/>
                  </a:lnTo>
                  <a:lnTo>
                    <a:pt x="3393" y="1115"/>
                  </a:lnTo>
                  <a:lnTo>
                    <a:pt x="3248" y="824"/>
                  </a:lnTo>
                  <a:lnTo>
                    <a:pt x="3005" y="533"/>
                  </a:lnTo>
                  <a:lnTo>
                    <a:pt x="2763" y="340"/>
                  </a:lnTo>
                  <a:lnTo>
                    <a:pt x="2424" y="146"/>
                  </a:lnTo>
                  <a:lnTo>
                    <a:pt x="2133" y="49"/>
                  </a:lnTo>
                  <a:lnTo>
                    <a:pt x="17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2;p45"/>
            <p:cNvSpPr/>
            <p:nvPr/>
          </p:nvSpPr>
          <p:spPr>
            <a:xfrm>
              <a:off x="1971712" y="3315312"/>
              <a:ext cx="392155" cy="392133"/>
            </a:xfrm>
            <a:custGeom>
              <a:avLst/>
              <a:gdLst/>
              <a:ahLst/>
              <a:cxnLst/>
              <a:rect l="l" t="t" r="r" b="b"/>
              <a:pathLst>
                <a:path w="17352" h="17351" extrusionOk="0">
                  <a:moveTo>
                    <a:pt x="9209" y="1793"/>
                  </a:moveTo>
                  <a:lnTo>
                    <a:pt x="9839" y="1890"/>
                  </a:lnTo>
                  <a:lnTo>
                    <a:pt x="10421" y="1987"/>
                  </a:lnTo>
                  <a:lnTo>
                    <a:pt x="11003" y="2181"/>
                  </a:lnTo>
                  <a:lnTo>
                    <a:pt x="11584" y="2424"/>
                  </a:lnTo>
                  <a:lnTo>
                    <a:pt x="12117" y="2714"/>
                  </a:lnTo>
                  <a:lnTo>
                    <a:pt x="12650" y="3005"/>
                  </a:lnTo>
                  <a:lnTo>
                    <a:pt x="13135" y="3393"/>
                  </a:lnTo>
                  <a:lnTo>
                    <a:pt x="13571" y="3781"/>
                  </a:lnTo>
                  <a:lnTo>
                    <a:pt x="13959" y="4265"/>
                  </a:lnTo>
                  <a:lnTo>
                    <a:pt x="14347" y="4750"/>
                  </a:lnTo>
                  <a:lnTo>
                    <a:pt x="14686" y="5234"/>
                  </a:lnTo>
                  <a:lnTo>
                    <a:pt x="14928" y="5768"/>
                  </a:lnTo>
                  <a:lnTo>
                    <a:pt x="15171" y="6349"/>
                  </a:lnTo>
                  <a:lnTo>
                    <a:pt x="15364" y="6931"/>
                  </a:lnTo>
                  <a:lnTo>
                    <a:pt x="15510" y="7561"/>
                  </a:lnTo>
                  <a:lnTo>
                    <a:pt x="15558" y="8191"/>
                  </a:lnTo>
                  <a:lnTo>
                    <a:pt x="15267" y="8191"/>
                  </a:lnTo>
                  <a:lnTo>
                    <a:pt x="15074" y="8336"/>
                  </a:lnTo>
                  <a:lnTo>
                    <a:pt x="14977" y="8482"/>
                  </a:lnTo>
                  <a:lnTo>
                    <a:pt x="14928" y="8675"/>
                  </a:lnTo>
                  <a:lnTo>
                    <a:pt x="14977" y="8869"/>
                  </a:lnTo>
                  <a:lnTo>
                    <a:pt x="15074" y="9063"/>
                  </a:lnTo>
                  <a:lnTo>
                    <a:pt x="15267" y="9160"/>
                  </a:lnTo>
                  <a:lnTo>
                    <a:pt x="15461" y="9209"/>
                  </a:lnTo>
                  <a:lnTo>
                    <a:pt x="15558" y="9209"/>
                  </a:lnTo>
                  <a:lnTo>
                    <a:pt x="15510" y="9839"/>
                  </a:lnTo>
                  <a:lnTo>
                    <a:pt x="15364" y="10420"/>
                  </a:lnTo>
                  <a:lnTo>
                    <a:pt x="15171" y="11002"/>
                  </a:lnTo>
                  <a:lnTo>
                    <a:pt x="14928" y="11583"/>
                  </a:lnTo>
                  <a:lnTo>
                    <a:pt x="14686" y="12116"/>
                  </a:lnTo>
                  <a:lnTo>
                    <a:pt x="14347" y="12650"/>
                  </a:lnTo>
                  <a:lnTo>
                    <a:pt x="13959" y="13134"/>
                  </a:lnTo>
                  <a:lnTo>
                    <a:pt x="13571" y="13570"/>
                  </a:lnTo>
                  <a:lnTo>
                    <a:pt x="13135" y="13958"/>
                  </a:lnTo>
                  <a:lnTo>
                    <a:pt x="12650" y="14346"/>
                  </a:lnTo>
                  <a:lnTo>
                    <a:pt x="12117" y="14685"/>
                  </a:lnTo>
                  <a:lnTo>
                    <a:pt x="11584" y="14927"/>
                  </a:lnTo>
                  <a:lnTo>
                    <a:pt x="11003" y="15170"/>
                  </a:lnTo>
                  <a:lnTo>
                    <a:pt x="10421" y="15364"/>
                  </a:lnTo>
                  <a:lnTo>
                    <a:pt x="9839" y="15509"/>
                  </a:lnTo>
                  <a:lnTo>
                    <a:pt x="9209" y="15557"/>
                  </a:lnTo>
                  <a:lnTo>
                    <a:pt x="9209" y="15461"/>
                  </a:lnTo>
                  <a:lnTo>
                    <a:pt x="9161" y="15267"/>
                  </a:lnTo>
                  <a:lnTo>
                    <a:pt x="9064" y="15073"/>
                  </a:lnTo>
                  <a:lnTo>
                    <a:pt x="8870" y="14976"/>
                  </a:lnTo>
                  <a:lnTo>
                    <a:pt x="8676" y="14927"/>
                  </a:lnTo>
                  <a:lnTo>
                    <a:pt x="8482" y="14976"/>
                  </a:lnTo>
                  <a:lnTo>
                    <a:pt x="8337" y="15073"/>
                  </a:lnTo>
                  <a:lnTo>
                    <a:pt x="8240" y="15267"/>
                  </a:lnTo>
                  <a:lnTo>
                    <a:pt x="8192" y="15461"/>
                  </a:lnTo>
                  <a:lnTo>
                    <a:pt x="8192" y="15557"/>
                  </a:lnTo>
                  <a:lnTo>
                    <a:pt x="7561" y="15509"/>
                  </a:lnTo>
                  <a:lnTo>
                    <a:pt x="6931" y="15364"/>
                  </a:lnTo>
                  <a:lnTo>
                    <a:pt x="6350" y="15170"/>
                  </a:lnTo>
                  <a:lnTo>
                    <a:pt x="5768" y="14927"/>
                  </a:lnTo>
                  <a:lnTo>
                    <a:pt x="5235" y="14685"/>
                  </a:lnTo>
                  <a:lnTo>
                    <a:pt x="4751" y="14346"/>
                  </a:lnTo>
                  <a:lnTo>
                    <a:pt x="4266" y="13958"/>
                  </a:lnTo>
                  <a:lnTo>
                    <a:pt x="3830" y="13570"/>
                  </a:lnTo>
                  <a:lnTo>
                    <a:pt x="3394" y="13134"/>
                  </a:lnTo>
                  <a:lnTo>
                    <a:pt x="3054" y="12650"/>
                  </a:lnTo>
                  <a:lnTo>
                    <a:pt x="2715" y="12116"/>
                  </a:lnTo>
                  <a:lnTo>
                    <a:pt x="2424" y="11583"/>
                  </a:lnTo>
                  <a:lnTo>
                    <a:pt x="2182" y="11002"/>
                  </a:lnTo>
                  <a:lnTo>
                    <a:pt x="1988" y="10420"/>
                  </a:lnTo>
                  <a:lnTo>
                    <a:pt x="1891" y="9839"/>
                  </a:lnTo>
                  <a:lnTo>
                    <a:pt x="1794" y="9209"/>
                  </a:lnTo>
                  <a:lnTo>
                    <a:pt x="1940" y="9209"/>
                  </a:lnTo>
                  <a:lnTo>
                    <a:pt x="2133" y="9160"/>
                  </a:lnTo>
                  <a:lnTo>
                    <a:pt x="2279" y="9063"/>
                  </a:lnTo>
                  <a:lnTo>
                    <a:pt x="2376" y="8869"/>
                  </a:lnTo>
                  <a:lnTo>
                    <a:pt x="2424" y="8675"/>
                  </a:lnTo>
                  <a:lnTo>
                    <a:pt x="2376" y="8482"/>
                  </a:lnTo>
                  <a:lnTo>
                    <a:pt x="2279" y="8336"/>
                  </a:lnTo>
                  <a:lnTo>
                    <a:pt x="2133" y="8191"/>
                  </a:lnTo>
                  <a:lnTo>
                    <a:pt x="1794" y="8191"/>
                  </a:lnTo>
                  <a:lnTo>
                    <a:pt x="1891" y="7561"/>
                  </a:lnTo>
                  <a:lnTo>
                    <a:pt x="1988" y="6931"/>
                  </a:lnTo>
                  <a:lnTo>
                    <a:pt x="2182" y="6349"/>
                  </a:lnTo>
                  <a:lnTo>
                    <a:pt x="2424" y="5768"/>
                  </a:lnTo>
                  <a:lnTo>
                    <a:pt x="2715" y="5234"/>
                  </a:lnTo>
                  <a:lnTo>
                    <a:pt x="3054" y="4750"/>
                  </a:lnTo>
                  <a:lnTo>
                    <a:pt x="3394" y="4265"/>
                  </a:lnTo>
                  <a:lnTo>
                    <a:pt x="3830" y="3781"/>
                  </a:lnTo>
                  <a:lnTo>
                    <a:pt x="4266" y="3393"/>
                  </a:lnTo>
                  <a:lnTo>
                    <a:pt x="4751" y="3005"/>
                  </a:lnTo>
                  <a:lnTo>
                    <a:pt x="5235" y="2714"/>
                  </a:lnTo>
                  <a:lnTo>
                    <a:pt x="5768" y="2424"/>
                  </a:lnTo>
                  <a:lnTo>
                    <a:pt x="6350" y="2181"/>
                  </a:lnTo>
                  <a:lnTo>
                    <a:pt x="6931" y="1987"/>
                  </a:lnTo>
                  <a:lnTo>
                    <a:pt x="7561" y="1890"/>
                  </a:lnTo>
                  <a:lnTo>
                    <a:pt x="8192" y="1793"/>
                  </a:lnTo>
                  <a:lnTo>
                    <a:pt x="8192" y="1890"/>
                  </a:lnTo>
                  <a:lnTo>
                    <a:pt x="8240" y="2133"/>
                  </a:lnTo>
                  <a:lnTo>
                    <a:pt x="8337" y="2278"/>
                  </a:lnTo>
                  <a:lnTo>
                    <a:pt x="8482" y="2375"/>
                  </a:lnTo>
                  <a:lnTo>
                    <a:pt x="8676" y="2424"/>
                  </a:lnTo>
                  <a:lnTo>
                    <a:pt x="8870" y="2375"/>
                  </a:lnTo>
                  <a:lnTo>
                    <a:pt x="9064" y="2278"/>
                  </a:lnTo>
                  <a:lnTo>
                    <a:pt x="9161" y="2133"/>
                  </a:lnTo>
                  <a:lnTo>
                    <a:pt x="9209" y="1890"/>
                  </a:lnTo>
                  <a:lnTo>
                    <a:pt x="9209" y="1793"/>
                  </a:lnTo>
                  <a:close/>
                  <a:moveTo>
                    <a:pt x="8676" y="0"/>
                  </a:moveTo>
                  <a:lnTo>
                    <a:pt x="8482" y="49"/>
                  </a:lnTo>
                  <a:lnTo>
                    <a:pt x="8337" y="146"/>
                  </a:lnTo>
                  <a:lnTo>
                    <a:pt x="8240" y="340"/>
                  </a:lnTo>
                  <a:lnTo>
                    <a:pt x="8192" y="533"/>
                  </a:lnTo>
                  <a:lnTo>
                    <a:pt x="8192" y="776"/>
                  </a:lnTo>
                  <a:lnTo>
                    <a:pt x="7465" y="873"/>
                  </a:lnTo>
                  <a:lnTo>
                    <a:pt x="6786" y="1018"/>
                  </a:lnTo>
                  <a:lnTo>
                    <a:pt x="6108" y="1212"/>
                  </a:lnTo>
                  <a:lnTo>
                    <a:pt x="5429" y="1454"/>
                  </a:lnTo>
                  <a:lnTo>
                    <a:pt x="4799" y="1793"/>
                  </a:lnTo>
                  <a:lnTo>
                    <a:pt x="4169" y="2181"/>
                  </a:lnTo>
                  <a:lnTo>
                    <a:pt x="3636" y="2617"/>
                  </a:lnTo>
                  <a:lnTo>
                    <a:pt x="3103" y="3102"/>
                  </a:lnTo>
                  <a:lnTo>
                    <a:pt x="2618" y="3635"/>
                  </a:lnTo>
                  <a:lnTo>
                    <a:pt x="2182" y="4168"/>
                  </a:lnTo>
                  <a:lnTo>
                    <a:pt x="1794" y="4798"/>
                  </a:lnTo>
                  <a:lnTo>
                    <a:pt x="1455" y="5428"/>
                  </a:lnTo>
                  <a:lnTo>
                    <a:pt x="1213" y="6058"/>
                  </a:lnTo>
                  <a:lnTo>
                    <a:pt x="1019" y="6737"/>
                  </a:lnTo>
                  <a:lnTo>
                    <a:pt x="873" y="7464"/>
                  </a:lnTo>
                  <a:lnTo>
                    <a:pt x="776" y="8191"/>
                  </a:lnTo>
                  <a:lnTo>
                    <a:pt x="340" y="8191"/>
                  </a:lnTo>
                  <a:lnTo>
                    <a:pt x="146" y="8336"/>
                  </a:lnTo>
                  <a:lnTo>
                    <a:pt x="49" y="8482"/>
                  </a:lnTo>
                  <a:lnTo>
                    <a:pt x="1" y="8675"/>
                  </a:lnTo>
                  <a:lnTo>
                    <a:pt x="49" y="8869"/>
                  </a:lnTo>
                  <a:lnTo>
                    <a:pt x="146" y="9063"/>
                  </a:lnTo>
                  <a:lnTo>
                    <a:pt x="340" y="9160"/>
                  </a:lnTo>
                  <a:lnTo>
                    <a:pt x="534" y="9209"/>
                  </a:lnTo>
                  <a:lnTo>
                    <a:pt x="776" y="9209"/>
                  </a:lnTo>
                  <a:lnTo>
                    <a:pt x="873" y="9887"/>
                  </a:lnTo>
                  <a:lnTo>
                    <a:pt x="1019" y="10614"/>
                  </a:lnTo>
                  <a:lnTo>
                    <a:pt x="1213" y="11293"/>
                  </a:lnTo>
                  <a:lnTo>
                    <a:pt x="1455" y="11923"/>
                  </a:lnTo>
                  <a:lnTo>
                    <a:pt x="1794" y="12553"/>
                  </a:lnTo>
                  <a:lnTo>
                    <a:pt x="2182" y="13183"/>
                  </a:lnTo>
                  <a:lnTo>
                    <a:pt x="2618" y="13764"/>
                  </a:lnTo>
                  <a:lnTo>
                    <a:pt x="3103" y="14297"/>
                  </a:lnTo>
                  <a:lnTo>
                    <a:pt x="3636" y="14782"/>
                  </a:lnTo>
                  <a:lnTo>
                    <a:pt x="4169" y="15218"/>
                  </a:lnTo>
                  <a:lnTo>
                    <a:pt x="4799" y="15557"/>
                  </a:lnTo>
                  <a:lnTo>
                    <a:pt x="5429" y="15897"/>
                  </a:lnTo>
                  <a:lnTo>
                    <a:pt x="6108" y="16188"/>
                  </a:lnTo>
                  <a:lnTo>
                    <a:pt x="6786" y="16381"/>
                  </a:lnTo>
                  <a:lnTo>
                    <a:pt x="7465" y="16527"/>
                  </a:lnTo>
                  <a:lnTo>
                    <a:pt x="8192" y="16575"/>
                  </a:lnTo>
                  <a:lnTo>
                    <a:pt x="8192" y="16866"/>
                  </a:lnTo>
                  <a:lnTo>
                    <a:pt x="8240" y="17060"/>
                  </a:lnTo>
                  <a:lnTo>
                    <a:pt x="8337" y="17205"/>
                  </a:lnTo>
                  <a:lnTo>
                    <a:pt x="8482" y="17302"/>
                  </a:lnTo>
                  <a:lnTo>
                    <a:pt x="8676" y="17351"/>
                  </a:lnTo>
                  <a:lnTo>
                    <a:pt x="8870" y="17302"/>
                  </a:lnTo>
                  <a:lnTo>
                    <a:pt x="9064" y="17205"/>
                  </a:lnTo>
                  <a:lnTo>
                    <a:pt x="9161" y="17060"/>
                  </a:lnTo>
                  <a:lnTo>
                    <a:pt x="9209" y="16866"/>
                  </a:lnTo>
                  <a:lnTo>
                    <a:pt x="9209" y="16575"/>
                  </a:lnTo>
                  <a:lnTo>
                    <a:pt x="9888" y="16527"/>
                  </a:lnTo>
                  <a:lnTo>
                    <a:pt x="10615" y="16381"/>
                  </a:lnTo>
                  <a:lnTo>
                    <a:pt x="11293" y="16188"/>
                  </a:lnTo>
                  <a:lnTo>
                    <a:pt x="11923" y="15897"/>
                  </a:lnTo>
                  <a:lnTo>
                    <a:pt x="12553" y="15557"/>
                  </a:lnTo>
                  <a:lnTo>
                    <a:pt x="13183" y="15218"/>
                  </a:lnTo>
                  <a:lnTo>
                    <a:pt x="13765" y="14782"/>
                  </a:lnTo>
                  <a:lnTo>
                    <a:pt x="14298" y="14297"/>
                  </a:lnTo>
                  <a:lnTo>
                    <a:pt x="14783" y="13764"/>
                  </a:lnTo>
                  <a:lnTo>
                    <a:pt x="15219" y="13183"/>
                  </a:lnTo>
                  <a:lnTo>
                    <a:pt x="15607" y="12553"/>
                  </a:lnTo>
                  <a:lnTo>
                    <a:pt x="15897" y="11923"/>
                  </a:lnTo>
                  <a:lnTo>
                    <a:pt x="16188" y="11293"/>
                  </a:lnTo>
                  <a:lnTo>
                    <a:pt x="16382" y="10614"/>
                  </a:lnTo>
                  <a:lnTo>
                    <a:pt x="16528" y="9887"/>
                  </a:lnTo>
                  <a:lnTo>
                    <a:pt x="16576" y="9209"/>
                  </a:lnTo>
                  <a:lnTo>
                    <a:pt x="16867" y="9209"/>
                  </a:lnTo>
                  <a:lnTo>
                    <a:pt x="17061" y="9160"/>
                  </a:lnTo>
                  <a:lnTo>
                    <a:pt x="17206" y="9063"/>
                  </a:lnTo>
                  <a:lnTo>
                    <a:pt x="17303" y="8869"/>
                  </a:lnTo>
                  <a:lnTo>
                    <a:pt x="17351" y="8675"/>
                  </a:lnTo>
                  <a:lnTo>
                    <a:pt x="17303" y="8482"/>
                  </a:lnTo>
                  <a:lnTo>
                    <a:pt x="17206" y="8336"/>
                  </a:lnTo>
                  <a:lnTo>
                    <a:pt x="17061" y="8191"/>
                  </a:lnTo>
                  <a:lnTo>
                    <a:pt x="16576" y="8191"/>
                  </a:lnTo>
                  <a:lnTo>
                    <a:pt x="16528" y="7464"/>
                  </a:lnTo>
                  <a:lnTo>
                    <a:pt x="16382" y="6737"/>
                  </a:lnTo>
                  <a:lnTo>
                    <a:pt x="16188" y="6058"/>
                  </a:lnTo>
                  <a:lnTo>
                    <a:pt x="15897" y="5428"/>
                  </a:lnTo>
                  <a:lnTo>
                    <a:pt x="15607" y="4798"/>
                  </a:lnTo>
                  <a:lnTo>
                    <a:pt x="15219" y="4168"/>
                  </a:lnTo>
                  <a:lnTo>
                    <a:pt x="14783" y="3635"/>
                  </a:lnTo>
                  <a:lnTo>
                    <a:pt x="14298" y="3102"/>
                  </a:lnTo>
                  <a:lnTo>
                    <a:pt x="13765" y="2617"/>
                  </a:lnTo>
                  <a:lnTo>
                    <a:pt x="13183" y="2181"/>
                  </a:lnTo>
                  <a:lnTo>
                    <a:pt x="12553" y="1793"/>
                  </a:lnTo>
                  <a:lnTo>
                    <a:pt x="11923" y="1454"/>
                  </a:lnTo>
                  <a:lnTo>
                    <a:pt x="11293" y="1212"/>
                  </a:lnTo>
                  <a:lnTo>
                    <a:pt x="10615" y="1018"/>
                  </a:lnTo>
                  <a:lnTo>
                    <a:pt x="9888" y="873"/>
                  </a:lnTo>
                  <a:lnTo>
                    <a:pt x="9209" y="776"/>
                  </a:lnTo>
                  <a:lnTo>
                    <a:pt x="9209" y="533"/>
                  </a:lnTo>
                  <a:lnTo>
                    <a:pt x="9161" y="340"/>
                  </a:lnTo>
                  <a:lnTo>
                    <a:pt x="9064" y="146"/>
                  </a:lnTo>
                  <a:lnTo>
                    <a:pt x="8870" y="49"/>
                  </a:lnTo>
                  <a:lnTo>
                    <a:pt x="86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54;p45"/>
          <p:cNvGrpSpPr/>
          <p:nvPr/>
        </p:nvGrpSpPr>
        <p:grpSpPr>
          <a:xfrm>
            <a:off x="4795444" y="1200150"/>
            <a:ext cx="392133" cy="392155"/>
            <a:chOff x="6018897" y="2635120"/>
            <a:chExt cx="392133" cy="392155"/>
          </a:xfrm>
        </p:grpSpPr>
        <p:sp>
          <p:nvSpPr>
            <p:cNvPr id="23" name="Google Shape;555;p45"/>
            <p:cNvSpPr/>
            <p:nvPr/>
          </p:nvSpPr>
          <p:spPr>
            <a:xfrm>
              <a:off x="6181007" y="2797229"/>
              <a:ext cx="69020" cy="69020"/>
            </a:xfrm>
            <a:custGeom>
              <a:avLst/>
              <a:gdLst/>
              <a:ahLst/>
              <a:cxnLst/>
              <a:rect l="l" t="t" r="r" b="b"/>
              <a:pathLst>
                <a:path w="3054" h="3054" extrusionOk="0">
                  <a:moveTo>
                    <a:pt x="1503" y="1018"/>
                  </a:moveTo>
                  <a:lnTo>
                    <a:pt x="1696" y="1067"/>
                  </a:lnTo>
                  <a:lnTo>
                    <a:pt x="1890" y="1164"/>
                  </a:lnTo>
                  <a:lnTo>
                    <a:pt x="1987" y="1309"/>
                  </a:lnTo>
                  <a:lnTo>
                    <a:pt x="2036" y="1503"/>
                  </a:lnTo>
                  <a:lnTo>
                    <a:pt x="1987" y="1697"/>
                  </a:lnTo>
                  <a:lnTo>
                    <a:pt x="1890" y="1891"/>
                  </a:lnTo>
                  <a:lnTo>
                    <a:pt x="1696" y="1987"/>
                  </a:lnTo>
                  <a:lnTo>
                    <a:pt x="1503" y="2036"/>
                  </a:lnTo>
                  <a:lnTo>
                    <a:pt x="1309" y="1987"/>
                  </a:lnTo>
                  <a:lnTo>
                    <a:pt x="1163" y="1891"/>
                  </a:lnTo>
                  <a:lnTo>
                    <a:pt x="1066" y="1697"/>
                  </a:lnTo>
                  <a:lnTo>
                    <a:pt x="1018" y="1503"/>
                  </a:lnTo>
                  <a:lnTo>
                    <a:pt x="1066" y="1309"/>
                  </a:lnTo>
                  <a:lnTo>
                    <a:pt x="1163" y="1164"/>
                  </a:lnTo>
                  <a:lnTo>
                    <a:pt x="1309" y="1067"/>
                  </a:lnTo>
                  <a:lnTo>
                    <a:pt x="1503" y="1018"/>
                  </a:lnTo>
                  <a:close/>
                  <a:moveTo>
                    <a:pt x="1212" y="0"/>
                  </a:moveTo>
                  <a:lnTo>
                    <a:pt x="921" y="97"/>
                  </a:lnTo>
                  <a:lnTo>
                    <a:pt x="679" y="243"/>
                  </a:lnTo>
                  <a:lnTo>
                    <a:pt x="436" y="437"/>
                  </a:lnTo>
                  <a:lnTo>
                    <a:pt x="243" y="679"/>
                  </a:lnTo>
                  <a:lnTo>
                    <a:pt x="97" y="921"/>
                  </a:lnTo>
                  <a:lnTo>
                    <a:pt x="49" y="1212"/>
                  </a:lnTo>
                  <a:lnTo>
                    <a:pt x="0" y="1503"/>
                  </a:lnTo>
                  <a:lnTo>
                    <a:pt x="49" y="1842"/>
                  </a:lnTo>
                  <a:lnTo>
                    <a:pt x="97" y="2084"/>
                  </a:lnTo>
                  <a:lnTo>
                    <a:pt x="243" y="2375"/>
                  </a:lnTo>
                  <a:lnTo>
                    <a:pt x="436" y="2569"/>
                  </a:lnTo>
                  <a:lnTo>
                    <a:pt x="679" y="2763"/>
                  </a:lnTo>
                  <a:lnTo>
                    <a:pt x="921" y="2908"/>
                  </a:lnTo>
                  <a:lnTo>
                    <a:pt x="1212" y="3005"/>
                  </a:lnTo>
                  <a:lnTo>
                    <a:pt x="1503" y="3054"/>
                  </a:lnTo>
                  <a:lnTo>
                    <a:pt x="1842" y="3005"/>
                  </a:lnTo>
                  <a:lnTo>
                    <a:pt x="2133" y="2908"/>
                  </a:lnTo>
                  <a:lnTo>
                    <a:pt x="2375" y="2763"/>
                  </a:lnTo>
                  <a:lnTo>
                    <a:pt x="2617" y="2569"/>
                  </a:lnTo>
                  <a:lnTo>
                    <a:pt x="2763" y="2375"/>
                  </a:lnTo>
                  <a:lnTo>
                    <a:pt x="2908" y="2084"/>
                  </a:lnTo>
                  <a:lnTo>
                    <a:pt x="3005" y="1842"/>
                  </a:lnTo>
                  <a:lnTo>
                    <a:pt x="3053" y="1503"/>
                  </a:lnTo>
                  <a:lnTo>
                    <a:pt x="3005" y="1212"/>
                  </a:lnTo>
                  <a:lnTo>
                    <a:pt x="2908" y="921"/>
                  </a:lnTo>
                  <a:lnTo>
                    <a:pt x="2763" y="679"/>
                  </a:lnTo>
                  <a:lnTo>
                    <a:pt x="2617" y="437"/>
                  </a:lnTo>
                  <a:lnTo>
                    <a:pt x="2375" y="243"/>
                  </a:lnTo>
                  <a:lnTo>
                    <a:pt x="2133"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6;p45"/>
            <p:cNvSpPr/>
            <p:nvPr/>
          </p:nvSpPr>
          <p:spPr>
            <a:xfrm>
              <a:off x="6018897" y="2635120"/>
              <a:ext cx="392133" cy="392155"/>
            </a:xfrm>
            <a:custGeom>
              <a:avLst/>
              <a:gdLst/>
              <a:ahLst/>
              <a:cxnLst/>
              <a:rect l="l" t="t" r="r" b="b"/>
              <a:pathLst>
                <a:path w="17351" h="17352" extrusionOk="0">
                  <a:moveTo>
                    <a:pt x="15848" y="4993"/>
                  </a:moveTo>
                  <a:lnTo>
                    <a:pt x="16042" y="5041"/>
                  </a:lnTo>
                  <a:lnTo>
                    <a:pt x="16188" y="5138"/>
                  </a:lnTo>
                  <a:lnTo>
                    <a:pt x="16285" y="5332"/>
                  </a:lnTo>
                  <a:lnTo>
                    <a:pt x="16333" y="5526"/>
                  </a:lnTo>
                  <a:lnTo>
                    <a:pt x="16285" y="5719"/>
                  </a:lnTo>
                  <a:lnTo>
                    <a:pt x="16188" y="5865"/>
                  </a:lnTo>
                  <a:lnTo>
                    <a:pt x="16042" y="5962"/>
                  </a:lnTo>
                  <a:lnTo>
                    <a:pt x="15848" y="6010"/>
                  </a:lnTo>
                  <a:lnTo>
                    <a:pt x="15655" y="5962"/>
                  </a:lnTo>
                  <a:lnTo>
                    <a:pt x="15461" y="5865"/>
                  </a:lnTo>
                  <a:lnTo>
                    <a:pt x="15364" y="5719"/>
                  </a:lnTo>
                  <a:lnTo>
                    <a:pt x="15315" y="5526"/>
                  </a:lnTo>
                  <a:lnTo>
                    <a:pt x="15364" y="5332"/>
                  </a:lnTo>
                  <a:lnTo>
                    <a:pt x="15461" y="5138"/>
                  </a:lnTo>
                  <a:lnTo>
                    <a:pt x="15655" y="5041"/>
                  </a:lnTo>
                  <a:lnTo>
                    <a:pt x="15848" y="4993"/>
                  </a:lnTo>
                  <a:close/>
                  <a:moveTo>
                    <a:pt x="2278" y="1018"/>
                  </a:moveTo>
                  <a:lnTo>
                    <a:pt x="2714" y="1067"/>
                  </a:lnTo>
                  <a:lnTo>
                    <a:pt x="3199" y="1164"/>
                  </a:lnTo>
                  <a:lnTo>
                    <a:pt x="3732" y="1309"/>
                  </a:lnTo>
                  <a:lnTo>
                    <a:pt x="4314" y="1503"/>
                  </a:lnTo>
                  <a:lnTo>
                    <a:pt x="4944" y="1794"/>
                  </a:lnTo>
                  <a:lnTo>
                    <a:pt x="5622" y="2182"/>
                  </a:lnTo>
                  <a:lnTo>
                    <a:pt x="6349" y="2618"/>
                  </a:lnTo>
                  <a:lnTo>
                    <a:pt x="7125" y="3102"/>
                  </a:lnTo>
                  <a:lnTo>
                    <a:pt x="7852" y="3636"/>
                  </a:lnTo>
                  <a:lnTo>
                    <a:pt x="6737" y="4605"/>
                  </a:lnTo>
                  <a:lnTo>
                    <a:pt x="5671" y="5623"/>
                  </a:lnTo>
                  <a:lnTo>
                    <a:pt x="4605" y="6737"/>
                  </a:lnTo>
                  <a:lnTo>
                    <a:pt x="3635" y="7852"/>
                  </a:lnTo>
                  <a:lnTo>
                    <a:pt x="3102" y="7125"/>
                  </a:lnTo>
                  <a:lnTo>
                    <a:pt x="2617" y="6350"/>
                  </a:lnTo>
                  <a:lnTo>
                    <a:pt x="2181" y="5623"/>
                  </a:lnTo>
                  <a:lnTo>
                    <a:pt x="1794" y="4896"/>
                  </a:lnTo>
                  <a:lnTo>
                    <a:pt x="1503" y="4314"/>
                  </a:lnTo>
                  <a:lnTo>
                    <a:pt x="1309" y="3732"/>
                  </a:lnTo>
                  <a:lnTo>
                    <a:pt x="1164" y="3199"/>
                  </a:lnTo>
                  <a:lnTo>
                    <a:pt x="1067" y="2715"/>
                  </a:lnTo>
                  <a:lnTo>
                    <a:pt x="1018" y="2278"/>
                  </a:lnTo>
                  <a:lnTo>
                    <a:pt x="1067" y="1891"/>
                  </a:lnTo>
                  <a:lnTo>
                    <a:pt x="1164" y="1600"/>
                  </a:lnTo>
                  <a:lnTo>
                    <a:pt x="1357" y="1358"/>
                  </a:lnTo>
                  <a:lnTo>
                    <a:pt x="1600" y="1164"/>
                  </a:lnTo>
                  <a:lnTo>
                    <a:pt x="1890" y="1067"/>
                  </a:lnTo>
                  <a:lnTo>
                    <a:pt x="2278" y="1018"/>
                  </a:lnTo>
                  <a:close/>
                  <a:moveTo>
                    <a:pt x="15073" y="1018"/>
                  </a:moveTo>
                  <a:lnTo>
                    <a:pt x="15364" y="1067"/>
                  </a:lnTo>
                  <a:lnTo>
                    <a:pt x="15655" y="1115"/>
                  </a:lnTo>
                  <a:lnTo>
                    <a:pt x="15848" y="1212"/>
                  </a:lnTo>
                  <a:lnTo>
                    <a:pt x="16042" y="1358"/>
                  </a:lnTo>
                  <a:lnTo>
                    <a:pt x="16188" y="1552"/>
                  </a:lnTo>
                  <a:lnTo>
                    <a:pt x="16285" y="1745"/>
                  </a:lnTo>
                  <a:lnTo>
                    <a:pt x="16333" y="2036"/>
                  </a:lnTo>
                  <a:lnTo>
                    <a:pt x="16333" y="2375"/>
                  </a:lnTo>
                  <a:lnTo>
                    <a:pt x="16333" y="2715"/>
                  </a:lnTo>
                  <a:lnTo>
                    <a:pt x="16236" y="3102"/>
                  </a:lnTo>
                  <a:lnTo>
                    <a:pt x="16139" y="3539"/>
                  </a:lnTo>
                  <a:lnTo>
                    <a:pt x="15994" y="3975"/>
                  </a:lnTo>
                  <a:lnTo>
                    <a:pt x="15848" y="3975"/>
                  </a:lnTo>
                  <a:lnTo>
                    <a:pt x="15558" y="4023"/>
                  </a:lnTo>
                  <a:lnTo>
                    <a:pt x="15267" y="4120"/>
                  </a:lnTo>
                  <a:lnTo>
                    <a:pt x="14976" y="4266"/>
                  </a:lnTo>
                  <a:lnTo>
                    <a:pt x="14782" y="4411"/>
                  </a:lnTo>
                  <a:lnTo>
                    <a:pt x="14588" y="4653"/>
                  </a:lnTo>
                  <a:lnTo>
                    <a:pt x="14443" y="4896"/>
                  </a:lnTo>
                  <a:lnTo>
                    <a:pt x="14346" y="5186"/>
                  </a:lnTo>
                  <a:lnTo>
                    <a:pt x="14298" y="5526"/>
                  </a:lnTo>
                  <a:lnTo>
                    <a:pt x="14346" y="5768"/>
                  </a:lnTo>
                  <a:lnTo>
                    <a:pt x="14394" y="6059"/>
                  </a:lnTo>
                  <a:lnTo>
                    <a:pt x="14540" y="6301"/>
                  </a:lnTo>
                  <a:lnTo>
                    <a:pt x="14685" y="6495"/>
                  </a:lnTo>
                  <a:lnTo>
                    <a:pt x="14249" y="7173"/>
                  </a:lnTo>
                  <a:lnTo>
                    <a:pt x="13764" y="7852"/>
                  </a:lnTo>
                  <a:lnTo>
                    <a:pt x="12795" y="6737"/>
                  </a:lnTo>
                  <a:lnTo>
                    <a:pt x="11729" y="5623"/>
                  </a:lnTo>
                  <a:lnTo>
                    <a:pt x="10614" y="4605"/>
                  </a:lnTo>
                  <a:lnTo>
                    <a:pt x="9500" y="3636"/>
                  </a:lnTo>
                  <a:lnTo>
                    <a:pt x="10566" y="2860"/>
                  </a:lnTo>
                  <a:lnTo>
                    <a:pt x="11632" y="2230"/>
                  </a:lnTo>
                  <a:lnTo>
                    <a:pt x="12601" y="1745"/>
                  </a:lnTo>
                  <a:lnTo>
                    <a:pt x="13522" y="1358"/>
                  </a:lnTo>
                  <a:lnTo>
                    <a:pt x="13958" y="1212"/>
                  </a:lnTo>
                  <a:lnTo>
                    <a:pt x="14394" y="1115"/>
                  </a:lnTo>
                  <a:lnTo>
                    <a:pt x="14734" y="1067"/>
                  </a:lnTo>
                  <a:lnTo>
                    <a:pt x="15073" y="1018"/>
                  </a:lnTo>
                  <a:close/>
                  <a:moveTo>
                    <a:pt x="1745" y="11341"/>
                  </a:moveTo>
                  <a:lnTo>
                    <a:pt x="1890" y="11487"/>
                  </a:lnTo>
                  <a:lnTo>
                    <a:pt x="2036" y="11632"/>
                  </a:lnTo>
                  <a:lnTo>
                    <a:pt x="2036" y="11826"/>
                  </a:lnTo>
                  <a:lnTo>
                    <a:pt x="2036" y="12020"/>
                  </a:lnTo>
                  <a:lnTo>
                    <a:pt x="1890" y="12214"/>
                  </a:lnTo>
                  <a:lnTo>
                    <a:pt x="1745" y="12311"/>
                  </a:lnTo>
                  <a:lnTo>
                    <a:pt x="1551" y="12359"/>
                  </a:lnTo>
                  <a:lnTo>
                    <a:pt x="1357" y="12311"/>
                  </a:lnTo>
                  <a:lnTo>
                    <a:pt x="1212" y="12214"/>
                  </a:lnTo>
                  <a:lnTo>
                    <a:pt x="1067" y="12020"/>
                  </a:lnTo>
                  <a:lnTo>
                    <a:pt x="1018" y="11826"/>
                  </a:lnTo>
                  <a:lnTo>
                    <a:pt x="1067" y="11632"/>
                  </a:lnTo>
                  <a:lnTo>
                    <a:pt x="1212" y="11487"/>
                  </a:lnTo>
                  <a:lnTo>
                    <a:pt x="1357" y="11341"/>
                  </a:lnTo>
                  <a:close/>
                  <a:moveTo>
                    <a:pt x="8676" y="4266"/>
                  </a:moveTo>
                  <a:lnTo>
                    <a:pt x="9887" y="5235"/>
                  </a:lnTo>
                  <a:lnTo>
                    <a:pt x="11002" y="6350"/>
                  </a:lnTo>
                  <a:lnTo>
                    <a:pt x="12117" y="7513"/>
                  </a:lnTo>
                  <a:lnTo>
                    <a:pt x="13134" y="8676"/>
                  </a:lnTo>
                  <a:lnTo>
                    <a:pt x="12117" y="9839"/>
                  </a:lnTo>
                  <a:lnTo>
                    <a:pt x="11002" y="11002"/>
                  </a:lnTo>
                  <a:lnTo>
                    <a:pt x="9887" y="12117"/>
                  </a:lnTo>
                  <a:lnTo>
                    <a:pt x="8676" y="13135"/>
                  </a:lnTo>
                  <a:lnTo>
                    <a:pt x="7512" y="12117"/>
                  </a:lnTo>
                  <a:lnTo>
                    <a:pt x="6349" y="11002"/>
                  </a:lnTo>
                  <a:lnTo>
                    <a:pt x="5283" y="9839"/>
                  </a:lnTo>
                  <a:lnTo>
                    <a:pt x="4265" y="8676"/>
                  </a:lnTo>
                  <a:lnTo>
                    <a:pt x="5283" y="7513"/>
                  </a:lnTo>
                  <a:lnTo>
                    <a:pt x="6349" y="6350"/>
                  </a:lnTo>
                  <a:lnTo>
                    <a:pt x="7512" y="5283"/>
                  </a:lnTo>
                  <a:lnTo>
                    <a:pt x="8676" y="4266"/>
                  </a:lnTo>
                  <a:close/>
                  <a:moveTo>
                    <a:pt x="3635" y="9500"/>
                  </a:moveTo>
                  <a:lnTo>
                    <a:pt x="4605" y="10614"/>
                  </a:lnTo>
                  <a:lnTo>
                    <a:pt x="5671" y="11729"/>
                  </a:lnTo>
                  <a:lnTo>
                    <a:pt x="6737" y="12795"/>
                  </a:lnTo>
                  <a:lnTo>
                    <a:pt x="7852" y="13765"/>
                  </a:lnTo>
                  <a:lnTo>
                    <a:pt x="6785" y="14492"/>
                  </a:lnTo>
                  <a:lnTo>
                    <a:pt x="5768" y="15122"/>
                  </a:lnTo>
                  <a:lnTo>
                    <a:pt x="4750" y="15655"/>
                  </a:lnTo>
                  <a:lnTo>
                    <a:pt x="3829" y="16042"/>
                  </a:lnTo>
                  <a:lnTo>
                    <a:pt x="3393" y="16188"/>
                  </a:lnTo>
                  <a:lnTo>
                    <a:pt x="3005" y="16285"/>
                  </a:lnTo>
                  <a:lnTo>
                    <a:pt x="2617" y="16333"/>
                  </a:lnTo>
                  <a:lnTo>
                    <a:pt x="1987" y="16333"/>
                  </a:lnTo>
                  <a:lnTo>
                    <a:pt x="1745" y="16285"/>
                  </a:lnTo>
                  <a:lnTo>
                    <a:pt x="1503" y="16188"/>
                  </a:lnTo>
                  <a:lnTo>
                    <a:pt x="1357" y="16042"/>
                  </a:lnTo>
                  <a:lnTo>
                    <a:pt x="1212" y="15849"/>
                  </a:lnTo>
                  <a:lnTo>
                    <a:pt x="1115" y="15606"/>
                  </a:lnTo>
                  <a:lnTo>
                    <a:pt x="1067" y="15316"/>
                  </a:lnTo>
                  <a:lnTo>
                    <a:pt x="1018" y="15025"/>
                  </a:lnTo>
                  <a:lnTo>
                    <a:pt x="1067" y="14637"/>
                  </a:lnTo>
                  <a:lnTo>
                    <a:pt x="1164" y="14249"/>
                  </a:lnTo>
                  <a:lnTo>
                    <a:pt x="1260" y="13813"/>
                  </a:lnTo>
                  <a:lnTo>
                    <a:pt x="1406" y="13328"/>
                  </a:lnTo>
                  <a:lnTo>
                    <a:pt x="1551" y="13377"/>
                  </a:lnTo>
                  <a:lnTo>
                    <a:pt x="1842" y="13328"/>
                  </a:lnTo>
                  <a:lnTo>
                    <a:pt x="2133" y="13232"/>
                  </a:lnTo>
                  <a:lnTo>
                    <a:pt x="2424" y="13086"/>
                  </a:lnTo>
                  <a:lnTo>
                    <a:pt x="2617" y="12892"/>
                  </a:lnTo>
                  <a:lnTo>
                    <a:pt x="2811" y="12698"/>
                  </a:lnTo>
                  <a:lnTo>
                    <a:pt x="2957" y="12408"/>
                  </a:lnTo>
                  <a:lnTo>
                    <a:pt x="3054" y="12117"/>
                  </a:lnTo>
                  <a:lnTo>
                    <a:pt x="3054" y="11826"/>
                  </a:lnTo>
                  <a:lnTo>
                    <a:pt x="3054" y="11535"/>
                  </a:lnTo>
                  <a:lnTo>
                    <a:pt x="2957" y="11293"/>
                  </a:lnTo>
                  <a:lnTo>
                    <a:pt x="2860" y="11051"/>
                  </a:lnTo>
                  <a:lnTo>
                    <a:pt x="2714" y="10857"/>
                  </a:lnTo>
                  <a:lnTo>
                    <a:pt x="3151" y="10178"/>
                  </a:lnTo>
                  <a:lnTo>
                    <a:pt x="3635" y="9500"/>
                  </a:lnTo>
                  <a:close/>
                  <a:moveTo>
                    <a:pt x="13764" y="9500"/>
                  </a:moveTo>
                  <a:lnTo>
                    <a:pt x="14298" y="10275"/>
                  </a:lnTo>
                  <a:lnTo>
                    <a:pt x="14782" y="11002"/>
                  </a:lnTo>
                  <a:lnTo>
                    <a:pt x="15218" y="11729"/>
                  </a:lnTo>
                  <a:lnTo>
                    <a:pt x="15606" y="12456"/>
                  </a:lnTo>
                  <a:lnTo>
                    <a:pt x="15848" y="13086"/>
                  </a:lnTo>
                  <a:lnTo>
                    <a:pt x="16091" y="13668"/>
                  </a:lnTo>
                  <a:lnTo>
                    <a:pt x="16236" y="14201"/>
                  </a:lnTo>
                  <a:lnTo>
                    <a:pt x="16333" y="14685"/>
                  </a:lnTo>
                  <a:lnTo>
                    <a:pt x="16333" y="15122"/>
                  </a:lnTo>
                  <a:lnTo>
                    <a:pt x="16333" y="15461"/>
                  </a:lnTo>
                  <a:lnTo>
                    <a:pt x="16188" y="15800"/>
                  </a:lnTo>
                  <a:lnTo>
                    <a:pt x="16042" y="16042"/>
                  </a:lnTo>
                  <a:lnTo>
                    <a:pt x="15800" y="16188"/>
                  </a:lnTo>
                  <a:lnTo>
                    <a:pt x="15509" y="16285"/>
                  </a:lnTo>
                  <a:lnTo>
                    <a:pt x="15121" y="16333"/>
                  </a:lnTo>
                  <a:lnTo>
                    <a:pt x="14685" y="16333"/>
                  </a:lnTo>
                  <a:lnTo>
                    <a:pt x="14201" y="16236"/>
                  </a:lnTo>
                  <a:lnTo>
                    <a:pt x="13668" y="16091"/>
                  </a:lnTo>
                  <a:lnTo>
                    <a:pt x="13086" y="15849"/>
                  </a:lnTo>
                  <a:lnTo>
                    <a:pt x="12456" y="15558"/>
                  </a:lnTo>
                  <a:lnTo>
                    <a:pt x="11729" y="15219"/>
                  </a:lnTo>
                  <a:lnTo>
                    <a:pt x="11002" y="14782"/>
                  </a:lnTo>
                  <a:lnTo>
                    <a:pt x="10275" y="14298"/>
                  </a:lnTo>
                  <a:lnTo>
                    <a:pt x="9500" y="13765"/>
                  </a:lnTo>
                  <a:lnTo>
                    <a:pt x="10663" y="12795"/>
                  </a:lnTo>
                  <a:lnTo>
                    <a:pt x="11729" y="11729"/>
                  </a:lnTo>
                  <a:lnTo>
                    <a:pt x="12795" y="10614"/>
                  </a:lnTo>
                  <a:lnTo>
                    <a:pt x="13764" y="9500"/>
                  </a:lnTo>
                  <a:close/>
                  <a:moveTo>
                    <a:pt x="2036" y="1"/>
                  </a:moveTo>
                  <a:lnTo>
                    <a:pt x="1794" y="49"/>
                  </a:lnTo>
                  <a:lnTo>
                    <a:pt x="1503" y="98"/>
                  </a:lnTo>
                  <a:lnTo>
                    <a:pt x="1260" y="195"/>
                  </a:lnTo>
                  <a:lnTo>
                    <a:pt x="1018" y="340"/>
                  </a:lnTo>
                  <a:lnTo>
                    <a:pt x="824" y="437"/>
                  </a:lnTo>
                  <a:lnTo>
                    <a:pt x="630" y="631"/>
                  </a:lnTo>
                  <a:lnTo>
                    <a:pt x="485" y="825"/>
                  </a:lnTo>
                  <a:lnTo>
                    <a:pt x="340" y="1018"/>
                  </a:lnTo>
                  <a:lnTo>
                    <a:pt x="194" y="1261"/>
                  </a:lnTo>
                  <a:lnTo>
                    <a:pt x="146" y="1503"/>
                  </a:lnTo>
                  <a:lnTo>
                    <a:pt x="49" y="1745"/>
                  </a:lnTo>
                  <a:lnTo>
                    <a:pt x="49" y="2036"/>
                  </a:lnTo>
                  <a:lnTo>
                    <a:pt x="49" y="2666"/>
                  </a:lnTo>
                  <a:lnTo>
                    <a:pt x="146" y="3296"/>
                  </a:lnTo>
                  <a:lnTo>
                    <a:pt x="291" y="3926"/>
                  </a:lnTo>
                  <a:lnTo>
                    <a:pt x="582" y="4605"/>
                  </a:lnTo>
                  <a:lnTo>
                    <a:pt x="873" y="5380"/>
                  </a:lnTo>
                  <a:lnTo>
                    <a:pt x="1309" y="6156"/>
                  </a:lnTo>
                  <a:lnTo>
                    <a:pt x="1794" y="6980"/>
                  </a:lnTo>
                  <a:lnTo>
                    <a:pt x="2375" y="7852"/>
                  </a:lnTo>
                  <a:lnTo>
                    <a:pt x="2957" y="8676"/>
                  </a:lnTo>
                  <a:lnTo>
                    <a:pt x="2375" y="9500"/>
                  </a:lnTo>
                  <a:lnTo>
                    <a:pt x="1842" y="10324"/>
                  </a:lnTo>
                  <a:lnTo>
                    <a:pt x="1260" y="10324"/>
                  </a:lnTo>
                  <a:lnTo>
                    <a:pt x="970" y="10421"/>
                  </a:lnTo>
                  <a:lnTo>
                    <a:pt x="679" y="10566"/>
                  </a:lnTo>
                  <a:lnTo>
                    <a:pt x="485" y="10760"/>
                  </a:lnTo>
                  <a:lnTo>
                    <a:pt x="291" y="11002"/>
                  </a:lnTo>
                  <a:lnTo>
                    <a:pt x="146" y="11244"/>
                  </a:lnTo>
                  <a:lnTo>
                    <a:pt x="49" y="11535"/>
                  </a:lnTo>
                  <a:lnTo>
                    <a:pt x="0" y="11826"/>
                  </a:lnTo>
                  <a:lnTo>
                    <a:pt x="49" y="12165"/>
                  </a:lnTo>
                  <a:lnTo>
                    <a:pt x="146" y="12456"/>
                  </a:lnTo>
                  <a:lnTo>
                    <a:pt x="291" y="12698"/>
                  </a:lnTo>
                  <a:lnTo>
                    <a:pt x="485" y="12941"/>
                  </a:lnTo>
                  <a:lnTo>
                    <a:pt x="243" y="13716"/>
                  </a:lnTo>
                  <a:lnTo>
                    <a:pt x="97" y="14395"/>
                  </a:lnTo>
                  <a:lnTo>
                    <a:pt x="0" y="14976"/>
                  </a:lnTo>
                  <a:lnTo>
                    <a:pt x="49" y="15461"/>
                  </a:lnTo>
                  <a:lnTo>
                    <a:pt x="146" y="15897"/>
                  </a:lnTo>
                  <a:lnTo>
                    <a:pt x="243" y="16236"/>
                  </a:lnTo>
                  <a:lnTo>
                    <a:pt x="437" y="16527"/>
                  </a:lnTo>
                  <a:lnTo>
                    <a:pt x="630" y="16769"/>
                  </a:lnTo>
                  <a:lnTo>
                    <a:pt x="970" y="17012"/>
                  </a:lnTo>
                  <a:lnTo>
                    <a:pt x="1406" y="17206"/>
                  </a:lnTo>
                  <a:lnTo>
                    <a:pt x="1842" y="17303"/>
                  </a:lnTo>
                  <a:lnTo>
                    <a:pt x="2278" y="17351"/>
                  </a:lnTo>
                  <a:lnTo>
                    <a:pt x="2763" y="17303"/>
                  </a:lnTo>
                  <a:lnTo>
                    <a:pt x="3248" y="17254"/>
                  </a:lnTo>
                  <a:lnTo>
                    <a:pt x="3732" y="17109"/>
                  </a:lnTo>
                  <a:lnTo>
                    <a:pt x="4168" y="16963"/>
                  </a:lnTo>
                  <a:lnTo>
                    <a:pt x="5235" y="16576"/>
                  </a:lnTo>
                  <a:lnTo>
                    <a:pt x="6349" y="15994"/>
                  </a:lnTo>
                  <a:lnTo>
                    <a:pt x="7512" y="15267"/>
                  </a:lnTo>
                  <a:lnTo>
                    <a:pt x="8676" y="14395"/>
                  </a:lnTo>
                  <a:lnTo>
                    <a:pt x="9548" y="15025"/>
                  </a:lnTo>
                  <a:lnTo>
                    <a:pt x="10372" y="15558"/>
                  </a:lnTo>
                  <a:lnTo>
                    <a:pt x="11196" y="16091"/>
                  </a:lnTo>
                  <a:lnTo>
                    <a:pt x="12020" y="16479"/>
                  </a:lnTo>
                  <a:lnTo>
                    <a:pt x="12747" y="16818"/>
                  </a:lnTo>
                  <a:lnTo>
                    <a:pt x="13474" y="17060"/>
                  </a:lnTo>
                  <a:lnTo>
                    <a:pt x="14104" y="17254"/>
                  </a:lnTo>
                  <a:lnTo>
                    <a:pt x="14685" y="17351"/>
                  </a:lnTo>
                  <a:lnTo>
                    <a:pt x="15073" y="17351"/>
                  </a:lnTo>
                  <a:lnTo>
                    <a:pt x="15606" y="17303"/>
                  </a:lnTo>
                  <a:lnTo>
                    <a:pt x="16042" y="17206"/>
                  </a:lnTo>
                  <a:lnTo>
                    <a:pt x="16430" y="17012"/>
                  </a:lnTo>
                  <a:lnTo>
                    <a:pt x="16769" y="16769"/>
                  </a:lnTo>
                  <a:lnTo>
                    <a:pt x="16915" y="16576"/>
                  </a:lnTo>
                  <a:lnTo>
                    <a:pt x="17060" y="16333"/>
                  </a:lnTo>
                  <a:lnTo>
                    <a:pt x="17157" y="16139"/>
                  </a:lnTo>
                  <a:lnTo>
                    <a:pt x="17254" y="15897"/>
                  </a:lnTo>
                  <a:lnTo>
                    <a:pt x="17302" y="15606"/>
                  </a:lnTo>
                  <a:lnTo>
                    <a:pt x="17351" y="15316"/>
                  </a:lnTo>
                  <a:lnTo>
                    <a:pt x="17351" y="14685"/>
                  </a:lnTo>
                  <a:lnTo>
                    <a:pt x="17254" y="14104"/>
                  </a:lnTo>
                  <a:lnTo>
                    <a:pt x="17060" y="13425"/>
                  </a:lnTo>
                  <a:lnTo>
                    <a:pt x="16818" y="12747"/>
                  </a:lnTo>
                  <a:lnTo>
                    <a:pt x="16478" y="12020"/>
                  </a:lnTo>
                  <a:lnTo>
                    <a:pt x="16091" y="11196"/>
                  </a:lnTo>
                  <a:lnTo>
                    <a:pt x="15606" y="10372"/>
                  </a:lnTo>
                  <a:lnTo>
                    <a:pt x="15025" y="9548"/>
                  </a:lnTo>
                  <a:lnTo>
                    <a:pt x="14394" y="8676"/>
                  </a:lnTo>
                  <a:lnTo>
                    <a:pt x="15025" y="7852"/>
                  </a:lnTo>
                  <a:lnTo>
                    <a:pt x="15558" y="7028"/>
                  </a:lnTo>
                  <a:lnTo>
                    <a:pt x="16139" y="7028"/>
                  </a:lnTo>
                  <a:lnTo>
                    <a:pt x="16430" y="6931"/>
                  </a:lnTo>
                  <a:lnTo>
                    <a:pt x="16672" y="6786"/>
                  </a:lnTo>
                  <a:lnTo>
                    <a:pt x="16915" y="6592"/>
                  </a:lnTo>
                  <a:lnTo>
                    <a:pt x="17109" y="6350"/>
                  </a:lnTo>
                  <a:lnTo>
                    <a:pt x="17254" y="6107"/>
                  </a:lnTo>
                  <a:lnTo>
                    <a:pt x="17351" y="5816"/>
                  </a:lnTo>
                  <a:lnTo>
                    <a:pt x="17351" y="5526"/>
                  </a:lnTo>
                  <a:lnTo>
                    <a:pt x="17351" y="5186"/>
                  </a:lnTo>
                  <a:lnTo>
                    <a:pt x="17254" y="4896"/>
                  </a:lnTo>
                  <a:lnTo>
                    <a:pt x="17109" y="4653"/>
                  </a:lnTo>
                  <a:lnTo>
                    <a:pt x="16915" y="4411"/>
                  </a:lnTo>
                  <a:lnTo>
                    <a:pt x="17157" y="3636"/>
                  </a:lnTo>
                  <a:lnTo>
                    <a:pt x="17302" y="3005"/>
                  </a:lnTo>
                  <a:lnTo>
                    <a:pt x="17351" y="2424"/>
                  </a:lnTo>
                  <a:lnTo>
                    <a:pt x="17351" y="1891"/>
                  </a:lnTo>
                  <a:lnTo>
                    <a:pt x="17254" y="1503"/>
                  </a:lnTo>
                  <a:lnTo>
                    <a:pt x="17109" y="1115"/>
                  </a:lnTo>
                  <a:lnTo>
                    <a:pt x="16963" y="873"/>
                  </a:lnTo>
                  <a:lnTo>
                    <a:pt x="16769" y="631"/>
                  </a:lnTo>
                  <a:lnTo>
                    <a:pt x="16575" y="485"/>
                  </a:lnTo>
                  <a:lnTo>
                    <a:pt x="16382" y="340"/>
                  </a:lnTo>
                  <a:lnTo>
                    <a:pt x="15994" y="146"/>
                  </a:lnTo>
                  <a:lnTo>
                    <a:pt x="15509" y="49"/>
                  </a:lnTo>
                  <a:lnTo>
                    <a:pt x="15073" y="1"/>
                  </a:lnTo>
                  <a:lnTo>
                    <a:pt x="14588" y="49"/>
                  </a:lnTo>
                  <a:lnTo>
                    <a:pt x="14104" y="146"/>
                  </a:lnTo>
                  <a:lnTo>
                    <a:pt x="13619" y="243"/>
                  </a:lnTo>
                  <a:lnTo>
                    <a:pt x="13183" y="388"/>
                  </a:lnTo>
                  <a:lnTo>
                    <a:pt x="12165" y="825"/>
                  </a:lnTo>
                  <a:lnTo>
                    <a:pt x="11050" y="1406"/>
                  </a:lnTo>
                  <a:lnTo>
                    <a:pt x="9887" y="2133"/>
                  </a:lnTo>
                  <a:lnTo>
                    <a:pt x="8676" y="2957"/>
                  </a:lnTo>
                  <a:lnTo>
                    <a:pt x="7852" y="2327"/>
                  </a:lnTo>
                  <a:lnTo>
                    <a:pt x="6979" y="1794"/>
                  </a:lnTo>
                  <a:lnTo>
                    <a:pt x="6155" y="1309"/>
                  </a:lnTo>
                  <a:lnTo>
                    <a:pt x="5380" y="873"/>
                  </a:lnTo>
                  <a:lnTo>
                    <a:pt x="4653" y="534"/>
                  </a:lnTo>
                  <a:lnTo>
                    <a:pt x="3926" y="291"/>
                  </a:lnTo>
                  <a:lnTo>
                    <a:pt x="3296" y="146"/>
                  </a:lnTo>
                  <a:lnTo>
                    <a:pt x="2666" y="49"/>
                  </a:lnTo>
                  <a:lnTo>
                    <a:pt x="2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7;p45"/>
            <p:cNvSpPr/>
            <p:nvPr/>
          </p:nvSpPr>
          <p:spPr>
            <a:xfrm>
              <a:off x="6203991" y="2635120"/>
              <a:ext cx="23029" cy="23029"/>
            </a:xfrm>
            <a:custGeom>
              <a:avLst/>
              <a:gdLst/>
              <a:ahLst/>
              <a:cxnLst/>
              <a:rect l="l" t="t" r="r" b="b"/>
              <a:pathLst>
                <a:path w="1019" h="1019" extrusionOk="0">
                  <a:moveTo>
                    <a:pt x="486" y="1"/>
                  </a:moveTo>
                  <a:lnTo>
                    <a:pt x="292" y="49"/>
                  </a:lnTo>
                  <a:lnTo>
                    <a:pt x="146" y="146"/>
                  </a:lnTo>
                  <a:lnTo>
                    <a:pt x="49" y="340"/>
                  </a:lnTo>
                  <a:lnTo>
                    <a:pt x="1" y="534"/>
                  </a:lnTo>
                  <a:lnTo>
                    <a:pt x="49" y="728"/>
                  </a:lnTo>
                  <a:lnTo>
                    <a:pt x="146" y="873"/>
                  </a:lnTo>
                  <a:lnTo>
                    <a:pt x="292" y="970"/>
                  </a:lnTo>
                  <a:lnTo>
                    <a:pt x="486" y="1018"/>
                  </a:lnTo>
                  <a:lnTo>
                    <a:pt x="679" y="970"/>
                  </a:lnTo>
                  <a:lnTo>
                    <a:pt x="873" y="873"/>
                  </a:lnTo>
                  <a:lnTo>
                    <a:pt x="970" y="728"/>
                  </a:lnTo>
                  <a:lnTo>
                    <a:pt x="1019" y="534"/>
                  </a:lnTo>
                  <a:lnTo>
                    <a:pt x="970" y="340"/>
                  </a:lnTo>
                  <a:lnTo>
                    <a:pt x="873" y="146"/>
                  </a:lnTo>
                  <a:lnTo>
                    <a:pt x="679" y="49"/>
                  </a:ln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8;p45"/>
            <p:cNvSpPr/>
            <p:nvPr/>
          </p:nvSpPr>
          <p:spPr>
            <a:xfrm>
              <a:off x="6203991" y="3004245"/>
              <a:ext cx="23029" cy="23029"/>
            </a:xfrm>
            <a:custGeom>
              <a:avLst/>
              <a:gdLst/>
              <a:ahLst/>
              <a:cxnLst/>
              <a:rect l="l" t="t" r="r" b="b"/>
              <a:pathLst>
                <a:path w="1019" h="1019" extrusionOk="0">
                  <a:moveTo>
                    <a:pt x="486" y="0"/>
                  </a:moveTo>
                  <a:lnTo>
                    <a:pt x="292" y="49"/>
                  </a:lnTo>
                  <a:lnTo>
                    <a:pt x="146" y="146"/>
                  </a:lnTo>
                  <a:lnTo>
                    <a:pt x="49" y="340"/>
                  </a:lnTo>
                  <a:lnTo>
                    <a:pt x="1" y="533"/>
                  </a:lnTo>
                  <a:lnTo>
                    <a:pt x="49" y="727"/>
                  </a:lnTo>
                  <a:lnTo>
                    <a:pt x="146" y="873"/>
                  </a:lnTo>
                  <a:lnTo>
                    <a:pt x="292" y="970"/>
                  </a:lnTo>
                  <a:lnTo>
                    <a:pt x="486" y="1018"/>
                  </a:lnTo>
                  <a:lnTo>
                    <a:pt x="679" y="970"/>
                  </a:lnTo>
                  <a:lnTo>
                    <a:pt x="873" y="873"/>
                  </a:lnTo>
                  <a:lnTo>
                    <a:pt x="970" y="727"/>
                  </a:lnTo>
                  <a:lnTo>
                    <a:pt x="1019" y="533"/>
                  </a:lnTo>
                  <a:lnTo>
                    <a:pt x="970" y="340"/>
                  </a:lnTo>
                  <a:lnTo>
                    <a:pt x="873" y="146"/>
                  </a:lnTo>
                  <a:lnTo>
                    <a:pt x="679" y="49"/>
                  </a:lnTo>
                  <a:lnTo>
                    <a:pt x="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3" name="Rectangle 2"/>
          <p:cNvSpPr/>
          <p:nvPr/>
        </p:nvSpPr>
        <p:spPr>
          <a:xfrm>
            <a:off x="609600" y="3562350"/>
            <a:ext cx="7315200" cy="738664"/>
          </a:xfrm>
          <a:prstGeom prst="rect">
            <a:avLst/>
          </a:prstGeom>
        </p:spPr>
        <p:txBody>
          <a:bodyPr wrap="square">
            <a:spAutoFit/>
          </a:bodyPr>
          <a:lstStyle/>
          <a:p>
            <a:pPr algn="just"/>
            <a:r>
              <a:rPr lang="vi-VN" dirty="0">
                <a:solidFill>
                  <a:schemeClr val="tx1"/>
                </a:solidFill>
              </a:rPr>
              <a:t>Na osnovu manjih varijacija u rezultatima za oba algoritma, možemo zaključiti da je ovaj skup podataka kvalitetniji. Konzistentnost u rezultatima ukazuje na to da oba modela dobro rade na ovom datasetu, što može biti rezultat kvalitetnijih i ujednačenijih podataka.</a:t>
            </a:r>
            <a:endParaRPr lang="en-US" dirty="0">
              <a:solidFill>
                <a:schemeClr val="tx1"/>
              </a:solidFill>
            </a:endParaRPr>
          </a:p>
        </p:txBody>
      </p:sp>
      <p:pic>
        <p:nvPicPr>
          <p:cNvPr id="7" name="Picture 6"/>
          <p:cNvPicPr/>
          <p:nvPr/>
        </p:nvPicPr>
        <p:blipFill>
          <a:blip r:embed="rId3"/>
          <a:stretch>
            <a:fillRect/>
          </a:stretch>
        </p:blipFill>
        <p:spPr>
          <a:xfrm>
            <a:off x="1981199" y="1276350"/>
            <a:ext cx="4267201" cy="2133600"/>
          </a:xfrm>
          <a:prstGeom prst="rect">
            <a:avLst/>
          </a:prstGeom>
        </p:spPr>
      </p:pic>
    </p:spTree>
    <p:extLst>
      <p:ext uri="{BB962C8B-B14F-4D97-AF65-F5344CB8AC3E}">
        <p14:creationId xmlns:p14="http://schemas.microsoft.com/office/powerpoint/2010/main" val="645018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369913"/>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t>Zaklju</a:t>
            </a:r>
            <a:r>
              <a:rPr lang="sr-Latn-RS" dirty="0" smtClean="0"/>
              <a:t>čak</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en-US" sz="6000" b="1" dirty="0">
                <a:solidFill>
                  <a:schemeClr val="tx1"/>
                </a:solidFill>
                <a:latin typeface="Outfit" charset="0"/>
              </a:rPr>
              <a:t>8</a:t>
            </a:r>
            <a:endParaRPr lang="en" sz="6000" b="1" dirty="0">
              <a:solidFill>
                <a:schemeClr val="tx1"/>
              </a:solidFill>
              <a:latin typeface="Outfit" charset="0"/>
            </a:endParaRPr>
          </a:p>
        </p:txBody>
      </p:sp>
      <p:cxnSp>
        <p:nvCxnSpPr>
          <p:cNvPr id="26" name="Google Shape;639;p47"/>
          <p:cNvCxnSpPr/>
          <p:nvPr/>
        </p:nvCxnSpPr>
        <p:spPr>
          <a:xfrm flipV="1">
            <a:off x="3599148" y="2917985"/>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21962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731" name="Google Shape;731;p53"/>
          <p:cNvSpPr txBox="1">
            <a:spLocks noGrp="1"/>
          </p:cNvSpPr>
          <p:nvPr>
            <p:ph type="subTitle" idx="4294967295"/>
          </p:nvPr>
        </p:nvSpPr>
        <p:spPr>
          <a:xfrm>
            <a:off x="228600" y="15811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r>
              <a:rPr lang="en-US" dirty="0" err="1"/>
              <a:t>Razmatrajući</a:t>
            </a:r>
            <a:r>
              <a:rPr lang="en-US" dirty="0"/>
              <a:t> </a:t>
            </a:r>
            <a:r>
              <a:rPr lang="en-US" dirty="0" err="1"/>
              <a:t>suštinske</a:t>
            </a:r>
            <a:r>
              <a:rPr lang="en-US" dirty="0"/>
              <a:t> </a:t>
            </a:r>
            <a:r>
              <a:rPr lang="en-US" dirty="0" err="1"/>
              <a:t>koncepte</a:t>
            </a:r>
            <a:r>
              <a:rPr lang="en-US" dirty="0"/>
              <a:t> </a:t>
            </a:r>
            <a:r>
              <a:rPr lang="en-US" dirty="0" err="1"/>
              <a:t>kvaliteta</a:t>
            </a:r>
            <a:r>
              <a:rPr lang="en-US" dirty="0"/>
              <a:t> </a:t>
            </a:r>
            <a:r>
              <a:rPr lang="en-US" dirty="0" err="1"/>
              <a:t>podataka</a:t>
            </a:r>
            <a:r>
              <a:rPr lang="en-US" dirty="0"/>
              <a:t> i </a:t>
            </a:r>
            <a:r>
              <a:rPr lang="en-US" dirty="0" err="1"/>
              <a:t>procesa</a:t>
            </a:r>
            <a:r>
              <a:rPr lang="en-US" dirty="0"/>
              <a:t> </a:t>
            </a:r>
            <a:r>
              <a:rPr lang="en-US" dirty="0" err="1"/>
              <a:t>pripreme</a:t>
            </a:r>
            <a:r>
              <a:rPr lang="en-US" dirty="0"/>
              <a:t> </a:t>
            </a:r>
            <a:r>
              <a:rPr lang="en-US" dirty="0" err="1"/>
              <a:t>podataka</a:t>
            </a:r>
            <a:r>
              <a:rPr lang="en-US" dirty="0"/>
              <a:t> u </a:t>
            </a:r>
            <a:r>
              <a:rPr lang="en-US" dirty="0" err="1"/>
              <a:t>kontekstu</a:t>
            </a:r>
            <a:r>
              <a:rPr lang="en-US" dirty="0"/>
              <a:t> </a:t>
            </a:r>
            <a:r>
              <a:rPr lang="en-US" dirty="0" err="1"/>
              <a:t>mašinskog</a:t>
            </a:r>
            <a:r>
              <a:rPr lang="en-US" dirty="0"/>
              <a:t> </a:t>
            </a:r>
            <a:r>
              <a:rPr lang="en-US" dirty="0" err="1"/>
              <a:t>učenja</a:t>
            </a:r>
            <a:r>
              <a:rPr lang="en-US" dirty="0"/>
              <a:t>, </a:t>
            </a:r>
            <a:r>
              <a:rPr lang="en-US" dirty="0" err="1"/>
              <a:t>ovo</a:t>
            </a:r>
            <a:r>
              <a:rPr lang="en-US" dirty="0"/>
              <a:t> </a:t>
            </a:r>
            <a:r>
              <a:rPr lang="en-US" dirty="0" err="1"/>
              <a:t>istraživanje</a:t>
            </a:r>
            <a:r>
              <a:rPr lang="en-US" dirty="0"/>
              <a:t> </a:t>
            </a:r>
            <a:r>
              <a:rPr lang="en-US" dirty="0" err="1"/>
              <a:t>ističe</a:t>
            </a:r>
            <a:r>
              <a:rPr lang="en-US" dirty="0"/>
              <a:t> </a:t>
            </a:r>
            <a:r>
              <a:rPr lang="en-US" dirty="0" err="1"/>
              <a:t>ključne</a:t>
            </a:r>
            <a:r>
              <a:rPr lang="en-US" dirty="0"/>
              <a:t> </a:t>
            </a:r>
            <a:r>
              <a:rPr lang="en-US" dirty="0" err="1"/>
              <a:t>elemente</a:t>
            </a:r>
            <a:r>
              <a:rPr lang="en-US" dirty="0"/>
              <a:t> </a:t>
            </a:r>
            <a:r>
              <a:rPr lang="en-US" dirty="0" err="1"/>
              <a:t>neophodne</a:t>
            </a:r>
            <a:r>
              <a:rPr lang="en-US" dirty="0"/>
              <a:t> </a:t>
            </a:r>
            <a:r>
              <a:rPr lang="en-US" dirty="0" err="1"/>
              <a:t>za</a:t>
            </a:r>
            <a:r>
              <a:rPr lang="en-US" dirty="0"/>
              <a:t> </a:t>
            </a:r>
            <a:r>
              <a:rPr lang="en-US" dirty="0" err="1"/>
              <a:t>uspešno</a:t>
            </a:r>
            <a:r>
              <a:rPr lang="en-US" dirty="0"/>
              <a:t> </a:t>
            </a:r>
            <a:r>
              <a:rPr lang="en-US" dirty="0" err="1"/>
              <a:t>razvijanje</a:t>
            </a:r>
            <a:r>
              <a:rPr lang="en-US" dirty="0"/>
              <a:t> </a:t>
            </a:r>
            <a:r>
              <a:rPr lang="en-US" dirty="0" err="1"/>
              <a:t>modela</a:t>
            </a:r>
            <a:r>
              <a:rPr lang="en-US" dirty="0"/>
              <a:t>. </a:t>
            </a:r>
            <a:r>
              <a:rPr lang="en-US" dirty="0" err="1"/>
              <a:t>Kvalitetni</a:t>
            </a:r>
            <a:r>
              <a:rPr lang="en-US" dirty="0"/>
              <a:t> </a:t>
            </a:r>
            <a:r>
              <a:rPr lang="en-US" dirty="0" err="1"/>
              <a:t>podaci</a:t>
            </a:r>
            <a:r>
              <a:rPr lang="en-US" dirty="0"/>
              <a:t> </a:t>
            </a:r>
            <a:r>
              <a:rPr lang="en-US" dirty="0" err="1"/>
              <a:t>su</a:t>
            </a:r>
            <a:r>
              <a:rPr lang="en-US" dirty="0"/>
              <a:t> </a:t>
            </a:r>
            <a:r>
              <a:rPr lang="en-US" dirty="0" err="1"/>
              <a:t>osnovni</a:t>
            </a:r>
            <a:r>
              <a:rPr lang="en-US" dirty="0"/>
              <a:t> </a:t>
            </a:r>
            <a:r>
              <a:rPr lang="en-US" dirty="0" err="1"/>
              <a:t>temelj</a:t>
            </a:r>
            <a:r>
              <a:rPr lang="en-US" dirty="0"/>
              <a:t> </a:t>
            </a:r>
            <a:r>
              <a:rPr lang="en-US" dirty="0" err="1"/>
              <a:t>koji</a:t>
            </a:r>
            <a:r>
              <a:rPr lang="en-US" dirty="0"/>
              <a:t> </a:t>
            </a:r>
            <a:r>
              <a:rPr lang="en-US" dirty="0" err="1"/>
              <a:t>omogućava</a:t>
            </a:r>
            <a:r>
              <a:rPr lang="en-US" dirty="0"/>
              <a:t> </a:t>
            </a:r>
            <a:r>
              <a:rPr lang="en-US" dirty="0" err="1"/>
              <a:t>izgradnju</a:t>
            </a:r>
            <a:r>
              <a:rPr lang="en-US" dirty="0"/>
              <a:t> </a:t>
            </a:r>
            <a:r>
              <a:rPr lang="en-US" dirty="0" err="1"/>
              <a:t>pouzdanih</a:t>
            </a:r>
            <a:r>
              <a:rPr lang="en-US" dirty="0"/>
              <a:t> i </a:t>
            </a:r>
            <a:r>
              <a:rPr lang="en-US" dirty="0" err="1"/>
              <a:t>preciznih</a:t>
            </a:r>
            <a:r>
              <a:rPr lang="en-US" dirty="0"/>
              <a:t> </a:t>
            </a:r>
            <a:r>
              <a:rPr lang="en-US" dirty="0" err="1"/>
              <a:t>modela</a:t>
            </a:r>
            <a:r>
              <a:rPr lang="en-US" dirty="0"/>
              <a:t> </a:t>
            </a:r>
            <a:r>
              <a:rPr lang="en-US" dirty="0" err="1"/>
              <a:t>mašinskog</a:t>
            </a:r>
            <a:r>
              <a:rPr lang="en-US" dirty="0"/>
              <a:t> </a:t>
            </a:r>
            <a:r>
              <a:rPr lang="en-US" dirty="0" err="1"/>
              <a:t>učenja</a:t>
            </a:r>
            <a:r>
              <a:rPr lang="en-US" dirty="0"/>
              <a:t>, a </a:t>
            </a:r>
            <a:r>
              <a:rPr lang="en-US" dirty="0" err="1"/>
              <a:t>njihova</a:t>
            </a:r>
            <a:r>
              <a:rPr lang="en-US" dirty="0"/>
              <a:t> </a:t>
            </a:r>
            <a:r>
              <a:rPr lang="en-US" dirty="0" err="1"/>
              <a:t>analiza</a:t>
            </a:r>
            <a:r>
              <a:rPr lang="en-US" dirty="0"/>
              <a:t> </a:t>
            </a:r>
            <a:r>
              <a:rPr lang="en-US" dirty="0" err="1"/>
              <a:t>pruža</a:t>
            </a:r>
            <a:r>
              <a:rPr lang="en-US" dirty="0"/>
              <a:t> </a:t>
            </a:r>
            <a:r>
              <a:rPr lang="en-US" dirty="0" err="1"/>
              <a:t>ključne</a:t>
            </a:r>
            <a:r>
              <a:rPr lang="en-US" dirty="0"/>
              <a:t> </a:t>
            </a:r>
            <a:r>
              <a:rPr lang="en-US" dirty="0" err="1"/>
              <a:t>uvide</a:t>
            </a:r>
            <a:r>
              <a:rPr lang="en-US" dirty="0"/>
              <a:t> </a:t>
            </a:r>
            <a:r>
              <a:rPr lang="en-US" dirty="0" err="1"/>
              <a:t>za</a:t>
            </a:r>
            <a:r>
              <a:rPr lang="en-US" dirty="0"/>
              <a:t> </a:t>
            </a:r>
            <a:r>
              <a:rPr lang="en-US" dirty="0" err="1"/>
              <a:t>postizanje</a:t>
            </a:r>
            <a:r>
              <a:rPr lang="en-US" dirty="0"/>
              <a:t> </a:t>
            </a:r>
            <a:r>
              <a:rPr lang="en-US" dirty="0" err="1"/>
              <a:t>efikasnih</a:t>
            </a:r>
            <a:r>
              <a:rPr lang="en-US" dirty="0"/>
              <a:t> </a:t>
            </a:r>
            <a:r>
              <a:rPr lang="en-US" dirty="0" err="1"/>
              <a:t>rešenja</a:t>
            </a:r>
            <a:r>
              <a:rPr lang="en-US" dirty="0"/>
              <a:t>.</a:t>
            </a:r>
            <a:endParaRPr dirty="0"/>
          </a:p>
        </p:txBody>
      </p:sp>
      <p:grpSp>
        <p:nvGrpSpPr>
          <p:cNvPr id="6" name="Google Shape;1115;p71"/>
          <p:cNvGrpSpPr/>
          <p:nvPr/>
        </p:nvGrpSpPr>
        <p:grpSpPr>
          <a:xfrm>
            <a:off x="7204800" y="971550"/>
            <a:ext cx="320943" cy="392133"/>
            <a:chOff x="1343025" y="1333902"/>
            <a:chExt cx="320943" cy="392133"/>
          </a:xfrm>
        </p:grpSpPr>
        <p:sp>
          <p:nvSpPr>
            <p:cNvPr id="8" name="Google Shape;1116;p7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7;p7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8;p7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132;p71"/>
          <p:cNvGrpSpPr/>
          <p:nvPr/>
        </p:nvGrpSpPr>
        <p:grpSpPr>
          <a:xfrm>
            <a:off x="674829" y="925557"/>
            <a:ext cx="320943" cy="392133"/>
            <a:chOff x="4632229" y="1333902"/>
            <a:chExt cx="320943" cy="392133"/>
          </a:xfrm>
        </p:grpSpPr>
        <p:sp>
          <p:nvSpPr>
            <p:cNvPr id="25" name="Google Shape;1133;p71"/>
            <p:cNvSpPr/>
            <p:nvPr/>
          </p:nvSpPr>
          <p:spPr>
            <a:xfrm>
              <a:off x="4632229" y="1333902"/>
              <a:ext cx="320943" cy="392133"/>
            </a:xfrm>
            <a:custGeom>
              <a:avLst/>
              <a:gdLst/>
              <a:ahLst/>
              <a:cxnLst/>
              <a:rect l="l" t="t" r="r" b="b"/>
              <a:pathLst>
                <a:path w="14201" h="17351" extrusionOk="0">
                  <a:moveTo>
                    <a:pt x="13183" y="1018"/>
                  </a:moveTo>
                  <a:lnTo>
                    <a:pt x="13183" y="14298"/>
                  </a:lnTo>
                  <a:lnTo>
                    <a:pt x="3054" y="14298"/>
                  </a:lnTo>
                  <a:lnTo>
                    <a:pt x="3054" y="1018"/>
                  </a:lnTo>
                  <a:close/>
                  <a:moveTo>
                    <a:pt x="2036" y="1018"/>
                  </a:moveTo>
                  <a:lnTo>
                    <a:pt x="2036" y="14298"/>
                  </a:lnTo>
                  <a:lnTo>
                    <a:pt x="1261" y="14298"/>
                  </a:lnTo>
                  <a:lnTo>
                    <a:pt x="1018" y="14395"/>
                  </a:lnTo>
                  <a:lnTo>
                    <a:pt x="1018" y="1988"/>
                  </a:lnTo>
                  <a:lnTo>
                    <a:pt x="1018" y="1794"/>
                  </a:lnTo>
                  <a:lnTo>
                    <a:pt x="1067" y="1600"/>
                  </a:lnTo>
                  <a:lnTo>
                    <a:pt x="1164" y="1454"/>
                  </a:lnTo>
                  <a:lnTo>
                    <a:pt x="1309" y="1309"/>
                  </a:lnTo>
                  <a:lnTo>
                    <a:pt x="1455" y="1164"/>
                  </a:lnTo>
                  <a:lnTo>
                    <a:pt x="1600" y="1067"/>
                  </a:lnTo>
                  <a:lnTo>
                    <a:pt x="1794" y="1018"/>
                  </a:lnTo>
                  <a:close/>
                  <a:moveTo>
                    <a:pt x="13183" y="15315"/>
                  </a:moveTo>
                  <a:lnTo>
                    <a:pt x="13183" y="16333"/>
                  </a:lnTo>
                  <a:lnTo>
                    <a:pt x="1503" y="16333"/>
                  </a:lnTo>
                  <a:lnTo>
                    <a:pt x="1309" y="16285"/>
                  </a:lnTo>
                  <a:lnTo>
                    <a:pt x="1164" y="16188"/>
                  </a:lnTo>
                  <a:lnTo>
                    <a:pt x="1067" y="15994"/>
                  </a:lnTo>
                  <a:lnTo>
                    <a:pt x="1018" y="15800"/>
                  </a:lnTo>
                  <a:lnTo>
                    <a:pt x="1067" y="15606"/>
                  </a:lnTo>
                  <a:lnTo>
                    <a:pt x="1164" y="15461"/>
                  </a:lnTo>
                  <a:lnTo>
                    <a:pt x="1309" y="15364"/>
                  </a:lnTo>
                  <a:lnTo>
                    <a:pt x="1503" y="15315"/>
                  </a:lnTo>
                  <a:close/>
                  <a:moveTo>
                    <a:pt x="1988" y="0"/>
                  </a:moveTo>
                  <a:lnTo>
                    <a:pt x="1600" y="49"/>
                  </a:lnTo>
                  <a:lnTo>
                    <a:pt x="1212" y="146"/>
                  </a:lnTo>
                  <a:lnTo>
                    <a:pt x="873" y="340"/>
                  </a:lnTo>
                  <a:lnTo>
                    <a:pt x="582" y="582"/>
                  </a:lnTo>
                  <a:lnTo>
                    <a:pt x="340" y="873"/>
                  </a:lnTo>
                  <a:lnTo>
                    <a:pt x="146" y="1212"/>
                  </a:lnTo>
                  <a:lnTo>
                    <a:pt x="49" y="1600"/>
                  </a:lnTo>
                  <a:lnTo>
                    <a:pt x="1" y="1988"/>
                  </a:lnTo>
                  <a:lnTo>
                    <a:pt x="1" y="15800"/>
                  </a:lnTo>
                  <a:lnTo>
                    <a:pt x="1" y="16139"/>
                  </a:lnTo>
                  <a:lnTo>
                    <a:pt x="98" y="16382"/>
                  </a:lnTo>
                  <a:lnTo>
                    <a:pt x="243" y="16672"/>
                  </a:lnTo>
                  <a:lnTo>
                    <a:pt x="437" y="16866"/>
                  </a:lnTo>
                  <a:lnTo>
                    <a:pt x="679" y="17060"/>
                  </a:lnTo>
                  <a:lnTo>
                    <a:pt x="921" y="17205"/>
                  </a:lnTo>
                  <a:lnTo>
                    <a:pt x="1212" y="17302"/>
                  </a:lnTo>
                  <a:lnTo>
                    <a:pt x="1503" y="17351"/>
                  </a:lnTo>
                  <a:lnTo>
                    <a:pt x="13716" y="17351"/>
                  </a:lnTo>
                  <a:lnTo>
                    <a:pt x="13910" y="17302"/>
                  </a:lnTo>
                  <a:lnTo>
                    <a:pt x="14055" y="17205"/>
                  </a:lnTo>
                  <a:lnTo>
                    <a:pt x="14152" y="17012"/>
                  </a:lnTo>
                  <a:lnTo>
                    <a:pt x="14201" y="16818"/>
                  </a:lnTo>
                  <a:lnTo>
                    <a:pt x="14201" y="485"/>
                  </a:lnTo>
                  <a:lnTo>
                    <a:pt x="14152" y="291"/>
                  </a:lnTo>
                  <a:lnTo>
                    <a:pt x="14055" y="146"/>
                  </a:lnTo>
                  <a:lnTo>
                    <a:pt x="13910" y="49"/>
                  </a:lnTo>
                  <a:lnTo>
                    <a:pt x="13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4;p71"/>
            <p:cNvSpPr/>
            <p:nvPr/>
          </p:nvSpPr>
          <p:spPr>
            <a:xfrm>
              <a:off x="4747240" y="1391961"/>
              <a:ext cx="138018" cy="138018"/>
            </a:xfrm>
            <a:custGeom>
              <a:avLst/>
              <a:gdLst/>
              <a:ahLst/>
              <a:cxnLst/>
              <a:rect l="l" t="t" r="r" b="b"/>
              <a:pathLst>
                <a:path w="6107" h="6107" extrusionOk="0">
                  <a:moveTo>
                    <a:pt x="1115" y="1018"/>
                  </a:moveTo>
                  <a:lnTo>
                    <a:pt x="1309" y="1066"/>
                  </a:lnTo>
                  <a:lnTo>
                    <a:pt x="1551" y="1115"/>
                  </a:lnTo>
                  <a:lnTo>
                    <a:pt x="1842" y="1309"/>
                  </a:lnTo>
                  <a:lnTo>
                    <a:pt x="2230" y="1503"/>
                  </a:lnTo>
                  <a:lnTo>
                    <a:pt x="1503" y="2229"/>
                  </a:lnTo>
                  <a:lnTo>
                    <a:pt x="1309" y="1842"/>
                  </a:lnTo>
                  <a:lnTo>
                    <a:pt x="1115" y="1551"/>
                  </a:lnTo>
                  <a:lnTo>
                    <a:pt x="1067" y="1309"/>
                  </a:lnTo>
                  <a:lnTo>
                    <a:pt x="1018" y="1115"/>
                  </a:lnTo>
                  <a:lnTo>
                    <a:pt x="1018" y="1018"/>
                  </a:lnTo>
                  <a:close/>
                  <a:moveTo>
                    <a:pt x="5089" y="1018"/>
                  </a:moveTo>
                  <a:lnTo>
                    <a:pt x="5089" y="1115"/>
                  </a:lnTo>
                  <a:lnTo>
                    <a:pt x="5041" y="1309"/>
                  </a:lnTo>
                  <a:lnTo>
                    <a:pt x="4944" y="1551"/>
                  </a:lnTo>
                  <a:lnTo>
                    <a:pt x="4798" y="1842"/>
                  </a:lnTo>
                  <a:lnTo>
                    <a:pt x="4605" y="2229"/>
                  </a:lnTo>
                  <a:lnTo>
                    <a:pt x="4217" y="1842"/>
                  </a:lnTo>
                  <a:lnTo>
                    <a:pt x="3878" y="1503"/>
                  </a:lnTo>
                  <a:lnTo>
                    <a:pt x="4217" y="1309"/>
                  </a:lnTo>
                  <a:lnTo>
                    <a:pt x="4556" y="1115"/>
                  </a:lnTo>
                  <a:lnTo>
                    <a:pt x="4798" y="1066"/>
                  </a:lnTo>
                  <a:lnTo>
                    <a:pt x="4944" y="1018"/>
                  </a:lnTo>
                  <a:close/>
                  <a:moveTo>
                    <a:pt x="3054" y="2133"/>
                  </a:moveTo>
                  <a:lnTo>
                    <a:pt x="3538" y="2569"/>
                  </a:lnTo>
                  <a:lnTo>
                    <a:pt x="3975" y="3053"/>
                  </a:lnTo>
                  <a:lnTo>
                    <a:pt x="3538" y="3538"/>
                  </a:lnTo>
                  <a:lnTo>
                    <a:pt x="3054" y="3974"/>
                  </a:lnTo>
                  <a:lnTo>
                    <a:pt x="2569" y="3538"/>
                  </a:lnTo>
                  <a:lnTo>
                    <a:pt x="2133" y="3053"/>
                  </a:lnTo>
                  <a:lnTo>
                    <a:pt x="2569" y="2569"/>
                  </a:lnTo>
                  <a:lnTo>
                    <a:pt x="3054" y="2133"/>
                  </a:lnTo>
                  <a:close/>
                  <a:moveTo>
                    <a:pt x="1503" y="3877"/>
                  </a:moveTo>
                  <a:lnTo>
                    <a:pt x="1842" y="4217"/>
                  </a:lnTo>
                  <a:lnTo>
                    <a:pt x="2230" y="4604"/>
                  </a:lnTo>
                  <a:lnTo>
                    <a:pt x="1842" y="4798"/>
                  </a:lnTo>
                  <a:lnTo>
                    <a:pt x="1551" y="4944"/>
                  </a:lnTo>
                  <a:lnTo>
                    <a:pt x="1309" y="5040"/>
                  </a:lnTo>
                  <a:lnTo>
                    <a:pt x="1115" y="5089"/>
                  </a:lnTo>
                  <a:lnTo>
                    <a:pt x="1018" y="5089"/>
                  </a:lnTo>
                  <a:lnTo>
                    <a:pt x="1018" y="4992"/>
                  </a:lnTo>
                  <a:lnTo>
                    <a:pt x="1067" y="4798"/>
                  </a:lnTo>
                  <a:lnTo>
                    <a:pt x="1115" y="4556"/>
                  </a:lnTo>
                  <a:lnTo>
                    <a:pt x="1309" y="4217"/>
                  </a:lnTo>
                  <a:lnTo>
                    <a:pt x="1503" y="3877"/>
                  </a:lnTo>
                  <a:close/>
                  <a:moveTo>
                    <a:pt x="4605" y="3877"/>
                  </a:moveTo>
                  <a:lnTo>
                    <a:pt x="4798" y="4217"/>
                  </a:lnTo>
                  <a:lnTo>
                    <a:pt x="4944" y="4556"/>
                  </a:lnTo>
                  <a:lnTo>
                    <a:pt x="5041" y="4798"/>
                  </a:lnTo>
                  <a:lnTo>
                    <a:pt x="5089" y="4992"/>
                  </a:lnTo>
                  <a:lnTo>
                    <a:pt x="5089" y="5089"/>
                  </a:lnTo>
                  <a:lnTo>
                    <a:pt x="4944" y="5089"/>
                  </a:lnTo>
                  <a:lnTo>
                    <a:pt x="4798" y="5040"/>
                  </a:lnTo>
                  <a:lnTo>
                    <a:pt x="4556" y="4944"/>
                  </a:lnTo>
                  <a:lnTo>
                    <a:pt x="4217" y="4798"/>
                  </a:lnTo>
                  <a:lnTo>
                    <a:pt x="3878" y="4604"/>
                  </a:lnTo>
                  <a:lnTo>
                    <a:pt x="4217" y="4217"/>
                  </a:lnTo>
                  <a:lnTo>
                    <a:pt x="4605" y="3877"/>
                  </a:lnTo>
                  <a:close/>
                  <a:moveTo>
                    <a:pt x="921" y="0"/>
                  </a:moveTo>
                  <a:lnTo>
                    <a:pt x="727" y="49"/>
                  </a:lnTo>
                  <a:lnTo>
                    <a:pt x="534" y="97"/>
                  </a:lnTo>
                  <a:lnTo>
                    <a:pt x="388" y="194"/>
                  </a:lnTo>
                  <a:lnTo>
                    <a:pt x="291" y="291"/>
                  </a:lnTo>
                  <a:lnTo>
                    <a:pt x="194" y="388"/>
                  </a:lnTo>
                  <a:lnTo>
                    <a:pt x="97" y="533"/>
                  </a:lnTo>
                  <a:lnTo>
                    <a:pt x="49" y="727"/>
                  </a:lnTo>
                  <a:lnTo>
                    <a:pt x="0" y="921"/>
                  </a:lnTo>
                  <a:lnTo>
                    <a:pt x="0" y="1163"/>
                  </a:lnTo>
                  <a:lnTo>
                    <a:pt x="49" y="1454"/>
                  </a:lnTo>
                  <a:lnTo>
                    <a:pt x="146" y="1793"/>
                  </a:lnTo>
                  <a:lnTo>
                    <a:pt x="291" y="2181"/>
                  </a:lnTo>
                  <a:lnTo>
                    <a:pt x="534" y="2617"/>
                  </a:lnTo>
                  <a:lnTo>
                    <a:pt x="824" y="3053"/>
                  </a:lnTo>
                  <a:lnTo>
                    <a:pt x="534" y="3490"/>
                  </a:lnTo>
                  <a:lnTo>
                    <a:pt x="291" y="3926"/>
                  </a:lnTo>
                  <a:lnTo>
                    <a:pt x="146" y="4313"/>
                  </a:lnTo>
                  <a:lnTo>
                    <a:pt x="49" y="4604"/>
                  </a:lnTo>
                  <a:lnTo>
                    <a:pt x="0" y="4895"/>
                  </a:lnTo>
                  <a:lnTo>
                    <a:pt x="0" y="5137"/>
                  </a:lnTo>
                  <a:lnTo>
                    <a:pt x="49" y="5380"/>
                  </a:lnTo>
                  <a:lnTo>
                    <a:pt x="97" y="5525"/>
                  </a:lnTo>
                  <a:lnTo>
                    <a:pt x="194" y="5670"/>
                  </a:lnTo>
                  <a:lnTo>
                    <a:pt x="291" y="5816"/>
                  </a:lnTo>
                  <a:lnTo>
                    <a:pt x="437" y="5913"/>
                  </a:lnTo>
                  <a:lnTo>
                    <a:pt x="582" y="6010"/>
                  </a:lnTo>
                  <a:lnTo>
                    <a:pt x="824" y="6058"/>
                  </a:lnTo>
                  <a:lnTo>
                    <a:pt x="1067" y="6107"/>
                  </a:lnTo>
                  <a:lnTo>
                    <a:pt x="1261" y="6058"/>
                  </a:lnTo>
                  <a:lnTo>
                    <a:pt x="1551" y="6010"/>
                  </a:lnTo>
                  <a:lnTo>
                    <a:pt x="1842" y="5913"/>
                  </a:lnTo>
                  <a:lnTo>
                    <a:pt x="2181" y="5767"/>
                  </a:lnTo>
                  <a:lnTo>
                    <a:pt x="2618" y="5574"/>
                  </a:lnTo>
                  <a:lnTo>
                    <a:pt x="3054" y="5234"/>
                  </a:lnTo>
                  <a:lnTo>
                    <a:pt x="3490" y="5574"/>
                  </a:lnTo>
                  <a:lnTo>
                    <a:pt x="3926" y="5767"/>
                  </a:lnTo>
                  <a:lnTo>
                    <a:pt x="4265" y="5913"/>
                  </a:lnTo>
                  <a:lnTo>
                    <a:pt x="4556" y="6010"/>
                  </a:lnTo>
                  <a:lnTo>
                    <a:pt x="4798" y="6058"/>
                  </a:lnTo>
                  <a:lnTo>
                    <a:pt x="5041" y="6107"/>
                  </a:lnTo>
                  <a:lnTo>
                    <a:pt x="5283" y="6058"/>
                  </a:lnTo>
                  <a:lnTo>
                    <a:pt x="5477" y="6010"/>
                  </a:lnTo>
                  <a:lnTo>
                    <a:pt x="5671" y="5913"/>
                  </a:lnTo>
                  <a:lnTo>
                    <a:pt x="5816" y="5816"/>
                  </a:lnTo>
                  <a:lnTo>
                    <a:pt x="5913" y="5670"/>
                  </a:lnTo>
                  <a:lnTo>
                    <a:pt x="5962" y="5525"/>
                  </a:lnTo>
                  <a:lnTo>
                    <a:pt x="6059" y="5380"/>
                  </a:lnTo>
                  <a:lnTo>
                    <a:pt x="6107" y="5137"/>
                  </a:lnTo>
                  <a:lnTo>
                    <a:pt x="6107" y="4895"/>
                  </a:lnTo>
                  <a:lnTo>
                    <a:pt x="6059" y="4604"/>
                  </a:lnTo>
                  <a:lnTo>
                    <a:pt x="5962" y="4313"/>
                  </a:lnTo>
                  <a:lnTo>
                    <a:pt x="5768" y="3926"/>
                  </a:lnTo>
                  <a:lnTo>
                    <a:pt x="5574" y="3490"/>
                  </a:lnTo>
                  <a:lnTo>
                    <a:pt x="5235" y="3053"/>
                  </a:lnTo>
                  <a:lnTo>
                    <a:pt x="5574" y="2617"/>
                  </a:lnTo>
                  <a:lnTo>
                    <a:pt x="5768" y="2181"/>
                  </a:lnTo>
                  <a:lnTo>
                    <a:pt x="5962" y="1793"/>
                  </a:lnTo>
                  <a:lnTo>
                    <a:pt x="6059" y="1454"/>
                  </a:lnTo>
                  <a:lnTo>
                    <a:pt x="6107" y="1163"/>
                  </a:lnTo>
                  <a:lnTo>
                    <a:pt x="6107" y="921"/>
                  </a:lnTo>
                  <a:lnTo>
                    <a:pt x="6059" y="727"/>
                  </a:lnTo>
                  <a:lnTo>
                    <a:pt x="5962" y="533"/>
                  </a:lnTo>
                  <a:lnTo>
                    <a:pt x="5913" y="388"/>
                  </a:lnTo>
                  <a:lnTo>
                    <a:pt x="5816" y="291"/>
                  </a:lnTo>
                  <a:lnTo>
                    <a:pt x="5671" y="194"/>
                  </a:lnTo>
                  <a:lnTo>
                    <a:pt x="5525" y="97"/>
                  </a:lnTo>
                  <a:lnTo>
                    <a:pt x="5380" y="49"/>
                  </a:lnTo>
                  <a:lnTo>
                    <a:pt x="5138" y="0"/>
                  </a:lnTo>
                  <a:lnTo>
                    <a:pt x="4895" y="0"/>
                  </a:lnTo>
                  <a:lnTo>
                    <a:pt x="4605" y="49"/>
                  </a:lnTo>
                  <a:lnTo>
                    <a:pt x="4314" y="145"/>
                  </a:lnTo>
                  <a:lnTo>
                    <a:pt x="3926" y="291"/>
                  </a:lnTo>
                  <a:lnTo>
                    <a:pt x="3490" y="533"/>
                  </a:lnTo>
                  <a:lnTo>
                    <a:pt x="3054" y="824"/>
                  </a:lnTo>
                  <a:lnTo>
                    <a:pt x="2618" y="533"/>
                  </a:lnTo>
                  <a:lnTo>
                    <a:pt x="2181" y="291"/>
                  </a:lnTo>
                  <a:lnTo>
                    <a:pt x="1794" y="145"/>
                  </a:lnTo>
                  <a:lnTo>
                    <a:pt x="1454" y="49"/>
                  </a:lnTo>
                  <a:lnTo>
                    <a:pt x="1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5;p71"/>
            <p:cNvSpPr/>
            <p:nvPr/>
          </p:nvSpPr>
          <p:spPr>
            <a:xfrm>
              <a:off x="4740664" y="1552964"/>
              <a:ext cx="151171" cy="23029"/>
            </a:xfrm>
            <a:custGeom>
              <a:avLst/>
              <a:gdLst/>
              <a:ahLst/>
              <a:cxnLst/>
              <a:rect l="l" t="t" r="r" b="b"/>
              <a:pathLst>
                <a:path w="6689" h="1019" extrusionOk="0">
                  <a:moveTo>
                    <a:pt x="485" y="0"/>
                  </a:moveTo>
                  <a:lnTo>
                    <a:pt x="291" y="49"/>
                  </a:lnTo>
                  <a:lnTo>
                    <a:pt x="146" y="146"/>
                  </a:lnTo>
                  <a:lnTo>
                    <a:pt x="49" y="291"/>
                  </a:lnTo>
                  <a:lnTo>
                    <a:pt x="1" y="485"/>
                  </a:lnTo>
                  <a:lnTo>
                    <a:pt x="49" y="679"/>
                  </a:lnTo>
                  <a:lnTo>
                    <a:pt x="146" y="873"/>
                  </a:lnTo>
                  <a:lnTo>
                    <a:pt x="291" y="970"/>
                  </a:lnTo>
                  <a:lnTo>
                    <a:pt x="485" y="1018"/>
                  </a:lnTo>
                  <a:lnTo>
                    <a:pt x="6156" y="1018"/>
                  </a:lnTo>
                  <a:lnTo>
                    <a:pt x="6350" y="970"/>
                  </a:lnTo>
                  <a:lnTo>
                    <a:pt x="6543" y="873"/>
                  </a:lnTo>
                  <a:lnTo>
                    <a:pt x="6640" y="679"/>
                  </a:lnTo>
                  <a:lnTo>
                    <a:pt x="6689" y="485"/>
                  </a:lnTo>
                  <a:lnTo>
                    <a:pt x="6640" y="291"/>
                  </a:lnTo>
                  <a:lnTo>
                    <a:pt x="6543" y="146"/>
                  </a:lnTo>
                  <a:lnTo>
                    <a:pt x="6350" y="49"/>
                  </a:lnTo>
                  <a:lnTo>
                    <a:pt x="6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6;p71"/>
            <p:cNvSpPr/>
            <p:nvPr/>
          </p:nvSpPr>
          <p:spPr>
            <a:xfrm>
              <a:off x="4740664" y="1598955"/>
              <a:ext cx="151171" cy="23029"/>
            </a:xfrm>
            <a:custGeom>
              <a:avLst/>
              <a:gdLst/>
              <a:ahLst/>
              <a:cxnLst/>
              <a:rect l="l" t="t" r="r" b="b"/>
              <a:pathLst>
                <a:path w="6689" h="1019" extrusionOk="0">
                  <a:moveTo>
                    <a:pt x="485" y="1"/>
                  </a:moveTo>
                  <a:lnTo>
                    <a:pt x="291" y="49"/>
                  </a:lnTo>
                  <a:lnTo>
                    <a:pt x="146" y="146"/>
                  </a:lnTo>
                  <a:lnTo>
                    <a:pt x="49" y="292"/>
                  </a:lnTo>
                  <a:lnTo>
                    <a:pt x="1" y="486"/>
                  </a:lnTo>
                  <a:lnTo>
                    <a:pt x="49" y="679"/>
                  </a:lnTo>
                  <a:lnTo>
                    <a:pt x="146" y="873"/>
                  </a:lnTo>
                  <a:lnTo>
                    <a:pt x="291" y="970"/>
                  </a:lnTo>
                  <a:lnTo>
                    <a:pt x="485" y="1019"/>
                  </a:lnTo>
                  <a:lnTo>
                    <a:pt x="6156" y="1019"/>
                  </a:lnTo>
                  <a:lnTo>
                    <a:pt x="6350" y="970"/>
                  </a:lnTo>
                  <a:lnTo>
                    <a:pt x="6543" y="873"/>
                  </a:lnTo>
                  <a:lnTo>
                    <a:pt x="6640" y="679"/>
                  </a:lnTo>
                  <a:lnTo>
                    <a:pt x="6689" y="486"/>
                  </a:lnTo>
                  <a:lnTo>
                    <a:pt x="6640" y="292"/>
                  </a:lnTo>
                  <a:lnTo>
                    <a:pt x="6543" y="146"/>
                  </a:lnTo>
                  <a:lnTo>
                    <a:pt x="6350" y="49"/>
                  </a:lnTo>
                  <a:lnTo>
                    <a:pt x="6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148;p71"/>
          <p:cNvGrpSpPr/>
          <p:nvPr/>
        </p:nvGrpSpPr>
        <p:grpSpPr>
          <a:xfrm>
            <a:off x="5518535" y="3212851"/>
            <a:ext cx="392133" cy="391048"/>
            <a:chOff x="5998083" y="1333902"/>
            <a:chExt cx="392133" cy="391048"/>
          </a:xfrm>
        </p:grpSpPr>
        <p:sp>
          <p:nvSpPr>
            <p:cNvPr id="41" name="Google Shape;1149;p71"/>
            <p:cNvSpPr/>
            <p:nvPr/>
          </p:nvSpPr>
          <p:spPr>
            <a:xfrm>
              <a:off x="5998083" y="1333902"/>
              <a:ext cx="392133" cy="391048"/>
            </a:xfrm>
            <a:custGeom>
              <a:avLst/>
              <a:gdLst/>
              <a:ahLst/>
              <a:cxnLst/>
              <a:rect l="l" t="t" r="r" b="b"/>
              <a:pathLst>
                <a:path w="17351" h="17303" extrusionOk="0">
                  <a:moveTo>
                    <a:pt x="9790" y="1018"/>
                  </a:moveTo>
                  <a:lnTo>
                    <a:pt x="10178" y="2618"/>
                  </a:lnTo>
                  <a:lnTo>
                    <a:pt x="10227" y="2763"/>
                  </a:lnTo>
                  <a:lnTo>
                    <a:pt x="10275" y="2860"/>
                  </a:lnTo>
                  <a:lnTo>
                    <a:pt x="10372" y="2957"/>
                  </a:lnTo>
                  <a:lnTo>
                    <a:pt x="10517" y="3005"/>
                  </a:lnTo>
                  <a:lnTo>
                    <a:pt x="10954" y="3151"/>
                  </a:lnTo>
                  <a:lnTo>
                    <a:pt x="11341" y="3345"/>
                  </a:lnTo>
                  <a:lnTo>
                    <a:pt x="11487" y="3393"/>
                  </a:lnTo>
                  <a:lnTo>
                    <a:pt x="11632" y="3441"/>
                  </a:lnTo>
                  <a:lnTo>
                    <a:pt x="11729" y="3393"/>
                  </a:lnTo>
                  <a:lnTo>
                    <a:pt x="11874" y="3345"/>
                  </a:lnTo>
                  <a:lnTo>
                    <a:pt x="13280" y="2424"/>
                  </a:lnTo>
                  <a:lnTo>
                    <a:pt x="14879" y="4023"/>
                  </a:lnTo>
                  <a:lnTo>
                    <a:pt x="13958" y="5477"/>
                  </a:lnTo>
                  <a:lnTo>
                    <a:pt x="13910" y="5574"/>
                  </a:lnTo>
                  <a:lnTo>
                    <a:pt x="13910" y="5719"/>
                  </a:lnTo>
                  <a:lnTo>
                    <a:pt x="13910" y="5816"/>
                  </a:lnTo>
                  <a:lnTo>
                    <a:pt x="13958" y="5962"/>
                  </a:lnTo>
                  <a:lnTo>
                    <a:pt x="14152" y="6398"/>
                  </a:lnTo>
                  <a:lnTo>
                    <a:pt x="14298" y="6834"/>
                  </a:lnTo>
                  <a:lnTo>
                    <a:pt x="14346" y="6931"/>
                  </a:lnTo>
                  <a:lnTo>
                    <a:pt x="14443" y="7028"/>
                  </a:lnTo>
                  <a:lnTo>
                    <a:pt x="14540" y="7125"/>
                  </a:lnTo>
                  <a:lnTo>
                    <a:pt x="14685" y="7173"/>
                  </a:lnTo>
                  <a:lnTo>
                    <a:pt x="16333" y="7513"/>
                  </a:lnTo>
                  <a:lnTo>
                    <a:pt x="16333" y="9790"/>
                  </a:lnTo>
                  <a:lnTo>
                    <a:pt x="14685" y="10130"/>
                  </a:lnTo>
                  <a:lnTo>
                    <a:pt x="14540" y="10178"/>
                  </a:lnTo>
                  <a:lnTo>
                    <a:pt x="14443" y="10275"/>
                  </a:lnTo>
                  <a:lnTo>
                    <a:pt x="14346" y="10372"/>
                  </a:lnTo>
                  <a:lnTo>
                    <a:pt x="14298" y="10469"/>
                  </a:lnTo>
                  <a:lnTo>
                    <a:pt x="14152" y="10905"/>
                  </a:lnTo>
                  <a:lnTo>
                    <a:pt x="13958" y="11341"/>
                  </a:lnTo>
                  <a:lnTo>
                    <a:pt x="13910" y="11438"/>
                  </a:lnTo>
                  <a:lnTo>
                    <a:pt x="13910" y="11584"/>
                  </a:lnTo>
                  <a:lnTo>
                    <a:pt x="13910" y="11729"/>
                  </a:lnTo>
                  <a:lnTo>
                    <a:pt x="13958" y="11826"/>
                  </a:lnTo>
                  <a:lnTo>
                    <a:pt x="14879" y="13280"/>
                  </a:lnTo>
                  <a:lnTo>
                    <a:pt x="13280" y="14879"/>
                  </a:lnTo>
                  <a:lnTo>
                    <a:pt x="11874" y="13958"/>
                  </a:lnTo>
                  <a:lnTo>
                    <a:pt x="11729" y="13910"/>
                  </a:lnTo>
                  <a:lnTo>
                    <a:pt x="11632" y="13861"/>
                  </a:lnTo>
                  <a:lnTo>
                    <a:pt x="11487" y="13910"/>
                  </a:lnTo>
                  <a:lnTo>
                    <a:pt x="11341" y="13910"/>
                  </a:lnTo>
                  <a:lnTo>
                    <a:pt x="10954" y="14104"/>
                  </a:lnTo>
                  <a:lnTo>
                    <a:pt x="10517" y="14298"/>
                  </a:lnTo>
                  <a:lnTo>
                    <a:pt x="10372" y="14346"/>
                  </a:lnTo>
                  <a:lnTo>
                    <a:pt x="10275" y="14443"/>
                  </a:lnTo>
                  <a:lnTo>
                    <a:pt x="10227" y="14540"/>
                  </a:lnTo>
                  <a:lnTo>
                    <a:pt x="10178" y="14637"/>
                  </a:lnTo>
                  <a:lnTo>
                    <a:pt x="9790" y="16285"/>
                  </a:lnTo>
                  <a:lnTo>
                    <a:pt x="7561" y="16285"/>
                  </a:lnTo>
                  <a:lnTo>
                    <a:pt x="7173" y="14637"/>
                  </a:lnTo>
                  <a:lnTo>
                    <a:pt x="7125" y="14540"/>
                  </a:lnTo>
                  <a:lnTo>
                    <a:pt x="7028" y="14443"/>
                  </a:lnTo>
                  <a:lnTo>
                    <a:pt x="6931" y="14346"/>
                  </a:lnTo>
                  <a:lnTo>
                    <a:pt x="6834" y="14298"/>
                  </a:lnTo>
                  <a:lnTo>
                    <a:pt x="6398" y="14104"/>
                  </a:lnTo>
                  <a:lnTo>
                    <a:pt x="5962" y="13910"/>
                  </a:lnTo>
                  <a:lnTo>
                    <a:pt x="5865" y="13910"/>
                  </a:lnTo>
                  <a:lnTo>
                    <a:pt x="5719" y="13861"/>
                  </a:lnTo>
                  <a:lnTo>
                    <a:pt x="5622" y="13910"/>
                  </a:lnTo>
                  <a:lnTo>
                    <a:pt x="5477" y="13958"/>
                  </a:lnTo>
                  <a:lnTo>
                    <a:pt x="4072" y="14879"/>
                  </a:lnTo>
                  <a:lnTo>
                    <a:pt x="2472" y="13280"/>
                  </a:lnTo>
                  <a:lnTo>
                    <a:pt x="3345" y="11826"/>
                  </a:lnTo>
                  <a:lnTo>
                    <a:pt x="3442" y="11729"/>
                  </a:lnTo>
                  <a:lnTo>
                    <a:pt x="3442" y="11584"/>
                  </a:lnTo>
                  <a:lnTo>
                    <a:pt x="3442" y="11438"/>
                  </a:lnTo>
                  <a:lnTo>
                    <a:pt x="3393" y="11341"/>
                  </a:lnTo>
                  <a:lnTo>
                    <a:pt x="3199" y="10905"/>
                  </a:lnTo>
                  <a:lnTo>
                    <a:pt x="3054" y="10469"/>
                  </a:lnTo>
                  <a:lnTo>
                    <a:pt x="2957" y="10372"/>
                  </a:lnTo>
                  <a:lnTo>
                    <a:pt x="2908" y="10275"/>
                  </a:lnTo>
                  <a:lnTo>
                    <a:pt x="2763" y="10178"/>
                  </a:lnTo>
                  <a:lnTo>
                    <a:pt x="2666" y="10130"/>
                  </a:lnTo>
                  <a:lnTo>
                    <a:pt x="1018" y="9790"/>
                  </a:lnTo>
                  <a:lnTo>
                    <a:pt x="1018" y="7513"/>
                  </a:lnTo>
                  <a:lnTo>
                    <a:pt x="2666" y="7173"/>
                  </a:lnTo>
                  <a:lnTo>
                    <a:pt x="2763" y="7125"/>
                  </a:lnTo>
                  <a:lnTo>
                    <a:pt x="2908" y="7028"/>
                  </a:lnTo>
                  <a:lnTo>
                    <a:pt x="2957" y="6931"/>
                  </a:lnTo>
                  <a:lnTo>
                    <a:pt x="3054" y="6834"/>
                  </a:lnTo>
                  <a:lnTo>
                    <a:pt x="3199" y="6398"/>
                  </a:lnTo>
                  <a:lnTo>
                    <a:pt x="3393" y="5962"/>
                  </a:lnTo>
                  <a:lnTo>
                    <a:pt x="3442" y="5816"/>
                  </a:lnTo>
                  <a:lnTo>
                    <a:pt x="3442" y="5719"/>
                  </a:lnTo>
                  <a:lnTo>
                    <a:pt x="3442" y="5574"/>
                  </a:lnTo>
                  <a:lnTo>
                    <a:pt x="3345" y="5477"/>
                  </a:lnTo>
                  <a:lnTo>
                    <a:pt x="2472" y="4023"/>
                  </a:lnTo>
                  <a:lnTo>
                    <a:pt x="4072" y="2424"/>
                  </a:lnTo>
                  <a:lnTo>
                    <a:pt x="5477" y="3345"/>
                  </a:lnTo>
                  <a:lnTo>
                    <a:pt x="5622" y="3393"/>
                  </a:lnTo>
                  <a:lnTo>
                    <a:pt x="5719" y="3441"/>
                  </a:lnTo>
                  <a:lnTo>
                    <a:pt x="5865" y="3393"/>
                  </a:lnTo>
                  <a:lnTo>
                    <a:pt x="5962" y="3345"/>
                  </a:lnTo>
                  <a:lnTo>
                    <a:pt x="6398" y="3151"/>
                  </a:lnTo>
                  <a:lnTo>
                    <a:pt x="6834" y="3005"/>
                  </a:lnTo>
                  <a:lnTo>
                    <a:pt x="6931" y="2957"/>
                  </a:lnTo>
                  <a:lnTo>
                    <a:pt x="7028" y="2860"/>
                  </a:lnTo>
                  <a:lnTo>
                    <a:pt x="7125" y="2763"/>
                  </a:lnTo>
                  <a:lnTo>
                    <a:pt x="7173" y="2618"/>
                  </a:lnTo>
                  <a:lnTo>
                    <a:pt x="7561" y="1018"/>
                  </a:lnTo>
                  <a:close/>
                  <a:moveTo>
                    <a:pt x="6979" y="0"/>
                  </a:moveTo>
                  <a:lnTo>
                    <a:pt x="6834" y="97"/>
                  </a:lnTo>
                  <a:lnTo>
                    <a:pt x="6689" y="194"/>
                  </a:lnTo>
                  <a:lnTo>
                    <a:pt x="6640" y="388"/>
                  </a:lnTo>
                  <a:lnTo>
                    <a:pt x="6253" y="2133"/>
                  </a:lnTo>
                  <a:lnTo>
                    <a:pt x="5768" y="2327"/>
                  </a:lnTo>
                  <a:lnTo>
                    <a:pt x="4265" y="1357"/>
                  </a:lnTo>
                  <a:lnTo>
                    <a:pt x="4120" y="1309"/>
                  </a:lnTo>
                  <a:lnTo>
                    <a:pt x="3926" y="1261"/>
                  </a:lnTo>
                  <a:lnTo>
                    <a:pt x="3781" y="1309"/>
                  </a:lnTo>
                  <a:lnTo>
                    <a:pt x="3635" y="1406"/>
                  </a:lnTo>
                  <a:lnTo>
                    <a:pt x="1454" y="3587"/>
                  </a:lnTo>
                  <a:lnTo>
                    <a:pt x="1358" y="3732"/>
                  </a:lnTo>
                  <a:lnTo>
                    <a:pt x="1309" y="3926"/>
                  </a:lnTo>
                  <a:lnTo>
                    <a:pt x="1309" y="4072"/>
                  </a:lnTo>
                  <a:lnTo>
                    <a:pt x="1358" y="4217"/>
                  </a:lnTo>
                  <a:lnTo>
                    <a:pt x="2375" y="5768"/>
                  </a:lnTo>
                  <a:lnTo>
                    <a:pt x="2181" y="6204"/>
                  </a:lnTo>
                  <a:lnTo>
                    <a:pt x="388" y="6592"/>
                  </a:lnTo>
                  <a:lnTo>
                    <a:pt x="243" y="6689"/>
                  </a:lnTo>
                  <a:lnTo>
                    <a:pt x="97" y="6786"/>
                  </a:lnTo>
                  <a:lnTo>
                    <a:pt x="49" y="6931"/>
                  </a:lnTo>
                  <a:lnTo>
                    <a:pt x="1" y="7125"/>
                  </a:lnTo>
                  <a:lnTo>
                    <a:pt x="1" y="10178"/>
                  </a:lnTo>
                  <a:lnTo>
                    <a:pt x="49" y="10372"/>
                  </a:lnTo>
                  <a:lnTo>
                    <a:pt x="97" y="10517"/>
                  </a:lnTo>
                  <a:lnTo>
                    <a:pt x="243" y="10614"/>
                  </a:lnTo>
                  <a:lnTo>
                    <a:pt x="388" y="10663"/>
                  </a:lnTo>
                  <a:lnTo>
                    <a:pt x="2181" y="11099"/>
                  </a:lnTo>
                  <a:lnTo>
                    <a:pt x="2375" y="11535"/>
                  </a:lnTo>
                  <a:lnTo>
                    <a:pt x="1358" y="13037"/>
                  </a:lnTo>
                  <a:lnTo>
                    <a:pt x="1309" y="13231"/>
                  </a:lnTo>
                  <a:lnTo>
                    <a:pt x="1309" y="13377"/>
                  </a:lnTo>
                  <a:lnTo>
                    <a:pt x="1358" y="13571"/>
                  </a:lnTo>
                  <a:lnTo>
                    <a:pt x="1454" y="13668"/>
                  </a:lnTo>
                  <a:lnTo>
                    <a:pt x="3635" y="15848"/>
                  </a:lnTo>
                  <a:lnTo>
                    <a:pt x="3781" y="15945"/>
                  </a:lnTo>
                  <a:lnTo>
                    <a:pt x="3926" y="15994"/>
                  </a:lnTo>
                  <a:lnTo>
                    <a:pt x="4120" y="15994"/>
                  </a:lnTo>
                  <a:lnTo>
                    <a:pt x="4265" y="15945"/>
                  </a:lnTo>
                  <a:lnTo>
                    <a:pt x="5768" y="14976"/>
                  </a:lnTo>
                  <a:lnTo>
                    <a:pt x="6253" y="15170"/>
                  </a:lnTo>
                  <a:lnTo>
                    <a:pt x="6640" y="16915"/>
                  </a:lnTo>
                  <a:lnTo>
                    <a:pt x="6689" y="17060"/>
                  </a:lnTo>
                  <a:lnTo>
                    <a:pt x="6834" y="17205"/>
                  </a:lnTo>
                  <a:lnTo>
                    <a:pt x="6979" y="17302"/>
                  </a:lnTo>
                  <a:lnTo>
                    <a:pt x="10372" y="17302"/>
                  </a:lnTo>
                  <a:lnTo>
                    <a:pt x="10517" y="17205"/>
                  </a:lnTo>
                  <a:lnTo>
                    <a:pt x="10663" y="17060"/>
                  </a:lnTo>
                  <a:lnTo>
                    <a:pt x="10711" y="16915"/>
                  </a:lnTo>
                  <a:lnTo>
                    <a:pt x="11099" y="15170"/>
                  </a:lnTo>
                  <a:lnTo>
                    <a:pt x="11535" y="14976"/>
                  </a:lnTo>
                  <a:lnTo>
                    <a:pt x="13086" y="15945"/>
                  </a:lnTo>
                  <a:lnTo>
                    <a:pt x="13231" y="15994"/>
                  </a:lnTo>
                  <a:lnTo>
                    <a:pt x="13425" y="15994"/>
                  </a:lnTo>
                  <a:lnTo>
                    <a:pt x="13571" y="15945"/>
                  </a:lnTo>
                  <a:lnTo>
                    <a:pt x="13716" y="15848"/>
                  </a:lnTo>
                  <a:lnTo>
                    <a:pt x="15897" y="13668"/>
                  </a:lnTo>
                  <a:lnTo>
                    <a:pt x="15994" y="13571"/>
                  </a:lnTo>
                  <a:lnTo>
                    <a:pt x="16042" y="13377"/>
                  </a:lnTo>
                  <a:lnTo>
                    <a:pt x="16042" y="13231"/>
                  </a:lnTo>
                  <a:lnTo>
                    <a:pt x="15946" y="13037"/>
                  </a:lnTo>
                  <a:lnTo>
                    <a:pt x="14976" y="11535"/>
                  </a:lnTo>
                  <a:lnTo>
                    <a:pt x="15170" y="11099"/>
                  </a:lnTo>
                  <a:lnTo>
                    <a:pt x="16963" y="10663"/>
                  </a:lnTo>
                  <a:lnTo>
                    <a:pt x="17109" y="10614"/>
                  </a:lnTo>
                  <a:lnTo>
                    <a:pt x="17206" y="10517"/>
                  </a:lnTo>
                  <a:lnTo>
                    <a:pt x="17303" y="10372"/>
                  </a:lnTo>
                  <a:lnTo>
                    <a:pt x="17351" y="10178"/>
                  </a:lnTo>
                  <a:lnTo>
                    <a:pt x="17351" y="7125"/>
                  </a:lnTo>
                  <a:lnTo>
                    <a:pt x="17303" y="6931"/>
                  </a:lnTo>
                  <a:lnTo>
                    <a:pt x="17206" y="6786"/>
                  </a:lnTo>
                  <a:lnTo>
                    <a:pt x="17109" y="6689"/>
                  </a:lnTo>
                  <a:lnTo>
                    <a:pt x="16963" y="6592"/>
                  </a:lnTo>
                  <a:lnTo>
                    <a:pt x="15170" y="6204"/>
                  </a:lnTo>
                  <a:lnTo>
                    <a:pt x="14976" y="5768"/>
                  </a:lnTo>
                  <a:lnTo>
                    <a:pt x="15946" y="4217"/>
                  </a:lnTo>
                  <a:lnTo>
                    <a:pt x="16042" y="4072"/>
                  </a:lnTo>
                  <a:lnTo>
                    <a:pt x="16042" y="3926"/>
                  </a:lnTo>
                  <a:lnTo>
                    <a:pt x="15994" y="3732"/>
                  </a:lnTo>
                  <a:lnTo>
                    <a:pt x="15897" y="3587"/>
                  </a:lnTo>
                  <a:lnTo>
                    <a:pt x="13716" y="1406"/>
                  </a:lnTo>
                  <a:lnTo>
                    <a:pt x="13571" y="1309"/>
                  </a:lnTo>
                  <a:lnTo>
                    <a:pt x="13425" y="1261"/>
                  </a:lnTo>
                  <a:lnTo>
                    <a:pt x="13231" y="1309"/>
                  </a:lnTo>
                  <a:lnTo>
                    <a:pt x="13086" y="1357"/>
                  </a:lnTo>
                  <a:lnTo>
                    <a:pt x="11535" y="2327"/>
                  </a:lnTo>
                  <a:lnTo>
                    <a:pt x="11099" y="2133"/>
                  </a:lnTo>
                  <a:lnTo>
                    <a:pt x="10711" y="388"/>
                  </a:lnTo>
                  <a:lnTo>
                    <a:pt x="10663" y="194"/>
                  </a:lnTo>
                  <a:lnTo>
                    <a:pt x="10517" y="97"/>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0;p71"/>
            <p:cNvSpPr/>
            <p:nvPr/>
          </p:nvSpPr>
          <p:spPr>
            <a:xfrm>
              <a:off x="6159085" y="1464236"/>
              <a:ext cx="84366" cy="115034"/>
            </a:xfrm>
            <a:custGeom>
              <a:avLst/>
              <a:gdLst/>
              <a:ahLst/>
              <a:cxnLst/>
              <a:rect l="l" t="t" r="r" b="b"/>
              <a:pathLst>
                <a:path w="3733" h="5090" extrusionOk="0">
                  <a:moveTo>
                    <a:pt x="1552" y="2376"/>
                  </a:moveTo>
                  <a:lnTo>
                    <a:pt x="1746" y="2424"/>
                  </a:lnTo>
                  <a:lnTo>
                    <a:pt x="1891" y="2521"/>
                  </a:lnTo>
                  <a:lnTo>
                    <a:pt x="2036" y="2666"/>
                  </a:lnTo>
                  <a:lnTo>
                    <a:pt x="2036" y="2860"/>
                  </a:lnTo>
                  <a:lnTo>
                    <a:pt x="2036" y="3103"/>
                  </a:lnTo>
                  <a:lnTo>
                    <a:pt x="1891" y="3248"/>
                  </a:lnTo>
                  <a:lnTo>
                    <a:pt x="1746" y="3345"/>
                  </a:lnTo>
                  <a:lnTo>
                    <a:pt x="1552" y="3393"/>
                  </a:lnTo>
                  <a:lnTo>
                    <a:pt x="1358" y="3345"/>
                  </a:lnTo>
                  <a:lnTo>
                    <a:pt x="1164" y="3248"/>
                  </a:lnTo>
                  <a:lnTo>
                    <a:pt x="1067" y="3103"/>
                  </a:lnTo>
                  <a:lnTo>
                    <a:pt x="1019" y="2860"/>
                  </a:lnTo>
                  <a:lnTo>
                    <a:pt x="1067" y="2666"/>
                  </a:lnTo>
                  <a:lnTo>
                    <a:pt x="1164" y="2521"/>
                  </a:lnTo>
                  <a:lnTo>
                    <a:pt x="1358" y="2424"/>
                  </a:lnTo>
                  <a:lnTo>
                    <a:pt x="1552" y="2376"/>
                  </a:lnTo>
                  <a:close/>
                  <a:moveTo>
                    <a:pt x="1552" y="1"/>
                  </a:moveTo>
                  <a:lnTo>
                    <a:pt x="1358" y="49"/>
                  </a:lnTo>
                  <a:lnTo>
                    <a:pt x="1164" y="146"/>
                  </a:lnTo>
                  <a:lnTo>
                    <a:pt x="1067" y="292"/>
                  </a:lnTo>
                  <a:lnTo>
                    <a:pt x="1019" y="534"/>
                  </a:lnTo>
                  <a:lnTo>
                    <a:pt x="1019" y="1455"/>
                  </a:lnTo>
                  <a:lnTo>
                    <a:pt x="825" y="1552"/>
                  </a:lnTo>
                  <a:lnTo>
                    <a:pt x="631" y="1649"/>
                  </a:lnTo>
                  <a:lnTo>
                    <a:pt x="437" y="1794"/>
                  </a:lnTo>
                  <a:lnTo>
                    <a:pt x="292" y="1988"/>
                  </a:lnTo>
                  <a:lnTo>
                    <a:pt x="195" y="2182"/>
                  </a:lnTo>
                  <a:lnTo>
                    <a:pt x="98" y="2424"/>
                  </a:lnTo>
                  <a:lnTo>
                    <a:pt x="49" y="2618"/>
                  </a:lnTo>
                  <a:lnTo>
                    <a:pt x="1" y="2860"/>
                  </a:lnTo>
                  <a:lnTo>
                    <a:pt x="49" y="3199"/>
                  </a:lnTo>
                  <a:lnTo>
                    <a:pt x="146" y="3490"/>
                  </a:lnTo>
                  <a:lnTo>
                    <a:pt x="292" y="3733"/>
                  </a:lnTo>
                  <a:lnTo>
                    <a:pt x="486" y="3975"/>
                  </a:lnTo>
                  <a:lnTo>
                    <a:pt x="679" y="4169"/>
                  </a:lnTo>
                  <a:lnTo>
                    <a:pt x="970" y="4266"/>
                  </a:lnTo>
                  <a:lnTo>
                    <a:pt x="1261" y="4363"/>
                  </a:lnTo>
                  <a:lnTo>
                    <a:pt x="1552" y="4411"/>
                  </a:lnTo>
                  <a:lnTo>
                    <a:pt x="1891" y="4363"/>
                  </a:lnTo>
                  <a:lnTo>
                    <a:pt x="2182" y="4266"/>
                  </a:lnTo>
                  <a:lnTo>
                    <a:pt x="2860" y="4896"/>
                  </a:lnTo>
                  <a:lnTo>
                    <a:pt x="3054" y="5041"/>
                  </a:lnTo>
                  <a:lnTo>
                    <a:pt x="3200" y="5090"/>
                  </a:lnTo>
                  <a:lnTo>
                    <a:pt x="3393" y="5041"/>
                  </a:lnTo>
                  <a:lnTo>
                    <a:pt x="3587" y="4896"/>
                  </a:lnTo>
                  <a:lnTo>
                    <a:pt x="3684" y="4750"/>
                  </a:lnTo>
                  <a:lnTo>
                    <a:pt x="3733" y="4556"/>
                  </a:lnTo>
                  <a:lnTo>
                    <a:pt x="3684" y="4363"/>
                  </a:lnTo>
                  <a:lnTo>
                    <a:pt x="3587" y="4217"/>
                  </a:lnTo>
                  <a:lnTo>
                    <a:pt x="2909" y="3539"/>
                  </a:lnTo>
                  <a:lnTo>
                    <a:pt x="3054" y="3248"/>
                  </a:lnTo>
                  <a:lnTo>
                    <a:pt x="3054" y="2860"/>
                  </a:lnTo>
                  <a:lnTo>
                    <a:pt x="3054" y="2618"/>
                  </a:lnTo>
                  <a:lnTo>
                    <a:pt x="3006" y="2424"/>
                  </a:lnTo>
                  <a:lnTo>
                    <a:pt x="2909" y="2182"/>
                  </a:lnTo>
                  <a:lnTo>
                    <a:pt x="2763" y="1988"/>
                  </a:lnTo>
                  <a:lnTo>
                    <a:pt x="2618" y="1794"/>
                  </a:lnTo>
                  <a:lnTo>
                    <a:pt x="2473" y="1649"/>
                  </a:lnTo>
                  <a:lnTo>
                    <a:pt x="2279" y="1552"/>
                  </a:lnTo>
                  <a:lnTo>
                    <a:pt x="2036" y="1455"/>
                  </a:lnTo>
                  <a:lnTo>
                    <a:pt x="2036" y="534"/>
                  </a:lnTo>
                  <a:lnTo>
                    <a:pt x="2036" y="292"/>
                  </a:lnTo>
                  <a:lnTo>
                    <a:pt x="1891" y="146"/>
                  </a:lnTo>
                  <a:lnTo>
                    <a:pt x="1746" y="49"/>
                  </a:lnTo>
                  <a:lnTo>
                    <a:pt x="15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1;p71"/>
            <p:cNvSpPr/>
            <p:nvPr/>
          </p:nvSpPr>
          <p:spPr>
            <a:xfrm>
              <a:off x="6083511" y="1418245"/>
              <a:ext cx="221277" cy="222361"/>
            </a:xfrm>
            <a:custGeom>
              <a:avLst/>
              <a:gdLst/>
              <a:ahLst/>
              <a:cxnLst/>
              <a:rect l="l" t="t" r="r" b="b"/>
              <a:pathLst>
                <a:path w="9791" h="9839" extrusionOk="0">
                  <a:moveTo>
                    <a:pt x="4896" y="1018"/>
                  </a:moveTo>
                  <a:lnTo>
                    <a:pt x="5526" y="1066"/>
                  </a:lnTo>
                  <a:lnTo>
                    <a:pt x="6156" y="1212"/>
                  </a:lnTo>
                  <a:lnTo>
                    <a:pt x="6737" y="1503"/>
                  </a:lnTo>
                  <a:lnTo>
                    <a:pt x="7271" y="1842"/>
                  </a:lnTo>
                  <a:lnTo>
                    <a:pt x="7028" y="2036"/>
                  </a:lnTo>
                  <a:lnTo>
                    <a:pt x="6931" y="2230"/>
                  </a:lnTo>
                  <a:lnTo>
                    <a:pt x="6883" y="2423"/>
                  </a:lnTo>
                  <a:lnTo>
                    <a:pt x="6931" y="2617"/>
                  </a:lnTo>
                  <a:lnTo>
                    <a:pt x="7028" y="2763"/>
                  </a:lnTo>
                  <a:lnTo>
                    <a:pt x="7222" y="2860"/>
                  </a:lnTo>
                  <a:lnTo>
                    <a:pt x="7416" y="2908"/>
                  </a:lnTo>
                  <a:lnTo>
                    <a:pt x="7610" y="2860"/>
                  </a:lnTo>
                  <a:lnTo>
                    <a:pt x="7755" y="2763"/>
                  </a:lnTo>
                  <a:lnTo>
                    <a:pt x="7998" y="2569"/>
                  </a:lnTo>
                  <a:lnTo>
                    <a:pt x="8240" y="2957"/>
                  </a:lnTo>
                  <a:lnTo>
                    <a:pt x="8482" y="3393"/>
                  </a:lnTo>
                  <a:lnTo>
                    <a:pt x="8628" y="3877"/>
                  </a:lnTo>
                  <a:lnTo>
                    <a:pt x="8773" y="4411"/>
                  </a:lnTo>
                  <a:lnTo>
                    <a:pt x="8434" y="4411"/>
                  </a:lnTo>
                  <a:lnTo>
                    <a:pt x="8240" y="4459"/>
                  </a:lnTo>
                  <a:lnTo>
                    <a:pt x="8094" y="4556"/>
                  </a:lnTo>
                  <a:lnTo>
                    <a:pt x="7998" y="4701"/>
                  </a:lnTo>
                  <a:lnTo>
                    <a:pt x="7949" y="4895"/>
                  </a:lnTo>
                  <a:lnTo>
                    <a:pt x="7998" y="5138"/>
                  </a:lnTo>
                  <a:lnTo>
                    <a:pt x="8094" y="5283"/>
                  </a:lnTo>
                  <a:lnTo>
                    <a:pt x="8240" y="5380"/>
                  </a:lnTo>
                  <a:lnTo>
                    <a:pt x="8434" y="5428"/>
                  </a:lnTo>
                  <a:lnTo>
                    <a:pt x="8773" y="5428"/>
                  </a:lnTo>
                  <a:lnTo>
                    <a:pt x="8628" y="6058"/>
                  </a:lnTo>
                  <a:lnTo>
                    <a:pt x="8385" y="6640"/>
                  </a:lnTo>
                  <a:lnTo>
                    <a:pt x="8046" y="7173"/>
                  </a:lnTo>
                  <a:lnTo>
                    <a:pt x="7658" y="7658"/>
                  </a:lnTo>
                  <a:lnTo>
                    <a:pt x="7174" y="8094"/>
                  </a:lnTo>
                  <a:lnTo>
                    <a:pt x="6641" y="8385"/>
                  </a:lnTo>
                  <a:lnTo>
                    <a:pt x="6010" y="8627"/>
                  </a:lnTo>
                  <a:lnTo>
                    <a:pt x="5380" y="8772"/>
                  </a:lnTo>
                  <a:lnTo>
                    <a:pt x="5380" y="8482"/>
                  </a:lnTo>
                  <a:lnTo>
                    <a:pt x="5380" y="8288"/>
                  </a:lnTo>
                  <a:lnTo>
                    <a:pt x="5235" y="8094"/>
                  </a:lnTo>
                  <a:lnTo>
                    <a:pt x="5090" y="7997"/>
                  </a:lnTo>
                  <a:lnTo>
                    <a:pt x="4896" y="7948"/>
                  </a:lnTo>
                  <a:lnTo>
                    <a:pt x="4702" y="7997"/>
                  </a:lnTo>
                  <a:lnTo>
                    <a:pt x="4508" y="8094"/>
                  </a:lnTo>
                  <a:lnTo>
                    <a:pt x="4411" y="8288"/>
                  </a:lnTo>
                  <a:lnTo>
                    <a:pt x="4363" y="8482"/>
                  </a:lnTo>
                  <a:lnTo>
                    <a:pt x="4363" y="8772"/>
                  </a:lnTo>
                  <a:lnTo>
                    <a:pt x="3878" y="8675"/>
                  </a:lnTo>
                  <a:lnTo>
                    <a:pt x="3393" y="8530"/>
                  </a:lnTo>
                  <a:lnTo>
                    <a:pt x="2957" y="8288"/>
                  </a:lnTo>
                  <a:lnTo>
                    <a:pt x="2521" y="7997"/>
                  </a:lnTo>
                  <a:lnTo>
                    <a:pt x="2715" y="7803"/>
                  </a:lnTo>
                  <a:lnTo>
                    <a:pt x="2860" y="7609"/>
                  </a:lnTo>
                  <a:lnTo>
                    <a:pt x="2860" y="7415"/>
                  </a:lnTo>
                  <a:lnTo>
                    <a:pt x="2860" y="7222"/>
                  </a:lnTo>
                  <a:lnTo>
                    <a:pt x="2715" y="7076"/>
                  </a:lnTo>
                  <a:lnTo>
                    <a:pt x="2569" y="6979"/>
                  </a:lnTo>
                  <a:lnTo>
                    <a:pt x="2376" y="6931"/>
                  </a:lnTo>
                  <a:lnTo>
                    <a:pt x="2182" y="6979"/>
                  </a:lnTo>
                  <a:lnTo>
                    <a:pt x="2036" y="7076"/>
                  </a:lnTo>
                  <a:lnTo>
                    <a:pt x="1794" y="7270"/>
                  </a:lnTo>
                  <a:lnTo>
                    <a:pt x="1503" y="6882"/>
                  </a:lnTo>
                  <a:lnTo>
                    <a:pt x="1309" y="6398"/>
                  </a:lnTo>
                  <a:lnTo>
                    <a:pt x="1115" y="5913"/>
                  </a:lnTo>
                  <a:lnTo>
                    <a:pt x="1019" y="5428"/>
                  </a:lnTo>
                  <a:lnTo>
                    <a:pt x="1358" y="5428"/>
                  </a:lnTo>
                  <a:lnTo>
                    <a:pt x="1552" y="5380"/>
                  </a:lnTo>
                  <a:lnTo>
                    <a:pt x="1697" y="5283"/>
                  </a:lnTo>
                  <a:lnTo>
                    <a:pt x="1794" y="5138"/>
                  </a:lnTo>
                  <a:lnTo>
                    <a:pt x="1842" y="4895"/>
                  </a:lnTo>
                  <a:lnTo>
                    <a:pt x="1794" y="4701"/>
                  </a:lnTo>
                  <a:lnTo>
                    <a:pt x="1697" y="4556"/>
                  </a:lnTo>
                  <a:lnTo>
                    <a:pt x="1552" y="4459"/>
                  </a:lnTo>
                  <a:lnTo>
                    <a:pt x="1358" y="4411"/>
                  </a:lnTo>
                  <a:lnTo>
                    <a:pt x="1019" y="4411"/>
                  </a:lnTo>
                  <a:lnTo>
                    <a:pt x="1115" y="3877"/>
                  </a:lnTo>
                  <a:lnTo>
                    <a:pt x="1309" y="3393"/>
                  </a:lnTo>
                  <a:lnTo>
                    <a:pt x="1503" y="2957"/>
                  </a:lnTo>
                  <a:lnTo>
                    <a:pt x="1794" y="2569"/>
                  </a:lnTo>
                  <a:lnTo>
                    <a:pt x="2036" y="2763"/>
                  </a:lnTo>
                  <a:lnTo>
                    <a:pt x="2182" y="2860"/>
                  </a:lnTo>
                  <a:lnTo>
                    <a:pt x="2376" y="2908"/>
                  </a:lnTo>
                  <a:lnTo>
                    <a:pt x="2569" y="2860"/>
                  </a:lnTo>
                  <a:lnTo>
                    <a:pt x="2715" y="2763"/>
                  </a:lnTo>
                  <a:lnTo>
                    <a:pt x="2860" y="2617"/>
                  </a:lnTo>
                  <a:lnTo>
                    <a:pt x="2860" y="2423"/>
                  </a:lnTo>
                  <a:lnTo>
                    <a:pt x="2860" y="2230"/>
                  </a:lnTo>
                  <a:lnTo>
                    <a:pt x="2715" y="2036"/>
                  </a:lnTo>
                  <a:lnTo>
                    <a:pt x="2521" y="1842"/>
                  </a:lnTo>
                  <a:lnTo>
                    <a:pt x="3054" y="1503"/>
                  </a:lnTo>
                  <a:lnTo>
                    <a:pt x="3636" y="1212"/>
                  </a:lnTo>
                  <a:lnTo>
                    <a:pt x="4217" y="1066"/>
                  </a:lnTo>
                  <a:lnTo>
                    <a:pt x="4896" y="1018"/>
                  </a:lnTo>
                  <a:close/>
                  <a:moveTo>
                    <a:pt x="4896" y="0"/>
                  </a:moveTo>
                  <a:lnTo>
                    <a:pt x="4411" y="49"/>
                  </a:lnTo>
                  <a:lnTo>
                    <a:pt x="3926" y="97"/>
                  </a:lnTo>
                  <a:lnTo>
                    <a:pt x="3442" y="243"/>
                  </a:lnTo>
                  <a:lnTo>
                    <a:pt x="3006" y="388"/>
                  </a:lnTo>
                  <a:lnTo>
                    <a:pt x="2569" y="582"/>
                  </a:lnTo>
                  <a:lnTo>
                    <a:pt x="2133" y="824"/>
                  </a:lnTo>
                  <a:lnTo>
                    <a:pt x="1746" y="1115"/>
                  </a:lnTo>
                  <a:lnTo>
                    <a:pt x="1406" y="1454"/>
                  </a:lnTo>
                  <a:lnTo>
                    <a:pt x="1115" y="1793"/>
                  </a:lnTo>
                  <a:lnTo>
                    <a:pt x="825" y="2181"/>
                  </a:lnTo>
                  <a:lnTo>
                    <a:pt x="582" y="2569"/>
                  </a:lnTo>
                  <a:lnTo>
                    <a:pt x="389" y="3005"/>
                  </a:lnTo>
                  <a:lnTo>
                    <a:pt x="195" y="3441"/>
                  </a:lnTo>
                  <a:lnTo>
                    <a:pt x="98" y="3926"/>
                  </a:lnTo>
                  <a:lnTo>
                    <a:pt x="1" y="4411"/>
                  </a:lnTo>
                  <a:lnTo>
                    <a:pt x="1" y="4895"/>
                  </a:lnTo>
                  <a:lnTo>
                    <a:pt x="1" y="5428"/>
                  </a:lnTo>
                  <a:lnTo>
                    <a:pt x="98" y="5913"/>
                  </a:lnTo>
                  <a:lnTo>
                    <a:pt x="195" y="6398"/>
                  </a:lnTo>
                  <a:lnTo>
                    <a:pt x="389" y="6834"/>
                  </a:lnTo>
                  <a:lnTo>
                    <a:pt x="582" y="7270"/>
                  </a:lnTo>
                  <a:lnTo>
                    <a:pt x="825" y="7658"/>
                  </a:lnTo>
                  <a:lnTo>
                    <a:pt x="1115" y="8045"/>
                  </a:lnTo>
                  <a:lnTo>
                    <a:pt x="1406" y="8385"/>
                  </a:lnTo>
                  <a:lnTo>
                    <a:pt x="1746" y="8724"/>
                  </a:lnTo>
                  <a:lnTo>
                    <a:pt x="2133" y="8966"/>
                  </a:lnTo>
                  <a:lnTo>
                    <a:pt x="2569" y="9257"/>
                  </a:lnTo>
                  <a:lnTo>
                    <a:pt x="3006" y="9451"/>
                  </a:lnTo>
                  <a:lnTo>
                    <a:pt x="3442" y="9596"/>
                  </a:lnTo>
                  <a:lnTo>
                    <a:pt x="3926" y="9742"/>
                  </a:lnTo>
                  <a:lnTo>
                    <a:pt x="4411" y="9790"/>
                  </a:lnTo>
                  <a:lnTo>
                    <a:pt x="4896" y="9839"/>
                  </a:lnTo>
                  <a:lnTo>
                    <a:pt x="5380" y="9790"/>
                  </a:lnTo>
                  <a:lnTo>
                    <a:pt x="5865" y="9742"/>
                  </a:lnTo>
                  <a:lnTo>
                    <a:pt x="6350" y="9596"/>
                  </a:lnTo>
                  <a:lnTo>
                    <a:pt x="6786" y="9451"/>
                  </a:lnTo>
                  <a:lnTo>
                    <a:pt x="7222" y="9257"/>
                  </a:lnTo>
                  <a:lnTo>
                    <a:pt x="7658" y="8966"/>
                  </a:lnTo>
                  <a:lnTo>
                    <a:pt x="7998" y="8724"/>
                  </a:lnTo>
                  <a:lnTo>
                    <a:pt x="8385" y="8385"/>
                  </a:lnTo>
                  <a:lnTo>
                    <a:pt x="8676" y="8045"/>
                  </a:lnTo>
                  <a:lnTo>
                    <a:pt x="8967" y="7658"/>
                  </a:lnTo>
                  <a:lnTo>
                    <a:pt x="9209" y="7270"/>
                  </a:lnTo>
                  <a:lnTo>
                    <a:pt x="9403" y="6834"/>
                  </a:lnTo>
                  <a:lnTo>
                    <a:pt x="9597" y="6398"/>
                  </a:lnTo>
                  <a:lnTo>
                    <a:pt x="9694" y="5913"/>
                  </a:lnTo>
                  <a:lnTo>
                    <a:pt x="9791" y="5428"/>
                  </a:lnTo>
                  <a:lnTo>
                    <a:pt x="9791" y="4895"/>
                  </a:lnTo>
                  <a:lnTo>
                    <a:pt x="9791" y="4411"/>
                  </a:lnTo>
                  <a:lnTo>
                    <a:pt x="9694" y="3926"/>
                  </a:lnTo>
                  <a:lnTo>
                    <a:pt x="9597" y="3441"/>
                  </a:lnTo>
                  <a:lnTo>
                    <a:pt x="9403" y="3005"/>
                  </a:lnTo>
                  <a:lnTo>
                    <a:pt x="9209" y="2569"/>
                  </a:lnTo>
                  <a:lnTo>
                    <a:pt x="8967" y="2181"/>
                  </a:lnTo>
                  <a:lnTo>
                    <a:pt x="8676" y="1793"/>
                  </a:lnTo>
                  <a:lnTo>
                    <a:pt x="8385" y="1454"/>
                  </a:lnTo>
                  <a:lnTo>
                    <a:pt x="7998" y="1115"/>
                  </a:lnTo>
                  <a:lnTo>
                    <a:pt x="7610" y="824"/>
                  </a:lnTo>
                  <a:lnTo>
                    <a:pt x="7222" y="582"/>
                  </a:lnTo>
                  <a:lnTo>
                    <a:pt x="6786" y="388"/>
                  </a:lnTo>
                  <a:lnTo>
                    <a:pt x="6350" y="243"/>
                  </a:lnTo>
                  <a:lnTo>
                    <a:pt x="5865" y="97"/>
                  </a:lnTo>
                  <a:lnTo>
                    <a:pt x="5380" y="49"/>
                  </a:lnTo>
                  <a:lnTo>
                    <a:pt x="4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158;p71"/>
          <p:cNvGrpSpPr/>
          <p:nvPr/>
        </p:nvGrpSpPr>
        <p:grpSpPr>
          <a:xfrm>
            <a:off x="7389175" y="4109036"/>
            <a:ext cx="392133" cy="392133"/>
            <a:chOff x="7386943" y="1332817"/>
            <a:chExt cx="392133" cy="392133"/>
          </a:xfrm>
        </p:grpSpPr>
        <p:sp>
          <p:nvSpPr>
            <p:cNvPr id="51" name="Google Shape;1159;p71"/>
            <p:cNvSpPr/>
            <p:nvPr/>
          </p:nvSpPr>
          <p:spPr>
            <a:xfrm>
              <a:off x="7386943" y="1332817"/>
              <a:ext cx="392133" cy="392133"/>
            </a:xfrm>
            <a:custGeom>
              <a:avLst/>
              <a:gdLst/>
              <a:ahLst/>
              <a:cxnLst/>
              <a:rect l="l" t="t" r="r" b="b"/>
              <a:pathLst>
                <a:path w="17351" h="17351" extrusionOk="0">
                  <a:moveTo>
                    <a:pt x="13280" y="1115"/>
                  </a:moveTo>
                  <a:lnTo>
                    <a:pt x="13667" y="1551"/>
                  </a:lnTo>
                  <a:lnTo>
                    <a:pt x="12116" y="3102"/>
                  </a:lnTo>
                  <a:lnTo>
                    <a:pt x="11971" y="3296"/>
                  </a:lnTo>
                  <a:lnTo>
                    <a:pt x="11971" y="3538"/>
                  </a:lnTo>
                  <a:lnTo>
                    <a:pt x="12116" y="4798"/>
                  </a:lnTo>
                  <a:lnTo>
                    <a:pt x="12165" y="4992"/>
                  </a:lnTo>
                  <a:lnTo>
                    <a:pt x="12262" y="5137"/>
                  </a:lnTo>
                  <a:lnTo>
                    <a:pt x="12359" y="5234"/>
                  </a:lnTo>
                  <a:lnTo>
                    <a:pt x="12553" y="5283"/>
                  </a:lnTo>
                  <a:lnTo>
                    <a:pt x="13861" y="5428"/>
                  </a:lnTo>
                  <a:lnTo>
                    <a:pt x="14055" y="5380"/>
                  </a:lnTo>
                  <a:lnTo>
                    <a:pt x="14249" y="5283"/>
                  </a:lnTo>
                  <a:lnTo>
                    <a:pt x="15848" y="3683"/>
                  </a:lnTo>
                  <a:lnTo>
                    <a:pt x="16236" y="4120"/>
                  </a:lnTo>
                  <a:lnTo>
                    <a:pt x="15073" y="6494"/>
                  </a:lnTo>
                  <a:lnTo>
                    <a:pt x="11874" y="7367"/>
                  </a:lnTo>
                  <a:lnTo>
                    <a:pt x="11777" y="7415"/>
                  </a:lnTo>
                  <a:lnTo>
                    <a:pt x="11632" y="7512"/>
                  </a:lnTo>
                  <a:lnTo>
                    <a:pt x="7512" y="11632"/>
                  </a:lnTo>
                  <a:lnTo>
                    <a:pt x="7415" y="11728"/>
                  </a:lnTo>
                  <a:lnTo>
                    <a:pt x="7367" y="11874"/>
                  </a:lnTo>
                  <a:lnTo>
                    <a:pt x="6543" y="15073"/>
                  </a:lnTo>
                  <a:lnTo>
                    <a:pt x="4120" y="16236"/>
                  </a:lnTo>
                  <a:lnTo>
                    <a:pt x="3684" y="15848"/>
                  </a:lnTo>
                  <a:lnTo>
                    <a:pt x="5283" y="14249"/>
                  </a:lnTo>
                  <a:lnTo>
                    <a:pt x="5380" y="14055"/>
                  </a:lnTo>
                  <a:lnTo>
                    <a:pt x="5428" y="13812"/>
                  </a:lnTo>
                  <a:lnTo>
                    <a:pt x="5283" y="12552"/>
                  </a:lnTo>
                  <a:lnTo>
                    <a:pt x="5234" y="12359"/>
                  </a:lnTo>
                  <a:lnTo>
                    <a:pt x="5138" y="12213"/>
                  </a:lnTo>
                  <a:lnTo>
                    <a:pt x="4992" y="12116"/>
                  </a:lnTo>
                  <a:lnTo>
                    <a:pt x="4847" y="12068"/>
                  </a:lnTo>
                  <a:lnTo>
                    <a:pt x="3538" y="11971"/>
                  </a:lnTo>
                  <a:lnTo>
                    <a:pt x="3296" y="11971"/>
                  </a:lnTo>
                  <a:lnTo>
                    <a:pt x="3102" y="12116"/>
                  </a:lnTo>
                  <a:lnTo>
                    <a:pt x="1551" y="13667"/>
                  </a:lnTo>
                  <a:lnTo>
                    <a:pt x="1163" y="13279"/>
                  </a:lnTo>
                  <a:lnTo>
                    <a:pt x="2278" y="10856"/>
                  </a:lnTo>
                  <a:lnTo>
                    <a:pt x="5525" y="9984"/>
                  </a:lnTo>
                  <a:lnTo>
                    <a:pt x="5622" y="9935"/>
                  </a:lnTo>
                  <a:lnTo>
                    <a:pt x="5719" y="9838"/>
                  </a:lnTo>
                  <a:lnTo>
                    <a:pt x="9839" y="5719"/>
                  </a:lnTo>
                  <a:lnTo>
                    <a:pt x="9936" y="5622"/>
                  </a:lnTo>
                  <a:lnTo>
                    <a:pt x="9984" y="5477"/>
                  </a:lnTo>
                  <a:lnTo>
                    <a:pt x="10856" y="2278"/>
                  </a:lnTo>
                  <a:lnTo>
                    <a:pt x="13280" y="1115"/>
                  </a:lnTo>
                  <a:close/>
                  <a:moveTo>
                    <a:pt x="13328" y="0"/>
                  </a:moveTo>
                  <a:lnTo>
                    <a:pt x="13183" y="48"/>
                  </a:lnTo>
                  <a:lnTo>
                    <a:pt x="10226" y="1454"/>
                  </a:lnTo>
                  <a:lnTo>
                    <a:pt x="10032" y="1599"/>
                  </a:lnTo>
                  <a:lnTo>
                    <a:pt x="9936" y="1793"/>
                  </a:lnTo>
                  <a:lnTo>
                    <a:pt x="9063" y="5089"/>
                  </a:lnTo>
                  <a:lnTo>
                    <a:pt x="5089" y="9014"/>
                  </a:lnTo>
                  <a:lnTo>
                    <a:pt x="1793" y="9935"/>
                  </a:lnTo>
                  <a:lnTo>
                    <a:pt x="1600" y="10032"/>
                  </a:lnTo>
                  <a:lnTo>
                    <a:pt x="1454" y="10178"/>
                  </a:lnTo>
                  <a:lnTo>
                    <a:pt x="49" y="13134"/>
                  </a:lnTo>
                  <a:lnTo>
                    <a:pt x="0" y="13279"/>
                  </a:lnTo>
                  <a:lnTo>
                    <a:pt x="49" y="13473"/>
                  </a:lnTo>
                  <a:lnTo>
                    <a:pt x="97" y="13619"/>
                  </a:lnTo>
                  <a:lnTo>
                    <a:pt x="146" y="13716"/>
                  </a:lnTo>
                  <a:lnTo>
                    <a:pt x="1163" y="14733"/>
                  </a:lnTo>
                  <a:lnTo>
                    <a:pt x="1357" y="14879"/>
                  </a:lnTo>
                  <a:lnTo>
                    <a:pt x="1745" y="14879"/>
                  </a:lnTo>
                  <a:lnTo>
                    <a:pt x="1890" y="14733"/>
                  </a:lnTo>
                  <a:lnTo>
                    <a:pt x="3684" y="12989"/>
                  </a:lnTo>
                  <a:lnTo>
                    <a:pt x="4314" y="13037"/>
                  </a:lnTo>
                  <a:lnTo>
                    <a:pt x="4362" y="13716"/>
                  </a:lnTo>
                  <a:lnTo>
                    <a:pt x="2617" y="15460"/>
                  </a:lnTo>
                  <a:lnTo>
                    <a:pt x="2520" y="15654"/>
                  </a:lnTo>
                  <a:lnTo>
                    <a:pt x="2472" y="15848"/>
                  </a:lnTo>
                  <a:lnTo>
                    <a:pt x="2520" y="15993"/>
                  </a:lnTo>
                  <a:lnTo>
                    <a:pt x="2617" y="16187"/>
                  </a:lnTo>
                  <a:lnTo>
                    <a:pt x="3635" y="17205"/>
                  </a:lnTo>
                  <a:lnTo>
                    <a:pt x="3829" y="17302"/>
                  </a:lnTo>
                  <a:lnTo>
                    <a:pt x="4023" y="17350"/>
                  </a:lnTo>
                  <a:lnTo>
                    <a:pt x="4217" y="17302"/>
                  </a:lnTo>
                  <a:lnTo>
                    <a:pt x="7173" y="15896"/>
                  </a:lnTo>
                  <a:lnTo>
                    <a:pt x="7367" y="15751"/>
                  </a:lnTo>
                  <a:lnTo>
                    <a:pt x="7464" y="15557"/>
                  </a:lnTo>
                  <a:lnTo>
                    <a:pt x="8336" y="12262"/>
                  </a:lnTo>
                  <a:lnTo>
                    <a:pt x="12262" y="8336"/>
                  </a:lnTo>
                  <a:lnTo>
                    <a:pt x="15606" y="7415"/>
                  </a:lnTo>
                  <a:lnTo>
                    <a:pt x="15800" y="7318"/>
                  </a:lnTo>
                  <a:lnTo>
                    <a:pt x="15897" y="7173"/>
                  </a:lnTo>
                  <a:lnTo>
                    <a:pt x="17302" y="4216"/>
                  </a:lnTo>
                  <a:lnTo>
                    <a:pt x="17351" y="4071"/>
                  </a:lnTo>
                  <a:lnTo>
                    <a:pt x="17351" y="3926"/>
                  </a:lnTo>
                  <a:lnTo>
                    <a:pt x="17302" y="3780"/>
                  </a:lnTo>
                  <a:lnTo>
                    <a:pt x="17205" y="3635"/>
                  </a:lnTo>
                  <a:lnTo>
                    <a:pt x="16188" y="2617"/>
                  </a:lnTo>
                  <a:lnTo>
                    <a:pt x="16042" y="2520"/>
                  </a:lnTo>
                  <a:lnTo>
                    <a:pt x="15848" y="2472"/>
                  </a:lnTo>
                  <a:lnTo>
                    <a:pt x="15654" y="2520"/>
                  </a:lnTo>
                  <a:lnTo>
                    <a:pt x="15461" y="2617"/>
                  </a:lnTo>
                  <a:lnTo>
                    <a:pt x="13716" y="4362"/>
                  </a:lnTo>
                  <a:lnTo>
                    <a:pt x="13086" y="4313"/>
                  </a:lnTo>
                  <a:lnTo>
                    <a:pt x="12989" y="3635"/>
                  </a:lnTo>
                  <a:lnTo>
                    <a:pt x="14734" y="1890"/>
                  </a:lnTo>
                  <a:lnTo>
                    <a:pt x="14879" y="1745"/>
                  </a:lnTo>
                  <a:lnTo>
                    <a:pt x="14927" y="1551"/>
                  </a:lnTo>
                  <a:lnTo>
                    <a:pt x="14879" y="1357"/>
                  </a:lnTo>
                  <a:lnTo>
                    <a:pt x="14734" y="1163"/>
                  </a:lnTo>
                  <a:lnTo>
                    <a:pt x="13716" y="145"/>
                  </a:lnTo>
                  <a:lnTo>
                    <a:pt x="13619" y="48"/>
                  </a:lnTo>
                  <a:lnTo>
                    <a:pt x="13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0;p71"/>
            <p:cNvSpPr/>
            <p:nvPr/>
          </p:nvSpPr>
          <p:spPr>
            <a:xfrm>
              <a:off x="7386943" y="1378808"/>
              <a:ext cx="48206" cy="73405"/>
            </a:xfrm>
            <a:custGeom>
              <a:avLst/>
              <a:gdLst/>
              <a:ahLst/>
              <a:cxnLst/>
              <a:rect l="l" t="t" r="r" b="b"/>
              <a:pathLst>
                <a:path w="2133" h="3248" extrusionOk="0">
                  <a:moveTo>
                    <a:pt x="1648" y="1"/>
                  </a:moveTo>
                  <a:lnTo>
                    <a:pt x="1454" y="49"/>
                  </a:lnTo>
                  <a:lnTo>
                    <a:pt x="1260" y="194"/>
                  </a:lnTo>
                  <a:lnTo>
                    <a:pt x="146" y="1261"/>
                  </a:lnTo>
                  <a:lnTo>
                    <a:pt x="49" y="1454"/>
                  </a:lnTo>
                  <a:lnTo>
                    <a:pt x="0" y="1648"/>
                  </a:lnTo>
                  <a:lnTo>
                    <a:pt x="49" y="1842"/>
                  </a:lnTo>
                  <a:lnTo>
                    <a:pt x="146" y="1988"/>
                  </a:lnTo>
                  <a:lnTo>
                    <a:pt x="1260" y="3102"/>
                  </a:lnTo>
                  <a:lnTo>
                    <a:pt x="1454" y="3199"/>
                  </a:lnTo>
                  <a:lnTo>
                    <a:pt x="1648" y="3248"/>
                  </a:lnTo>
                  <a:lnTo>
                    <a:pt x="1842" y="3199"/>
                  </a:lnTo>
                  <a:lnTo>
                    <a:pt x="1987" y="3102"/>
                  </a:lnTo>
                  <a:lnTo>
                    <a:pt x="2084" y="2908"/>
                  </a:lnTo>
                  <a:lnTo>
                    <a:pt x="2133" y="2715"/>
                  </a:lnTo>
                  <a:lnTo>
                    <a:pt x="2084" y="2521"/>
                  </a:lnTo>
                  <a:lnTo>
                    <a:pt x="1987" y="2375"/>
                  </a:lnTo>
                  <a:lnTo>
                    <a:pt x="1260" y="1648"/>
                  </a:lnTo>
                  <a:lnTo>
                    <a:pt x="1987" y="873"/>
                  </a:lnTo>
                  <a:lnTo>
                    <a:pt x="2084" y="727"/>
                  </a:lnTo>
                  <a:lnTo>
                    <a:pt x="2133" y="534"/>
                  </a:lnTo>
                  <a:lnTo>
                    <a:pt x="2084" y="340"/>
                  </a:lnTo>
                  <a:lnTo>
                    <a:pt x="1987" y="194"/>
                  </a:lnTo>
                  <a:lnTo>
                    <a:pt x="1842" y="49"/>
                  </a:lnTo>
                  <a:lnTo>
                    <a:pt x="1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61;p71"/>
            <p:cNvSpPr/>
            <p:nvPr/>
          </p:nvSpPr>
          <p:spPr>
            <a:xfrm>
              <a:off x="7516192" y="1378808"/>
              <a:ext cx="48206" cy="73405"/>
            </a:xfrm>
            <a:custGeom>
              <a:avLst/>
              <a:gdLst/>
              <a:ahLst/>
              <a:cxnLst/>
              <a:rect l="l" t="t" r="r" b="b"/>
              <a:pathLst>
                <a:path w="2133" h="3248" extrusionOk="0">
                  <a:moveTo>
                    <a:pt x="533" y="1"/>
                  </a:moveTo>
                  <a:lnTo>
                    <a:pt x="339" y="49"/>
                  </a:lnTo>
                  <a:lnTo>
                    <a:pt x="145" y="194"/>
                  </a:lnTo>
                  <a:lnTo>
                    <a:pt x="49" y="340"/>
                  </a:lnTo>
                  <a:lnTo>
                    <a:pt x="0" y="534"/>
                  </a:lnTo>
                  <a:lnTo>
                    <a:pt x="49" y="727"/>
                  </a:lnTo>
                  <a:lnTo>
                    <a:pt x="145" y="873"/>
                  </a:lnTo>
                  <a:lnTo>
                    <a:pt x="921" y="1648"/>
                  </a:lnTo>
                  <a:lnTo>
                    <a:pt x="145" y="2375"/>
                  </a:lnTo>
                  <a:lnTo>
                    <a:pt x="49" y="2521"/>
                  </a:lnTo>
                  <a:lnTo>
                    <a:pt x="0" y="2715"/>
                  </a:lnTo>
                  <a:lnTo>
                    <a:pt x="49" y="2908"/>
                  </a:lnTo>
                  <a:lnTo>
                    <a:pt x="145" y="3102"/>
                  </a:lnTo>
                  <a:lnTo>
                    <a:pt x="339" y="3199"/>
                  </a:lnTo>
                  <a:lnTo>
                    <a:pt x="533" y="3248"/>
                  </a:lnTo>
                  <a:lnTo>
                    <a:pt x="727" y="3199"/>
                  </a:lnTo>
                  <a:lnTo>
                    <a:pt x="872" y="3102"/>
                  </a:lnTo>
                  <a:lnTo>
                    <a:pt x="1987" y="1988"/>
                  </a:lnTo>
                  <a:lnTo>
                    <a:pt x="2084" y="1842"/>
                  </a:lnTo>
                  <a:lnTo>
                    <a:pt x="2133" y="1648"/>
                  </a:lnTo>
                  <a:lnTo>
                    <a:pt x="2084" y="1454"/>
                  </a:lnTo>
                  <a:lnTo>
                    <a:pt x="1987" y="1261"/>
                  </a:lnTo>
                  <a:lnTo>
                    <a:pt x="872" y="194"/>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62;p71"/>
            <p:cNvSpPr/>
            <p:nvPr/>
          </p:nvSpPr>
          <p:spPr>
            <a:xfrm>
              <a:off x="7457026" y="1362378"/>
              <a:ext cx="38375" cy="106265"/>
            </a:xfrm>
            <a:custGeom>
              <a:avLst/>
              <a:gdLst/>
              <a:ahLst/>
              <a:cxnLst/>
              <a:rect l="l" t="t" r="r" b="b"/>
              <a:pathLst>
                <a:path w="1698" h="4702" extrusionOk="0">
                  <a:moveTo>
                    <a:pt x="1067" y="1"/>
                  </a:moveTo>
                  <a:lnTo>
                    <a:pt x="873" y="97"/>
                  </a:lnTo>
                  <a:lnTo>
                    <a:pt x="776" y="194"/>
                  </a:lnTo>
                  <a:lnTo>
                    <a:pt x="679" y="388"/>
                  </a:lnTo>
                  <a:lnTo>
                    <a:pt x="1" y="4120"/>
                  </a:lnTo>
                  <a:lnTo>
                    <a:pt x="1" y="4314"/>
                  </a:lnTo>
                  <a:lnTo>
                    <a:pt x="49" y="4508"/>
                  </a:lnTo>
                  <a:lnTo>
                    <a:pt x="195" y="4653"/>
                  </a:lnTo>
                  <a:lnTo>
                    <a:pt x="389" y="4702"/>
                  </a:lnTo>
                  <a:lnTo>
                    <a:pt x="583" y="4702"/>
                  </a:lnTo>
                  <a:lnTo>
                    <a:pt x="776" y="4653"/>
                  </a:lnTo>
                  <a:lnTo>
                    <a:pt x="922" y="4508"/>
                  </a:lnTo>
                  <a:lnTo>
                    <a:pt x="970" y="4314"/>
                  </a:lnTo>
                  <a:lnTo>
                    <a:pt x="1697" y="582"/>
                  </a:lnTo>
                  <a:lnTo>
                    <a:pt x="1697" y="388"/>
                  </a:lnTo>
                  <a:lnTo>
                    <a:pt x="1600" y="194"/>
                  </a:lnTo>
                  <a:lnTo>
                    <a:pt x="1455" y="49"/>
                  </a:lnTo>
                  <a:lnTo>
                    <a:pt x="1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63;p71"/>
            <p:cNvSpPr/>
            <p:nvPr/>
          </p:nvSpPr>
          <p:spPr>
            <a:xfrm>
              <a:off x="7624627" y="1570479"/>
              <a:ext cx="154448" cy="154471"/>
            </a:xfrm>
            <a:custGeom>
              <a:avLst/>
              <a:gdLst/>
              <a:ahLst/>
              <a:cxnLst/>
              <a:rect l="l" t="t" r="r" b="b"/>
              <a:pathLst>
                <a:path w="6834" h="6835" extrusionOk="0">
                  <a:moveTo>
                    <a:pt x="3441" y="1891"/>
                  </a:moveTo>
                  <a:lnTo>
                    <a:pt x="3732" y="1939"/>
                  </a:lnTo>
                  <a:lnTo>
                    <a:pt x="4023" y="1988"/>
                  </a:lnTo>
                  <a:lnTo>
                    <a:pt x="4265" y="2133"/>
                  </a:lnTo>
                  <a:lnTo>
                    <a:pt x="4507" y="2327"/>
                  </a:lnTo>
                  <a:lnTo>
                    <a:pt x="4701" y="2569"/>
                  </a:lnTo>
                  <a:lnTo>
                    <a:pt x="4847" y="2812"/>
                  </a:lnTo>
                  <a:lnTo>
                    <a:pt x="4895" y="3103"/>
                  </a:lnTo>
                  <a:lnTo>
                    <a:pt x="4944" y="3393"/>
                  </a:lnTo>
                  <a:lnTo>
                    <a:pt x="4895" y="3733"/>
                  </a:lnTo>
                  <a:lnTo>
                    <a:pt x="4847" y="4023"/>
                  </a:lnTo>
                  <a:lnTo>
                    <a:pt x="4701" y="4266"/>
                  </a:lnTo>
                  <a:lnTo>
                    <a:pt x="4507" y="4508"/>
                  </a:lnTo>
                  <a:lnTo>
                    <a:pt x="4265" y="4653"/>
                  </a:lnTo>
                  <a:lnTo>
                    <a:pt x="4023" y="4799"/>
                  </a:lnTo>
                  <a:lnTo>
                    <a:pt x="3732" y="4896"/>
                  </a:lnTo>
                  <a:lnTo>
                    <a:pt x="3441" y="4944"/>
                  </a:lnTo>
                  <a:lnTo>
                    <a:pt x="3102" y="4896"/>
                  </a:lnTo>
                  <a:lnTo>
                    <a:pt x="2811" y="4799"/>
                  </a:lnTo>
                  <a:lnTo>
                    <a:pt x="2569" y="4653"/>
                  </a:lnTo>
                  <a:lnTo>
                    <a:pt x="2326" y="4508"/>
                  </a:lnTo>
                  <a:lnTo>
                    <a:pt x="2181" y="4266"/>
                  </a:lnTo>
                  <a:lnTo>
                    <a:pt x="2036" y="4023"/>
                  </a:lnTo>
                  <a:lnTo>
                    <a:pt x="1939" y="3733"/>
                  </a:lnTo>
                  <a:lnTo>
                    <a:pt x="1890" y="3393"/>
                  </a:lnTo>
                  <a:lnTo>
                    <a:pt x="1939" y="3103"/>
                  </a:lnTo>
                  <a:lnTo>
                    <a:pt x="2036" y="2812"/>
                  </a:lnTo>
                  <a:lnTo>
                    <a:pt x="2181" y="2569"/>
                  </a:lnTo>
                  <a:lnTo>
                    <a:pt x="2326" y="2327"/>
                  </a:lnTo>
                  <a:lnTo>
                    <a:pt x="2569" y="2133"/>
                  </a:lnTo>
                  <a:lnTo>
                    <a:pt x="2811" y="1988"/>
                  </a:lnTo>
                  <a:lnTo>
                    <a:pt x="3102" y="1939"/>
                  </a:lnTo>
                  <a:lnTo>
                    <a:pt x="3441" y="1891"/>
                  </a:lnTo>
                  <a:close/>
                  <a:moveTo>
                    <a:pt x="3441" y="1"/>
                  </a:moveTo>
                  <a:lnTo>
                    <a:pt x="3247" y="49"/>
                  </a:lnTo>
                  <a:lnTo>
                    <a:pt x="3053" y="146"/>
                  </a:lnTo>
                  <a:lnTo>
                    <a:pt x="2957" y="292"/>
                  </a:lnTo>
                  <a:lnTo>
                    <a:pt x="2908" y="486"/>
                  </a:lnTo>
                  <a:lnTo>
                    <a:pt x="2908" y="922"/>
                  </a:lnTo>
                  <a:lnTo>
                    <a:pt x="2423" y="1067"/>
                  </a:lnTo>
                  <a:lnTo>
                    <a:pt x="2036" y="1309"/>
                  </a:lnTo>
                  <a:lnTo>
                    <a:pt x="1745" y="1019"/>
                  </a:lnTo>
                  <a:lnTo>
                    <a:pt x="1551" y="873"/>
                  </a:lnTo>
                  <a:lnTo>
                    <a:pt x="1357" y="825"/>
                  </a:lnTo>
                  <a:lnTo>
                    <a:pt x="1163" y="873"/>
                  </a:lnTo>
                  <a:lnTo>
                    <a:pt x="1018" y="1019"/>
                  </a:lnTo>
                  <a:lnTo>
                    <a:pt x="873" y="1164"/>
                  </a:lnTo>
                  <a:lnTo>
                    <a:pt x="873" y="1358"/>
                  </a:lnTo>
                  <a:lnTo>
                    <a:pt x="873" y="1552"/>
                  </a:lnTo>
                  <a:lnTo>
                    <a:pt x="1018" y="1697"/>
                  </a:lnTo>
                  <a:lnTo>
                    <a:pt x="1309" y="2036"/>
                  </a:lnTo>
                  <a:lnTo>
                    <a:pt x="1066" y="2424"/>
                  </a:lnTo>
                  <a:lnTo>
                    <a:pt x="921" y="2909"/>
                  </a:lnTo>
                  <a:lnTo>
                    <a:pt x="533" y="2909"/>
                  </a:lnTo>
                  <a:lnTo>
                    <a:pt x="291" y="2957"/>
                  </a:lnTo>
                  <a:lnTo>
                    <a:pt x="146" y="3054"/>
                  </a:lnTo>
                  <a:lnTo>
                    <a:pt x="49" y="3200"/>
                  </a:lnTo>
                  <a:lnTo>
                    <a:pt x="0" y="3393"/>
                  </a:lnTo>
                  <a:lnTo>
                    <a:pt x="49" y="3587"/>
                  </a:lnTo>
                  <a:lnTo>
                    <a:pt x="146" y="3781"/>
                  </a:lnTo>
                  <a:lnTo>
                    <a:pt x="291" y="3878"/>
                  </a:lnTo>
                  <a:lnTo>
                    <a:pt x="533" y="3927"/>
                  </a:lnTo>
                  <a:lnTo>
                    <a:pt x="921" y="3927"/>
                  </a:lnTo>
                  <a:lnTo>
                    <a:pt x="1066" y="4411"/>
                  </a:lnTo>
                  <a:lnTo>
                    <a:pt x="1309" y="4799"/>
                  </a:lnTo>
                  <a:lnTo>
                    <a:pt x="1018" y="5138"/>
                  </a:lnTo>
                  <a:lnTo>
                    <a:pt x="873" y="5284"/>
                  </a:lnTo>
                  <a:lnTo>
                    <a:pt x="873" y="5477"/>
                  </a:lnTo>
                  <a:lnTo>
                    <a:pt x="873" y="5671"/>
                  </a:lnTo>
                  <a:lnTo>
                    <a:pt x="1018" y="5817"/>
                  </a:lnTo>
                  <a:lnTo>
                    <a:pt x="1163" y="5962"/>
                  </a:lnTo>
                  <a:lnTo>
                    <a:pt x="1551" y="5962"/>
                  </a:lnTo>
                  <a:lnTo>
                    <a:pt x="1745" y="5817"/>
                  </a:lnTo>
                  <a:lnTo>
                    <a:pt x="2036" y="5526"/>
                  </a:lnTo>
                  <a:lnTo>
                    <a:pt x="2423" y="5768"/>
                  </a:lnTo>
                  <a:lnTo>
                    <a:pt x="2908" y="5914"/>
                  </a:lnTo>
                  <a:lnTo>
                    <a:pt x="2908" y="6350"/>
                  </a:lnTo>
                  <a:lnTo>
                    <a:pt x="2957" y="6544"/>
                  </a:lnTo>
                  <a:lnTo>
                    <a:pt x="3053" y="6689"/>
                  </a:lnTo>
                  <a:lnTo>
                    <a:pt x="3247" y="6786"/>
                  </a:lnTo>
                  <a:lnTo>
                    <a:pt x="3441" y="6834"/>
                  </a:lnTo>
                  <a:lnTo>
                    <a:pt x="3635" y="6786"/>
                  </a:lnTo>
                  <a:lnTo>
                    <a:pt x="3780" y="6689"/>
                  </a:lnTo>
                  <a:lnTo>
                    <a:pt x="3877" y="6544"/>
                  </a:lnTo>
                  <a:lnTo>
                    <a:pt x="3926" y="6350"/>
                  </a:lnTo>
                  <a:lnTo>
                    <a:pt x="3926" y="5914"/>
                  </a:lnTo>
                  <a:lnTo>
                    <a:pt x="4410" y="5768"/>
                  </a:lnTo>
                  <a:lnTo>
                    <a:pt x="4798" y="5526"/>
                  </a:lnTo>
                  <a:lnTo>
                    <a:pt x="5137" y="5817"/>
                  </a:lnTo>
                  <a:lnTo>
                    <a:pt x="5283" y="5962"/>
                  </a:lnTo>
                  <a:lnTo>
                    <a:pt x="5671" y="5962"/>
                  </a:lnTo>
                  <a:lnTo>
                    <a:pt x="5864" y="5817"/>
                  </a:lnTo>
                  <a:lnTo>
                    <a:pt x="5961" y="5671"/>
                  </a:lnTo>
                  <a:lnTo>
                    <a:pt x="6010" y="5477"/>
                  </a:lnTo>
                  <a:lnTo>
                    <a:pt x="5961" y="5284"/>
                  </a:lnTo>
                  <a:lnTo>
                    <a:pt x="5864" y="5138"/>
                  </a:lnTo>
                  <a:lnTo>
                    <a:pt x="5525" y="4799"/>
                  </a:lnTo>
                  <a:lnTo>
                    <a:pt x="5767" y="4411"/>
                  </a:lnTo>
                  <a:lnTo>
                    <a:pt x="5913" y="3927"/>
                  </a:lnTo>
                  <a:lnTo>
                    <a:pt x="6349" y="3927"/>
                  </a:lnTo>
                  <a:lnTo>
                    <a:pt x="6543" y="3878"/>
                  </a:lnTo>
                  <a:lnTo>
                    <a:pt x="6688" y="3781"/>
                  </a:lnTo>
                  <a:lnTo>
                    <a:pt x="6785" y="3587"/>
                  </a:lnTo>
                  <a:lnTo>
                    <a:pt x="6834" y="3393"/>
                  </a:lnTo>
                  <a:lnTo>
                    <a:pt x="6785" y="3200"/>
                  </a:lnTo>
                  <a:lnTo>
                    <a:pt x="6688" y="3054"/>
                  </a:lnTo>
                  <a:lnTo>
                    <a:pt x="6543" y="2957"/>
                  </a:lnTo>
                  <a:lnTo>
                    <a:pt x="6349" y="2909"/>
                  </a:lnTo>
                  <a:lnTo>
                    <a:pt x="5913" y="2909"/>
                  </a:lnTo>
                  <a:lnTo>
                    <a:pt x="5767" y="2424"/>
                  </a:lnTo>
                  <a:lnTo>
                    <a:pt x="5525" y="2036"/>
                  </a:lnTo>
                  <a:lnTo>
                    <a:pt x="5864" y="1697"/>
                  </a:lnTo>
                  <a:lnTo>
                    <a:pt x="5961" y="1552"/>
                  </a:lnTo>
                  <a:lnTo>
                    <a:pt x="6010" y="1358"/>
                  </a:lnTo>
                  <a:lnTo>
                    <a:pt x="5961" y="1164"/>
                  </a:lnTo>
                  <a:lnTo>
                    <a:pt x="5864" y="1019"/>
                  </a:lnTo>
                  <a:lnTo>
                    <a:pt x="5671" y="873"/>
                  </a:lnTo>
                  <a:lnTo>
                    <a:pt x="5477" y="825"/>
                  </a:lnTo>
                  <a:lnTo>
                    <a:pt x="5283" y="873"/>
                  </a:lnTo>
                  <a:lnTo>
                    <a:pt x="5137" y="1019"/>
                  </a:lnTo>
                  <a:lnTo>
                    <a:pt x="4798" y="1309"/>
                  </a:lnTo>
                  <a:lnTo>
                    <a:pt x="4410" y="1067"/>
                  </a:lnTo>
                  <a:lnTo>
                    <a:pt x="3926" y="922"/>
                  </a:lnTo>
                  <a:lnTo>
                    <a:pt x="3926" y="486"/>
                  </a:lnTo>
                  <a:lnTo>
                    <a:pt x="3877" y="292"/>
                  </a:lnTo>
                  <a:lnTo>
                    <a:pt x="3780" y="146"/>
                  </a:lnTo>
                  <a:lnTo>
                    <a:pt x="3635" y="49"/>
                  </a:lnTo>
                  <a:lnTo>
                    <a:pt x="3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64;p71"/>
            <p:cNvSpPr/>
            <p:nvPr/>
          </p:nvSpPr>
          <p:spPr>
            <a:xfrm>
              <a:off x="7690348" y="1636200"/>
              <a:ext cx="23007" cy="23029"/>
            </a:xfrm>
            <a:custGeom>
              <a:avLst/>
              <a:gdLst/>
              <a:ahLst/>
              <a:cxnLst/>
              <a:rect l="l" t="t" r="r" b="b"/>
              <a:pathLst>
                <a:path w="1018" h="1019" extrusionOk="0">
                  <a:moveTo>
                    <a:pt x="533" y="1"/>
                  </a:moveTo>
                  <a:lnTo>
                    <a:pt x="339" y="49"/>
                  </a:lnTo>
                  <a:lnTo>
                    <a:pt x="145" y="146"/>
                  </a:lnTo>
                  <a:lnTo>
                    <a:pt x="49" y="292"/>
                  </a:lnTo>
                  <a:lnTo>
                    <a:pt x="0" y="485"/>
                  </a:lnTo>
                  <a:lnTo>
                    <a:pt x="49" y="679"/>
                  </a:lnTo>
                  <a:lnTo>
                    <a:pt x="145" y="873"/>
                  </a:lnTo>
                  <a:lnTo>
                    <a:pt x="339" y="970"/>
                  </a:lnTo>
                  <a:lnTo>
                    <a:pt x="533" y="1019"/>
                  </a:lnTo>
                  <a:lnTo>
                    <a:pt x="727" y="970"/>
                  </a:lnTo>
                  <a:lnTo>
                    <a:pt x="872" y="873"/>
                  </a:lnTo>
                  <a:lnTo>
                    <a:pt x="969" y="679"/>
                  </a:lnTo>
                  <a:lnTo>
                    <a:pt x="1018" y="485"/>
                  </a:lnTo>
                  <a:lnTo>
                    <a:pt x="969" y="292"/>
                  </a:lnTo>
                  <a:lnTo>
                    <a:pt x="872" y="146"/>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1206;p71"/>
          <p:cNvGrpSpPr/>
          <p:nvPr/>
        </p:nvGrpSpPr>
        <p:grpSpPr>
          <a:xfrm>
            <a:off x="3506898" y="4248150"/>
            <a:ext cx="392133" cy="392133"/>
            <a:chOff x="6727565" y="1999856"/>
            <a:chExt cx="392133" cy="392133"/>
          </a:xfrm>
        </p:grpSpPr>
        <p:sp>
          <p:nvSpPr>
            <p:cNvPr id="99" name="Google Shape;1207;p71"/>
            <p:cNvSpPr/>
            <p:nvPr/>
          </p:nvSpPr>
          <p:spPr>
            <a:xfrm>
              <a:off x="6832701" y="2123614"/>
              <a:ext cx="181862" cy="268375"/>
            </a:xfrm>
            <a:custGeom>
              <a:avLst/>
              <a:gdLst/>
              <a:ahLst/>
              <a:cxnLst/>
              <a:rect l="l" t="t" r="r" b="b"/>
              <a:pathLst>
                <a:path w="8047" h="11875" extrusionOk="0">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08;p71"/>
            <p:cNvSpPr/>
            <p:nvPr/>
          </p:nvSpPr>
          <p:spPr>
            <a:xfrm>
              <a:off x="6986064" y="1999856"/>
              <a:ext cx="133634" cy="133634"/>
            </a:xfrm>
            <a:custGeom>
              <a:avLst/>
              <a:gdLst/>
              <a:ahLst/>
              <a:cxnLst/>
              <a:rect l="l" t="t" r="r" b="b"/>
              <a:pathLst>
                <a:path w="5913" h="5913" extrusionOk="0">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09;p71"/>
            <p:cNvSpPr/>
            <p:nvPr/>
          </p:nvSpPr>
          <p:spPr>
            <a:xfrm>
              <a:off x="6727565" y="1999856"/>
              <a:ext cx="133634" cy="133634"/>
            </a:xfrm>
            <a:custGeom>
              <a:avLst/>
              <a:gdLst/>
              <a:ahLst/>
              <a:cxnLst/>
              <a:rect l="l" t="t" r="r" b="b"/>
              <a:pathLst>
                <a:path w="5913" h="5913" extrusionOk="0">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0;p71"/>
            <p:cNvSpPr/>
            <p:nvPr/>
          </p:nvSpPr>
          <p:spPr>
            <a:xfrm>
              <a:off x="7037524" y="2182758"/>
              <a:ext cx="56997" cy="23029"/>
            </a:xfrm>
            <a:custGeom>
              <a:avLst/>
              <a:gdLst/>
              <a:ahLst/>
              <a:cxnLst/>
              <a:rect l="l" t="t" r="r" b="b"/>
              <a:pathLst>
                <a:path w="2522" h="1019" extrusionOk="0">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1;p71"/>
            <p:cNvSpPr/>
            <p:nvPr/>
          </p:nvSpPr>
          <p:spPr>
            <a:xfrm>
              <a:off x="6752742" y="2182758"/>
              <a:ext cx="56997" cy="23029"/>
            </a:xfrm>
            <a:custGeom>
              <a:avLst/>
              <a:gdLst/>
              <a:ahLst/>
              <a:cxnLst/>
              <a:rect l="l" t="t" r="r" b="b"/>
              <a:pathLst>
                <a:path w="2522" h="1019" extrusionOk="0">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12;p71"/>
            <p:cNvSpPr/>
            <p:nvPr/>
          </p:nvSpPr>
          <p:spPr>
            <a:xfrm>
              <a:off x="6766980" y="2232049"/>
              <a:ext cx="50421" cy="41652"/>
            </a:xfrm>
            <a:custGeom>
              <a:avLst/>
              <a:gdLst/>
              <a:ahLst/>
              <a:cxnLst/>
              <a:rect l="l" t="t" r="r" b="b"/>
              <a:pathLst>
                <a:path w="2231" h="1843" extrusionOk="0">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13;p71"/>
            <p:cNvSpPr/>
            <p:nvPr/>
          </p:nvSpPr>
          <p:spPr>
            <a:xfrm>
              <a:off x="7029863" y="2232049"/>
              <a:ext cx="51505" cy="41652"/>
            </a:xfrm>
            <a:custGeom>
              <a:avLst/>
              <a:gdLst/>
              <a:ahLst/>
              <a:cxnLst/>
              <a:rect l="l" t="t" r="r" b="b"/>
              <a:pathLst>
                <a:path w="2279" h="1843" extrusionOk="0">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1152;p71"/>
          <p:cNvGrpSpPr/>
          <p:nvPr/>
        </p:nvGrpSpPr>
        <p:grpSpPr>
          <a:xfrm>
            <a:off x="1131867" y="3158383"/>
            <a:ext cx="392133" cy="392133"/>
            <a:chOff x="6706751" y="1332817"/>
            <a:chExt cx="392133" cy="392133"/>
          </a:xfrm>
        </p:grpSpPr>
        <p:sp>
          <p:nvSpPr>
            <p:cNvPr id="274" name="Google Shape;1153;p71"/>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154;p71"/>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155;p71"/>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156;p71"/>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157;p71"/>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1323;p71"/>
          <p:cNvGrpSpPr/>
          <p:nvPr/>
        </p:nvGrpSpPr>
        <p:grpSpPr>
          <a:xfrm>
            <a:off x="3919148" y="1284841"/>
            <a:ext cx="369148" cy="392133"/>
            <a:chOff x="6042989" y="3315312"/>
            <a:chExt cx="369148" cy="392133"/>
          </a:xfrm>
        </p:grpSpPr>
        <p:sp>
          <p:nvSpPr>
            <p:cNvPr id="280" name="Google Shape;1324;p71"/>
            <p:cNvSpPr/>
            <p:nvPr/>
          </p:nvSpPr>
          <p:spPr>
            <a:xfrm>
              <a:off x="6193053" y="3409509"/>
              <a:ext cx="69020" cy="69020"/>
            </a:xfrm>
            <a:custGeom>
              <a:avLst/>
              <a:gdLst/>
              <a:ahLst/>
              <a:cxnLst/>
              <a:rect l="l" t="t" r="r" b="b"/>
              <a:pathLst>
                <a:path w="3054" h="3054" extrusionOk="0">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325;p71"/>
            <p:cNvSpPr/>
            <p:nvPr/>
          </p:nvSpPr>
          <p:spPr>
            <a:xfrm>
              <a:off x="6042989" y="3315312"/>
              <a:ext cx="369148" cy="392133"/>
            </a:xfrm>
            <a:custGeom>
              <a:avLst/>
              <a:gdLst/>
              <a:ahLst/>
              <a:cxnLst/>
              <a:rect l="l" t="t" r="r" b="b"/>
              <a:pathLst>
                <a:path w="16334" h="17351" extrusionOk="0">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9389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09600" y="1854932"/>
            <a:ext cx="51054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Hvala na pažnji</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609600" y="1733550"/>
            <a:ext cx="46482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609600" y="2876550"/>
            <a:ext cx="464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61233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663850"/>
            <a:ext cx="5486399"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Mere kvaliteta podataka</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smtClean="0">
                <a:solidFill>
                  <a:schemeClr val="tx1"/>
                </a:solidFill>
                <a:latin typeface="Outfit" charset="0"/>
              </a:rPr>
              <a:t>2</a:t>
            </a:r>
            <a:endParaRPr lang="en" sz="6000" b="1" dirty="0">
              <a:solidFill>
                <a:schemeClr val="tx1"/>
              </a:solidFill>
              <a:latin typeface="Outfit" charset="0"/>
            </a:endParaRPr>
          </a:p>
        </p:txBody>
      </p:sp>
      <p:cxnSp>
        <p:nvCxnSpPr>
          <p:cNvPr id="26" name="Google Shape;639;p47"/>
          <p:cNvCxnSpPr/>
          <p:nvPr/>
        </p:nvCxnSpPr>
        <p:spPr>
          <a:xfrm flipV="1">
            <a:off x="3685558" y="3562350"/>
            <a:ext cx="5063268" cy="3149"/>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cxnSp>
        <p:nvCxnSpPr>
          <p:cNvPr id="27" name="Google Shape;1030;p68"/>
          <p:cNvCxnSpPr>
            <a:endCxn id="28" idx="0"/>
          </p:cNvCxnSpPr>
          <p:nvPr/>
        </p:nvCxnSpPr>
        <p:spPr>
          <a:xfrm>
            <a:off x="1376600" y="3747500"/>
            <a:ext cx="9144" cy="744900"/>
          </a:xfrm>
          <a:prstGeom prst="straightConnector1">
            <a:avLst/>
          </a:prstGeom>
          <a:noFill/>
          <a:ln w="9525" cap="flat" cmpd="sng">
            <a:solidFill>
              <a:schemeClr val="dk1"/>
            </a:solidFill>
            <a:prstDash val="solid"/>
            <a:round/>
            <a:headEnd type="none" w="med" len="med"/>
            <a:tailEnd type="none" w="med" len="med"/>
          </a:ln>
        </p:spPr>
      </p:cxnSp>
      <p:sp>
        <p:nvSpPr>
          <p:cNvPr id="28" name="Google Shape;1029;p68"/>
          <p:cNvSpPr/>
          <p:nvPr/>
        </p:nvSpPr>
        <p:spPr>
          <a:xfrm>
            <a:off x="1311644" y="4492400"/>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19" name="Google Shape;1019;p68"/>
          <p:cNvSpPr txBox="1">
            <a:spLocks noGrp="1"/>
          </p:cNvSpPr>
          <p:nvPr>
            <p:ph type="title"/>
          </p:nvPr>
        </p:nvSpPr>
        <p:spPr>
          <a:xfrm>
            <a:off x="735150" y="438151"/>
            <a:ext cx="7704000" cy="1066800"/>
          </a:xfrm>
          <a:prstGeom prst="rect">
            <a:avLst/>
          </a:prstGeom>
        </p:spPr>
        <p:txBody>
          <a:bodyPr spcFirstLastPara="1" wrap="square" lIns="91425" tIns="91425" rIns="91425" bIns="91425" anchor="t" anchorCtr="0">
            <a:noAutofit/>
          </a:bodyPr>
          <a:lstStyle/>
          <a:p>
            <a:pPr lvl="0"/>
            <a:r>
              <a:rPr lang="sr-Latn-RS" sz="3200" dirty="0" smtClean="0"/>
              <a:t>Ključne mere kvaliteta podataka uključuju</a:t>
            </a:r>
            <a:r>
              <a:rPr lang="en-US" dirty="0" smtClean="0"/>
              <a:t>:</a:t>
            </a:r>
            <a:endParaRPr dirty="0"/>
          </a:p>
        </p:txBody>
      </p:sp>
      <p:sp>
        <p:nvSpPr>
          <p:cNvPr id="1021" name="Google Shape;1021;p68"/>
          <p:cNvSpPr txBox="1"/>
          <p:nvPr/>
        </p:nvSpPr>
        <p:spPr>
          <a:xfrm>
            <a:off x="1435460" y="1701200"/>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Tačnost</a:t>
            </a:r>
            <a:r>
              <a:rPr lang="en" sz="2400" b="1" dirty="0" smtClean="0">
                <a:solidFill>
                  <a:schemeClr val="dk1"/>
                </a:solidFill>
                <a:latin typeface="Outfit"/>
                <a:ea typeface="Outfit"/>
                <a:cs typeface="Outfit"/>
                <a:sym typeface="Outfit"/>
              </a:rPr>
              <a:t> </a:t>
            </a:r>
            <a:endParaRPr sz="2400" b="1" dirty="0">
              <a:solidFill>
                <a:schemeClr val="dk1"/>
              </a:solidFill>
              <a:latin typeface="Outfit"/>
              <a:ea typeface="Outfit"/>
              <a:cs typeface="Outfit"/>
              <a:sym typeface="Outfit"/>
            </a:endParaRPr>
          </a:p>
        </p:txBody>
      </p:sp>
      <p:sp>
        <p:nvSpPr>
          <p:cNvPr id="1022" name="Google Shape;1022;p68"/>
          <p:cNvSpPr txBox="1"/>
          <p:nvPr/>
        </p:nvSpPr>
        <p:spPr>
          <a:xfrm>
            <a:off x="228600" y="361950"/>
            <a:ext cx="3529200" cy="55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dk1"/>
              </a:solidFill>
              <a:latin typeface="Outfit"/>
              <a:ea typeface="Outfit"/>
              <a:cs typeface="Outfit"/>
              <a:sym typeface="Outfit"/>
            </a:endParaRPr>
          </a:p>
        </p:txBody>
      </p:sp>
      <p:sp>
        <p:nvSpPr>
          <p:cNvPr id="1024" name="Google Shape;1024;p68"/>
          <p:cNvSpPr txBox="1"/>
          <p:nvPr/>
        </p:nvSpPr>
        <p:spPr>
          <a:xfrm>
            <a:off x="1435460" y="2665737"/>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Kompletnost</a:t>
            </a:r>
            <a:endParaRPr sz="2400" b="1" dirty="0">
              <a:solidFill>
                <a:schemeClr val="dk1"/>
              </a:solidFill>
              <a:latin typeface="Outfit"/>
              <a:ea typeface="Outfit"/>
              <a:cs typeface="Outfit"/>
              <a:sym typeface="Outfit"/>
            </a:endParaRPr>
          </a:p>
        </p:txBody>
      </p:sp>
      <p:sp>
        <p:nvSpPr>
          <p:cNvPr id="1026" name="Google Shape;1026;p68"/>
          <p:cNvSpPr txBox="1"/>
          <p:nvPr/>
        </p:nvSpPr>
        <p:spPr>
          <a:xfrm>
            <a:off x="1435460" y="3550942"/>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Konzistentnost</a:t>
            </a:r>
            <a:endParaRPr sz="2400" b="1" dirty="0">
              <a:solidFill>
                <a:schemeClr val="dk1"/>
              </a:solidFill>
              <a:latin typeface="Outfit"/>
              <a:ea typeface="Outfit"/>
              <a:cs typeface="Outfit"/>
              <a:sym typeface="Outfit"/>
            </a:endParaRPr>
          </a:p>
        </p:txBody>
      </p:sp>
      <p:sp>
        <p:nvSpPr>
          <p:cNvPr id="1027" name="Google Shape;1027;p68"/>
          <p:cNvSpPr/>
          <p:nvPr/>
        </p:nvSpPr>
        <p:spPr>
          <a:xfrm>
            <a:off x="1302500" y="17067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28" name="Google Shape;1028;p68"/>
          <p:cNvSpPr/>
          <p:nvPr/>
        </p:nvSpPr>
        <p:spPr>
          <a:xfrm>
            <a:off x="1302500" y="26740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29" name="Google Shape;1029;p68"/>
          <p:cNvSpPr/>
          <p:nvPr/>
        </p:nvSpPr>
        <p:spPr>
          <a:xfrm>
            <a:off x="1302500" y="35969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1030" name="Google Shape;1030;p68"/>
          <p:cNvCxnSpPr>
            <a:stCxn id="1027" idx="4"/>
            <a:endCxn id="1028" idx="0"/>
          </p:cNvCxnSpPr>
          <p:nvPr/>
        </p:nvCxnSpPr>
        <p:spPr>
          <a:xfrm>
            <a:off x="1376600" y="1854972"/>
            <a:ext cx="0" cy="819000"/>
          </a:xfrm>
          <a:prstGeom prst="straightConnector1">
            <a:avLst/>
          </a:prstGeom>
          <a:noFill/>
          <a:ln w="9525" cap="flat" cmpd="sng">
            <a:solidFill>
              <a:schemeClr val="dk1"/>
            </a:solidFill>
            <a:prstDash val="solid"/>
            <a:round/>
            <a:headEnd type="none" w="med" len="med"/>
            <a:tailEnd type="none" w="med" len="med"/>
          </a:ln>
        </p:spPr>
      </p:cxnSp>
      <p:cxnSp>
        <p:nvCxnSpPr>
          <p:cNvPr id="1031" name="Google Shape;1031;p68"/>
          <p:cNvCxnSpPr>
            <a:stCxn id="1028" idx="4"/>
            <a:endCxn id="1029" idx="0"/>
          </p:cNvCxnSpPr>
          <p:nvPr/>
        </p:nvCxnSpPr>
        <p:spPr>
          <a:xfrm>
            <a:off x="1376600" y="2822272"/>
            <a:ext cx="0" cy="774600"/>
          </a:xfrm>
          <a:prstGeom prst="straightConnector1">
            <a:avLst/>
          </a:prstGeom>
          <a:noFill/>
          <a:ln w="9525" cap="flat" cmpd="sng">
            <a:solidFill>
              <a:schemeClr val="dk1"/>
            </a:solidFill>
            <a:prstDash val="solid"/>
            <a:round/>
            <a:headEnd type="none" w="med" len="med"/>
            <a:tailEnd type="none" w="med" len="med"/>
          </a:ln>
        </p:spPr>
      </p:cxnSp>
      <p:sp>
        <p:nvSpPr>
          <p:cNvPr id="1033" name="Google Shape;1033;p68"/>
          <p:cNvSpPr txBox="1"/>
          <p:nvPr/>
        </p:nvSpPr>
        <p:spPr>
          <a:xfrm>
            <a:off x="1493372" y="437897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Koherentnost</a:t>
            </a:r>
            <a:endParaRPr sz="2400" b="1" dirty="0">
              <a:solidFill>
                <a:schemeClr val="dk1"/>
              </a:solidFill>
              <a:latin typeface="Outfit"/>
              <a:ea typeface="Outfit"/>
              <a:cs typeface="Outfit"/>
              <a:sym typeface="Outfit"/>
            </a:endParaRPr>
          </a:p>
        </p:txBody>
      </p:sp>
      <p:sp>
        <p:nvSpPr>
          <p:cNvPr id="1034" name="Google Shape;1034;p68"/>
          <p:cNvSpPr txBox="1"/>
          <p:nvPr/>
        </p:nvSpPr>
        <p:spPr>
          <a:xfrm>
            <a:off x="4908624" y="1504422"/>
            <a:ext cx="3529200" cy="55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dk1"/>
              </a:solidFill>
              <a:latin typeface="Outfit"/>
              <a:ea typeface="Outfit"/>
              <a:cs typeface="Outfit"/>
              <a:sym typeface="Outfit"/>
            </a:endParaRPr>
          </a:p>
        </p:txBody>
      </p:sp>
      <p:sp>
        <p:nvSpPr>
          <p:cNvPr id="1036" name="Google Shape;1036;p68"/>
          <p:cNvSpPr txBox="1"/>
          <p:nvPr/>
        </p:nvSpPr>
        <p:spPr>
          <a:xfrm>
            <a:off x="4908624" y="2954696"/>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Relevantnost</a:t>
            </a:r>
            <a:endParaRPr sz="2400" b="1" dirty="0">
              <a:solidFill>
                <a:schemeClr val="dk1"/>
              </a:solidFill>
              <a:latin typeface="Outfit"/>
              <a:ea typeface="Outfit"/>
              <a:cs typeface="Outfit"/>
              <a:sym typeface="Outfit"/>
            </a:endParaRPr>
          </a:p>
        </p:txBody>
      </p:sp>
      <p:sp>
        <p:nvSpPr>
          <p:cNvPr id="1038" name="Google Shape;1038;p68"/>
          <p:cNvSpPr txBox="1"/>
          <p:nvPr/>
        </p:nvSpPr>
        <p:spPr>
          <a:xfrm>
            <a:off x="4911672" y="196699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Aktuelnost</a:t>
            </a:r>
            <a:endParaRPr sz="2400" b="1" dirty="0">
              <a:solidFill>
                <a:schemeClr val="dk1"/>
              </a:solidFill>
              <a:latin typeface="Outfit"/>
              <a:ea typeface="Outfit"/>
              <a:cs typeface="Outfit"/>
              <a:sym typeface="Outfit"/>
            </a:endParaRPr>
          </a:p>
        </p:txBody>
      </p:sp>
      <p:sp>
        <p:nvSpPr>
          <p:cNvPr id="32" name="Google Shape;1027;p68"/>
          <p:cNvSpPr/>
          <p:nvPr/>
        </p:nvSpPr>
        <p:spPr>
          <a:xfrm>
            <a:off x="4780812" y="20073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3" name="Google Shape;1028;p68"/>
          <p:cNvSpPr/>
          <p:nvPr/>
        </p:nvSpPr>
        <p:spPr>
          <a:xfrm>
            <a:off x="4780812" y="29746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4" name="Google Shape;1029;p68"/>
          <p:cNvSpPr/>
          <p:nvPr/>
        </p:nvSpPr>
        <p:spPr>
          <a:xfrm>
            <a:off x="4780812" y="38975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35" name="Google Shape;1030;p68"/>
          <p:cNvCxnSpPr>
            <a:stCxn id="32" idx="4"/>
            <a:endCxn id="33" idx="0"/>
          </p:cNvCxnSpPr>
          <p:nvPr/>
        </p:nvCxnSpPr>
        <p:spPr>
          <a:xfrm>
            <a:off x="4854912" y="2155542"/>
            <a:ext cx="0" cy="8190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1031;p68"/>
          <p:cNvCxnSpPr>
            <a:stCxn id="33" idx="4"/>
            <a:endCxn id="34" idx="0"/>
          </p:cNvCxnSpPr>
          <p:nvPr/>
        </p:nvCxnSpPr>
        <p:spPr>
          <a:xfrm>
            <a:off x="4854912" y="3122842"/>
            <a:ext cx="0" cy="774600"/>
          </a:xfrm>
          <a:prstGeom prst="straightConnector1">
            <a:avLst/>
          </a:prstGeom>
          <a:noFill/>
          <a:ln w="9525" cap="flat" cmpd="sng">
            <a:solidFill>
              <a:schemeClr val="dk1"/>
            </a:solidFill>
            <a:prstDash val="solid"/>
            <a:round/>
            <a:headEnd type="none" w="med" len="med"/>
            <a:tailEnd type="none" w="med" len="med"/>
          </a:ln>
        </p:spPr>
      </p:cxnSp>
      <p:sp>
        <p:nvSpPr>
          <p:cNvPr id="37" name="Google Shape;1036;p68"/>
          <p:cNvSpPr txBox="1"/>
          <p:nvPr/>
        </p:nvSpPr>
        <p:spPr>
          <a:xfrm>
            <a:off x="4936056" y="385719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Jasnoća</a:t>
            </a:r>
            <a:endParaRPr sz="2400" b="1" dirty="0">
              <a:solidFill>
                <a:schemeClr val="dk1"/>
              </a:solidFill>
              <a:latin typeface="Outfit"/>
              <a:ea typeface="Outfit"/>
              <a:cs typeface="Outfit"/>
              <a:sym typeface="Outfit"/>
            </a:endParaRPr>
          </a:p>
        </p:txBody>
      </p:sp>
    </p:spTree>
    <p:extLst>
      <p:ext uri="{BB962C8B-B14F-4D97-AF65-F5344CB8AC3E}">
        <p14:creationId xmlns:p14="http://schemas.microsoft.com/office/powerpoint/2010/main" val="2253488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2098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Tačnost</a:t>
            </a:r>
            <a:endParaRPr dirty="0"/>
          </a:p>
        </p:txBody>
      </p:sp>
      <p:sp>
        <p:nvSpPr>
          <p:cNvPr id="731" name="Google Shape;731;p53"/>
          <p:cNvSpPr txBox="1">
            <a:spLocks noGrp="1"/>
          </p:cNvSpPr>
          <p:nvPr>
            <p:ph type="subTitle" idx="4294967295"/>
          </p:nvPr>
        </p:nvSpPr>
        <p:spPr>
          <a:xfrm>
            <a:off x="228600" y="1200150"/>
            <a:ext cx="8077200" cy="881700"/>
          </a:xfrm>
          <a:prstGeom prst="rect">
            <a:avLst/>
          </a:prstGeom>
        </p:spPr>
        <p:txBody>
          <a:bodyPr spcFirstLastPara="1" wrap="square" lIns="91425" tIns="91425" rIns="91425" bIns="91425" anchor="t" anchorCtr="0">
            <a:noAutofit/>
          </a:bodyPr>
          <a:lstStyle/>
          <a:p>
            <a:pPr marL="0" lvl="0" indent="0" algn="just">
              <a:buNone/>
            </a:pPr>
            <a:r>
              <a:rPr lang="en-US" dirty="0" err="1"/>
              <a:t>Predstavlja</a:t>
            </a:r>
            <a:r>
              <a:rPr lang="en-US" dirty="0"/>
              <a:t> </a:t>
            </a:r>
            <a:r>
              <a:rPr lang="en-US" dirty="0" err="1"/>
              <a:t>meru</a:t>
            </a:r>
            <a:r>
              <a:rPr lang="en-US" dirty="0"/>
              <a:t> </a:t>
            </a:r>
            <a:r>
              <a:rPr lang="en-US" dirty="0" err="1"/>
              <a:t>kvaliteta</a:t>
            </a:r>
            <a:r>
              <a:rPr lang="en-US" dirty="0"/>
              <a:t> </a:t>
            </a:r>
            <a:r>
              <a:rPr lang="en-US" dirty="0" err="1"/>
              <a:t>podataka</a:t>
            </a:r>
            <a:r>
              <a:rPr lang="en-US" dirty="0"/>
              <a:t> </a:t>
            </a:r>
            <a:r>
              <a:rPr lang="en-US" dirty="0" err="1"/>
              <a:t>koja</a:t>
            </a:r>
            <a:r>
              <a:rPr lang="en-US" dirty="0"/>
              <a:t> </a:t>
            </a:r>
            <a:r>
              <a:rPr lang="en-US" dirty="0" err="1"/>
              <a:t>definiše</a:t>
            </a:r>
            <a:r>
              <a:rPr lang="en-US" dirty="0"/>
              <a:t> </a:t>
            </a:r>
            <a:r>
              <a:rPr lang="en-US" dirty="0" err="1"/>
              <a:t>vrednost</a:t>
            </a:r>
            <a:r>
              <a:rPr lang="en-US" dirty="0"/>
              <a:t> </a:t>
            </a:r>
            <a:r>
              <a:rPr lang="en-US" dirty="0" err="1"/>
              <a:t>odstupanja</a:t>
            </a:r>
            <a:r>
              <a:rPr lang="en-US" dirty="0"/>
              <a:t> </a:t>
            </a:r>
            <a:r>
              <a:rPr lang="en-US" dirty="0" err="1"/>
              <a:t>podataka</a:t>
            </a:r>
            <a:r>
              <a:rPr lang="en-US" dirty="0"/>
              <a:t> od </a:t>
            </a:r>
            <a:r>
              <a:rPr lang="en-US" dirty="0" err="1"/>
              <a:t>stvarne</a:t>
            </a:r>
            <a:r>
              <a:rPr lang="en-US" dirty="0"/>
              <a:t> </a:t>
            </a:r>
            <a:r>
              <a:rPr lang="en-US" dirty="0" err="1"/>
              <a:t>ili</a:t>
            </a:r>
            <a:r>
              <a:rPr lang="en-US" dirty="0"/>
              <a:t> </a:t>
            </a:r>
            <a:r>
              <a:rPr lang="en-US" dirty="0" err="1"/>
              <a:t>ispravne</a:t>
            </a:r>
            <a:r>
              <a:rPr lang="en-US" dirty="0"/>
              <a:t> </a:t>
            </a:r>
            <a:r>
              <a:rPr lang="en-US" dirty="0" err="1"/>
              <a:t>vrednosti</a:t>
            </a:r>
            <a:r>
              <a:rPr lang="en-US" dirty="0"/>
              <a:t> </a:t>
            </a:r>
            <a:r>
              <a:rPr lang="en-US" dirty="0" err="1"/>
              <a:t>originalnog</a:t>
            </a:r>
            <a:r>
              <a:rPr lang="en-US" dirty="0"/>
              <a:t> </a:t>
            </a:r>
            <a:r>
              <a:rPr lang="en-US" dirty="0" err="1"/>
              <a:t>podatka</a:t>
            </a:r>
            <a:r>
              <a:rPr lang="en-US" dirty="0"/>
              <a:t>. </a:t>
            </a:r>
            <a:endParaRPr dirty="0"/>
          </a:p>
        </p:txBody>
      </p:sp>
      <p:sp>
        <p:nvSpPr>
          <p:cNvPr id="733" name="Google Shape;733;p53"/>
          <p:cNvSpPr txBox="1">
            <a:spLocks noGrp="1"/>
          </p:cNvSpPr>
          <p:nvPr>
            <p:ph type="subTitle" idx="4294967295"/>
          </p:nvPr>
        </p:nvSpPr>
        <p:spPr>
          <a:xfrm>
            <a:off x="1828800" y="1581150"/>
            <a:ext cx="5334000" cy="990600"/>
          </a:xfrm>
          <a:prstGeom prst="rect">
            <a:avLst/>
          </a:prstGeom>
        </p:spPr>
        <p:txBody>
          <a:bodyPr spcFirstLastPara="1" wrap="square" lIns="91425" tIns="91425" rIns="91425" bIns="91425" anchor="t" anchorCtr="0">
            <a:noAutofit/>
          </a:bodyPr>
          <a:lstStyle/>
          <a:p>
            <a:pPr marL="0" lvl="0" indent="0" algn="just">
              <a:buNone/>
            </a:pPr>
            <a:endParaRPr lang="pl-PL" dirty="0" smtClean="0"/>
          </a:p>
          <a:p>
            <a:pPr marL="0" indent="0" algn="just">
              <a:buNone/>
            </a:pPr>
            <a:r>
              <a:rPr lang="sr-Cyrl-RS" b="1" dirty="0"/>
              <a:t>А</a:t>
            </a:r>
            <a:r>
              <a:rPr lang="en-US" b="1" dirty="0"/>
              <a:t>=TP+TN / </a:t>
            </a:r>
            <a:r>
              <a:rPr lang="en-US" b="1" dirty="0" smtClean="0"/>
              <a:t>TP+TN+FP+FN</a:t>
            </a:r>
            <a:endParaRPr lang="pl-PL" dirty="0"/>
          </a:p>
          <a:p>
            <a:pPr marL="0" lvl="0" indent="0" algn="just">
              <a:buNone/>
            </a:pPr>
            <a:r>
              <a:rPr lang="pl-PL" dirty="0" smtClean="0"/>
              <a:t>A=odnos </a:t>
            </a:r>
            <a:r>
              <a:rPr lang="pl-PL" dirty="0"/>
              <a:t>broja tačno predviđenih instanci u odnosu na ukupan broj instanci u testnom skupu podataka</a:t>
            </a:r>
            <a:r>
              <a:rPr lang="pl-PL" dirty="0" smtClean="0"/>
              <a:t>. </a:t>
            </a:r>
            <a:endParaRPr lang="pl-PL" dirty="0"/>
          </a:p>
          <a:p>
            <a:pPr marL="0" indent="0" algn="ctr">
              <a:buNone/>
            </a:pPr>
            <a:endParaRPr lang="pl-PL" dirty="0" smtClean="0"/>
          </a:p>
          <a:p>
            <a:pPr marL="0" lvl="0" indent="0" algn="just">
              <a:buNone/>
            </a:pPr>
            <a:endParaRPr lang="pl-PL" dirty="0"/>
          </a:p>
          <a:p>
            <a:pPr marL="0" lvl="0" indent="0" algn="just">
              <a:buNone/>
            </a:pP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00350"/>
            <a:ext cx="2819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71800" y="2967369"/>
            <a:ext cx="1219200" cy="307777"/>
          </a:xfrm>
          <a:prstGeom prst="rect">
            <a:avLst/>
          </a:prstGeom>
          <a:noFill/>
        </p:spPr>
        <p:txBody>
          <a:bodyPr wrap="square" rtlCol="0">
            <a:spAutoFit/>
          </a:bodyPr>
          <a:lstStyle/>
          <a:p>
            <a:r>
              <a:rPr lang="sr-Latn-RS" dirty="0" smtClean="0"/>
              <a:t>TN</a:t>
            </a:r>
            <a:endParaRPr lang="en-US" dirty="0"/>
          </a:p>
        </p:txBody>
      </p:sp>
      <p:sp>
        <p:nvSpPr>
          <p:cNvPr id="3" name="Rectangle 2"/>
          <p:cNvSpPr/>
          <p:nvPr/>
        </p:nvSpPr>
        <p:spPr>
          <a:xfrm>
            <a:off x="4038600" y="2959023"/>
            <a:ext cx="423514" cy="307777"/>
          </a:xfrm>
          <a:prstGeom prst="rect">
            <a:avLst/>
          </a:prstGeom>
        </p:spPr>
        <p:txBody>
          <a:bodyPr wrap="none">
            <a:spAutoFit/>
          </a:bodyPr>
          <a:lstStyle/>
          <a:p>
            <a:pPr marL="0" indent="0" algn="just">
              <a:buNone/>
            </a:pPr>
            <a:r>
              <a:rPr lang="sr-Latn-RS" dirty="0" smtClean="0"/>
              <a:t>FN</a:t>
            </a:r>
            <a:endParaRPr lang="en-US" dirty="0"/>
          </a:p>
        </p:txBody>
      </p:sp>
      <p:sp>
        <p:nvSpPr>
          <p:cNvPr id="21" name="Rectangle 20"/>
          <p:cNvSpPr/>
          <p:nvPr/>
        </p:nvSpPr>
        <p:spPr>
          <a:xfrm>
            <a:off x="4043409" y="3867148"/>
            <a:ext cx="413896" cy="307777"/>
          </a:xfrm>
          <a:prstGeom prst="rect">
            <a:avLst/>
          </a:prstGeom>
        </p:spPr>
        <p:txBody>
          <a:bodyPr wrap="none">
            <a:spAutoFit/>
          </a:bodyPr>
          <a:lstStyle/>
          <a:p>
            <a:pPr marL="0" indent="0" algn="just">
              <a:buNone/>
            </a:pPr>
            <a:r>
              <a:rPr lang="sr-Latn-RS" dirty="0" smtClean="0"/>
              <a:t>TP</a:t>
            </a:r>
            <a:endParaRPr lang="en-US" dirty="0"/>
          </a:p>
        </p:txBody>
      </p:sp>
      <p:sp>
        <p:nvSpPr>
          <p:cNvPr id="22" name="Rectangle 21"/>
          <p:cNvSpPr/>
          <p:nvPr/>
        </p:nvSpPr>
        <p:spPr>
          <a:xfrm>
            <a:off x="2988801" y="3867149"/>
            <a:ext cx="413896" cy="307777"/>
          </a:xfrm>
          <a:prstGeom prst="rect">
            <a:avLst/>
          </a:prstGeom>
        </p:spPr>
        <p:txBody>
          <a:bodyPr wrap="none">
            <a:spAutoFit/>
          </a:bodyPr>
          <a:lstStyle/>
          <a:p>
            <a:pPr marL="0" indent="0" algn="just">
              <a:buNone/>
            </a:pPr>
            <a:r>
              <a:rPr lang="sr-Latn-RS" dirty="0" smtClean="0"/>
              <a:t>FP</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7526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Kompletnost</a:t>
            </a:r>
            <a:endParaRPr dirty="0"/>
          </a:p>
        </p:txBody>
      </p:sp>
      <p:sp>
        <p:nvSpPr>
          <p:cNvPr id="731" name="Google Shape;731;p53"/>
          <p:cNvSpPr txBox="1">
            <a:spLocks noGrp="1"/>
          </p:cNvSpPr>
          <p:nvPr>
            <p:ph type="subTitle" idx="4294967295"/>
          </p:nvPr>
        </p:nvSpPr>
        <p:spPr>
          <a:xfrm>
            <a:off x="228600" y="1123950"/>
            <a:ext cx="8382000" cy="1066800"/>
          </a:xfrm>
          <a:prstGeom prst="rect">
            <a:avLst/>
          </a:prstGeom>
        </p:spPr>
        <p:txBody>
          <a:bodyPr spcFirstLastPara="1" wrap="square" lIns="91425" tIns="91425" rIns="91425" bIns="91425" anchor="t" anchorCtr="0">
            <a:noAutofit/>
          </a:bodyPr>
          <a:lstStyle/>
          <a:p>
            <a:pPr marL="0" lvl="0" indent="0" algn="just">
              <a:buNone/>
            </a:pPr>
            <a:r>
              <a:rPr lang="en-US" dirty="0" err="1"/>
              <a:t>Kompletnost</a:t>
            </a:r>
            <a:r>
              <a:rPr lang="en-US" dirty="0"/>
              <a:t> </a:t>
            </a:r>
            <a:r>
              <a:rPr lang="en-US" dirty="0" err="1"/>
              <a:t>podataka</a:t>
            </a:r>
            <a:r>
              <a:rPr lang="en-US" dirty="0"/>
              <a:t> se </a:t>
            </a:r>
            <a:r>
              <a:rPr lang="en-US" dirty="0" err="1"/>
              <a:t>odnosi</a:t>
            </a:r>
            <a:r>
              <a:rPr lang="en-US" dirty="0"/>
              <a:t> </a:t>
            </a:r>
            <a:r>
              <a:rPr lang="en-US" dirty="0" err="1"/>
              <a:t>na</a:t>
            </a:r>
            <a:r>
              <a:rPr lang="en-US" dirty="0"/>
              <a:t> </a:t>
            </a:r>
            <a:r>
              <a:rPr lang="en-US" dirty="0" err="1"/>
              <a:t>broj</a:t>
            </a:r>
            <a:r>
              <a:rPr lang="en-US" dirty="0"/>
              <a:t> </a:t>
            </a:r>
            <a:r>
              <a:rPr lang="en-US" dirty="0" err="1"/>
              <a:t>popunjenih</a:t>
            </a:r>
            <a:r>
              <a:rPr lang="en-US" dirty="0"/>
              <a:t> </a:t>
            </a:r>
            <a:r>
              <a:rPr lang="en-US" dirty="0" err="1"/>
              <a:t>vrednosti</a:t>
            </a:r>
            <a:r>
              <a:rPr lang="en-US" dirty="0"/>
              <a:t> </a:t>
            </a:r>
            <a:r>
              <a:rPr lang="en-US" dirty="0" err="1"/>
              <a:t>unutar</a:t>
            </a:r>
            <a:r>
              <a:rPr lang="en-US" dirty="0"/>
              <a:t> </a:t>
            </a:r>
            <a:r>
              <a:rPr lang="en-US" dirty="0" err="1"/>
              <a:t>skupa</a:t>
            </a:r>
            <a:r>
              <a:rPr lang="en-US" dirty="0"/>
              <a:t> </a:t>
            </a:r>
            <a:r>
              <a:rPr lang="en-US" dirty="0" err="1"/>
              <a:t>podataka</a:t>
            </a:r>
            <a:r>
              <a:rPr lang="en-US" dirty="0"/>
              <a:t> </a:t>
            </a:r>
            <a:r>
              <a:rPr lang="en-US" dirty="0" err="1"/>
              <a:t>što</a:t>
            </a:r>
            <a:r>
              <a:rPr lang="en-US" dirty="0"/>
              <a:t> </a:t>
            </a:r>
            <a:r>
              <a:rPr lang="en-US" dirty="0" err="1"/>
              <a:t>doprinosi</a:t>
            </a:r>
            <a:r>
              <a:rPr lang="en-US" dirty="0"/>
              <a:t> </a:t>
            </a:r>
            <a:r>
              <a:rPr lang="en-US" dirty="0" err="1"/>
              <a:t>celovitosti</a:t>
            </a:r>
            <a:r>
              <a:rPr lang="en-US" dirty="0"/>
              <a:t> </a:t>
            </a:r>
            <a:r>
              <a:rPr lang="en-US" dirty="0" err="1"/>
              <a:t>ili</a:t>
            </a:r>
            <a:r>
              <a:rPr lang="en-US" dirty="0"/>
              <a:t> </a:t>
            </a:r>
            <a:r>
              <a:rPr lang="en-US" dirty="0" err="1"/>
              <a:t>sveobuhvatnosti</a:t>
            </a:r>
            <a:r>
              <a:rPr lang="en-US" dirty="0"/>
              <a:t> </a:t>
            </a:r>
            <a:r>
              <a:rPr lang="en-US" dirty="0" err="1"/>
              <a:t>skupa</a:t>
            </a:r>
            <a:r>
              <a:rPr lang="en-US" dirty="0"/>
              <a:t> </a:t>
            </a:r>
            <a:r>
              <a:rPr lang="en-US" dirty="0" err="1" smtClean="0"/>
              <a:t>podataka.Kada</a:t>
            </a:r>
            <a:r>
              <a:rPr lang="en-US" dirty="0" smtClean="0"/>
              <a:t> </a:t>
            </a:r>
            <a:r>
              <a:rPr lang="en-US" dirty="0" err="1"/>
              <a:t>podaci</a:t>
            </a:r>
            <a:r>
              <a:rPr lang="en-US" dirty="0"/>
              <a:t> </a:t>
            </a:r>
            <a:r>
              <a:rPr lang="en-US" dirty="0" err="1"/>
              <a:t>nisu</a:t>
            </a:r>
            <a:r>
              <a:rPr lang="en-US" dirty="0"/>
              <a:t> </a:t>
            </a:r>
            <a:r>
              <a:rPr lang="en-US" dirty="0" err="1"/>
              <a:t>potpuni</a:t>
            </a:r>
            <a:r>
              <a:rPr lang="en-US" dirty="0"/>
              <a:t>, to </a:t>
            </a:r>
            <a:r>
              <a:rPr lang="en-US" dirty="0" err="1"/>
              <a:t>otežava</a:t>
            </a:r>
            <a:r>
              <a:rPr lang="en-US" dirty="0"/>
              <a:t> </a:t>
            </a:r>
            <a:r>
              <a:rPr lang="en-US" dirty="0" err="1"/>
              <a:t>analitičke</a:t>
            </a:r>
            <a:r>
              <a:rPr lang="en-US" dirty="0"/>
              <a:t> </a:t>
            </a:r>
            <a:r>
              <a:rPr lang="en-US" dirty="0" err="1"/>
              <a:t>procese</a:t>
            </a:r>
            <a:r>
              <a:rPr lang="en-US" dirty="0"/>
              <a:t> i </a:t>
            </a:r>
            <a:r>
              <a:rPr lang="en-US" dirty="0" err="1"/>
              <a:t>može</a:t>
            </a:r>
            <a:r>
              <a:rPr lang="en-US" dirty="0"/>
              <a:t> </a:t>
            </a:r>
            <a:r>
              <a:rPr lang="en-US" dirty="0" err="1"/>
              <a:t>dovesti</a:t>
            </a:r>
            <a:r>
              <a:rPr lang="en-US" dirty="0"/>
              <a:t> do </a:t>
            </a:r>
            <a:r>
              <a:rPr lang="en-US" dirty="0" err="1"/>
              <a:t>zaključaka</a:t>
            </a:r>
            <a:r>
              <a:rPr lang="en-US" dirty="0"/>
              <a:t> </a:t>
            </a:r>
            <a:r>
              <a:rPr lang="en-US" dirty="0" err="1"/>
              <a:t>koji</a:t>
            </a:r>
            <a:r>
              <a:rPr lang="en-US" dirty="0"/>
              <a:t> </a:t>
            </a:r>
            <a:r>
              <a:rPr lang="en-US" dirty="0" err="1"/>
              <a:t>nisu</a:t>
            </a:r>
            <a:r>
              <a:rPr lang="en-US" dirty="0"/>
              <a:t> </a:t>
            </a:r>
            <a:r>
              <a:rPr lang="en-US" dirty="0" err="1"/>
              <a:t>zasnovani</a:t>
            </a:r>
            <a:r>
              <a:rPr lang="en-US" dirty="0"/>
              <a:t> </a:t>
            </a:r>
            <a:r>
              <a:rPr lang="en-US" dirty="0" err="1"/>
              <a:t>na</a:t>
            </a:r>
            <a:r>
              <a:rPr lang="en-US" dirty="0"/>
              <a:t> </a:t>
            </a:r>
            <a:r>
              <a:rPr lang="en-US" dirty="0" err="1"/>
              <a:t>svim</a:t>
            </a:r>
            <a:r>
              <a:rPr lang="en-US" dirty="0"/>
              <a:t> </a:t>
            </a:r>
            <a:r>
              <a:rPr lang="en-US" dirty="0" err="1"/>
              <a:t>relevantnim</a:t>
            </a:r>
            <a:r>
              <a:rPr lang="en-US" dirty="0"/>
              <a:t> </a:t>
            </a:r>
            <a:r>
              <a:rPr lang="en-US" dirty="0" err="1"/>
              <a:t>informacijama</a:t>
            </a:r>
            <a:r>
              <a:rPr lang="en-US" dirty="0"/>
              <a:t>. </a:t>
            </a:r>
            <a:endParaRPr lang="sr-Latn-RS" dirty="0" smtClean="0"/>
          </a:p>
          <a:p>
            <a:pPr marL="0" lvl="0" indent="0" algn="just">
              <a:buNone/>
            </a:pPr>
            <a:r>
              <a:rPr lang="sr-Latn-RS" dirty="0"/>
              <a:t>Da bi se nepotpuni podaci popunili mogu se primeniti različite tehnike obrade podataka.Ove tehnike uključuju </a:t>
            </a:r>
            <a:r>
              <a:rPr lang="sr-Latn-RS" i="1" dirty="0"/>
              <a:t>interpolaciju</a:t>
            </a:r>
            <a:r>
              <a:rPr lang="sr-Latn-RS" dirty="0"/>
              <a:t> ili </a:t>
            </a:r>
            <a:r>
              <a:rPr lang="sr-Latn-RS" i="1" dirty="0"/>
              <a:t>imputaciju</a:t>
            </a:r>
            <a:r>
              <a:rPr lang="sr-Latn-RS" dirty="0"/>
              <a:t>, gde se nedostajući podaci popunjavaju procenjenim vrednostima na osnovu dostupnih podataka, ili eliminaciju, gde se redovi ili kolone sa nedostajućim vrednostima uklanjaju iz analize. </a:t>
            </a:r>
            <a:endParaRPr lang="sr-Latn-RS" dirty="0" smtClean="0"/>
          </a:p>
          <a:p>
            <a:pPr marL="0" lvl="0" indent="0" algn="just">
              <a:buNone/>
            </a:pPr>
            <a:endParaRPr lang="sr-Latn-RS" dirty="0"/>
          </a:p>
          <a:p>
            <a:pPr marL="0" lvl="0" indent="0" algn="just">
              <a:buNone/>
            </a:pP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57550"/>
            <a:ext cx="15716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4620280"/>
            <a:ext cx="2590800" cy="523220"/>
          </a:xfrm>
          <a:prstGeom prst="rect">
            <a:avLst/>
          </a:prstGeom>
          <a:noFill/>
        </p:spPr>
        <p:txBody>
          <a:bodyPr wrap="square" rtlCol="0">
            <a:spAutoFit/>
          </a:bodyPr>
          <a:lstStyle/>
          <a:p>
            <a:pPr algn="ctr"/>
            <a:r>
              <a:rPr lang="sr-Latn-RS" dirty="0" smtClean="0">
                <a:solidFill>
                  <a:schemeClr val="tx1"/>
                </a:solidFill>
              </a:rPr>
              <a:t>Primer provere nedostajućih podataka</a:t>
            </a:r>
            <a:endParaRPr lang="en-US" dirty="0">
              <a:solidFill>
                <a:schemeClr val="tx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181350"/>
            <a:ext cx="51911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430458" y="3908191"/>
            <a:ext cx="2883408" cy="523220"/>
          </a:xfrm>
          <a:prstGeom prst="rect">
            <a:avLst/>
          </a:prstGeom>
          <a:noFill/>
        </p:spPr>
        <p:txBody>
          <a:bodyPr wrap="square" rtlCol="0">
            <a:spAutoFit/>
          </a:bodyPr>
          <a:lstStyle/>
          <a:p>
            <a:pPr algn="ctr"/>
            <a:r>
              <a:rPr lang="sr-Latn-RS" dirty="0" smtClean="0">
                <a:solidFill>
                  <a:schemeClr val="tx1"/>
                </a:solidFill>
              </a:rPr>
              <a:t>Primer popunjavanja nedostajućih podataka</a:t>
            </a:r>
            <a:endParaRPr lang="en-US" dirty="0">
              <a:solidFill>
                <a:schemeClr val="tx1"/>
              </a:solidFill>
            </a:endParaRPr>
          </a:p>
        </p:txBody>
      </p:sp>
    </p:spTree>
    <p:extLst>
      <p:ext uri="{BB962C8B-B14F-4D97-AF65-F5344CB8AC3E}">
        <p14:creationId xmlns:p14="http://schemas.microsoft.com/office/powerpoint/2010/main" val="3215952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542188"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Konzistentnost</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523220"/>
          </a:xfrm>
          <a:prstGeom prst="rect">
            <a:avLst/>
          </a:prstGeom>
        </p:spPr>
        <p:txBody>
          <a:bodyPr wrap="square">
            <a:spAutoFit/>
          </a:bodyPr>
          <a:lstStyle/>
          <a:p>
            <a:pPr algn="just"/>
            <a:r>
              <a:rPr lang="en-US" dirty="0" err="1">
                <a:solidFill>
                  <a:schemeClr val="tx1"/>
                </a:solidFill>
              </a:rPr>
              <a:t>Ovaj</a:t>
            </a:r>
            <a:r>
              <a:rPr lang="en-US" dirty="0">
                <a:solidFill>
                  <a:schemeClr val="tx1"/>
                </a:solidFill>
              </a:rPr>
              <a:t> </a:t>
            </a:r>
            <a:r>
              <a:rPr lang="en-US" dirty="0" err="1">
                <a:solidFill>
                  <a:schemeClr val="tx1"/>
                </a:solidFill>
              </a:rPr>
              <a:t>pojam</a:t>
            </a:r>
            <a:r>
              <a:rPr lang="en-US" dirty="0">
                <a:solidFill>
                  <a:schemeClr val="tx1"/>
                </a:solidFill>
              </a:rPr>
              <a:t> </a:t>
            </a:r>
            <a:r>
              <a:rPr lang="en-US" dirty="0" err="1">
                <a:solidFill>
                  <a:schemeClr val="tx1"/>
                </a:solidFill>
              </a:rPr>
              <a:t>opisuje</a:t>
            </a:r>
            <a:r>
              <a:rPr lang="en-US" dirty="0">
                <a:solidFill>
                  <a:schemeClr val="tx1"/>
                </a:solidFill>
              </a:rPr>
              <a:t> </a:t>
            </a:r>
            <a:r>
              <a:rPr lang="en-US" dirty="0" err="1">
                <a:solidFill>
                  <a:schemeClr val="tx1"/>
                </a:solidFill>
              </a:rPr>
              <a:t>stepen</a:t>
            </a:r>
            <a:r>
              <a:rPr lang="en-US" dirty="0">
                <a:solidFill>
                  <a:schemeClr val="tx1"/>
                </a:solidFill>
              </a:rPr>
              <a:t> u </a:t>
            </a:r>
            <a:r>
              <a:rPr lang="en-US" dirty="0" err="1">
                <a:solidFill>
                  <a:schemeClr val="tx1"/>
                </a:solidFill>
              </a:rPr>
              <a:t>kojem</a:t>
            </a:r>
            <a:r>
              <a:rPr lang="en-US" dirty="0">
                <a:solidFill>
                  <a:schemeClr val="tx1"/>
                </a:solidFill>
              </a:rPr>
              <a:t> </a:t>
            </a:r>
            <a:r>
              <a:rPr lang="en-US" dirty="0" err="1">
                <a:solidFill>
                  <a:schemeClr val="tx1"/>
                </a:solidFill>
              </a:rPr>
              <a:t>podaci</a:t>
            </a:r>
            <a:r>
              <a:rPr lang="en-US" dirty="0">
                <a:solidFill>
                  <a:schemeClr val="tx1"/>
                </a:solidFill>
              </a:rPr>
              <a:t> </a:t>
            </a:r>
            <a:r>
              <a:rPr lang="en-US" dirty="0" err="1">
                <a:solidFill>
                  <a:schemeClr val="tx1"/>
                </a:solidFill>
              </a:rPr>
              <a:t>ostaju</a:t>
            </a:r>
            <a:r>
              <a:rPr lang="en-US" dirty="0">
                <a:solidFill>
                  <a:schemeClr val="tx1"/>
                </a:solidFill>
              </a:rPr>
              <a:t> </a:t>
            </a:r>
            <a:r>
              <a:rPr lang="en-US" dirty="0" err="1">
                <a:solidFill>
                  <a:schemeClr val="tx1"/>
                </a:solidFill>
              </a:rPr>
              <a:t>uniformni</a:t>
            </a:r>
            <a:r>
              <a:rPr lang="en-US" dirty="0">
                <a:solidFill>
                  <a:schemeClr val="tx1"/>
                </a:solidFill>
              </a:rPr>
              <a:t>, </a:t>
            </a:r>
            <a:r>
              <a:rPr lang="en-US" dirty="0" err="1">
                <a:solidFill>
                  <a:schemeClr val="tx1"/>
                </a:solidFill>
              </a:rPr>
              <a:t>dosledni</a:t>
            </a:r>
            <a:r>
              <a:rPr lang="en-US" dirty="0">
                <a:solidFill>
                  <a:schemeClr val="tx1"/>
                </a:solidFill>
              </a:rPr>
              <a:t> i </a:t>
            </a:r>
            <a:r>
              <a:rPr lang="en-US" dirty="0" err="1">
                <a:solidFill>
                  <a:schemeClr val="tx1"/>
                </a:solidFill>
              </a:rPr>
              <a:t>bez</a:t>
            </a:r>
            <a:r>
              <a:rPr lang="en-US" dirty="0">
                <a:solidFill>
                  <a:schemeClr val="tx1"/>
                </a:solidFill>
              </a:rPr>
              <a:t> </a:t>
            </a:r>
            <a:r>
              <a:rPr lang="en-US" dirty="0" err="1">
                <a:solidFill>
                  <a:schemeClr val="tx1"/>
                </a:solidFill>
              </a:rPr>
              <a:t>konflikata</a:t>
            </a:r>
            <a:r>
              <a:rPr lang="en-US" dirty="0">
                <a:solidFill>
                  <a:schemeClr val="tx1"/>
                </a:solidFill>
              </a:rPr>
              <a:t> </a:t>
            </a:r>
            <a:r>
              <a:rPr lang="en-US" dirty="0" err="1">
                <a:solidFill>
                  <a:schemeClr val="tx1"/>
                </a:solidFill>
              </a:rPr>
              <a:t>širom</a:t>
            </a:r>
            <a:r>
              <a:rPr lang="en-US" dirty="0">
                <a:solidFill>
                  <a:schemeClr val="tx1"/>
                </a:solidFill>
              </a:rPr>
              <a:t> </a:t>
            </a:r>
            <a:r>
              <a:rPr lang="en-US" dirty="0" err="1">
                <a:solidFill>
                  <a:schemeClr val="tx1"/>
                </a:solidFill>
              </a:rPr>
              <a:t>različitih</a:t>
            </a:r>
            <a:r>
              <a:rPr lang="en-US" dirty="0">
                <a:solidFill>
                  <a:schemeClr val="tx1"/>
                </a:solidFill>
              </a:rPr>
              <a:t> </a:t>
            </a:r>
            <a:r>
              <a:rPr lang="en-US" dirty="0" err="1">
                <a:solidFill>
                  <a:schemeClr val="tx1"/>
                </a:solidFill>
              </a:rPr>
              <a:t>sistema</a:t>
            </a:r>
            <a:r>
              <a:rPr lang="en-US" dirty="0">
                <a:solidFill>
                  <a:schemeClr val="tx1"/>
                </a:solidFill>
              </a:rPr>
              <a:t>, </a:t>
            </a:r>
            <a:r>
              <a:rPr lang="en-US" dirty="0" err="1">
                <a:solidFill>
                  <a:schemeClr val="tx1"/>
                </a:solidFill>
              </a:rPr>
              <a:t>aplikacija</a:t>
            </a:r>
            <a:r>
              <a:rPr lang="en-US" dirty="0">
                <a:solidFill>
                  <a:schemeClr val="tx1"/>
                </a:solidFill>
              </a:rPr>
              <a:t> i </a:t>
            </a:r>
            <a:r>
              <a:rPr lang="en-US" dirty="0" err="1">
                <a:solidFill>
                  <a:schemeClr val="tx1"/>
                </a:solidFill>
              </a:rPr>
              <a:t>baza</a:t>
            </a:r>
            <a:r>
              <a:rPr lang="en-US" dirty="0">
                <a:solidFill>
                  <a:schemeClr val="tx1"/>
                </a:solidFill>
              </a:rPr>
              <a:t> </a:t>
            </a:r>
            <a:r>
              <a:rPr lang="en-US" dirty="0" err="1">
                <a:solidFill>
                  <a:schemeClr val="tx1"/>
                </a:solidFill>
              </a:rPr>
              <a:t>podataka</a:t>
            </a:r>
            <a:r>
              <a:rPr lang="en-US" dirty="0">
                <a:solidFill>
                  <a:schemeClr val="tx1"/>
                </a:solidFill>
              </a:rPr>
              <a:t> u </a:t>
            </a:r>
            <a:r>
              <a:rPr lang="en-US" dirty="0" err="1">
                <a:solidFill>
                  <a:schemeClr val="tx1"/>
                </a:solidFill>
              </a:rPr>
              <a:t>kojima</a:t>
            </a:r>
            <a:r>
              <a:rPr lang="en-US" dirty="0">
                <a:solidFill>
                  <a:schemeClr val="tx1"/>
                </a:solidFill>
              </a:rPr>
              <a:t> se </a:t>
            </a:r>
            <a:r>
              <a:rPr lang="en-US" dirty="0" err="1">
                <a:solidFill>
                  <a:schemeClr val="tx1"/>
                </a:solidFill>
              </a:rPr>
              <a:t>koriste</a:t>
            </a:r>
            <a:r>
              <a:rPr lang="en-US" dirty="0">
                <a:solidFill>
                  <a:schemeClr val="tx1"/>
                </a:solidFill>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788" y="1427704"/>
            <a:ext cx="2713022" cy="156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Google Shape;730;p53"/>
          <p:cNvSpPr txBox="1">
            <a:spLocks/>
          </p:cNvSpPr>
          <p:nvPr/>
        </p:nvSpPr>
        <p:spPr>
          <a:xfrm>
            <a:off x="-1758876" y="278626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Koherentnost</a:t>
            </a:r>
            <a:endParaRPr lang="sr-Latn-RS" dirty="0"/>
          </a:p>
        </p:txBody>
      </p:sp>
      <p:sp>
        <p:nvSpPr>
          <p:cNvPr id="3" name="Rectangle 2"/>
          <p:cNvSpPr/>
          <p:nvPr/>
        </p:nvSpPr>
        <p:spPr>
          <a:xfrm>
            <a:off x="457200" y="3486150"/>
            <a:ext cx="7315200" cy="954107"/>
          </a:xfrm>
          <a:prstGeom prst="rect">
            <a:avLst/>
          </a:prstGeom>
        </p:spPr>
        <p:txBody>
          <a:bodyPr wrap="square">
            <a:spAutoFit/>
          </a:bodyPr>
          <a:lstStyle/>
          <a:p>
            <a:pPr algn="just"/>
            <a:r>
              <a:rPr lang="vi-VN" dirty="0">
                <a:solidFill>
                  <a:schemeClr val="tx1"/>
                </a:solidFill>
              </a:rPr>
              <a:t>Koherentnost podataka odnosi se na stepen u kojem su podaci logički usklađeni, dosledni i precizni kroz različite setove podataka unutar organizacije. Koherentni podaci treba da održavaju jedinstvenu strukturu, format i definiciju, omogućavajući da se podaci iz različitih izvora mogu lako kombinovati, uporediti i analizirati bez konflikta ili nejasnoća.</a:t>
            </a:r>
            <a:endParaRPr lang="en-US" dirty="0">
              <a:solidFill>
                <a:schemeClr val="tx1"/>
              </a:solidFill>
            </a:endParaRPr>
          </a:p>
        </p:txBody>
      </p:sp>
    </p:spTree>
    <p:extLst>
      <p:ext uri="{BB962C8B-B14F-4D97-AF65-F5344CB8AC3E}">
        <p14:creationId xmlns:p14="http://schemas.microsoft.com/office/powerpoint/2010/main" val="836033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TotalTime>
  <Words>1484</Words>
  <Application>Microsoft Office PowerPoint</Application>
  <PresentationFormat>On-screen Show (16:9)</PresentationFormat>
  <Paragraphs>161</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Outfit</vt:lpstr>
      <vt:lpstr>Outfit Medium</vt:lpstr>
      <vt:lpstr>Anaheim</vt:lpstr>
      <vt:lpstr>Cambria Math</vt:lpstr>
      <vt:lpstr>Nunito</vt:lpstr>
      <vt:lpstr>DM Sans</vt:lpstr>
      <vt:lpstr>Data Collection and Analysis - Master of Science in Community Health and Prevention Research by Slidesgo</vt:lpstr>
      <vt:lpstr>Kvalitet podataka  Prikupljanje i predobrada podataka za Mašinsko učenje</vt:lpstr>
      <vt:lpstr>Sadržaj</vt:lpstr>
      <vt:lpstr>Uvod</vt:lpstr>
      <vt:lpstr>PowerPoint Presentation</vt:lpstr>
      <vt:lpstr>Mere kvaliteta podataka</vt:lpstr>
      <vt:lpstr>Ključne mere kvaliteta podataka uključuju:</vt:lpstr>
      <vt:lpstr>Tačnost</vt:lpstr>
      <vt:lpstr>Kompletnost</vt:lpstr>
      <vt:lpstr>Konzistentnost</vt:lpstr>
      <vt:lpstr>Aktuelnost </vt:lpstr>
      <vt:lpstr>Jasnoća</vt:lpstr>
      <vt:lpstr>Raspodela podataka</vt:lpstr>
      <vt:lpstr>Raspodela podataka</vt:lpstr>
      <vt:lpstr>Vrste raspodela podataka</vt:lpstr>
      <vt:lpstr>PowerPoint Presentation</vt:lpstr>
      <vt:lpstr>Bernulijeva raspodela</vt:lpstr>
      <vt:lpstr>Binomialna raspodela</vt:lpstr>
      <vt:lpstr>Poasonova raspodela</vt:lpstr>
      <vt:lpstr>Normalna raspodela</vt:lpstr>
      <vt:lpstr>Eksponencijalna raspodela</vt:lpstr>
      <vt:lpstr>Simetrična raspodela</vt:lpstr>
      <vt:lpstr>Uniformna raspodela</vt:lpstr>
      <vt:lpstr>Mere centralne tendencije</vt:lpstr>
      <vt:lpstr>Mere centralne tendencije</vt:lpstr>
      <vt:lpstr>Srednja vrednost</vt:lpstr>
      <vt:lpstr>Medijana</vt:lpstr>
      <vt:lpstr>Korelacija</vt:lpstr>
      <vt:lpstr>Korelacija</vt:lpstr>
      <vt:lpstr>Korelacija</vt:lpstr>
      <vt:lpstr>Varijansa</vt:lpstr>
      <vt:lpstr>Varijansa</vt:lpstr>
      <vt:lpstr>Praktični deo rada</vt:lpstr>
      <vt:lpstr>Prvi skup podataka</vt:lpstr>
      <vt:lpstr>Prvi skup podataka</vt:lpstr>
      <vt:lpstr>Prvi skup podataka</vt:lpstr>
      <vt:lpstr>Drugi skup podataka</vt:lpstr>
      <vt:lpstr>Drugi skup podataka</vt:lpstr>
      <vt:lpstr>Drugi skup podataka</vt:lpstr>
      <vt:lpstr>Drugi skup podataka</vt:lpstr>
      <vt:lpstr>Drugi skup podataka</vt:lpstr>
      <vt:lpstr>Zaključak</vt:lpstr>
      <vt:lpstr>PowerPoint Presentation</vt:lpstr>
      <vt:lpstr>Hvala na pažnji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Kvalitet podataka  Prikupljanje i predobrada podataka za Mašinsko učenje</dc:title>
  <cp:lastModifiedBy>Nastasija</cp:lastModifiedBy>
  <cp:revision>33</cp:revision>
  <dcterms:modified xsi:type="dcterms:W3CDTF">2024-03-14T12:04:18Z</dcterms:modified>
</cp:coreProperties>
</file>