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1" r:id="rId3"/>
    <p:sldId id="258" r:id="rId4"/>
    <p:sldId id="260"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5" d="100"/>
          <a:sy n="85" d="100"/>
        </p:scale>
        <p:origin x="595"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9656A891-5E48-4FF9-B877-3FA82B82632C}" type="datetimeFigureOut">
              <a:rPr lang="en-US" smtClean="0"/>
              <a:t>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B9CA88-ADA9-4226-9F5B-068F9709C054}" type="slidenum">
              <a:rPr lang="en-US" smtClean="0"/>
              <a:t>‹#›</a:t>
            </a:fld>
            <a:endParaRPr lang="en-US"/>
          </a:p>
        </p:txBody>
      </p:sp>
    </p:spTree>
    <p:extLst>
      <p:ext uri="{BB962C8B-B14F-4D97-AF65-F5344CB8AC3E}">
        <p14:creationId xmlns:p14="http://schemas.microsoft.com/office/powerpoint/2010/main" val="313227499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56A891-5E48-4FF9-B877-3FA82B82632C}"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B9CA88-ADA9-4226-9F5B-068F9709C054}" type="slidenum">
              <a:rPr lang="en-US" smtClean="0"/>
              <a:t>‹#›</a:t>
            </a:fld>
            <a:endParaRPr lang="en-US"/>
          </a:p>
        </p:txBody>
      </p:sp>
    </p:spTree>
    <p:extLst>
      <p:ext uri="{BB962C8B-B14F-4D97-AF65-F5344CB8AC3E}">
        <p14:creationId xmlns:p14="http://schemas.microsoft.com/office/powerpoint/2010/main" val="2272999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56A891-5E48-4FF9-B877-3FA82B82632C}"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B9CA88-ADA9-4226-9F5B-068F9709C054}" type="slidenum">
              <a:rPr lang="en-US" smtClean="0"/>
              <a:t>‹#›</a:t>
            </a:fld>
            <a:endParaRPr lang="en-US"/>
          </a:p>
        </p:txBody>
      </p:sp>
    </p:spTree>
    <p:extLst>
      <p:ext uri="{BB962C8B-B14F-4D97-AF65-F5344CB8AC3E}">
        <p14:creationId xmlns:p14="http://schemas.microsoft.com/office/powerpoint/2010/main" val="1371801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56A891-5E48-4FF9-B877-3FA82B82632C}" type="datetimeFigureOut">
              <a:rPr lang="en-US" smtClean="0"/>
              <a:t>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B9CA88-ADA9-4226-9F5B-068F9709C054}" type="slidenum">
              <a:rPr lang="en-US" smtClean="0"/>
              <a:t>‹#›</a:t>
            </a:fld>
            <a:endParaRPr lang="en-US"/>
          </a:p>
        </p:txBody>
      </p:sp>
    </p:spTree>
    <p:extLst>
      <p:ext uri="{BB962C8B-B14F-4D97-AF65-F5344CB8AC3E}">
        <p14:creationId xmlns:p14="http://schemas.microsoft.com/office/powerpoint/2010/main" val="2946775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9656A891-5E48-4FF9-B877-3FA82B82632C}" type="datetimeFigureOut">
              <a:rPr lang="en-US" smtClean="0"/>
              <a:t>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B9CA88-ADA9-4226-9F5B-068F9709C054}" type="slidenum">
              <a:rPr lang="en-US" smtClean="0"/>
              <a:t>‹#›</a:t>
            </a:fld>
            <a:endParaRPr lang="en-US"/>
          </a:p>
        </p:txBody>
      </p:sp>
    </p:spTree>
    <p:extLst>
      <p:ext uri="{BB962C8B-B14F-4D97-AF65-F5344CB8AC3E}">
        <p14:creationId xmlns:p14="http://schemas.microsoft.com/office/powerpoint/2010/main" val="6188915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9656A891-5E48-4FF9-B877-3FA82B82632C}" type="datetimeFigureOut">
              <a:rPr lang="en-US" smtClean="0"/>
              <a:t>11/8/2020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9B9CA88-ADA9-4226-9F5B-068F9709C054}" type="slidenum">
              <a:rPr lang="en-US" smtClean="0"/>
              <a:t>‹#›</a:t>
            </a:fld>
            <a:endParaRPr lang="en-US"/>
          </a:p>
        </p:txBody>
      </p:sp>
    </p:spTree>
    <p:extLst>
      <p:ext uri="{BB962C8B-B14F-4D97-AF65-F5344CB8AC3E}">
        <p14:creationId xmlns:p14="http://schemas.microsoft.com/office/powerpoint/2010/main" val="703661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9656A891-5E48-4FF9-B877-3FA82B82632C}" type="datetimeFigureOut">
              <a:rPr lang="en-US" smtClean="0"/>
              <a:t>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B9CA88-ADA9-4226-9F5B-068F9709C054}"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99830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56A891-5E48-4FF9-B877-3FA82B82632C}" type="datetimeFigureOut">
              <a:rPr lang="en-US" smtClean="0"/>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B9CA88-ADA9-4226-9F5B-068F9709C054}" type="slidenum">
              <a:rPr lang="en-US" smtClean="0"/>
              <a:t>‹#›</a:t>
            </a:fld>
            <a:endParaRPr lang="en-US"/>
          </a:p>
        </p:txBody>
      </p:sp>
    </p:spTree>
    <p:extLst>
      <p:ext uri="{BB962C8B-B14F-4D97-AF65-F5344CB8AC3E}">
        <p14:creationId xmlns:p14="http://schemas.microsoft.com/office/powerpoint/2010/main" val="2386952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6A891-5E48-4FF9-B877-3FA82B82632C}" type="datetimeFigureOut">
              <a:rPr lang="en-US" smtClean="0"/>
              <a:t>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B9CA88-ADA9-4226-9F5B-068F9709C054}" type="slidenum">
              <a:rPr lang="en-US" smtClean="0"/>
              <a:t>‹#›</a:t>
            </a:fld>
            <a:endParaRPr lang="en-US"/>
          </a:p>
        </p:txBody>
      </p:sp>
    </p:spTree>
    <p:extLst>
      <p:ext uri="{BB962C8B-B14F-4D97-AF65-F5344CB8AC3E}">
        <p14:creationId xmlns:p14="http://schemas.microsoft.com/office/powerpoint/2010/main" val="330514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9656A891-5E48-4FF9-B877-3FA82B82632C}" type="datetimeFigureOut">
              <a:rPr lang="en-US" smtClean="0"/>
              <a:t>11/8/2020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F9B9CA88-ADA9-4226-9F5B-068F9709C054}" type="slidenum">
              <a:rPr lang="en-US" smtClean="0"/>
              <a:t>‹#›</a:t>
            </a:fld>
            <a:endParaRPr lang="en-US"/>
          </a:p>
        </p:txBody>
      </p:sp>
    </p:spTree>
    <p:extLst>
      <p:ext uri="{BB962C8B-B14F-4D97-AF65-F5344CB8AC3E}">
        <p14:creationId xmlns:p14="http://schemas.microsoft.com/office/powerpoint/2010/main" val="2159367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656A891-5E48-4FF9-B877-3FA82B82632C}" type="datetimeFigureOut">
              <a:rPr lang="en-US" smtClean="0"/>
              <a:t>11/8/2020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F9B9CA88-ADA9-4226-9F5B-068F9709C054}" type="slidenum">
              <a:rPr lang="en-US" smtClean="0"/>
              <a:t>‹#›</a:t>
            </a:fld>
            <a:endParaRPr lang="en-US"/>
          </a:p>
        </p:txBody>
      </p:sp>
    </p:spTree>
    <p:extLst>
      <p:ext uri="{BB962C8B-B14F-4D97-AF65-F5344CB8AC3E}">
        <p14:creationId xmlns:p14="http://schemas.microsoft.com/office/powerpoint/2010/main" val="3012051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656A891-5E48-4FF9-B877-3FA82B82632C}" type="datetimeFigureOut">
              <a:rPr lang="en-US" smtClean="0"/>
              <a:t>11/8/2020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F9B9CA88-ADA9-4226-9F5B-068F9709C054}" type="slidenum">
              <a:rPr lang="en-US" smtClean="0"/>
              <a:t>‹#›</a:t>
            </a:fld>
            <a:endParaRPr lang="en-US"/>
          </a:p>
        </p:txBody>
      </p:sp>
    </p:spTree>
    <p:extLst>
      <p:ext uri="{BB962C8B-B14F-4D97-AF65-F5344CB8AC3E}">
        <p14:creationId xmlns:p14="http://schemas.microsoft.com/office/powerpoint/2010/main" val="11021085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8482" y="2108482"/>
            <a:ext cx="9144000" cy="2387600"/>
          </a:xfrm>
        </p:spPr>
        <p:txBody>
          <a:bodyPr>
            <a:normAutofit/>
          </a:bodyPr>
          <a:lstStyle/>
          <a:p>
            <a:r>
              <a:rPr lang="en-US" b="1" dirty="0"/>
              <a:t>ANALYSIS OF RENT ACCOMODATION PRICES IN </a:t>
            </a:r>
            <a:r>
              <a:rPr lang="en-US" b="1" dirty="0" smtClean="0"/>
              <a:t>PORTO</a:t>
            </a:r>
            <a:endParaRPr lang="en-US" dirty="0"/>
          </a:p>
        </p:txBody>
      </p:sp>
    </p:spTree>
    <p:extLst>
      <p:ext uri="{BB962C8B-B14F-4D97-AF65-F5344CB8AC3E}">
        <p14:creationId xmlns:p14="http://schemas.microsoft.com/office/powerpoint/2010/main" val="408639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sz="half" idx="1"/>
          </p:nvPr>
        </p:nvSpPr>
        <p:spPr>
          <a:xfrm>
            <a:off x="2231135" y="2770093"/>
            <a:ext cx="7921393" cy="3140261"/>
          </a:xfrm>
        </p:spPr>
        <p:txBody>
          <a:bodyPr>
            <a:normAutofit/>
          </a:bodyPr>
          <a:lstStyle/>
          <a:p>
            <a:pPr marL="0" indent="0">
              <a:buNone/>
            </a:pPr>
            <a:r>
              <a:rPr lang="en-US" dirty="0"/>
              <a:t>To organize outstanding trip every traveler needs an advice in booking of most comfortable and suitable apartments. It requires a lot of efforts to find ideal place in a big unfamiliar city like Porto</a:t>
            </a:r>
            <a:r>
              <a:rPr lang="en-US" dirty="0" smtClean="0"/>
              <a:t>.</a:t>
            </a:r>
          </a:p>
          <a:p>
            <a:pPr marL="0" indent="0">
              <a:buNone/>
            </a:pPr>
            <a:endParaRPr lang="en-US" dirty="0" smtClean="0"/>
          </a:p>
          <a:p>
            <a:pPr marL="0" indent="0">
              <a:buNone/>
            </a:pPr>
            <a:r>
              <a:rPr lang="en-US" dirty="0"/>
              <a:t>Let me introduce an outstanding solution of the problem: a map with average price per apartments visualization and venues divided by clusters according to characteristics of each neighborhood.</a:t>
            </a:r>
            <a:endParaRPr lang="ru-RU" dirty="0"/>
          </a:p>
          <a:p>
            <a:endParaRPr lang="ru-RU" dirty="0"/>
          </a:p>
          <a:p>
            <a:endParaRPr lang="en-US" dirty="0"/>
          </a:p>
        </p:txBody>
      </p:sp>
    </p:spTree>
    <p:extLst>
      <p:ext uri="{BB962C8B-B14F-4D97-AF65-F5344CB8AC3E}">
        <p14:creationId xmlns:p14="http://schemas.microsoft.com/office/powerpoint/2010/main" val="282361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a:t>
            </a:r>
            <a:endParaRPr lang="en-US" dirty="0"/>
          </a:p>
        </p:txBody>
      </p:sp>
      <p:sp>
        <p:nvSpPr>
          <p:cNvPr id="3" name="Content Placeholder 2"/>
          <p:cNvSpPr>
            <a:spLocks noGrp="1"/>
          </p:cNvSpPr>
          <p:nvPr>
            <p:ph idx="1"/>
          </p:nvPr>
        </p:nvSpPr>
        <p:spPr>
          <a:xfrm>
            <a:off x="6893859" y="4646936"/>
            <a:ext cx="4746812" cy="1651657"/>
          </a:xfrm>
        </p:spPr>
        <p:txBody>
          <a:bodyPr>
            <a:normAutofit/>
          </a:bodyPr>
          <a:lstStyle/>
          <a:p>
            <a:pPr marL="0" indent="0">
              <a:buNone/>
            </a:pPr>
            <a:r>
              <a:rPr lang="en-US" dirty="0"/>
              <a:t>0 Cluster: Portuguese Restaurant</a:t>
            </a:r>
            <a:endParaRPr lang="ru-RU" dirty="0"/>
          </a:p>
          <a:p>
            <a:pPr marL="0" indent="0">
              <a:buNone/>
            </a:pPr>
            <a:r>
              <a:rPr lang="en-US" dirty="0"/>
              <a:t>1 Cluster: Portuguese Restaurant, Bar, Tapas Restaurant</a:t>
            </a:r>
            <a:endParaRPr lang="ru-RU" dirty="0"/>
          </a:p>
          <a:p>
            <a:pPr marL="0" indent="0">
              <a:buNone/>
            </a:pPr>
            <a:r>
              <a:rPr lang="en-US" dirty="0"/>
              <a:t>2 Cluster: Portuguese Restaurant, Café, Hotel</a:t>
            </a:r>
            <a:endParaRPr lang="ru-RU" dirty="0"/>
          </a:p>
          <a:p>
            <a:endParaRPr lang="en-US" dirty="0"/>
          </a:p>
        </p:txBody>
      </p:sp>
      <p:sp>
        <p:nvSpPr>
          <p:cNvPr id="4" name="Text Placeholder 3"/>
          <p:cNvSpPr>
            <a:spLocks noGrp="1"/>
          </p:cNvSpPr>
          <p:nvPr>
            <p:ph type="body" sz="half" idx="2"/>
          </p:nvPr>
        </p:nvSpPr>
        <p:spPr>
          <a:xfrm>
            <a:off x="712695" y="3549918"/>
            <a:ext cx="4634752" cy="2194036"/>
          </a:xfrm>
        </p:spPr>
        <p:txBody>
          <a:bodyPr>
            <a:normAutofit/>
          </a:bodyPr>
          <a:lstStyle/>
          <a:p>
            <a:pPr algn="l"/>
            <a:r>
              <a:rPr lang="en-US" dirty="0"/>
              <a:t>We have some common venue categories in hosts. In this reason I used unsupervised learning K-means algorithm to cluster the hosts. K-Means algorithm is one of the most common cluster method of unsupervised learning.</a:t>
            </a:r>
            <a:endParaRPr lang="ru-RU" dirty="0"/>
          </a:p>
          <a:p>
            <a:endParaRPr lang="en-US" dirty="0"/>
          </a:p>
        </p:txBody>
      </p:sp>
      <p:pic>
        <p:nvPicPr>
          <p:cNvPr id="7" name="Рисунок 8"/>
          <p:cNvPicPr/>
          <p:nvPr/>
        </p:nvPicPr>
        <p:blipFill>
          <a:blip r:embed="rId2"/>
          <a:stretch>
            <a:fillRect/>
          </a:stretch>
        </p:blipFill>
        <p:spPr>
          <a:xfrm>
            <a:off x="6893859" y="635260"/>
            <a:ext cx="4594412" cy="3658833"/>
          </a:xfrm>
          <a:prstGeom prst="rect">
            <a:avLst/>
          </a:prstGeom>
        </p:spPr>
      </p:pic>
    </p:spTree>
    <p:extLst>
      <p:ext uri="{BB962C8B-B14F-4D97-AF65-F5344CB8AC3E}">
        <p14:creationId xmlns:p14="http://schemas.microsoft.com/office/powerpoint/2010/main" val="2063049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728" y="1231302"/>
            <a:ext cx="7729728" cy="1188720"/>
          </a:xfrm>
        </p:spPr>
        <p:txBody>
          <a:bodyPr/>
          <a:lstStyle/>
          <a:p>
            <a:r>
              <a:rPr lang="en-US" dirty="0" smtClean="0"/>
              <a:t>Results</a:t>
            </a:r>
            <a:endParaRPr lang="en-US" dirty="0"/>
          </a:p>
        </p:txBody>
      </p:sp>
      <p:pic>
        <p:nvPicPr>
          <p:cNvPr id="4" name="Рисунок 6"/>
          <p:cNvPicPr/>
          <p:nvPr/>
        </p:nvPicPr>
        <p:blipFill>
          <a:blip r:embed="rId2"/>
          <a:stretch>
            <a:fillRect/>
          </a:stretch>
        </p:blipFill>
        <p:spPr>
          <a:xfrm>
            <a:off x="468728" y="2926976"/>
            <a:ext cx="7729728" cy="3260015"/>
          </a:xfrm>
          <a:prstGeom prst="rect">
            <a:avLst/>
          </a:prstGeom>
        </p:spPr>
      </p:pic>
      <p:pic>
        <p:nvPicPr>
          <p:cNvPr id="5" name="Рисунок 7"/>
          <p:cNvPicPr/>
          <p:nvPr/>
        </p:nvPicPr>
        <p:blipFill rotWithShape="1">
          <a:blip r:embed="rId3"/>
          <a:srcRect b="742"/>
          <a:stretch/>
        </p:blipFill>
        <p:spPr bwMode="auto">
          <a:xfrm>
            <a:off x="8535987" y="899608"/>
            <a:ext cx="3349625" cy="54711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2164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conclusion</a:t>
            </a:r>
            <a:endParaRPr lang="en-US" dirty="0"/>
          </a:p>
        </p:txBody>
      </p:sp>
      <p:sp>
        <p:nvSpPr>
          <p:cNvPr id="3" name="Subtitle 2"/>
          <p:cNvSpPr>
            <a:spLocks noGrp="1"/>
          </p:cNvSpPr>
          <p:nvPr>
            <p:ph type="subTitle" idx="1"/>
          </p:nvPr>
        </p:nvSpPr>
        <p:spPr>
          <a:xfrm>
            <a:off x="1519518" y="4352544"/>
            <a:ext cx="9148482" cy="1239894"/>
          </a:xfrm>
        </p:spPr>
        <p:txBody>
          <a:bodyPr>
            <a:normAutofit/>
          </a:bodyPr>
          <a:lstStyle/>
          <a:p>
            <a:pPr algn="l"/>
            <a:r>
              <a:rPr lang="en-US" dirty="0"/>
              <a:t>Data science tools give access to individual analysis approach for users. The model is applicable for any city and is really useful for travelers because provides an opportunity to predict options of certain accommodation in unfamiliar city.</a:t>
            </a:r>
            <a:endParaRPr lang="en-US" dirty="0"/>
          </a:p>
        </p:txBody>
      </p:sp>
    </p:spTree>
    <p:extLst>
      <p:ext uri="{BB962C8B-B14F-4D97-AF65-F5344CB8AC3E}">
        <p14:creationId xmlns:p14="http://schemas.microsoft.com/office/powerpoint/2010/main" val="5782429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13</TotalTime>
  <Words>177</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Corbel</vt:lpstr>
      <vt:lpstr>Gill Sans MT</vt:lpstr>
      <vt:lpstr>Parcel</vt:lpstr>
      <vt:lpstr>ANALYSIS OF RENT ACCOMODATION PRICES IN PORTO</vt:lpstr>
      <vt:lpstr>Background</vt:lpstr>
      <vt:lpstr>clustering</vt:lpstr>
      <vt:lpstr>Results</vt:lpstr>
      <vt:lpstr>conclusion</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RENT ACCOMODATION PRICES IN PORTO</dc:title>
  <dc:creator>Anastasia Kondratiuk</dc:creator>
  <cp:lastModifiedBy>Anastasia Kondratiuk</cp:lastModifiedBy>
  <cp:revision>6</cp:revision>
  <dcterms:created xsi:type="dcterms:W3CDTF">2020-11-08T01:13:02Z</dcterms:created>
  <dcterms:modified xsi:type="dcterms:W3CDTF">2020-11-08T01:26:44Z</dcterms:modified>
</cp:coreProperties>
</file>