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1" r:id="rId7"/>
    <p:sldId id="262" r:id="rId8"/>
    <p:sldId id="266" r:id="rId9"/>
    <p:sldId id="267" r:id="rId10"/>
    <p:sldId id="268" r:id="rId11"/>
    <p:sldId id="269" r:id="rId12"/>
    <p:sldId id="284" r:id="rId13"/>
    <p:sldId id="270" r:id="rId14"/>
    <p:sldId id="279" r:id="rId15"/>
    <p:sldId id="285" r:id="rId16"/>
    <p:sldId id="280" r:id="rId17"/>
    <p:sldId id="281" r:id="rId18"/>
    <p:sldId id="277" r:id="rId19"/>
    <p:sldId id="271" r:id="rId20"/>
    <p:sldId id="272" r:id="rId21"/>
    <p:sldId id="283" r:id="rId22"/>
    <p:sldId id="273" r:id="rId23"/>
    <p:sldId id="274" r:id="rId24"/>
    <p:sldId id="278" r:id="rId25"/>
    <p:sldId id="275" r:id="rId26"/>
    <p:sldId id="26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004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078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7044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084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7857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96609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944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4723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7052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960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273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1AC6-EF93-4839-8012-9E2271C470C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5173-0F2B-4D6E-A264-737A50AE4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372" y="545911"/>
            <a:ext cx="10645254" cy="411920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Санкт-Петербургский </a:t>
            </a:r>
            <a:r>
              <a:rPr lang="ru-RU" sz="2400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государственный электротехнический университет </a:t>
            </a:r>
            <a:r>
              <a:rPr lang="ru-RU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им. В.И. Ульянова (Ленина</a:t>
            </a:r>
            <a:r>
              <a:rPr lang="ru-RU" sz="2400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8739" y="2272623"/>
            <a:ext cx="10854520" cy="1262147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Поиск фотографий участников любительских легкоатлетических пробегов</a:t>
            </a:r>
            <a:endParaRPr lang="ru-RU" sz="44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038" y="4544703"/>
            <a:ext cx="992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Студентка	Карпенко Анастасия Сергеевна</a:t>
            </a:r>
            <a:endParaRPr lang="ru-RU" sz="24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4972" y="5429235"/>
            <a:ext cx="790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Руководитель: к.т.н., доцент Пономарев А.В.</a:t>
            </a:r>
          </a:p>
          <a:p>
            <a:pPr algn="ctr"/>
            <a:r>
              <a:rPr lang="ru-RU" sz="2400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Работа выполнена в СПБГЭТУ «ЛЭТИ»</a:t>
            </a:r>
            <a:endParaRPr lang="ru-RU" sz="24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6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31875" t="36289" r="23125" b="17948"/>
          <a:stretch/>
        </p:blipFill>
        <p:spPr>
          <a:xfrm>
            <a:off x="2178735" y="1935433"/>
            <a:ext cx="7502154" cy="4289426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55800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>
                <a:latin typeface="Bahnschrift Condensed" panose="020B0502040204020203" pitchFamily="34" charset="0"/>
              </a:rPr>
              <a:t>Проецирование </a:t>
            </a:r>
            <a:r>
              <a:rPr lang="ru-RU" dirty="0">
                <a:latin typeface="Bahnschrift Condensed" panose="020B0502040204020203" pitchFamily="34" charset="0"/>
              </a:rPr>
              <a:t>точки съемки на карту</a:t>
            </a:r>
          </a:p>
        </p:txBody>
      </p:sp>
      <p:cxnSp>
        <p:nvCxnSpPr>
          <p:cNvPr id="5" name="Скругленная соединительная линия 4"/>
          <p:cNvCxnSpPr/>
          <p:nvPr/>
        </p:nvCxnSpPr>
        <p:spPr>
          <a:xfrm rot="16200000" flipH="1">
            <a:off x="5260990" y="1886852"/>
            <a:ext cx="983372" cy="6408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12" idx="2"/>
          </p:cNvCxnSpPr>
          <p:nvPr/>
        </p:nvCxnSpPr>
        <p:spPr>
          <a:xfrm rot="5400000">
            <a:off x="9793722" y="4012382"/>
            <a:ext cx="176596" cy="2085640"/>
          </a:xfrm>
          <a:prstGeom prst="curved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200" y="1286419"/>
            <a:ext cx="659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Точка проекции</a:t>
            </a:r>
            <a:r>
              <a:rPr lang="en-US" sz="2400" dirty="0" smtClean="0">
                <a:latin typeface="Bahnschrift Condensed" panose="020B0502040204020203" pitchFamily="34" charset="0"/>
              </a:rPr>
              <a:t> (</a:t>
            </a:r>
            <a:r>
              <a:rPr lang="ru-RU" sz="2400" dirty="0" smtClean="0">
                <a:latin typeface="Bahnschrift Condensed" panose="020B0502040204020203" pitchFamily="34" charset="0"/>
              </a:rPr>
              <a:t>пересечение прямых</a:t>
            </a:r>
            <a:r>
              <a:rPr lang="en-US" sz="2400" dirty="0" smtClean="0">
                <a:latin typeface="Bahnschrift Condensed" panose="020B0502040204020203" pitchFamily="34" charset="0"/>
              </a:rPr>
              <a:t> a </a:t>
            </a:r>
            <a:r>
              <a:rPr lang="ru-RU" sz="2400" dirty="0" smtClean="0">
                <a:latin typeface="Bahnschrift Condensed" panose="020B0502040204020203" pitchFamily="34" charset="0"/>
              </a:rPr>
              <a:t>и </a:t>
            </a:r>
            <a:r>
              <a:rPr lang="en-US" sz="2400" dirty="0" smtClean="0">
                <a:latin typeface="Bahnschrift Condensed" panose="020B0502040204020203" pitchFamily="34" charset="0"/>
              </a:rPr>
              <a:t>b)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1926" y="4505239"/>
            <a:ext cx="238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Точка съемки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2803324" y="2698968"/>
            <a:ext cx="5676900" cy="985303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859716" y="2061382"/>
            <a:ext cx="566183" cy="376979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23985" y="232963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Condensed" panose="020B0502040204020203" pitchFamily="34" charset="0"/>
              </a:rPr>
              <a:t>a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59361" y="5739162"/>
            <a:ext cx="39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Condensed" panose="020B0502040204020203" pitchFamily="34" charset="0"/>
              </a:rPr>
              <a:t>b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59" name="Дуга 58"/>
          <p:cNvSpPr/>
          <p:nvPr/>
        </p:nvSpPr>
        <p:spPr>
          <a:xfrm rot="9914601">
            <a:off x="6125743" y="2364949"/>
            <a:ext cx="1467944" cy="1198058"/>
          </a:xfrm>
          <a:prstGeom prst="arc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868879" y="3407380"/>
                <a:ext cx="93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9" y="3407380"/>
                <a:ext cx="93980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464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>
                <a:latin typeface="Bahnschrift Condensed" panose="020B0502040204020203" pitchFamily="34" charset="0"/>
              </a:rPr>
              <a:t>Расчет </a:t>
            </a:r>
            <a:r>
              <a:rPr lang="ru-RU" dirty="0">
                <a:latin typeface="Bahnschrift Condensed" panose="020B0502040204020203" pitchFamily="34" charset="0"/>
              </a:rPr>
              <a:t>дистанции от старта до точки проекции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9791" t="27767" r="7709" b="24061"/>
          <a:stretch/>
        </p:blipFill>
        <p:spPr>
          <a:xfrm>
            <a:off x="946200" y="1648018"/>
            <a:ext cx="10299600" cy="338118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V="1">
            <a:off x="1193800" y="4000500"/>
            <a:ext cx="1765300" cy="889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959100" y="3098800"/>
            <a:ext cx="1587500" cy="9017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546600" y="2743200"/>
            <a:ext cx="1866900" cy="3683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413500" y="2476500"/>
            <a:ext cx="1879600" cy="2667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8293100" y="2222500"/>
            <a:ext cx="1549400" cy="254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946200" y="5170603"/>
                <a:ext cx="10451515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𝑎𝑟𝑐𝑠𝑖𝑛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∗6 372 795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00" y="5170603"/>
                <a:ext cx="10451515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/>
          <p:cNvCxnSpPr/>
          <p:nvPr/>
        </p:nvCxnSpPr>
        <p:spPr>
          <a:xfrm>
            <a:off x="2976751" y="3962400"/>
            <a:ext cx="101600" cy="2286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597450" y="3075955"/>
            <a:ext cx="114300" cy="2413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431151" y="2705100"/>
            <a:ext cx="101600" cy="2286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272113" y="2468317"/>
            <a:ext cx="101600" cy="2286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800526" y="2209800"/>
            <a:ext cx="101600" cy="2286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0010126" y="2135303"/>
            <a:ext cx="101600" cy="2286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193800" y="4876800"/>
            <a:ext cx="101600" cy="2286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09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Алгоритм определения вероятности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391563"/>
            <a:ext cx="9432925" cy="5057869"/>
          </a:xfrm>
        </p:spPr>
      </p:pic>
    </p:spTree>
    <p:extLst>
      <p:ext uri="{BB962C8B-B14F-4D97-AF65-F5344CB8AC3E}">
        <p14:creationId xmlns:p14="http://schemas.microsoft.com/office/powerpoint/2010/main" val="180905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 smtClean="0">
                <a:latin typeface="Bahnschrift Condensed" panose="020B0502040204020203" pitchFamily="34" charset="0"/>
              </a:rPr>
              <a:t>Определение </a:t>
            </a:r>
            <a:r>
              <a:rPr lang="ru-RU" dirty="0">
                <a:latin typeface="Bahnschrift Condensed" panose="020B0502040204020203" pitchFamily="34" charset="0"/>
              </a:rPr>
              <a:t>интервала нахождения участника пробега по времени создания фото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063" t="26841" r="6770" b="24062"/>
          <a:stretch/>
        </p:blipFill>
        <p:spPr>
          <a:xfrm>
            <a:off x="965200" y="2811463"/>
            <a:ext cx="102616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5100" y="4698394"/>
            <a:ext cx="471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2019-05-22T20:20: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3</a:t>
            </a:r>
            <a:r>
              <a:rPr lang="en-US" sz="2400" dirty="0" smtClean="0">
                <a:latin typeface="Bahnschrift Condensed" panose="020B0502040204020203" pitchFamily="34" charset="0"/>
              </a:rPr>
              <a:t>.000Z</a:t>
            </a:r>
            <a:r>
              <a:rPr lang="ru-RU" sz="2400" dirty="0" smtClean="0">
                <a:latin typeface="Bahnschrift Condensed" panose="020B0502040204020203" pitchFamily="34" charset="0"/>
              </a:rPr>
              <a:t/>
            </a:r>
            <a:br>
              <a:rPr lang="ru-RU" sz="2400" dirty="0" smtClean="0">
                <a:latin typeface="Bahnschrift Condensed" panose="020B0502040204020203" pitchFamily="34" charset="0"/>
              </a:rPr>
            </a:b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49 м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1" y="1845567"/>
            <a:ext cx="4670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Condensed" panose="020B0502040204020203" pitchFamily="34" charset="0"/>
              </a:rPr>
              <a:t>2019-05-22T20:20: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3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2</a:t>
            </a:r>
            <a:r>
              <a:rPr lang="en-US" sz="2400" dirty="0" smtClean="0">
                <a:latin typeface="Bahnschrift Condensed" panose="020B0502040204020203" pitchFamily="34" charset="0"/>
              </a:rPr>
              <a:t>.000Z</a:t>
            </a:r>
            <a:r>
              <a:rPr lang="ru-RU" sz="2400" dirty="0" smtClean="0">
                <a:latin typeface="Bahnschrift Condensed" panose="020B0502040204020203" pitchFamily="34" charset="0"/>
              </a:rPr>
              <a:t/>
            </a:r>
            <a:br>
              <a:rPr lang="ru-RU" sz="2400" dirty="0" smtClean="0">
                <a:latin typeface="Bahnschrift Condensed" panose="020B0502040204020203" pitchFamily="34" charset="0"/>
              </a:rPr>
            </a:b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40 м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7000" y="1757003"/>
            <a:ext cx="4324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2019-05-22T20:20:</a:t>
            </a: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36</a:t>
            </a:r>
            <a:r>
              <a:rPr lang="en-US" sz="2400" dirty="0">
                <a:latin typeface="Bahnschrift Condensed" panose="020B0502040204020203" pitchFamily="34" charset="0"/>
              </a:rPr>
              <a:t>.000Z</a:t>
            </a:r>
            <a:r>
              <a:rPr lang="ru-RU" sz="2400" dirty="0">
                <a:latin typeface="Bahnschrift Condensed" panose="020B0502040204020203" pitchFamily="34" charset="0"/>
              </a:rPr>
              <a:t/>
            </a:r>
            <a:br>
              <a:rPr lang="ru-RU" sz="2400" dirty="0">
                <a:latin typeface="Bahnschrift Condensed" panose="020B0502040204020203" pitchFamily="34" charset="0"/>
              </a:rPr>
            </a:b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50 м</a:t>
            </a: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>
            <a:off x="6515100" y="2315131"/>
            <a:ext cx="1657352" cy="9723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/>
          <p:nvPr/>
        </p:nvCxnSpPr>
        <p:spPr>
          <a:xfrm rot="5400000">
            <a:off x="9906003" y="2404032"/>
            <a:ext cx="673099" cy="49529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 rot="5400000" flipH="1" flipV="1">
            <a:off x="8539238" y="3499301"/>
            <a:ext cx="1285724" cy="11430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2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558006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ru-RU" dirty="0" smtClean="0">
                <a:latin typeface="Bahnschrift Condensed" panose="020B0502040204020203" pitchFamily="34" charset="0"/>
              </a:rPr>
              <a:t>Определение </a:t>
            </a:r>
            <a:r>
              <a:rPr lang="ru-RU" dirty="0">
                <a:latin typeface="Bahnschrift Condensed" panose="020B0502040204020203" pitchFamily="34" charset="0"/>
              </a:rPr>
              <a:t>параметров нормального распределения для положения участника пробега на </a:t>
            </a:r>
            <a:r>
              <a:rPr lang="ru-RU" dirty="0" smtClean="0">
                <a:latin typeface="Bahnschrift Condensed" panose="020B0502040204020203" pitchFamily="34" charset="0"/>
              </a:rPr>
              <a:t>дистанции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/>
          <p:cNvCxnSpPr>
            <a:stCxn id="3" idx="1"/>
            <a:endCxn id="3" idx="3"/>
          </p:cNvCxnSpPr>
          <p:nvPr/>
        </p:nvCxnSpPr>
        <p:spPr>
          <a:xfrm>
            <a:off x="838200" y="3386932"/>
            <a:ext cx="105156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1077" y="3646766"/>
                <a:ext cx="1326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endParaRPr lang="ru-RU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077" y="3646766"/>
                <a:ext cx="132695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775700" y="3699212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00" y="3699212"/>
                <a:ext cx="635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9231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9102924" y="3187700"/>
            <a:ext cx="0" cy="444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80113" y="3716456"/>
                <a:ext cx="2552700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oto</m:t>
                        </m:r>
                      </m:sub>
                    </m:sSub>
                    <m:r>
                      <a:rPr lang="ru-RU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  <a:endParaRPr lang="ru-RU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13" y="3716456"/>
                <a:ext cx="2552700" cy="394019"/>
              </a:xfrm>
              <a:prstGeom prst="rect">
                <a:avLst/>
              </a:prstGeom>
              <a:blipFill rotWithShape="0">
                <a:blip r:embed="rId4"/>
                <a:stretch>
                  <a:fillRect l="-2153" t="-10938" b="-17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152677" y="3202266"/>
            <a:ext cx="0" cy="444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018976" y="4924820"/>
                <a:ext cx="6591300" cy="76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𝑜𝑡𝑜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76" y="4924820"/>
                <a:ext cx="6591300" cy="7603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8535504" y="5043378"/>
                <a:ext cx="19375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= 0,18*</a:t>
                </a:r>
                <a:r>
                  <a:rPr lang="ru-RU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04" y="5043378"/>
                <a:ext cx="1937518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/>
          <p:nvPr/>
        </p:nvCxnSpPr>
        <p:spPr>
          <a:xfrm>
            <a:off x="6286775" y="3216675"/>
            <a:ext cx="0" cy="444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>
            <a:off x="3187700" y="1650375"/>
            <a:ext cx="5905500" cy="1702425"/>
          </a:xfrm>
          <a:custGeom>
            <a:avLst/>
            <a:gdLst>
              <a:gd name="connsiteX0" fmla="*/ 0 w 5905500"/>
              <a:gd name="connsiteY0" fmla="*/ 1951238 h 1989338"/>
              <a:gd name="connsiteX1" fmla="*/ 673100 w 5905500"/>
              <a:gd name="connsiteY1" fmla="*/ 1595638 h 1989338"/>
              <a:gd name="connsiteX2" fmla="*/ 1905000 w 5905500"/>
              <a:gd name="connsiteY2" fmla="*/ 935238 h 1989338"/>
              <a:gd name="connsiteX3" fmla="*/ 2552700 w 5905500"/>
              <a:gd name="connsiteY3" fmla="*/ 249438 h 1989338"/>
              <a:gd name="connsiteX4" fmla="*/ 2946400 w 5905500"/>
              <a:gd name="connsiteY4" fmla="*/ 8138 h 1989338"/>
              <a:gd name="connsiteX5" fmla="*/ 3556000 w 5905500"/>
              <a:gd name="connsiteY5" fmla="*/ 503438 h 1989338"/>
              <a:gd name="connsiteX6" fmla="*/ 4013200 w 5905500"/>
              <a:gd name="connsiteY6" fmla="*/ 1151138 h 1989338"/>
              <a:gd name="connsiteX7" fmla="*/ 5143500 w 5905500"/>
              <a:gd name="connsiteY7" fmla="*/ 1709938 h 1989338"/>
              <a:gd name="connsiteX8" fmla="*/ 5905500 w 5905500"/>
              <a:gd name="connsiteY8" fmla="*/ 1989338 h 1989338"/>
              <a:gd name="connsiteX0" fmla="*/ 0 w 5905500"/>
              <a:gd name="connsiteY0" fmla="*/ 1951238 h 1989338"/>
              <a:gd name="connsiteX1" fmla="*/ 787400 w 5905500"/>
              <a:gd name="connsiteY1" fmla="*/ 1684538 h 1989338"/>
              <a:gd name="connsiteX2" fmla="*/ 1905000 w 5905500"/>
              <a:gd name="connsiteY2" fmla="*/ 935238 h 1989338"/>
              <a:gd name="connsiteX3" fmla="*/ 2552700 w 5905500"/>
              <a:gd name="connsiteY3" fmla="*/ 249438 h 1989338"/>
              <a:gd name="connsiteX4" fmla="*/ 2946400 w 5905500"/>
              <a:gd name="connsiteY4" fmla="*/ 8138 h 1989338"/>
              <a:gd name="connsiteX5" fmla="*/ 3556000 w 5905500"/>
              <a:gd name="connsiteY5" fmla="*/ 503438 h 1989338"/>
              <a:gd name="connsiteX6" fmla="*/ 4013200 w 5905500"/>
              <a:gd name="connsiteY6" fmla="*/ 1151138 h 1989338"/>
              <a:gd name="connsiteX7" fmla="*/ 5143500 w 5905500"/>
              <a:gd name="connsiteY7" fmla="*/ 1709938 h 1989338"/>
              <a:gd name="connsiteX8" fmla="*/ 5905500 w 5905500"/>
              <a:gd name="connsiteY8" fmla="*/ 1989338 h 1989338"/>
              <a:gd name="connsiteX0" fmla="*/ 0 w 5905500"/>
              <a:gd name="connsiteY0" fmla="*/ 1952288 h 1990388"/>
              <a:gd name="connsiteX1" fmla="*/ 787400 w 5905500"/>
              <a:gd name="connsiteY1" fmla="*/ 1685588 h 1990388"/>
              <a:gd name="connsiteX2" fmla="*/ 1930400 w 5905500"/>
              <a:gd name="connsiteY2" fmla="*/ 1063288 h 1990388"/>
              <a:gd name="connsiteX3" fmla="*/ 2552700 w 5905500"/>
              <a:gd name="connsiteY3" fmla="*/ 250488 h 1990388"/>
              <a:gd name="connsiteX4" fmla="*/ 2946400 w 5905500"/>
              <a:gd name="connsiteY4" fmla="*/ 9188 h 1990388"/>
              <a:gd name="connsiteX5" fmla="*/ 3556000 w 5905500"/>
              <a:gd name="connsiteY5" fmla="*/ 504488 h 1990388"/>
              <a:gd name="connsiteX6" fmla="*/ 4013200 w 5905500"/>
              <a:gd name="connsiteY6" fmla="*/ 1152188 h 1990388"/>
              <a:gd name="connsiteX7" fmla="*/ 5143500 w 5905500"/>
              <a:gd name="connsiteY7" fmla="*/ 1710988 h 1990388"/>
              <a:gd name="connsiteX8" fmla="*/ 5905500 w 5905500"/>
              <a:gd name="connsiteY8" fmla="*/ 1990388 h 1990388"/>
              <a:gd name="connsiteX0" fmla="*/ 0 w 5905500"/>
              <a:gd name="connsiteY0" fmla="*/ 1955543 h 1993643"/>
              <a:gd name="connsiteX1" fmla="*/ 787400 w 5905500"/>
              <a:gd name="connsiteY1" fmla="*/ 1688843 h 1993643"/>
              <a:gd name="connsiteX2" fmla="*/ 1930400 w 5905500"/>
              <a:gd name="connsiteY2" fmla="*/ 1066543 h 1993643"/>
              <a:gd name="connsiteX3" fmla="*/ 2463800 w 5905500"/>
              <a:gd name="connsiteY3" fmla="*/ 228343 h 1993643"/>
              <a:gd name="connsiteX4" fmla="*/ 2946400 w 5905500"/>
              <a:gd name="connsiteY4" fmla="*/ 12443 h 1993643"/>
              <a:gd name="connsiteX5" fmla="*/ 3556000 w 5905500"/>
              <a:gd name="connsiteY5" fmla="*/ 507743 h 1993643"/>
              <a:gd name="connsiteX6" fmla="*/ 4013200 w 5905500"/>
              <a:gd name="connsiteY6" fmla="*/ 1155443 h 1993643"/>
              <a:gd name="connsiteX7" fmla="*/ 5143500 w 5905500"/>
              <a:gd name="connsiteY7" fmla="*/ 1714243 h 1993643"/>
              <a:gd name="connsiteX8" fmla="*/ 5905500 w 5905500"/>
              <a:gd name="connsiteY8" fmla="*/ 1993643 h 1993643"/>
              <a:gd name="connsiteX0" fmla="*/ 0 w 5905500"/>
              <a:gd name="connsiteY0" fmla="*/ 2015625 h 2053725"/>
              <a:gd name="connsiteX1" fmla="*/ 787400 w 5905500"/>
              <a:gd name="connsiteY1" fmla="*/ 1748925 h 2053725"/>
              <a:gd name="connsiteX2" fmla="*/ 1930400 w 5905500"/>
              <a:gd name="connsiteY2" fmla="*/ 1126625 h 2053725"/>
              <a:gd name="connsiteX3" fmla="*/ 2463800 w 5905500"/>
              <a:gd name="connsiteY3" fmla="*/ 288425 h 2053725"/>
              <a:gd name="connsiteX4" fmla="*/ 3009900 w 5905500"/>
              <a:gd name="connsiteY4" fmla="*/ 9025 h 2053725"/>
              <a:gd name="connsiteX5" fmla="*/ 3556000 w 5905500"/>
              <a:gd name="connsiteY5" fmla="*/ 567825 h 2053725"/>
              <a:gd name="connsiteX6" fmla="*/ 4013200 w 5905500"/>
              <a:gd name="connsiteY6" fmla="*/ 1215525 h 2053725"/>
              <a:gd name="connsiteX7" fmla="*/ 5143500 w 5905500"/>
              <a:gd name="connsiteY7" fmla="*/ 1774325 h 2053725"/>
              <a:gd name="connsiteX8" fmla="*/ 5905500 w 5905500"/>
              <a:gd name="connsiteY8" fmla="*/ 2053725 h 2053725"/>
              <a:gd name="connsiteX0" fmla="*/ 0 w 5905500"/>
              <a:gd name="connsiteY0" fmla="*/ 2010017 h 2048117"/>
              <a:gd name="connsiteX1" fmla="*/ 787400 w 5905500"/>
              <a:gd name="connsiteY1" fmla="*/ 1743317 h 2048117"/>
              <a:gd name="connsiteX2" fmla="*/ 1930400 w 5905500"/>
              <a:gd name="connsiteY2" fmla="*/ 1121017 h 2048117"/>
              <a:gd name="connsiteX3" fmla="*/ 2463800 w 5905500"/>
              <a:gd name="connsiteY3" fmla="*/ 282817 h 2048117"/>
              <a:gd name="connsiteX4" fmla="*/ 3009900 w 5905500"/>
              <a:gd name="connsiteY4" fmla="*/ 3417 h 2048117"/>
              <a:gd name="connsiteX5" fmla="*/ 3454400 w 5905500"/>
              <a:gd name="connsiteY5" fmla="*/ 435217 h 2048117"/>
              <a:gd name="connsiteX6" fmla="*/ 4013200 w 5905500"/>
              <a:gd name="connsiteY6" fmla="*/ 1209917 h 2048117"/>
              <a:gd name="connsiteX7" fmla="*/ 5143500 w 5905500"/>
              <a:gd name="connsiteY7" fmla="*/ 1768717 h 2048117"/>
              <a:gd name="connsiteX8" fmla="*/ 5905500 w 5905500"/>
              <a:gd name="connsiteY8" fmla="*/ 2048117 h 2048117"/>
              <a:gd name="connsiteX0" fmla="*/ 0 w 5905500"/>
              <a:gd name="connsiteY0" fmla="*/ 2010017 h 2048117"/>
              <a:gd name="connsiteX1" fmla="*/ 787400 w 5905500"/>
              <a:gd name="connsiteY1" fmla="*/ 1743317 h 2048117"/>
              <a:gd name="connsiteX2" fmla="*/ 1930400 w 5905500"/>
              <a:gd name="connsiteY2" fmla="*/ 1121017 h 2048117"/>
              <a:gd name="connsiteX3" fmla="*/ 2463800 w 5905500"/>
              <a:gd name="connsiteY3" fmla="*/ 282817 h 2048117"/>
              <a:gd name="connsiteX4" fmla="*/ 3009900 w 5905500"/>
              <a:gd name="connsiteY4" fmla="*/ 3417 h 2048117"/>
              <a:gd name="connsiteX5" fmla="*/ 3454400 w 5905500"/>
              <a:gd name="connsiteY5" fmla="*/ 435217 h 2048117"/>
              <a:gd name="connsiteX6" fmla="*/ 4013200 w 5905500"/>
              <a:gd name="connsiteY6" fmla="*/ 1209917 h 2048117"/>
              <a:gd name="connsiteX7" fmla="*/ 5143500 w 5905500"/>
              <a:gd name="connsiteY7" fmla="*/ 1768717 h 2048117"/>
              <a:gd name="connsiteX8" fmla="*/ 5905500 w 5905500"/>
              <a:gd name="connsiteY8" fmla="*/ 2048117 h 2048117"/>
              <a:gd name="connsiteX0" fmla="*/ 0 w 5905500"/>
              <a:gd name="connsiteY0" fmla="*/ 2010017 h 2048117"/>
              <a:gd name="connsiteX1" fmla="*/ 787400 w 5905500"/>
              <a:gd name="connsiteY1" fmla="*/ 1743317 h 2048117"/>
              <a:gd name="connsiteX2" fmla="*/ 1930400 w 5905500"/>
              <a:gd name="connsiteY2" fmla="*/ 1121017 h 2048117"/>
              <a:gd name="connsiteX3" fmla="*/ 2463800 w 5905500"/>
              <a:gd name="connsiteY3" fmla="*/ 282817 h 2048117"/>
              <a:gd name="connsiteX4" fmla="*/ 3009900 w 5905500"/>
              <a:gd name="connsiteY4" fmla="*/ 3417 h 2048117"/>
              <a:gd name="connsiteX5" fmla="*/ 3454400 w 5905500"/>
              <a:gd name="connsiteY5" fmla="*/ 435217 h 2048117"/>
              <a:gd name="connsiteX6" fmla="*/ 4089400 w 5905500"/>
              <a:gd name="connsiteY6" fmla="*/ 1248017 h 2048117"/>
              <a:gd name="connsiteX7" fmla="*/ 5143500 w 5905500"/>
              <a:gd name="connsiteY7" fmla="*/ 1768717 h 2048117"/>
              <a:gd name="connsiteX8" fmla="*/ 5905500 w 5905500"/>
              <a:gd name="connsiteY8" fmla="*/ 2048117 h 2048117"/>
              <a:gd name="connsiteX0" fmla="*/ 0 w 5905500"/>
              <a:gd name="connsiteY0" fmla="*/ 2006856 h 2044956"/>
              <a:gd name="connsiteX1" fmla="*/ 787400 w 5905500"/>
              <a:gd name="connsiteY1" fmla="*/ 1740156 h 2044956"/>
              <a:gd name="connsiteX2" fmla="*/ 1930400 w 5905500"/>
              <a:gd name="connsiteY2" fmla="*/ 1117856 h 2044956"/>
              <a:gd name="connsiteX3" fmla="*/ 2578100 w 5905500"/>
              <a:gd name="connsiteY3" fmla="*/ 381256 h 2044956"/>
              <a:gd name="connsiteX4" fmla="*/ 3009900 w 5905500"/>
              <a:gd name="connsiteY4" fmla="*/ 256 h 2044956"/>
              <a:gd name="connsiteX5" fmla="*/ 3454400 w 5905500"/>
              <a:gd name="connsiteY5" fmla="*/ 432056 h 2044956"/>
              <a:gd name="connsiteX6" fmla="*/ 4089400 w 5905500"/>
              <a:gd name="connsiteY6" fmla="*/ 1244856 h 2044956"/>
              <a:gd name="connsiteX7" fmla="*/ 5143500 w 5905500"/>
              <a:gd name="connsiteY7" fmla="*/ 1765556 h 2044956"/>
              <a:gd name="connsiteX8" fmla="*/ 5905500 w 5905500"/>
              <a:gd name="connsiteY8" fmla="*/ 2044956 h 2044956"/>
              <a:gd name="connsiteX0" fmla="*/ 0 w 5905500"/>
              <a:gd name="connsiteY0" fmla="*/ 1697469 h 1735569"/>
              <a:gd name="connsiteX1" fmla="*/ 787400 w 5905500"/>
              <a:gd name="connsiteY1" fmla="*/ 1430769 h 1735569"/>
              <a:gd name="connsiteX2" fmla="*/ 1930400 w 5905500"/>
              <a:gd name="connsiteY2" fmla="*/ 808469 h 1735569"/>
              <a:gd name="connsiteX3" fmla="*/ 2578100 w 5905500"/>
              <a:gd name="connsiteY3" fmla="*/ 71869 h 1735569"/>
              <a:gd name="connsiteX4" fmla="*/ 3035300 w 5905500"/>
              <a:gd name="connsiteY4" fmla="*/ 33769 h 1735569"/>
              <a:gd name="connsiteX5" fmla="*/ 3454400 w 5905500"/>
              <a:gd name="connsiteY5" fmla="*/ 122669 h 1735569"/>
              <a:gd name="connsiteX6" fmla="*/ 4089400 w 5905500"/>
              <a:gd name="connsiteY6" fmla="*/ 935469 h 1735569"/>
              <a:gd name="connsiteX7" fmla="*/ 5143500 w 5905500"/>
              <a:gd name="connsiteY7" fmla="*/ 1456169 h 1735569"/>
              <a:gd name="connsiteX8" fmla="*/ 5905500 w 5905500"/>
              <a:gd name="connsiteY8" fmla="*/ 1735569 h 1735569"/>
              <a:gd name="connsiteX0" fmla="*/ 0 w 5905500"/>
              <a:gd name="connsiteY0" fmla="*/ 1712781 h 1750881"/>
              <a:gd name="connsiteX1" fmla="*/ 787400 w 5905500"/>
              <a:gd name="connsiteY1" fmla="*/ 1446081 h 1750881"/>
              <a:gd name="connsiteX2" fmla="*/ 1803400 w 5905500"/>
              <a:gd name="connsiteY2" fmla="*/ 1039681 h 1750881"/>
              <a:gd name="connsiteX3" fmla="*/ 2578100 w 5905500"/>
              <a:gd name="connsiteY3" fmla="*/ 87181 h 1750881"/>
              <a:gd name="connsiteX4" fmla="*/ 3035300 w 5905500"/>
              <a:gd name="connsiteY4" fmla="*/ 49081 h 1750881"/>
              <a:gd name="connsiteX5" fmla="*/ 3454400 w 5905500"/>
              <a:gd name="connsiteY5" fmla="*/ 137981 h 1750881"/>
              <a:gd name="connsiteX6" fmla="*/ 4089400 w 5905500"/>
              <a:gd name="connsiteY6" fmla="*/ 950781 h 1750881"/>
              <a:gd name="connsiteX7" fmla="*/ 5143500 w 5905500"/>
              <a:gd name="connsiteY7" fmla="*/ 1471481 h 1750881"/>
              <a:gd name="connsiteX8" fmla="*/ 5905500 w 5905500"/>
              <a:gd name="connsiteY8" fmla="*/ 1750881 h 1750881"/>
              <a:gd name="connsiteX0" fmla="*/ 0 w 5905500"/>
              <a:gd name="connsiteY0" fmla="*/ 1694892 h 1732992"/>
              <a:gd name="connsiteX1" fmla="*/ 787400 w 5905500"/>
              <a:gd name="connsiteY1" fmla="*/ 1428192 h 1732992"/>
              <a:gd name="connsiteX2" fmla="*/ 1803400 w 5905500"/>
              <a:gd name="connsiteY2" fmla="*/ 1021792 h 1732992"/>
              <a:gd name="connsiteX3" fmla="*/ 2501900 w 5905500"/>
              <a:gd name="connsiteY3" fmla="*/ 386792 h 1732992"/>
              <a:gd name="connsiteX4" fmla="*/ 3035300 w 5905500"/>
              <a:gd name="connsiteY4" fmla="*/ 31192 h 1732992"/>
              <a:gd name="connsiteX5" fmla="*/ 3454400 w 5905500"/>
              <a:gd name="connsiteY5" fmla="*/ 120092 h 1732992"/>
              <a:gd name="connsiteX6" fmla="*/ 4089400 w 5905500"/>
              <a:gd name="connsiteY6" fmla="*/ 932892 h 1732992"/>
              <a:gd name="connsiteX7" fmla="*/ 5143500 w 5905500"/>
              <a:gd name="connsiteY7" fmla="*/ 1453592 h 1732992"/>
              <a:gd name="connsiteX8" fmla="*/ 5905500 w 5905500"/>
              <a:gd name="connsiteY8" fmla="*/ 1732992 h 1732992"/>
              <a:gd name="connsiteX0" fmla="*/ 0 w 5905500"/>
              <a:gd name="connsiteY0" fmla="*/ 1664222 h 1702322"/>
              <a:gd name="connsiteX1" fmla="*/ 787400 w 5905500"/>
              <a:gd name="connsiteY1" fmla="*/ 1397522 h 1702322"/>
              <a:gd name="connsiteX2" fmla="*/ 1803400 w 5905500"/>
              <a:gd name="connsiteY2" fmla="*/ 991122 h 1702322"/>
              <a:gd name="connsiteX3" fmla="*/ 2501900 w 5905500"/>
              <a:gd name="connsiteY3" fmla="*/ 356122 h 1702322"/>
              <a:gd name="connsiteX4" fmla="*/ 3035300 w 5905500"/>
              <a:gd name="connsiteY4" fmla="*/ 522 h 1702322"/>
              <a:gd name="connsiteX5" fmla="*/ 3454400 w 5905500"/>
              <a:gd name="connsiteY5" fmla="*/ 292622 h 1702322"/>
              <a:gd name="connsiteX6" fmla="*/ 4089400 w 5905500"/>
              <a:gd name="connsiteY6" fmla="*/ 902222 h 1702322"/>
              <a:gd name="connsiteX7" fmla="*/ 5143500 w 5905500"/>
              <a:gd name="connsiteY7" fmla="*/ 1422922 h 1702322"/>
              <a:gd name="connsiteX8" fmla="*/ 5905500 w 5905500"/>
              <a:gd name="connsiteY8" fmla="*/ 1702322 h 1702322"/>
              <a:gd name="connsiteX0" fmla="*/ 0 w 5905500"/>
              <a:gd name="connsiteY0" fmla="*/ 1664325 h 1702425"/>
              <a:gd name="connsiteX1" fmla="*/ 787400 w 5905500"/>
              <a:gd name="connsiteY1" fmla="*/ 1397625 h 1702425"/>
              <a:gd name="connsiteX2" fmla="*/ 1803400 w 5905500"/>
              <a:gd name="connsiteY2" fmla="*/ 991225 h 1702425"/>
              <a:gd name="connsiteX3" fmla="*/ 2501900 w 5905500"/>
              <a:gd name="connsiteY3" fmla="*/ 356225 h 1702425"/>
              <a:gd name="connsiteX4" fmla="*/ 3035300 w 5905500"/>
              <a:gd name="connsiteY4" fmla="*/ 625 h 1702425"/>
              <a:gd name="connsiteX5" fmla="*/ 3454400 w 5905500"/>
              <a:gd name="connsiteY5" fmla="*/ 292725 h 1702425"/>
              <a:gd name="connsiteX6" fmla="*/ 4102100 w 5905500"/>
              <a:gd name="connsiteY6" fmla="*/ 1067425 h 1702425"/>
              <a:gd name="connsiteX7" fmla="*/ 5143500 w 5905500"/>
              <a:gd name="connsiteY7" fmla="*/ 1423025 h 1702425"/>
              <a:gd name="connsiteX8" fmla="*/ 5905500 w 5905500"/>
              <a:gd name="connsiteY8" fmla="*/ 1702425 h 1702425"/>
              <a:gd name="connsiteX0" fmla="*/ 0 w 5905500"/>
              <a:gd name="connsiteY0" fmla="*/ 1664325 h 1702425"/>
              <a:gd name="connsiteX1" fmla="*/ 787400 w 5905500"/>
              <a:gd name="connsiteY1" fmla="*/ 1397625 h 1702425"/>
              <a:gd name="connsiteX2" fmla="*/ 1803400 w 5905500"/>
              <a:gd name="connsiteY2" fmla="*/ 991225 h 1702425"/>
              <a:gd name="connsiteX3" fmla="*/ 2501900 w 5905500"/>
              <a:gd name="connsiteY3" fmla="*/ 356225 h 1702425"/>
              <a:gd name="connsiteX4" fmla="*/ 3035300 w 5905500"/>
              <a:gd name="connsiteY4" fmla="*/ 625 h 1702425"/>
              <a:gd name="connsiteX5" fmla="*/ 3454400 w 5905500"/>
              <a:gd name="connsiteY5" fmla="*/ 292725 h 1702425"/>
              <a:gd name="connsiteX6" fmla="*/ 4102100 w 5905500"/>
              <a:gd name="connsiteY6" fmla="*/ 1067425 h 1702425"/>
              <a:gd name="connsiteX7" fmla="*/ 5143500 w 5905500"/>
              <a:gd name="connsiteY7" fmla="*/ 1524625 h 1702425"/>
              <a:gd name="connsiteX8" fmla="*/ 5905500 w 5905500"/>
              <a:gd name="connsiteY8" fmla="*/ 1702425 h 1702425"/>
              <a:gd name="connsiteX0" fmla="*/ 0 w 5905500"/>
              <a:gd name="connsiteY0" fmla="*/ 1664325 h 1702425"/>
              <a:gd name="connsiteX1" fmla="*/ 787400 w 5905500"/>
              <a:gd name="connsiteY1" fmla="*/ 1397625 h 1702425"/>
              <a:gd name="connsiteX2" fmla="*/ 1854200 w 5905500"/>
              <a:gd name="connsiteY2" fmla="*/ 1067425 h 1702425"/>
              <a:gd name="connsiteX3" fmla="*/ 2501900 w 5905500"/>
              <a:gd name="connsiteY3" fmla="*/ 356225 h 1702425"/>
              <a:gd name="connsiteX4" fmla="*/ 3035300 w 5905500"/>
              <a:gd name="connsiteY4" fmla="*/ 625 h 1702425"/>
              <a:gd name="connsiteX5" fmla="*/ 3454400 w 5905500"/>
              <a:gd name="connsiteY5" fmla="*/ 292725 h 1702425"/>
              <a:gd name="connsiteX6" fmla="*/ 4102100 w 5905500"/>
              <a:gd name="connsiteY6" fmla="*/ 1067425 h 1702425"/>
              <a:gd name="connsiteX7" fmla="*/ 5143500 w 5905500"/>
              <a:gd name="connsiteY7" fmla="*/ 1524625 h 1702425"/>
              <a:gd name="connsiteX8" fmla="*/ 5905500 w 5905500"/>
              <a:gd name="connsiteY8" fmla="*/ 1702425 h 1702425"/>
              <a:gd name="connsiteX0" fmla="*/ 0 w 5905500"/>
              <a:gd name="connsiteY0" fmla="*/ 1664325 h 1702425"/>
              <a:gd name="connsiteX1" fmla="*/ 838200 w 5905500"/>
              <a:gd name="connsiteY1" fmla="*/ 1461125 h 1702425"/>
              <a:gd name="connsiteX2" fmla="*/ 1854200 w 5905500"/>
              <a:gd name="connsiteY2" fmla="*/ 1067425 h 1702425"/>
              <a:gd name="connsiteX3" fmla="*/ 2501900 w 5905500"/>
              <a:gd name="connsiteY3" fmla="*/ 356225 h 1702425"/>
              <a:gd name="connsiteX4" fmla="*/ 3035300 w 5905500"/>
              <a:gd name="connsiteY4" fmla="*/ 625 h 1702425"/>
              <a:gd name="connsiteX5" fmla="*/ 3454400 w 5905500"/>
              <a:gd name="connsiteY5" fmla="*/ 292725 h 1702425"/>
              <a:gd name="connsiteX6" fmla="*/ 4102100 w 5905500"/>
              <a:gd name="connsiteY6" fmla="*/ 1067425 h 1702425"/>
              <a:gd name="connsiteX7" fmla="*/ 5143500 w 5905500"/>
              <a:gd name="connsiteY7" fmla="*/ 1524625 h 1702425"/>
              <a:gd name="connsiteX8" fmla="*/ 5905500 w 5905500"/>
              <a:gd name="connsiteY8" fmla="*/ 1702425 h 170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5500" h="1702425">
                <a:moveTo>
                  <a:pt x="0" y="1664325"/>
                </a:moveTo>
                <a:cubicBezTo>
                  <a:pt x="262467" y="1575425"/>
                  <a:pt x="529167" y="1560608"/>
                  <a:pt x="838200" y="1461125"/>
                </a:cubicBezTo>
                <a:cubicBezTo>
                  <a:pt x="1147233" y="1361642"/>
                  <a:pt x="1576917" y="1251575"/>
                  <a:pt x="1854200" y="1067425"/>
                </a:cubicBezTo>
                <a:cubicBezTo>
                  <a:pt x="2131483" y="883275"/>
                  <a:pt x="2305050" y="534025"/>
                  <a:pt x="2501900" y="356225"/>
                </a:cubicBezTo>
                <a:cubicBezTo>
                  <a:pt x="2698750" y="178425"/>
                  <a:pt x="2876550" y="11208"/>
                  <a:pt x="3035300" y="625"/>
                </a:cubicBezTo>
                <a:cubicBezTo>
                  <a:pt x="3194050" y="-9958"/>
                  <a:pt x="3276600" y="114925"/>
                  <a:pt x="3454400" y="292725"/>
                </a:cubicBezTo>
                <a:cubicBezTo>
                  <a:pt x="3632200" y="470525"/>
                  <a:pt x="3820583" y="862108"/>
                  <a:pt x="4102100" y="1067425"/>
                </a:cubicBezTo>
                <a:cubicBezTo>
                  <a:pt x="4383617" y="1272742"/>
                  <a:pt x="4842933" y="1418792"/>
                  <a:pt x="5143500" y="1524625"/>
                </a:cubicBezTo>
                <a:cubicBezTo>
                  <a:pt x="5444067" y="1630458"/>
                  <a:pt x="5682191" y="1632575"/>
                  <a:pt x="5905500" y="170242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096474" y="3462177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74" y="3462177"/>
                <a:ext cx="635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35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Алгоритм определения вероятности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391563"/>
            <a:ext cx="9432925" cy="5057869"/>
          </a:xfrm>
        </p:spPr>
      </p:pic>
    </p:spTree>
    <p:extLst>
      <p:ext uri="{BB962C8B-B14F-4D97-AF65-F5344CB8AC3E}">
        <p14:creationId xmlns:p14="http://schemas.microsoft.com/office/powerpoint/2010/main" val="233027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ru-RU" dirty="0" smtClean="0">
                <a:latin typeface="Bahnschrift Condensed" panose="020B0502040204020203" pitchFamily="34" charset="0"/>
              </a:rPr>
              <a:t>Расчет </a:t>
            </a:r>
            <a:r>
              <a:rPr lang="ru-RU" dirty="0">
                <a:latin typeface="Bahnschrift Condensed" panose="020B0502040204020203" pitchFamily="34" charset="0"/>
              </a:rPr>
              <a:t>плотности </a:t>
            </a:r>
            <a:r>
              <a:rPr lang="ru-RU" dirty="0" smtClean="0">
                <a:latin typeface="Bahnschrift Condensed" panose="020B0502040204020203" pitchFamily="34" charset="0"/>
              </a:rPr>
              <a:t>распределения</a:t>
            </a:r>
            <a:r>
              <a:rPr lang="en-US" dirty="0" smtClean="0">
                <a:latin typeface="Bahnschrift Condensed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38200" y="3224159"/>
            <a:ext cx="105156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6270" y="3558991"/>
                <a:ext cx="571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270" y="3558991"/>
                <a:ext cx="57150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8" r="-23404"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78639" y="3605158"/>
                <a:ext cx="63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39" y="3605158"/>
                <a:ext cx="635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7734250" y="3001908"/>
            <a:ext cx="0" cy="444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006554" y="3605158"/>
                <a:ext cx="1003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554" y="3605158"/>
                <a:ext cx="10033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18" r="-36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2489200" y="2998195"/>
            <a:ext cx="0" cy="444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9537" y="3442695"/>
                <a:ext cx="2219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37" y="3442695"/>
                <a:ext cx="221932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264184" y="4652965"/>
                <a:ext cx="3663631" cy="105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84" y="4652965"/>
                <a:ext cx="3663631" cy="10516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олилиния 13"/>
          <p:cNvSpPr/>
          <p:nvPr/>
        </p:nvSpPr>
        <p:spPr>
          <a:xfrm>
            <a:off x="2489200" y="1640835"/>
            <a:ext cx="5257566" cy="1587602"/>
          </a:xfrm>
          <a:custGeom>
            <a:avLst/>
            <a:gdLst>
              <a:gd name="connsiteX0" fmla="*/ 0 w 6525619"/>
              <a:gd name="connsiteY0" fmla="*/ 1407881 h 1491903"/>
              <a:gd name="connsiteX1" fmla="*/ 774700 w 6525619"/>
              <a:gd name="connsiteY1" fmla="*/ 1204681 h 1491903"/>
              <a:gd name="connsiteX2" fmla="*/ 774700 w 6525619"/>
              <a:gd name="connsiteY2" fmla="*/ 1204681 h 1491903"/>
              <a:gd name="connsiteX3" fmla="*/ 2235200 w 6525619"/>
              <a:gd name="connsiteY3" fmla="*/ 683981 h 1491903"/>
              <a:gd name="connsiteX4" fmla="*/ 3860800 w 6525619"/>
              <a:gd name="connsiteY4" fmla="*/ 150581 h 1491903"/>
              <a:gd name="connsiteX5" fmla="*/ 4864100 w 6525619"/>
              <a:gd name="connsiteY5" fmla="*/ 10881 h 1491903"/>
              <a:gd name="connsiteX6" fmla="*/ 5651500 w 6525619"/>
              <a:gd name="connsiteY6" fmla="*/ 379181 h 1491903"/>
              <a:gd name="connsiteX7" fmla="*/ 6261100 w 6525619"/>
              <a:gd name="connsiteY7" fmla="*/ 1014181 h 1491903"/>
              <a:gd name="connsiteX8" fmla="*/ 6502400 w 6525619"/>
              <a:gd name="connsiteY8" fmla="*/ 1445981 h 1491903"/>
              <a:gd name="connsiteX9" fmla="*/ 6502400 w 6525619"/>
              <a:gd name="connsiteY9" fmla="*/ 1458681 h 1491903"/>
              <a:gd name="connsiteX0" fmla="*/ 0 w 6525619"/>
              <a:gd name="connsiteY0" fmla="*/ 1419002 h 1503024"/>
              <a:gd name="connsiteX1" fmla="*/ 774700 w 6525619"/>
              <a:gd name="connsiteY1" fmla="*/ 1215802 h 1503024"/>
              <a:gd name="connsiteX2" fmla="*/ 774700 w 6525619"/>
              <a:gd name="connsiteY2" fmla="*/ 1215802 h 1503024"/>
              <a:gd name="connsiteX3" fmla="*/ 2235200 w 6525619"/>
              <a:gd name="connsiteY3" fmla="*/ 695102 h 1503024"/>
              <a:gd name="connsiteX4" fmla="*/ 3860800 w 6525619"/>
              <a:gd name="connsiteY4" fmla="*/ 161702 h 1503024"/>
              <a:gd name="connsiteX5" fmla="*/ 4788489 w 6525619"/>
              <a:gd name="connsiteY5" fmla="*/ 9956 h 1503024"/>
              <a:gd name="connsiteX6" fmla="*/ 5651500 w 6525619"/>
              <a:gd name="connsiteY6" fmla="*/ 390302 h 1503024"/>
              <a:gd name="connsiteX7" fmla="*/ 6261100 w 6525619"/>
              <a:gd name="connsiteY7" fmla="*/ 1025302 h 1503024"/>
              <a:gd name="connsiteX8" fmla="*/ 6502400 w 6525619"/>
              <a:gd name="connsiteY8" fmla="*/ 1457102 h 1503024"/>
              <a:gd name="connsiteX9" fmla="*/ 6502400 w 6525619"/>
              <a:gd name="connsiteY9" fmla="*/ 1469802 h 1503024"/>
              <a:gd name="connsiteX0" fmla="*/ 0 w 6525619"/>
              <a:gd name="connsiteY0" fmla="*/ 1442909 h 1526931"/>
              <a:gd name="connsiteX1" fmla="*/ 774700 w 6525619"/>
              <a:gd name="connsiteY1" fmla="*/ 1239709 h 1526931"/>
              <a:gd name="connsiteX2" fmla="*/ 774700 w 6525619"/>
              <a:gd name="connsiteY2" fmla="*/ 1239709 h 1526931"/>
              <a:gd name="connsiteX3" fmla="*/ 2235200 w 6525619"/>
              <a:gd name="connsiteY3" fmla="*/ 719009 h 1526931"/>
              <a:gd name="connsiteX4" fmla="*/ 3860800 w 6525619"/>
              <a:gd name="connsiteY4" fmla="*/ 185609 h 1526931"/>
              <a:gd name="connsiteX5" fmla="*/ 4788489 w 6525619"/>
              <a:gd name="connsiteY5" fmla="*/ 33863 h 1526931"/>
              <a:gd name="connsiteX6" fmla="*/ 5588490 w 6525619"/>
              <a:gd name="connsiteY6" fmla="*/ 775571 h 1526931"/>
              <a:gd name="connsiteX7" fmla="*/ 6261100 w 6525619"/>
              <a:gd name="connsiteY7" fmla="*/ 1049209 h 1526931"/>
              <a:gd name="connsiteX8" fmla="*/ 6502400 w 6525619"/>
              <a:gd name="connsiteY8" fmla="*/ 1481009 h 1526931"/>
              <a:gd name="connsiteX9" fmla="*/ 6502400 w 6525619"/>
              <a:gd name="connsiteY9" fmla="*/ 1493709 h 1526931"/>
              <a:gd name="connsiteX0" fmla="*/ 0 w 6525619"/>
              <a:gd name="connsiteY0" fmla="*/ 1442909 h 1511695"/>
              <a:gd name="connsiteX1" fmla="*/ 774700 w 6525619"/>
              <a:gd name="connsiteY1" fmla="*/ 1239709 h 1511695"/>
              <a:gd name="connsiteX2" fmla="*/ 774700 w 6525619"/>
              <a:gd name="connsiteY2" fmla="*/ 1239709 h 1511695"/>
              <a:gd name="connsiteX3" fmla="*/ 2235200 w 6525619"/>
              <a:gd name="connsiteY3" fmla="*/ 719009 h 1511695"/>
              <a:gd name="connsiteX4" fmla="*/ 3860800 w 6525619"/>
              <a:gd name="connsiteY4" fmla="*/ 185609 h 1511695"/>
              <a:gd name="connsiteX5" fmla="*/ 4788489 w 6525619"/>
              <a:gd name="connsiteY5" fmla="*/ 33863 h 1511695"/>
              <a:gd name="connsiteX6" fmla="*/ 5588490 w 6525619"/>
              <a:gd name="connsiteY6" fmla="*/ 775571 h 1511695"/>
              <a:gd name="connsiteX7" fmla="*/ 6261100 w 6525619"/>
              <a:gd name="connsiteY7" fmla="*/ 1302162 h 1511695"/>
              <a:gd name="connsiteX8" fmla="*/ 6502400 w 6525619"/>
              <a:gd name="connsiteY8" fmla="*/ 1481009 h 1511695"/>
              <a:gd name="connsiteX9" fmla="*/ 6502400 w 6525619"/>
              <a:gd name="connsiteY9" fmla="*/ 1493709 h 1511695"/>
              <a:gd name="connsiteX0" fmla="*/ 0 w 6525619"/>
              <a:gd name="connsiteY0" fmla="*/ 1411113 h 1479899"/>
              <a:gd name="connsiteX1" fmla="*/ 774700 w 6525619"/>
              <a:gd name="connsiteY1" fmla="*/ 1207913 h 1479899"/>
              <a:gd name="connsiteX2" fmla="*/ 774700 w 6525619"/>
              <a:gd name="connsiteY2" fmla="*/ 1207913 h 1479899"/>
              <a:gd name="connsiteX3" fmla="*/ 2235200 w 6525619"/>
              <a:gd name="connsiteY3" fmla="*/ 687213 h 1479899"/>
              <a:gd name="connsiteX4" fmla="*/ 3936411 w 6525619"/>
              <a:gd name="connsiteY4" fmla="*/ 527220 h 1479899"/>
              <a:gd name="connsiteX5" fmla="*/ 4788489 w 6525619"/>
              <a:gd name="connsiteY5" fmla="*/ 2067 h 1479899"/>
              <a:gd name="connsiteX6" fmla="*/ 5588490 w 6525619"/>
              <a:gd name="connsiteY6" fmla="*/ 743775 h 1479899"/>
              <a:gd name="connsiteX7" fmla="*/ 6261100 w 6525619"/>
              <a:gd name="connsiteY7" fmla="*/ 1270366 h 1479899"/>
              <a:gd name="connsiteX8" fmla="*/ 6502400 w 6525619"/>
              <a:gd name="connsiteY8" fmla="*/ 1449213 h 1479899"/>
              <a:gd name="connsiteX9" fmla="*/ 6502400 w 6525619"/>
              <a:gd name="connsiteY9" fmla="*/ 1461913 h 1479899"/>
              <a:gd name="connsiteX0" fmla="*/ 0 w 6525619"/>
              <a:gd name="connsiteY0" fmla="*/ 1411442 h 1480228"/>
              <a:gd name="connsiteX1" fmla="*/ 774700 w 6525619"/>
              <a:gd name="connsiteY1" fmla="*/ 1208242 h 1480228"/>
              <a:gd name="connsiteX2" fmla="*/ 774700 w 6525619"/>
              <a:gd name="connsiteY2" fmla="*/ 1208242 h 1480228"/>
              <a:gd name="connsiteX3" fmla="*/ 2373821 w 6525619"/>
              <a:gd name="connsiteY3" fmla="*/ 1085040 h 1480228"/>
              <a:gd name="connsiteX4" fmla="*/ 3936411 w 6525619"/>
              <a:gd name="connsiteY4" fmla="*/ 527549 h 1480228"/>
              <a:gd name="connsiteX5" fmla="*/ 4788489 w 6525619"/>
              <a:gd name="connsiteY5" fmla="*/ 2396 h 1480228"/>
              <a:gd name="connsiteX6" fmla="*/ 5588490 w 6525619"/>
              <a:gd name="connsiteY6" fmla="*/ 744104 h 1480228"/>
              <a:gd name="connsiteX7" fmla="*/ 6261100 w 6525619"/>
              <a:gd name="connsiteY7" fmla="*/ 1270695 h 1480228"/>
              <a:gd name="connsiteX8" fmla="*/ 6502400 w 6525619"/>
              <a:gd name="connsiteY8" fmla="*/ 1449542 h 1480228"/>
              <a:gd name="connsiteX9" fmla="*/ 6502400 w 6525619"/>
              <a:gd name="connsiteY9" fmla="*/ 1462242 h 1480228"/>
              <a:gd name="connsiteX0" fmla="*/ 0 w 6525619"/>
              <a:gd name="connsiteY0" fmla="*/ 1411442 h 1480228"/>
              <a:gd name="connsiteX1" fmla="*/ 774700 w 6525619"/>
              <a:gd name="connsiteY1" fmla="*/ 1208242 h 1480228"/>
              <a:gd name="connsiteX2" fmla="*/ 774700 w 6525619"/>
              <a:gd name="connsiteY2" fmla="*/ 1208242 h 1480228"/>
              <a:gd name="connsiteX3" fmla="*/ 932540 w 6525619"/>
              <a:gd name="connsiteY3" fmla="*/ 1302739 h 1480228"/>
              <a:gd name="connsiteX4" fmla="*/ 2373821 w 6525619"/>
              <a:gd name="connsiteY4" fmla="*/ 1085040 h 1480228"/>
              <a:gd name="connsiteX5" fmla="*/ 3936411 w 6525619"/>
              <a:gd name="connsiteY5" fmla="*/ 527549 h 1480228"/>
              <a:gd name="connsiteX6" fmla="*/ 4788489 w 6525619"/>
              <a:gd name="connsiteY6" fmla="*/ 2396 h 1480228"/>
              <a:gd name="connsiteX7" fmla="*/ 5588490 w 6525619"/>
              <a:gd name="connsiteY7" fmla="*/ 744104 h 1480228"/>
              <a:gd name="connsiteX8" fmla="*/ 6261100 w 6525619"/>
              <a:gd name="connsiteY8" fmla="*/ 1270695 h 1480228"/>
              <a:gd name="connsiteX9" fmla="*/ 6502400 w 6525619"/>
              <a:gd name="connsiteY9" fmla="*/ 1449542 h 1480228"/>
              <a:gd name="connsiteX10" fmla="*/ 6502400 w 6525619"/>
              <a:gd name="connsiteY10" fmla="*/ 1462242 h 1480228"/>
              <a:gd name="connsiteX0" fmla="*/ 0 w 6525619"/>
              <a:gd name="connsiteY0" fmla="*/ 1411442 h 1480228"/>
              <a:gd name="connsiteX1" fmla="*/ 743512 w 6525619"/>
              <a:gd name="connsiteY1" fmla="*/ 1266602 h 1480228"/>
              <a:gd name="connsiteX2" fmla="*/ 774700 w 6525619"/>
              <a:gd name="connsiteY2" fmla="*/ 1208242 h 1480228"/>
              <a:gd name="connsiteX3" fmla="*/ 774700 w 6525619"/>
              <a:gd name="connsiteY3" fmla="*/ 1208242 h 1480228"/>
              <a:gd name="connsiteX4" fmla="*/ 932540 w 6525619"/>
              <a:gd name="connsiteY4" fmla="*/ 1302739 h 1480228"/>
              <a:gd name="connsiteX5" fmla="*/ 2373821 w 6525619"/>
              <a:gd name="connsiteY5" fmla="*/ 1085040 h 1480228"/>
              <a:gd name="connsiteX6" fmla="*/ 3936411 w 6525619"/>
              <a:gd name="connsiteY6" fmla="*/ 527549 h 1480228"/>
              <a:gd name="connsiteX7" fmla="*/ 4788489 w 6525619"/>
              <a:gd name="connsiteY7" fmla="*/ 2396 h 1480228"/>
              <a:gd name="connsiteX8" fmla="*/ 5588490 w 6525619"/>
              <a:gd name="connsiteY8" fmla="*/ 744104 h 1480228"/>
              <a:gd name="connsiteX9" fmla="*/ 6261100 w 6525619"/>
              <a:gd name="connsiteY9" fmla="*/ 1270695 h 1480228"/>
              <a:gd name="connsiteX10" fmla="*/ 6502400 w 6525619"/>
              <a:gd name="connsiteY10" fmla="*/ 1449542 h 1480228"/>
              <a:gd name="connsiteX11" fmla="*/ 6502400 w 6525619"/>
              <a:gd name="connsiteY11" fmla="*/ 1462242 h 1480228"/>
              <a:gd name="connsiteX0" fmla="*/ 0 w 6525619"/>
              <a:gd name="connsiteY0" fmla="*/ 1411442 h 1480228"/>
              <a:gd name="connsiteX1" fmla="*/ 743512 w 6525619"/>
              <a:gd name="connsiteY1" fmla="*/ 1266602 h 1480228"/>
              <a:gd name="connsiteX2" fmla="*/ 774700 w 6525619"/>
              <a:gd name="connsiteY2" fmla="*/ 1208242 h 1480228"/>
              <a:gd name="connsiteX3" fmla="*/ 774700 w 6525619"/>
              <a:gd name="connsiteY3" fmla="*/ 1304605 h 1480228"/>
              <a:gd name="connsiteX4" fmla="*/ 932540 w 6525619"/>
              <a:gd name="connsiteY4" fmla="*/ 1302739 h 1480228"/>
              <a:gd name="connsiteX5" fmla="*/ 2373821 w 6525619"/>
              <a:gd name="connsiteY5" fmla="*/ 1085040 h 1480228"/>
              <a:gd name="connsiteX6" fmla="*/ 3936411 w 6525619"/>
              <a:gd name="connsiteY6" fmla="*/ 527549 h 1480228"/>
              <a:gd name="connsiteX7" fmla="*/ 4788489 w 6525619"/>
              <a:gd name="connsiteY7" fmla="*/ 2396 h 1480228"/>
              <a:gd name="connsiteX8" fmla="*/ 5588490 w 6525619"/>
              <a:gd name="connsiteY8" fmla="*/ 744104 h 1480228"/>
              <a:gd name="connsiteX9" fmla="*/ 6261100 w 6525619"/>
              <a:gd name="connsiteY9" fmla="*/ 1270695 h 1480228"/>
              <a:gd name="connsiteX10" fmla="*/ 6502400 w 6525619"/>
              <a:gd name="connsiteY10" fmla="*/ 1449542 h 1480228"/>
              <a:gd name="connsiteX11" fmla="*/ 6502400 w 6525619"/>
              <a:gd name="connsiteY11" fmla="*/ 1462242 h 1480228"/>
              <a:gd name="connsiteX0" fmla="*/ 0 w 6525619"/>
              <a:gd name="connsiteY0" fmla="*/ 1411442 h 1480228"/>
              <a:gd name="connsiteX1" fmla="*/ 743512 w 6525619"/>
              <a:gd name="connsiteY1" fmla="*/ 1266602 h 1480228"/>
              <a:gd name="connsiteX2" fmla="*/ 774700 w 6525619"/>
              <a:gd name="connsiteY2" fmla="*/ 1208242 h 1480228"/>
              <a:gd name="connsiteX3" fmla="*/ 774700 w 6525619"/>
              <a:gd name="connsiteY3" fmla="*/ 1304605 h 1480228"/>
              <a:gd name="connsiteX4" fmla="*/ 1587839 w 6525619"/>
              <a:gd name="connsiteY4" fmla="*/ 1037740 h 1480228"/>
              <a:gd name="connsiteX5" fmla="*/ 2373821 w 6525619"/>
              <a:gd name="connsiteY5" fmla="*/ 1085040 h 1480228"/>
              <a:gd name="connsiteX6" fmla="*/ 3936411 w 6525619"/>
              <a:gd name="connsiteY6" fmla="*/ 527549 h 1480228"/>
              <a:gd name="connsiteX7" fmla="*/ 4788489 w 6525619"/>
              <a:gd name="connsiteY7" fmla="*/ 2396 h 1480228"/>
              <a:gd name="connsiteX8" fmla="*/ 5588490 w 6525619"/>
              <a:gd name="connsiteY8" fmla="*/ 744104 h 1480228"/>
              <a:gd name="connsiteX9" fmla="*/ 6261100 w 6525619"/>
              <a:gd name="connsiteY9" fmla="*/ 1270695 h 1480228"/>
              <a:gd name="connsiteX10" fmla="*/ 6502400 w 6525619"/>
              <a:gd name="connsiteY10" fmla="*/ 1449542 h 1480228"/>
              <a:gd name="connsiteX11" fmla="*/ 6502400 w 6525619"/>
              <a:gd name="connsiteY11" fmla="*/ 1462242 h 1480228"/>
              <a:gd name="connsiteX0" fmla="*/ 0 w 6525619"/>
              <a:gd name="connsiteY0" fmla="*/ 1411442 h 1480228"/>
              <a:gd name="connsiteX1" fmla="*/ 743512 w 6525619"/>
              <a:gd name="connsiteY1" fmla="*/ 1266602 h 1480228"/>
              <a:gd name="connsiteX2" fmla="*/ 774700 w 6525619"/>
              <a:gd name="connsiteY2" fmla="*/ 1208242 h 1480228"/>
              <a:gd name="connsiteX3" fmla="*/ 988932 w 6525619"/>
              <a:gd name="connsiteY3" fmla="*/ 774608 h 1480228"/>
              <a:gd name="connsiteX4" fmla="*/ 1587839 w 6525619"/>
              <a:gd name="connsiteY4" fmla="*/ 1037740 h 1480228"/>
              <a:gd name="connsiteX5" fmla="*/ 2373821 w 6525619"/>
              <a:gd name="connsiteY5" fmla="*/ 1085040 h 1480228"/>
              <a:gd name="connsiteX6" fmla="*/ 3936411 w 6525619"/>
              <a:gd name="connsiteY6" fmla="*/ 527549 h 1480228"/>
              <a:gd name="connsiteX7" fmla="*/ 4788489 w 6525619"/>
              <a:gd name="connsiteY7" fmla="*/ 2396 h 1480228"/>
              <a:gd name="connsiteX8" fmla="*/ 5588490 w 6525619"/>
              <a:gd name="connsiteY8" fmla="*/ 744104 h 1480228"/>
              <a:gd name="connsiteX9" fmla="*/ 6261100 w 6525619"/>
              <a:gd name="connsiteY9" fmla="*/ 1270695 h 1480228"/>
              <a:gd name="connsiteX10" fmla="*/ 6502400 w 6525619"/>
              <a:gd name="connsiteY10" fmla="*/ 1449542 h 1480228"/>
              <a:gd name="connsiteX11" fmla="*/ 6502400 w 6525619"/>
              <a:gd name="connsiteY11" fmla="*/ 1462242 h 1480228"/>
              <a:gd name="connsiteX0" fmla="*/ 0 w 6525619"/>
              <a:gd name="connsiteY0" fmla="*/ 1411442 h 1480228"/>
              <a:gd name="connsiteX1" fmla="*/ 743512 w 6525619"/>
              <a:gd name="connsiteY1" fmla="*/ 1266602 h 1480228"/>
              <a:gd name="connsiteX2" fmla="*/ 384041 w 6525619"/>
              <a:gd name="connsiteY2" fmla="*/ 955289 h 1480228"/>
              <a:gd name="connsiteX3" fmla="*/ 988932 w 6525619"/>
              <a:gd name="connsiteY3" fmla="*/ 774608 h 1480228"/>
              <a:gd name="connsiteX4" fmla="*/ 1587839 w 6525619"/>
              <a:gd name="connsiteY4" fmla="*/ 1037740 h 1480228"/>
              <a:gd name="connsiteX5" fmla="*/ 2373821 w 6525619"/>
              <a:gd name="connsiteY5" fmla="*/ 1085040 h 1480228"/>
              <a:gd name="connsiteX6" fmla="*/ 3936411 w 6525619"/>
              <a:gd name="connsiteY6" fmla="*/ 527549 h 1480228"/>
              <a:gd name="connsiteX7" fmla="*/ 4788489 w 6525619"/>
              <a:gd name="connsiteY7" fmla="*/ 2396 h 1480228"/>
              <a:gd name="connsiteX8" fmla="*/ 5588490 w 6525619"/>
              <a:gd name="connsiteY8" fmla="*/ 744104 h 1480228"/>
              <a:gd name="connsiteX9" fmla="*/ 6261100 w 6525619"/>
              <a:gd name="connsiteY9" fmla="*/ 1270695 h 1480228"/>
              <a:gd name="connsiteX10" fmla="*/ 6502400 w 6525619"/>
              <a:gd name="connsiteY10" fmla="*/ 1449542 h 1480228"/>
              <a:gd name="connsiteX11" fmla="*/ 6502400 w 6525619"/>
              <a:gd name="connsiteY11" fmla="*/ 1462242 h 1480228"/>
              <a:gd name="connsiteX0" fmla="*/ 0 w 6525619"/>
              <a:gd name="connsiteY0" fmla="*/ 1411442 h 1480228"/>
              <a:gd name="connsiteX1" fmla="*/ 743512 w 6525619"/>
              <a:gd name="connsiteY1" fmla="*/ 1266602 h 1480228"/>
              <a:gd name="connsiteX2" fmla="*/ 384041 w 6525619"/>
              <a:gd name="connsiteY2" fmla="*/ 955289 h 1480228"/>
              <a:gd name="connsiteX3" fmla="*/ 988932 w 6525619"/>
              <a:gd name="connsiteY3" fmla="*/ 774608 h 1480228"/>
              <a:gd name="connsiteX4" fmla="*/ 1587839 w 6525619"/>
              <a:gd name="connsiteY4" fmla="*/ 1037740 h 1480228"/>
              <a:gd name="connsiteX5" fmla="*/ 2373821 w 6525619"/>
              <a:gd name="connsiteY5" fmla="*/ 1085040 h 1480228"/>
              <a:gd name="connsiteX6" fmla="*/ 3936411 w 6525619"/>
              <a:gd name="connsiteY6" fmla="*/ 527549 h 1480228"/>
              <a:gd name="connsiteX7" fmla="*/ 4788489 w 6525619"/>
              <a:gd name="connsiteY7" fmla="*/ 2396 h 1480228"/>
              <a:gd name="connsiteX8" fmla="*/ 5588490 w 6525619"/>
              <a:gd name="connsiteY8" fmla="*/ 744104 h 1480228"/>
              <a:gd name="connsiteX9" fmla="*/ 6261100 w 6525619"/>
              <a:gd name="connsiteY9" fmla="*/ 1270695 h 1480228"/>
              <a:gd name="connsiteX10" fmla="*/ 6502400 w 6525619"/>
              <a:gd name="connsiteY10" fmla="*/ 1449542 h 1480228"/>
              <a:gd name="connsiteX11" fmla="*/ 6502400 w 6525619"/>
              <a:gd name="connsiteY11" fmla="*/ 1462242 h 1480228"/>
              <a:gd name="connsiteX0" fmla="*/ 0 w 6525619"/>
              <a:gd name="connsiteY0" fmla="*/ 1411442 h 1480228"/>
              <a:gd name="connsiteX1" fmla="*/ 384041 w 6525619"/>
              <a:gd name="connsiteY1" fmla="*/ 955289 h 1480228"/>
              <a:gd name="connsiteX2" fmla="*/ 988932 w 6525619"/>
              <a:gd name="connsiteY2" fmla="*/ 774608 h 1480228"/>
              <a:gd name="connsiteX3" fmla="*/ 1587839 w 6525619"/>
              <a:gd name="connsiteY3" fmla="*/ 1037740 h 1480228"/>
              <a:gd name="connsiteX4" fmla="*/ 2373821 w 6525619"/>
              <a:gd name="connsiteY4" fmla="*/ 1085040 h 1480228"/>
              <a:gd name="connsiteX5" fmla="*/ 3936411 w 6525619"/>
              <a:gd name="connsiteY5" fmla="*/ 527549 h 1480228"/>
              <a:gd name="connsiteX6" fmla="*/ 4788489 w 6525619"/>
              <a:gd name="connsiteY6" fmla="*/ 2396 h 1480228"/>
              <a:gd name="connsiteX7" fmla="*/ 5588490 w 6525619"/>
              <a:gd name="connsiteY7" fmla="*/ 744104 h 1480228"/>
              <a:gd name="connsiteX8" fmla="*/ 6261100 w 6525619"/>
              <a:gd name="connsiteY8" fmla="*/ 1270695 h 1480228"/>
              <a:gd name="connsiteX9" fmla="*/ 6502400 w 6525619"/>
              <a:gd name="connsiteY9" fmla="*/ 1449542 h 1480228"/>
              <a:gd name="connsiteX10" fmla="*/ 6502400 w 6525619"/>
              <a:gd name="connsiteY10" fmla="*/ 1462242 h 1480228"/>
              <a:gd name="connsiteX0" fmla="*/ 0 w 6525619"/>
              <a:gd name="connsiteY0" fmla="*/ 1411442 h 1480228"/>
              <a:gd name="connsiteX1" fmla="*/ 384041 w 6525619"/>
              <a:gd name="connsiteY1" fmla="*/ 955289 h 1480228"/>
              <a:gd name="connsiteX2" fmla="*/ 988932 w 6525619"/>
              <a:gd name="connsiteY2" fmla="*/ 774608 h 1480228"/>
              <a:gd name="connsiteX3" fmla="*/ 1587839 w 6525619"/>
              <a:gd name="connsiteY3" fmla="*/ 1037740 h 1480228"/>
              <a:gd name="connsiteX4" fmla="*/ 2373821 w 6525619"/>
              <a:gd name="connsiteY4" fmla="*/ 1085040 h 1480228"/>
              <a:gd name="connsiteX5" fmla="*/ 3936411 w 6525619"/>
              <a:gd name="connsiteY5" fmla="*/ 527549 h 1480228"/>
              <a:gd name="connsiteX6" fmla="*/ 4788489 w 6525619"/>
              <a:gd name="connsiteY6" fmla="*/ 2396 h 1480228"/>
              <a:gd name="connsiteX7" fmla="*/ 5588490 w 6525619"/>
              <a:gd name="connsiteY7" fmla="*/ 744104 h 1480228"/>
              <a:gd name="connsiteX8" fmla="*/ 6261100 w 6525619"/>
              <a:gd name="connsiteY8" fmla="*/ 1270695 h 1480228"/>
              <a:gd name="connsiteX9" fmla="*/ 6502400 w 6525619"/>
              <a:gd name="connsiteY9" fmla="*/ 1449542 h 1480228"/>
              <a:gd name="connsiteX10" fmla="*/ 6502400 w 6525619"/>
              <a:gd name="connsiteY10" fmla="*/ 1462242 h 1480228"/>
              <a:gd name="connsiteX0" fmla="*/ 0 w 6525619"/>
              <a:gd name="connsiteY0" fmla="*/ 1411442 h 1480228"/>
              <a:gd name="connsiteX1" fmla="*/ 384041 w 6525619"/>
              <a:gd name="connsiteY1" fmla="*/ 955289 h 1480228"/>
              <a:gd name="connsiteX2" fmla="*/ 1089748 w 6525619"/>
              <a:gd name="connsiteY2" fmla="*/ 1280514 h 1480228"/>
              <a:gd name="connsiteX3" fmla="*/ 1587839 w 6525619"/>
              <a:gd name="connsiteY3" fmla="*/ 1037740 h 1480228"/>
              <a:gd name="connsiteX4" fmla="*/ 2373821 w 6525619"/>
              <a:gd name="connsiteY4" fmla="*/ 1085040 h 1480228"/>
              <a:gd name="connsiteX5" fmla="*/ 3936411 w 6525619"/>
              <a:gd name="connsiteY5" fmla="*/ 527549 h 1480228"/>
              <a:gd name="connsiteX6" fmla="*/ 4788489 w 6525619"/>
              <a:gd name="connsiteY6" fmla="*/ 2396 h 1480228"/>
              <a:gd name="connsiteX7" fmla="*/ 5588490 w 6525619"/>
              <a:gd name="connsiteY7" fmla="*/ 744104 h 1480228"/>
              <a:gd name="connsiteX8" fmla="*/ 6261100 w 6525619"/>
              <a:gd name="connsiteY8" fmla="*/ 1270695 h 1480228"/>
              <a:gd name="connsiteX9" fmla="*/ 6502400 w 6525619"/>
              <a:gd name="connsiteY9" fmla="*/ 1449542 h 1480228"/>
              <a:gd name="connsiteX10" fmla="*/ 6502400 w 6525619"/>
              <a:gd name="connsiteY10" fmla="*/ 1462242 h 1480228"/>
              <a:gd name="connsiteX0" fmla="*/ 0 w 6525619"/>
              <a:gd name="connsiteY0" fmla="*/ 1411442 h 1480228"/>
              <a:gd name="connsiteX1" fmla="*/ 384041 w 6525619"/>
              <a:gd name="connsiteY1" fmla="*/ 955289 h 1480228"/>
              <a:gd name="connsiteX2" fmla="*/ 1089748 w 6525619"/>
              <a:gd name="connsiteY2" fmla="*/ 1280514 h 1480228"/>
              <a:gd name="connsiteX3" fmla="*/ 1625645 w 6525619"/>
              <a:gd name="connsiteY3" fmla="*/ 1230466 h 1480228"/>
              <a:gd name="connsiteX4" fmla="*/ 2373821 w 6525619"/>
              <a:gd name="connsiteY4" fmla="*/ 1085040 h 1480228"/>
              <a:gd name="connsiteX5" fmla="*/ 3936411 w 6525619"/>
              <a:gd name="connsiteY5" fmla="*/ 527549 h 1480228"/>
              <a:gd name="connsiteX6" fmla="*/ 4788489 w 6525619"/>
              <a:gd name="connsiteY6" fmla="*/ 2396 h 1480228"/>
              <a:gd name="connsiteX7" fmla="*/ 5588490 w 6525619"/>
              <a:gd name="connsiteY7" fmla="*/ 744104 h 1480228"/>
              <a:gd name="connsiteX8" fmla="*/ 6261100 w 6525619"/>
              <a:gd name="connsiteY8" fmla="*/ 1270695 h 1480228"/>
              <a:gd name="connsiteX9" fmla="*/ 6502400 w 6525619"/>
              <a:gd name="connsiteY9" fmla="*/ 1449542 h 1480228"/>
              <a:gd name="connsiteX10" fmla="*/ 6502400 w 6525619"/>
              <a:gd name="connsiteY10" fmla="*/ 1462242 h 1480228"/>
              <a:gd name="connsiteX0" fmla="*/ 0 w 6525619"/>
              <a:gd name="connsiteY0" fmla="*/ 1411442 h 1480228"/>
              <a:gd name="connsiteX1" fmla="*/ 1089748 w 6525619"/>
              <a:gd name="connsiteY1" fmla="*/ 1280514 h 1480228"/>
              <a:gd name="connsiteX2" fmla="*/ 1625645 w 6525619"/>
              <a:gd name="connsiteY2" fmla="*/ 1230466 h 1480228"/>
              <a:gd name="connsiteX3" fmla="*/ 2373821 w 6525619"/>
              <a:gd name="connsiteY3" fmla="*/ 1085040 h 1480228"/>
              <a:gd name="connsiteX4" fmla="*/ 3936411 w 6525619"/>
              <a:gd name="connsiteY4" fmla="*/ 527549 h 1480228"/>
              <a:gd name="connsiteX5" fmla="*/ 4788489 w 6525619"/>
              <a:gd name="connsiteY5" fmla="*/ 2396 h 1480228"/>
              <a:gd name="connsiteX6" fmla="*/ 5588490 w 6525619"/>
              <a:gd name="connsiteY6" fmla="*/ 744104 h 1480228"/>
              <a:gd name="connsiteX7" fmla="*/ 6261100 w 6525619"/>
              <a:gd name="connsiteY7" fmla="*/ 1270695 h 1480228"/>
              <a:gd name="connsiteX8" fmla="*/ 6502400 w 6525619"/>
              <a:gd name="connsiteY8" fmla="*/ 1449542 h 1480228"/>
              <a:gd name="connsiteX9" fmla="*/ 6502400 w 6525619"/>
              <a:gd name="connsiteY9" fmla="*/ 1462242 h 1480228"/>
              <a:gd name="connsiteX0" fmla="*/ 0 w 6525619"/>
              <a:gd name="connsiteY0" fmla="*/ 1411442 h 1480228"/>
              <a:gd name="connsiteX1" fmla="*/ 1089748 w 6525619"/>
              <a:gd name="connsiteY1" fmla="*/ 1280514 h 1480228"/>
              <a:gd name="connsiteX2" fmla="*/ 1739062 w 6525619"/>
              <a:gd name="connsiteY2" fmla="*/ 1194330 h 1480228"/>
              <a:gd name="connsiteX3" fmla="*/ 2373821 w 6525619"/>
              <a:gd name="connsiteY3" fmla="*/ 1085040 h 1480228"/>
              <a:gd name="connsiteX4" fmla="*/ 3936411 w 6525619"/>
              <a:gd name="connsiteY4" fmla="*/ 527549 h 1480228"/>
              <a:gd name="connsiteX5" fmla="*/ 4788489 w 6525619"/>
              <a:gd name="connsiteY5" fmla="*/ 2396 h 1480228"/>
              <a:gd name="connsiteX6" fmla="*/ 5588490 w 6525619"/>
              <a:gd name="connsiteY6" fmla="*/ 744104 h 1480228"/>
              <a:gd name="connsiteX7" fmla="*/ 6261100 w 6525619"/>
              <a:gd name="connsiteY7" fmla="*/ 1270695 h 1480228"/>
              <a:gd name="connsiteX8" fmla="*/ 6502400 w 6525619"/>
              <a:gd name="connsiteY8" fmla="*/ 1449542 h 1480228"/>
              <a:gd name="connsiteX9" fmla="*/ 6502400 w 6525619"/>
              <a:gd name="connsiteY9" fmla="*/ 1462242 h 1480228"/>
              <a:gd name="connsiteX0" fmla="*/ 0 w 6525619"/>
              <a:gd name="connsiteY0" fmla="*/ 1411442 h 1480228"/>
              <a:gd name="connsiteX1" fmla="*/ 1089748 w 6525619"/>
              <a:gd name="connsiteY1" fmla="*/ 1280514 h 1480228"/>
              <a:gd name="connsiteX2" fmla="*/ 2373821 w 6525619"/>
              <a:gd name="connsiteY2" fmla="*/ 1085040 h 1480228"/>
              <a:gd name="connsiteX3" fmla="*/ 3936411 w 6525619"/>
              <a:gd name="connsiteY3" fmla="*/ 527549 h 1480228"/>
              <a:gd name="connsiteX4" fmla="*/ 4788489 w 6525619"/>
              <a:gd name="connsiteY4" fmla="*/ 2396 h 1480228"/>
              <a:gd name="connsiteX5" fmla="*/ 5588490 w 6525619"/>
              <a:gd name="connsiteY5" fmla="*/ 744104 h 1480228"/>
              <a:gd name="connsiteX6" fmla="*/ 6261100 w 6525619"/>
              <a:gd name="connsiteY6" fmla="*/ 1270695 h 1480228"/>
              <a:gd name="connsiteX7" fmla="*/ 6502400 w 6525619"/>
              <a:gd name="connsiteY7" fmla="*/ 1449542 h 1480228"/>
              <a:gd name="connsiteX8" fmla="*/ 6502400 w 6525619"/>
              <a:gd name="connsiteY8" fmla="*/ 1462242 h 1480228"/>
              <a:gd name="connsiteX0" fmla="*/ 0 w 6502400"/>
              <a:gd name="connsiteY0" fmla="*/ 1411442 h 1449542"/>
              <a:gd name="connsiteX1" fmla="*/ 1089748 w 6502400"/>
              <a:gd name="connsiteY1" fmla="*/ 1280514 h 1449542"/>
              <a:gd name="connsiteX2" fmla="*/ 2373821 w 6502400"/>
              <a:gd name="connsiteY2" fmla="*/ 1085040 h 1449542"/>
              <a:gd name="connsiteX3" fmla="*/ 3936411 w 6502400"/>
              <a:gd name="connsiteY3" fmla="*/ 527549 h 1449542"/>
              <a:gd name="connsiteX4" fmla="*/ 4788489 w 6502400"/>
              <a:gd name="connsiteY4" fmla="*/ 2396 h 1449542"/>
              <a:gd name="connsiteX5" fmla="*/ 5588490 w 6502400"/>
              <a:gd name="connsiteY5" fmla="*/ 744104 h 1449542"/>
              <a:gd name="connsiteX6" fmla="*/ 6261100 w 6502400"/>
              <a:gd name="connsiteY6" fmla="*/ 1270695 h 1449542"/>
              <a:gd name="connsiteX7" fmla="*/ 6502400 w 6502400"/>
              <a:gd name="connsiteY7" fmla="*/ 1449542 h 1449542"/>
              <a:gd name="connsiteX0" fmla="*/ 0 w 6502400"/>
              <a:gd name="connsiteY0" fmla="*/ 1411442 h 1449542"/>
              <a:gd name="connsiteX1" fmla="*/ 1089748 w 6502400"/>
              <a:gd name="connsiteY1" fmla="*/ 1280514 h 1449542"/>
              <a:gd name="connsiteX2" fmla="*/ 2373821 w 6502400"/>
              <a:gd name="connsiteY2" fmla="*/ 1085040 h 1449542"/>
              <a:gd name="connsiteX3" fmla="*/ 3936411 w 6502400"/>
              <a:gd name="connsiteY3" fmla="*/ 527549 h 1449542"/>
              <a:gd name="connsiteX4" fmla="*/ 4788489 w 6502400"/>
              <a:gd name="connsiteY4" fmla="*/ 2396 h 1449542"/>
              <a:gd name="connsiteX5" fmla="*/ 5588490 w 6502400"/>
              <a:gd name="connsiteY5" fmla="*/ 744104 h 1449542"/>
              <a:gd name="connsiteX6" fmla="*/ 6502400 w 6502400"/>
              <a:gd name="connsiteY6" fmla="*/ 1449542 h 1449542"/>
              <a:gd name="connsiteX0" fmla="*/ 0 w 5588490"/>
              <a:gd name="connsiteY0" fmla="*/ 1411442 h 1411442"/>
              <a:gd name="connsiteX1" fmla="*/ 1089748 w 5588490"/>
              <a:gd name="connsiteY1" fmla="*/ 1280514 h 1411442"/>
              <a:gd name="connsiteX2" fmla="*/ 2373821 w 5588490"/>
              <a:gd name="connsiteY2" fmla="*/ 1085040 h 1411442"/>
              <a:gd name="connsiteX3" fmla="*/ 3936411 w 5588490"/>
              <a:gd name="connsiteY3" fmla="*/ 527549 h 1411442"/>
              <a:gd name="connsiteX4" fmla="*/ 4788489 w 5588490"/>
              <a:gd name="connsiteY4" fmla="*/ 2396 h 1411442"/>
              <a:gd name="connsiteX5" fmla="*/ 5588490 w 5588490"/>
              <a:gd name="connsiteY5" fmla="*/ 744104 h 1411442"/>
              <a:gd name="connsiteX0" fmla="*/ 0 w 4788489"/>
              <a:gd name="connsiteY0" fmla="*/ 1411442 h 1411442"/>
              <a:gd name="connsiteX1" fmla="*/ 1089748 w 4788489"/>
              <a:gd name="connsiteY1" fmla="*/ 1280514 h 1411442"/>
              <a:gd name="connsiteX2" fmla="*/ 2373821 w 4788489"/>
              <a:gd name="connsiteY2" fmla="*/ 1085040 h 1411442"/>
              <a:gd name="connsiteX3" fmla="*/ 3936411 w 4788489"/>
              <a:gd name="connsiteY3" fmla="*/ 527549 h 1411442"/>
              <a:gd name="connsiteX4" fmla="*/ 4788489 w 4788489"/>
              <a:gd name="connsiteY4" fmla="*/ 2396 h 1411442"/>
              <a:gd name="connsiteX0" fmla="*/ 0 w 4841780"/>
              <a:gd name="connsiteY0" fmla="*/ 1444801 h 1444801"/>
              <a:gd name="connsiteX1" fmla="*/ 1089748 w 4841780"/>
              <a:gd name="connsiteY1" fmla="*/ 1313873 h 1444801"/>
              <a:gd name="connsiteX2" fmla="*/ 2373821 w 4841780"/>
              <a:gd name="connsiteY2" fmla="*/ 1118399 h 1444801"/>
              <a:gd name="connsiteX3" fmla="*/ 3936411 w 4841780"/>
              <a:gd name="connsiteY3" fmla="*/ 560908 h 1444801"/>
              <a:gd name="connsiteX4" fmla="*/ 4788489 w 4841780"/>
              <a:gd name="connsiteY4" fmla="*/ 35755 h 1444801"/>
              <a:gd name="connsiteX5" fmla="*/ 4750915 w 4841780"/>
              <a:gd name="connsiteY5" fmla="*/ 47241 h 1444801"/>
              <a:gd name="connsiteX0" fmla="*/ 0 w 5557526"/>
              <a:gd name="connsiteY0" fmla="*/ 1409182 h 1409182"/>
              <a:gd name="connsiteX1" fmla="*/ 1089748 w 5557526"/>
              <a:gd name="connsiteY1" fmla="*/ 1278254 h 1409182"/>
              <a:gd name="connsiteX2" fmla="*/ 2373821 w 5557526"/>
              <a:gd name="connsiteY2" fmla="*/ 1082780 h 1409182"/>
              <a:gd name="connsiteX3" fmla="*/ 3936411 w 5557526"/>
              <a:gd name="connsiteY3" fmla="*/ 525289 h 1409182"/>
              <a:gd name="connsiteX4" fmla="*/ 4788489 w 5557526"/>
              <a:gd name="connsiteY4" fmla="*/ 136 h 1409182"/>
              <a:gd name="connsiteX5" fmla="*/ 5557437 w 5557526"/>
              <a:gd name="connsiteY5" fmla="*/ 469347 h 1409182"/>
              <a:gd name="connsiteX0" fmla="*/ 0 w 5696132"/>
              <a:gd name="connsiteY0" fmla="*/ 1409487 h 1409487"/>
              <a:gd name="connsiteX1" fmla="*/ 1089748 w 5696132"/>
              <a:gd name="connsiteY1" fmla="*/ 1278559 h 1409487"/>
              <a:gd name="connsiteX2" fmla="*/ 2373821 w 5696132"/>
              <a:gd name="connsiteY2" fmla="*/ 1083085 h 1409487"/>
              <a:gd name="connsiteX3" fmla="*/ 3936411 w 5696132"/>
              <a:gd name="connsiteY3" fmla="*/ 525594 h 1409487"/>
              <a:gd name="connsiteX4" fmla="*/ 4788489 w 5696132"/>
              <a:gd name="connsiteY4" fmla="*/ 441 h 1409487"/>
              <a:gd name="connsiteX5" fmla="*/ 5696059 w 5696132"/>
              <a:gd name="connsiteY5" fmla="*/ 614197 h 1409487"/>
              <a:gd name="connsiteX0" fmla="*/ 0 w 5696287"/>
              <a:gd name="connsiteY0" fmla="*/ 1505771 h 1505771"/>
              <a:gd name="connsiteX1" fmla="*/ 1089748 w 5696287"/>
              <a:gd name="connsiteY1" fmla="*/ 1374843 h 1505771"/>
              <a:gd name="connsiteX2" fmla="*/ 2373821 w 5696287"/>
              <a:gd name="connsiteY2" fmla="*/ 1179369 h 1505771"/>
              <a:gd name="connsiteX3" fmla="*/ 3936411 w 5696287"/>
              <a:gd name="connsiteY3" fmla="*/ 621878 h 1505771"/>
              <a:gd name="connsiteX4" fmla="*/ 5216953 w 5696287"/>
              <a:gd name="connsiteY4" fmla="*/ 362 h 1505771"/>
              <a:gd name="connsiteX5" fmla="*/ 5696059 w 5696287"/>
              <a:gd name="connsiteY5" fmla="*/ 710481 h 1505771"/>
              <a:gd name="connsiteX0" fmla="*/ 0 w 5216953"/>
              <a:gd name="connsiteY0" fmla="*/ 1505771 h 1505771"/>
              <a:gd name="connsiteX1" fmla="*/ 1089748 w 5216953"/>
              <a:gd name="connsiteY1" fmla="*/ 1374843 h 1505771"/>
              <a:gd name="connsiteX2" fmla="*/ 2373821 w 5216953"/>
              <a:gd name="connsiteY2" fmla="*/ 1179369 h 1505771"/>
              <a:gd name="connsiteX3" fmla="*/ 3936411 w 5216953"/>
              <a:gd name="connsiteY3" fmla="*/ 621878 h 1505771"/>
              <a:gd name="connsiteX4" fmla="*/ 5216953 w 5216953"/>
              <a:gd name="connsiteY4" fmla="*/ 362 h 150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953" h="1505771">
                <a:moveTo>
                  <a:pt x="0" y="1505771"/>
                </a:moveTo>
                <a:lnTo>
                  <a:pt x="1089748" y="1374843"/>
                </a:lnTo>
                <a:cubicBezTo>
                  <a:pt x="1485385" y="1320443"/>
                  <a:pt x="1899377" y="1304863"/>
                  <a:pt x="2373821" y="1179369"/>
                </a:cubicBezTo>
                <a:cubicBezTo>
                  <a:pt x="2848265" y="1053875"/>
                  <a:pt x="3462556" y="818379"/>
                  <a:pt x="3936411" y="621878"/>
                </a:cubicBezTo>
                <a:cubicBezTo>
                  <a:pt x="4410266" y="425377"/>
                  <a:pt x="4923678" y="-14405"/>
                  <a:pt x="5216953" y="36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4" idx="4"/>
          </p:cNvCxnSpPr>
          <p:nvPr/>
        </p:nvCxnSpPr>
        <p:spPr>
          <a:xfrm flipH="1">
            <a:off x="7734250" y="1641217"/>
            <a:ext cx="12516" cy="158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655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ru-RU" dirty="0" smtClean="0">
                <a:latin typeface="Bahnschrift Condensed" panose="020B0502040204020203" pitchFamily="34" charset="0"/>
              </a:rPr>
              <a:t>Определение </a:t>
            </a:r>
            <a:r>
              <a:rPr lang="ru-RU" dirty="0">
                <a:latin typeface="Bahnschrift Condensed" panose="020B0502040204020203" pitchFamily="34" charset="0"/>
              </a:rPr>
              <a:t>вероятности нахождения на фото участника пробега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942846" y="1899017"/>
                <a:ext cx="4409349" cy="1406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−30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sup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46" y="1899017"/>
                <a:ext cx="4409349" cy="14060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006486" y="4081399"/>
                <a:ext cx="4179028" cy="1319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−30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86" y="4081399"/>
                <a:ext cx="4179028" cy="1319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13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609" y="2425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Разработка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09333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Архитектура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36" y="1690688"/>
            <a:ext cx="7843727" cy="4189412"/>
          </a:xfrm>
        </p:spPr>
      </p:pic>
    </p:spTree>
    <p:extLst>
      <p:ext uri="{BB962C8B-B14F-4D97-AF65-F5344CB8AC3E}">
        <p14:creationId xmlns:p14="http://schemas.microsoft.com/office/powerpoint/2010/main" val="249173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00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Цель работы</a:t>
            </a:r>
            <a:endParaRPr lang="ru-RU" sz="54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90573"/>
            <a:ext cx="10515600" cy="95851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 Condensed" panose="020B0502040204020203" pitchFamily="34" charset="0"/>
              </a:rPr>
              <a:t>- решение проблемы поиска фотографий участников легкоатлетических пробегов путем создания программного сервиса с возможностью обращения к нему по </a:t>
            </a:r>
            <a:r>
              <a:rPr lang="en-US" dirty="0" smtClean="0">
                <a:latin typeface="Bahnschrift Condensed" panose="020B0502040204020203" pitchFamily="34" charset="0"/>
              </a:rPr>
              <a:t>API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138985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Bahnschrift Condensed" panose="020B0502040204020203" pitchFamily="34" charset="0"/>
              </a:rPr>
              <a:t>Реализация состояла из следующих этапов</a:t>
            </a:r>
            <a:r>
              <a:rPr lang="ru-RU" sz="2800" dirty="0" smtClean="0">
                <a:latin typeface="Bahnschrift Condensed" panose="020B0502040204020203" pitchFamily="34" charset="0"/>
              </a:rPr>
              <a:t>: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436" y="3840822"/>
            <a:ext cx="550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Анализ предметной 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области</a:t>
            </a:r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436" y="4528702"/>
            <a:ext cx="430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Проектирование,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0436" y="5216582"/>
            <a:ext cx="399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Разработка.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База данных</a:t>
            </a:r>
            <a:endParaRPr lang="ru-RU" sz="49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4576" r="3009" b="5735"/>
          <a:stretch/>
        </p:blipFill>
        <p:spPr bwMode="auto">
          <a:xfrm>
            <a:off x="2897159" y="1690688"/>
            <a:ext cx="6397682" cy="408159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248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99583"/>
              </p:ext>
            </p:extLst>
          </p:nvPr>
        </p:nvGraphicFramePr>
        <p:xfrm>
          <a:off x="647700" y="1206500"/>
          <a:ext cx="10909300" cy="469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0"/>
                <a:gridCol w="1143000"/>
                <a:gridCol w="2413000"/>
                <a:gridCol w="2423207"/>
                <a:gridCol w="2555193"/>
              </a:tblGrid>
              <a:tr h="64960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URL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Bahnschrift Condensed" panose="020B0502040204020203" pitchFamily="34" charset="0"/>
                        </a:rPr>
                        <a:t>Тип запроса</a:t>
                      </a:r>
                      <a:endParaRPr lang="ru-RU" sz="1800" b="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Bahnschrift Condensed" panose="020B0502040204020203" pitchFamily="34" charset="0"/>
                        </a:rPr>
                        <a:t>Запрос</a:t>
                      </a:r>
                      <a:endParaRPr lang="ru-RU" sz="1800" b="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Bahnschrift Condensed" panose="020B0502040204020203" pitchFamily="34" charset="0"/>
                        </a:rPr>
                        <a:t>Ответ</a:t>
                      </a:r>
                      <a:endParaRPr lang="ru-RU" sz="1800" b="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Описание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96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/event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POST</a:t>
                      </a:r>
                      <a:endParaRPr lang="ru-RU" sz="1800" b="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Bahnschrift Condensed" panose="020B0502040204020203" pitchFamily="34" charset="0"/>
                        </a:rPr>
                        <a:t>Название, дата,</a:t>
                      </a:r>
                      <a:r>
                        <a:rPr lang="ru-RU" sz="1800" baseline="0" dirty="0" smtClean="0">
                          <a:latin typeface="Bahnschrift Condensed" panose="020B0502040204020203" pitchFamily="34" charset="0"/>
                        </a:rPr>
                        <a:t> время старта</a:t>
                      </a:r>
                      <a:endParaRPr lang="ru-RU" sz="1800" b="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</a:t>
                      </a:r>
                      <a:endParaRPr lang="ru-RU" sz="1800" b="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Добавление</a:t>
                      </a:r>
                      <a:r>
                        <a:rPr lang="ru-RU" sz="18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пробега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DELETE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Удаление пробега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/event/:id/info</a:t>
                      </a:r>
                      <a:endParaRPr lang="en-US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POST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id, </a:t>
                      </a:r>
                      <a:r>
                        <a:rPr lang="ru-RU" sz="1800" dirty="0" smtClean="0">
                          <a:latin typeface="Bahnschrift Condensed" panose="020B0502040204020203" pitchFamily="34" charset="0"/>
                        </a:rPr>
                        <a:t>название, дата,</a:t>
                      </a:r>
                      <a:r>
                        <a:rPr lang="ru-RU" sz="1800" baseline="0" dirty="0" smtClean="0">
                          <a:latin typeface="Bahnschrift Condensed" panose="020B0502040204020203" pitchFamily="34" charset="0"/>
                        </a:rPr>
                        <a:t> время старта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Получение информации о пробеге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/event/photos/upload</a:t>
                      </a:r>
                      <a:endParaRPr lang="ru-RU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POST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id,</a:t>
                      </a:r>
                      <a:r>
                        <a:rPr lang="en-US" sz="18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JSON</a:t>
                      </a:r>
                      <a:r>
                        <a:rPr lang="en-US" sz="18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ru-RU" sz="1800" baseline="0" dirty="0" smtClean="0">
                          <a:latin typeface="Bahnschrift Condensed" panose="020B0502040204020203" pitchFamily="34" charset="0"/>
                        </a:rPr>
                        <a:t>файлы с метаданными фото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Bahnschrift Condensed" panose="020B0502040204020203" pitchFamily="34" charset="0"/>
                        </a:rPr>
                        <a:t>photo_id</a:t>
                      </a:r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,…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Загрузка информации о фото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/event/:id/photos</a:t>
                      </a:r>
                      <a:endParaRPr lang="en-US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POST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JSON </a:t>
                      </a:r>
                      <a:r>
                        <a:rPr lang="ru-RU" sz="1800" dirty="0" smtClean="0">
                          <a:latin typeface="Bahnschrift Condensed" panose="020B0502040204020203" pitchFamily="34" charset="0"/>
                        </a:rPr>
                        <a:t>с метаданными</a:t>
                      </a:r>
                      <a:r>
                        <a:rPr lang="en-US" sz="18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ru-RU" sz="1800" baseline="0" dirty="0" smtClean="0">
                          <a:latin typeface="Bahnschrift Condensed" panose="020B0502040204020203" pitchFamily="34" charset="0"/>
                        </a:rPr>
                        <a:t>и </a:t>
                      </a:r>
                      <a:r>
                        <a:rPr lang="en-US" sz="1800" dirty="0" err="1" smtClean="0">
                          <a:latin typeface="Bahnschrift Condensed" panose="020B0502040204020203" pitchFamily="34" charset="0"/>
                        </a:rPr>
                        <a:t>photo_id</a:t>
                      </a:r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,…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Получение информации о фото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DELETE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id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Удаление</a:t>
                      </a:r>
                      <a:r>
                        <a:rPr lang="ru-RU" sz="18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информации о фото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/search</a:t>
                      </a:r>
                      <a:endParaRPr lang="ru-RU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POST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Bahnschrift Condensed" panose="020B0502040204020203" pitchFamily="34" charset="0"/>
                        </a:rPr>
                        <a:t>startTime</a:t>
                      </a:r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, id</a:t>
                      </a:r>
                      <a:r>
                        <a:rPr lang="ru-RU" sz="1800" dirty="0" smtClean="0">
                          <a:latin typeface="Bahnschrift Condensed" panose="020B0502040204020203" pitchFamily="34" charset="0"/>
                        </a:rPr>
                        <a:t>,</a:t>
                      </a:r>
                      <a:r>
                        <a:rPr lang="ru-RU" sz="1800" baseline="0" dirty="0" smtClean="0">
                          <a:latin typeface="Bahnschrift Condensed" panose="020B0502040204020203" pitchFamily="34" charset="0"/>
                        </a:rPr>
                        <a:t> трек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Bahnschrift Condensed" panose="020B0502040204020203" pitchFamily="34" charset="0"/>
                        </a:rPr>
                        <a:t>[] </a:t>
                      </a:r>
                      <a:r>
                        <a:rPr lang="ru-RU" sz="1800" dirty="0" smtClean="0">
                          <a:latin typeface="Bahnschrift Condensed" panose="020B0502040204020203" pitchFamily="34" charset="0"/>
                        </a:rPr>
                        <a:t>с вероятностями и расположениями</a:t>
                      </a:r>
                      <a:r>
                        <a:rPr lang="ru-RU" sz="1800" baseline="0" dirty="0" smtClean="0">
                          <a:latin typeface="Bahnschrift Condensed" panose="020B0502040204020203" pitchFamily="34" charset="0"/>
                        </a:rPr>
                        <a:t> файлов</a:t>
                      </a:r>
                      <a:endParaRPr lang="ru-RU" sz="18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Поиск</a:t>
                      </a:r>
                      <a:endParaRPr lang="ru-RU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44550" y="18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API</a:t>
            </a:r>
            <a:endParaRPr lang="ru-RU" sz="49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Пример работы</a:t>
            </a:r>
            <a:endParaRPr lang="ru-RU" sz="49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/event </a:t>
            </a:r>
            <a:r>
              <a:rPr lang="ru-RU" dirty="0" smtClean="0">
                <a:latin typeface="Bahnschrift Condensed" panose="020B0502040204020203" pitchFamily="34" charset="0"/>
              </a:rPr>
              <a:t>– загружена информация о пробеге</a:t>
            </a:r>
          </a:p>
          <a:p>
            <a:pPr marL="0" indent="0">
              <a:buNone/>
            </a:pP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/event/photos/upload</a:t>
            </a:r>
            <a:r>
              <a:rPr lang="ru-RU" dirty="0" smtClean="0">
                <a:latin typeface="Bahnschrift Condensed" panose="020B0502040204020203" pitchFamily="34" charset="0"/>
              </a:rPr>
              <a:t> – загружены </a:t>
            </a:r>
            <a:r>
              <a:rPr lang="en-US" dirty="0" smtClean="0">
                <a:latin typeface="Bahnschrift Condensed" panose="020B0502040204020203" pitchFamily="34" charset="0"/>
              </a:rPr>
              <a:t>JSON </a:t>
            </a:r>
            <a:r>
              <a:rPr lang="ru-RU" dirty="0" smtClean="0">
                <a:latin typeface="Bahnschrift Condensed" panose="020B0502040204020203" pitchFamily="34" charset="0"/>
              </a:rPr>
              <a:t>файлы с метаданными и расположением фотографий на внешней системе</a:t>
            </a:r>
          </a:p>
          <a:p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/search</a:t>
            </a:r>
            <a:r>
              <a:rPr lang="ru-RU" dirty="0" smtClean="0">
                <a:latin typeface="Bahnschrift Condensed" panose="020B0502040204020203" pitchFamily="34" charset="0"/>
              </a:rPr>
              <a:t> – передан трек участника </a:t>
            </a: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 </a:t>
            </a:r>
            <a:r>
              <a:rPr lang="ru-RU" dirty="0" smtClean="0">
                <a:latin typeface="Bahnschrift Condensed" panose="020B0502040204020203" pitchFamily="34" charset="0"/>
              </a:rPr>
              <a:t>   пробега в формате </a:t>
            </a:r>
            <a:r>
              <a:rPr lang="en-US" dirty="0" smtClean="0">
                <a:latin typeface="Bahnschrift Condensed" panose="020B0502040204020203" pitchFamily="34" charset="0"/>
              </a:rPr>
              <a:t>GPX, </a:t>
            </a:r>
            <a:endParaRPr lang="ru-RU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 </a:t>
            </a:r>
            <a:r>
              <a:rPr lang="ru-RU" dirty="0" smtClean="0">
                <a:latin typeface="Bahnschrift Condensed" panose="020B0502040204020203" pitchFamily="34" charset="0"/>
              </a:rPr>
              <a:t>   осуществлен поиск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578" y="1690689"/>
            <a:ext cx="3051222" cy="105251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t="49520" r="47298" b="12566"/>
          <a:stretch/>
        </p:blipFill>
        <p:spPr bwMode="auto">
          <a:xfrm>
            <a:off x="7175500" y="3873500"/>
            <a:ext cx="4178300" cy="2303463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6875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Результат </a:t>
            </a:r>
            <a:r>
              <a:rPr lang="ru-RU" sz="4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работы</a:t>
            </a:r>
            <a:endParaRPr lang="ru-RU" sz="49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00153" cy="2464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21" y="1690688"/>
            <a:ext cx="3297555" cy="2472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4" y="1682087"/>
            <a:ext cx="3297555" cy="2473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38199" y="4864100"/>
            <a:ext cx="3300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Condensed" panose="020B0502040204020203" pitchFamily="34" charset="0"/>
              </a:rPr>
              <a:t>0,95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/home/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nastya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TryServer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/photos/1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8521" y="4864100"/>
            <a:ext cx="3400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Condensed" panose="020B0502040204020203" pitchFamily="34" charset="0"/>
              </a:rPr>
              <a:t>0,93</a:t>
            </a:r>
          </a:p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home/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nastya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TryServer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/photos/2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8769" y="48641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Condensed" panose="020B0502040204020203" pitchFamily="34" charset="0"/>
              </a:rPr>
              <a:t>0,68</a:t>
            </a:r>
          </a:p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home/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nastya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TryServer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/photos/2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6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" y="1735137"/>
            <a:ext cx="3297555" cy="2473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22" y="1735772"/>
            <a:ext cx="3297555" cy="2472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22" y="1735137"/>
            <a:ext cx="3297555" cy="2472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32468" y="4864100"/>
            <a:ext cx="3300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Condensed" panose="020B0502040204020203" pitchFamily="34" charset="0"/>
              </a:rPr>
              <a:t>0,57</a:t>
            </a:r>
          </a:p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home/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nastya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TryServer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/photos/4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159" y="4864100"/>
            <a:ext cx="3400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Condensed" panose="020B0502040204020203" pitchFamily="34" charset="0"/>
              </a:rPr>
              <a:t>0</a:t>
            </a:r>
          </a:p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home/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nastya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TryServer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/photos/5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400" y="48641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Condensed" panose="020B0502040204020203" pitchFamily="34" charset="0"/>
              </a:rPr>
              <a:t>0</a:t>
            </a:r>
            <a:br>
              <a:rPr lang="en-US" sz="2800" dirty="0" smtClean="0">
                <a:latin typeface="Bahnschrift Condensed" panose="020B0502040204020203" pitchFamily="34" charset="0"/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home/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nastya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TryServer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/photos/6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8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31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Bahnschrift Condensed" panose="020B0502040204020203" pitchFamily="34" charset="0"/>
              </a:rPr>
              <a:t>Результаты </a:t>
            </a:r>
            <a:r>
              <a:rPr lang="ru-RU" dirty="0">
                <a:latin typeface="Bahnschrift Condensed" panose="020B0502040204020203" pitchFamily="34" charset="0"/>
              </a:rPr>
              <a:t>работы</a:t>
            </a:r>
            <a:r>
              <a:rPr lang="ru-RU" dirty="0" smtClean="0">
                <a:latin typeface="Bahnschrift Condensed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Bahnschrift Condensed" panose="020B0502040204020203" pitchFamily="34" charset="0"/>
              </a:rPr>
              <a:t>Создан алгоритм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ru-RU" dirty="0">
                <a:latin typeface="Bahnschrift Condensed" panose="020B0502040204020203" pitchFamily="34" charset="0"/>
              </a:rPr>
              <a:t>определения вероятности нахождения на фото участника </a:t>
            </a:r>
            <a:r>
              <a:rPr lang="ru-RU" dirty="0" smtClean="0">
                <a:latin typeface="Bahnschrift Condensed" panose="020B0502040204020203" pitchFamily="34" charset="0"/>
              </a:rPr>
              <a:t>пробега, </a:t>
            </a:r>
            <a:r>
              <a:rPr lang="ru-RU" dirty="0">
                <a:latin typeface="Bahnschrift Condensed" panose="020B0502040204020203" pitchFamily="34" charset="0"/>
              </a:rPr>
              <a:t>для которого осуществляется </a:t>
            </a:r>
            <a:r>
              <a:rPr lang="ru-RU" dirty="0" smtClean="0">
                <a:latin typeface="Bahnschrift Condensed" panose="020B0502040204020203" pitchFamily="34" charset="0"/>
              </a:rPr>
              <a:t>поиск, используя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метаданные фото и трек участника</a:t>
            </a:r>
            <a:r>
              <a:rPr lang="ru-RU" dirty="0" smtClean="0">
                <a:latin typeface="Bahnschrift Condensed" panose="020B0502040204020203" pitchFamily="34" charset="0"/>
              </a:rPr>
              <a:t>,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Bahnschrift Condensed" panose="020B0502040204020203" pitchFamily="34" charset="0"/>
              </a:rPr>
              <a:t>Разработан сервер обработки запросов, предоставляющий возможность использовать данный алгоритм внешними системами путем обращения </a:t>
            </a:r>
            <a:r>
              <a:rPr lang="ru-RU" dirty="0" smtClean="0">
                <a:latin typeface="Bahnschrift Condensed" panose="020B0502040204020203" pitchFamily="34" charset="0"/>
              </a:rPr>
              <a:t>у серверу по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API</a:t>
            </a:r>
            <a:r>
              <a:rPr lang="ru-RU" dirty="0"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71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609" y="2425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99301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609" y="2425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Анализ предметной области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0835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6445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Российские сервисы поддержки спортивных мероприятий</a:t>
            </a:r>
            <a:endParaRPr lang="ru-RU" sz="54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1" y="2723989"/>
            <a:ext cx="3178128" cy="1172927"/>
          </a:xfrm>
          <a:effectLst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77" y="2487793"/>
            <a:ext cx="1428750" cy="1428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1" y="4650817"/>
            <a:ext cx="3293518" cy="987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82" y="4434248"/>
            <a:ext cx="225774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4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094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Поиск фотографий участника пробега на основе данных трека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886472"/>
            <a:ext cx="2476500" cy="4572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0" y="2886472"/>
            <a:ext cx="2139950" cy="21399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3413919"/>
            <a:ext cx="1905000" cy="1905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7599"/>
            <a:ext cx="2971800" cy="3169920"/>
          </a:xfrm>
          <a:prstGeom prst="rect">
            <a:avLst/>
          </a:prstGeom>
        </p:spPr>
      </p:pic>
      <p:cxnSp>
        <p:nvCxnSpPr>
          <p:cNvPr id="12" name="Скругленная соединительная линия 11"/>
          <p:cNvCxnSpPr>
            <a:stCxn id="10" idx="2"/>
            <a:endCxn id="9" idx="2"/>
          </p:cNvCxnSpPr>
          <p:nvPr/>
        </p:nvCxnSpPr>
        <p:spPr>
          <a:xfrm rot="5400000" flipH="1" flipV="1">
            <a:off x="3825875" y="3817144"/>
            <a:ext cx="228600" cy="3232150"/>
          </a:xfrm>
          <a:prstGeom prst="curvedConnector3">
            <a:avLst>
              <a:gd name="adj1" fmla="val -100000"/>
            </a:avLst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9372600" y="3413919"/>
            <a:ext cx="1981200" cy="1005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rack.gpx</a:t>
            </a:r>
            <a:endParaRPr lang="ru-RU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Скругленная соединительная линия 16"/>
          <p:cNvCxnSpPr>
            <a:stCxn id="8" idx="0"/>
            <a:endCxn id="15" idx="0"/>
          </p:cNvCxnSpPr>
          <p:nvPr/>
        </p:nvCxnSpPr>
        <p:spPr>
          <a:xfrm rot="16200000" flipH="1">
            <a:off x="8707238" y="1757958"/>
            <a:ext cx="527447" cy="2784475"/>
          </a:xfrm>
          <a:prstGeom prst="curvedConnector3">
            <a:avLst>
              <a:gd name="adj1" fmla="val -43341"/>
            </a:avLst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75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609" y="2425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Проектирование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5320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9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Алгоритм определения вероятности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391563"/>
            <a:ext cx="9432925" cy="5057869"/>
          </a:xfrm>
        </p:spPr>
      </p:pic>
    </p:spTree>
    <p:extLst>
      <p:ext uri="{BB962C8B-B14F-4D97-AF65-F5344CB8AC3E}">
        <p14:creationId xmlns:p14="http://schemas.microsoft.com/office/powerpoint/2010/main" val="1525720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latin typeface="Bahnschrift Condensed" panose="020B0502040204020203" pitchFamily="34" charset="0"/>
              </a:rPr>
              <a:t>Формирование </a:t>
            </a:r>
            <a:r>
              <a:rPr lang="ru-RU" dirty="0">
                <a:latin typeface="Bahnschrift Condensed" panose="020B0502040204020203" pitchFamily="34" charset="0"/>
              </a:rPr>
              <a:t>карты </a:t>
            </a:r>
            <a:r>
              <a:rPr lang="ru-RU" dirty="0" smtClean="0">
                <a:latin typeface="Bahnschrift Condensed" panose="020B0502040204020203" pitchFamily="34" charset="0"/>
              </a:rPr>
              <a:t>дистанции</a:t>
            </a:r>
            <a:r>
              <a:rPr lang="en-US" dirty="0" smtClean="0">
                <a:latin typeface="Bahnschrift Condensed" panose="020B0502040204020203" pitchFamily="34" charset="0"/>
              </a:rPr>
              <a:t> </a:t>
            </a:r>
            <a:r>
              <a:rPr lang="ru-RU" dirty="0" smtClean="0">
                <a:latin typeface="Bahnschrift Condensed" panose="020B0502040204020203" pitchFamily="34" charset="0"/>
              </a:rPr>
              <a:t>и контейнера трека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39" y="1908839"/>
            <a:ext cx="3514725" cy="1609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41" y="3828675"/>
            <a:ext cx="1952625" cy="419100"/>
          </a:xfrm>
          <a:prstGeom prst="rect">
            <a:avLst/>
          </a:prstGeom>
        </p:spPr>
      </p:pic>
      <p:cxnSp>
        <p:nvCxnSpPr>
          <p:cNvPr id="9" name="Скругленная соединительная линия 8"/>
          <p:cNvCxnSpPr>
            <a:endCxn id="26" idx="1"/>
          </p:cNvCxnSpPr>
          <p:nvPr/>
        </p:nvCxnSpPr>
        <p:spPr>
          <a:xfrm>
            <a:off x="5935464" y="2333226"/>
            <a:ext cx="2568376" cy="6880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233322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Bahnschrift Condensed" panose="020B0502040204020203" pitchFamily="34" charset="0"/>
              </a:rPr>
              <a:t>track.gpx</a:t>
            </a:r>
            <a:r>
              <a:rPr lang="en-US" sz="2400" dirty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4" y="5327102"/>
            <a:ext cx="4048125" cy="4191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24399"/>
            <a:ext cx="6038850" cy="2476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003" y="3426094"/>
            <a:ext cx="4029075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03840" y="2790448"/>
            <a:ext cx="304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Карта дистанции</a:t>
            </a:r>
            <a:r>
              <a:rPr lang="en-US" sz="2400" dirty="0" smtClean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8243" y="4307681"/>
            <a:ext cx="330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Контейнер трека</a:t>
            </a:r>
            <a:r>
              <a:rPr lang="en-US" sz="2400" dirty="0" smtClean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cxnSp>
        <p:nvCxnSpPr>
          <p:cNvPr id="29" name="Скругленная соединительная линия 28"/>
          <p:cNvCxnSpPr>
            <a:stCxn id="5" idx="2"/>
          </p:cNvCxnSpPr>
          <p:nvPr/>
        </p:nvCxnSpPr>
        <p:spPr>
          <a:xfrm rot="5400000">
            <a:off x="3535993" y="3665571"/>
            <a:ext cx="789117" cy="4951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3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/>
          <a:srcRect l="9688" t="28508" r="5832" b="23691"/>
          <a:stretch/>
        </p:blipFill>
        <p:spPr>
          <a:xfrm>
            <a:off x="946150" y="2091074"/>
            <a:ext cx="10299700" cy="32766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 smtClean="0">
                <a:latin typeface="Bahnschrift Condensed" panose="020B0502040204020203" pitchFamily="34" charset="0"/>
              </a:rPr>
              <a:t>Определение </a:t>
            </a:r>
            <a:r>
              <a:rPr lang="ru-RU" dirty="0">
                <a:latin typeface="Bahnschrift Condensed" panose="020B0502040204020203" pitchFamily="34" charset="0"/>
              </a:rPr>
              <a:t>ближайших к месту съемки точек </a:t>
            </a:r>
            <a:r>
              <a:rPr lang="ru-RU" dirty="0" smtClean="0">
                <a:latin typeface="Bahnschrift Condensed" panose="020B0502040204020203" pitchFamily="34" charset="0"/>
              </a:rPr>
              <a:t>трека</a:t>
            </a:r>
          </a:p>
          <a:p>
            <a:pPr marL="0" indent="0">
              <a:buNone/>
            </a:pPr>
            <a:endParaRPr lang="ru-RU" b="1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5400000" flipH="1" flipV="1">
            <a:off x="8339494" y="4081114"/>
            <a:ext cx="2135977" cy="98415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17" idx="3"/>
          </p:cNvCxnSpPr>
          <p:nvPr/>
        </p:nvCxnSpPr>
        <p:spPr>
          <a:xfrm>
            <a:off x="9594809" y="1592588"/>
            <a:ext cx="412791" cy="680712"/>
          </a:xfrm>
          <a:prstGeom prst="curvedConnector2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16" idx="3"/>
          </p:cNvCxnSpPr>
          <p:nvPr/>
        </p:nvCxnSpPr>
        <p:spPr>
          <a:xfrm flipV="1">
            <a:off x="4711700" y="2908300"/>
            <a:ext cx="3505200" cy="314252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9326" y="5635327"/>
            <a:ext cx="376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Следующая по близости 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ru-RU" sz="2400" dirty="0" smtClean="0">
                <a:latin typeface="Bahnschrift Condensed" panose="020B0502040204020203" pitchFamily="34" charset="0"/>
              </a:rPr>
              <a:t>точка карты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2900" y="1361755"/>
            <a:ext cx="417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Ближайшая точка карты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4758" y="5641181"/>
            <a:ext cx="241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Точка съёмки</a:t>
            </a:r>
          </a:p>
        </p:txBody>
      </p:sp>
    </p:spTree>
    <p:extLst>
      <p:ext uri="{BB962C8B-B14F-4D97-AF65-F5344CB8AC3E}">
        <p14:creationId xmlns:p14="http://schemas.microsoft.com/office/powerpoint/2010/main" val="334756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421</Words>
  <Application>Microsoft Office PowerPoint</Application>
  <PresentationFormat>Широкоэкранный</PresentationFormat>
  <Paragraphs>133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Cambria Math</vt:lpstr>
      <vt:lpstr>Times New Roman</vt:lpstr>
      <vt:lpstr>Wingdings</vt:lpstr>
      <vt:lpstr>Тема Office</vt:lpstr>
      <vt:lpstr>Санкт-Петербургский государственный электротехнический университет им. В.И. Ульянова (Ленина)</vt:lpstr>
      <vt:lpstr>Цель работы</vt:lpstr>
      <vt:lpstr>Анализ предметной области</vt:lpstr>
      <vt:lpstr>Российские сервисы поддержки спортивных мероприятий</vt:lpstr>
      <vt:lpstr>Поиск фотографий участника пробега на основе данных трека</vt:lpstr>
      <vt:lpstr>Проектирование</vt:lpstr>
      <vt:lpstr>Алгоритм определения вероятности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определения вероятности</vt:lpstr>
      <vt:lpstr>Презентация PowerPoint</vt:lpstr>
      <vt:lpstr>Презентация PowerPoint</vt:lpstr>
      <vt:lpstr>Алгоритм определения вероятности</vt:lpstr>
      <vt:lpstr>Презентация PowerPoint</vt:lpstr>
      <vt:lpstr>Презентация PowerPoint</vt:lpstr>
      <vt:lpstr>Разработка</vt:lpstr>
      <vt:lpstr>Архитектура</vt:lpstr>
      <vt:lpstr>База данных</vt:lpstr>
      <vt:lpstr>API</vt:lpstr>
      <vt:lpstr>Пример работы</vt:lpstr>
      <vt:lpstr>Результат работы</vt:lpstr>
      <vt:lpstr>Презентация PowerPoint</vt:lpstr>
      <vt:lpstr>Заключение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электротехнический  университет им. В.И. Ульянова (Ленина)</dc:title>
  <dc:creator>днс</dc:creator>
  <cp:lastModifiedBy>днс</cp:lastModifiedBy>
  <cp:revision>94</cp:revision>
  <dcterms:created xsi:type="dcterms:W3CDTF">2019-06-02T19:34:08Z</dcterms:created>
  <dcterms:modified xsi:type="dcterms:W3CDTF">2019-06-07T08:09:10Z</dcterms:modified>
</cp:coreProperties>
</file>