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1" r:id="rId5"/>
    <p:sldId id="272" r:id="rId6"/>
    <p:sldId id="257" r:id="rId7"/>
    <p:sldId id="258" r:id="rId8"/>
    <p:sldId id="259" r:id="rId9"/>
    <p:sldId id="27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47F6-F327-466C-93C4-9EC771974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BC5DD-7B53-40A9-B5DB-E1780782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532CC-E9A7-4C03-95D1-B5082F6F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D0420-FE5E-43DC-A3C7-38FF7AC0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4FF4-A22F-436C-9894-550997E4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4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6EF-1092-434C-A40D-CF67EB56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A6F6D-9FBD-44DA-8355-AAD12CD9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E551E-36D4-454E-95B6-9433662E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578-EA6B-403C-A0EC-2238005D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1322-4258-4003-ABAB-D32B1E7C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CB98F-7460-4546-89CE-F16FBCA04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06B34-6E42-4C02-9FA6-A1ACB34E3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BEC6-6A54-4C3E-AA9A-03CD66C9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5910-41E7-4DB3-A3B6-85646395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EA24-A749-466A-A8BA-7E094208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39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8DE-63F2-42FC-A94C-1AB5B901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F37E-6BDE-45F4-9EEB-5602FE0E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282E-39E0-431B-B91A-5AECA9AE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1BD5-5153-4E42-8DC8-81860088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4C0A-F6F2-4CDE-9464-17C9AAA3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1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BC9-F721-4156-A739-126DFB74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0B451-DDCB-44FF-8A05-8882437A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9678-BE70-4F8D-AFD9-6E482344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A67C-33A0-4306-BAD4-87F8383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43E1-310E-495C-9340-3B0100FC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0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67C1-C985-4813-AA46-88AF438B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7403-9C6F-4292-AF80-3474AA03B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FB87-DBE9-4C90-8277-9CE67B14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5A20A-1214-411D-A17E-F9C31FAC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F8BB0-9AA9-4092-937F-8DAB3063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7CC26-BF9C-4054-B7ED-7803CEE3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8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A1A2-249C-4564-A56F-1295F7B4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B282D-7F5F-4748-B4ED-F99CD144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425A-DEE0-442C-86EC-C121524F0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FBD76-C8A4-41D6-8FF3-27A89BDE6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FB721-6A02-4254-B031-04BF0789B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230ED-A20D-41F6-BE49-15D68D45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80C6A-8B5E-4243-87ED-1DFF3834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C51BF-E684-4901-AE22-BA219D2F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5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CCDE-1393-484D-BA32-639B369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2B467-EEF0-41D5-885C-54FF615A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73368-781B-43BA-BF57-091E6689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2E8DF-BD68-478F-BD84-A8C138C9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5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AF0AD-3260-48EA-A6E5-1B409A0E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32CA5-136F-4C67-9211-61780E5F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BEC5-5E61-4E31-BE59-0B915279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8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5ECF-BA50-470D-9EBF-25E0005E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9F74-4382-490B-B4B4-881BC8EE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6051-6F68-494D-B71B-40918AAD2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C162-CD3E-4E2D-A336-01ADE5E3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8FFF-6F8C-442E-8A4F-372D33F7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E8220-F3D3-4199-8215-7EA31A5D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0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25D8-56F8-49ED-B5A6-38CA6311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DE2F8-392D-42A4-A83E-FE35CCA81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0A221-A6A0-4AE0-849B-6A495356E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56DB9-C68C-4AE8-8D64-0F67C1C9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2C8EC-82A9-403B-B2D9-7EE183FB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067CF-B85C-43A0-A5A8-71B73B35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5E028-7616-4ED5-AEE4-7F622CAB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01BA1-DA93-48F4-9EAA-CEFFAA403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7B34E-0790-4F27-A6A4-20B21891A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4D65-7956-4548-AC80-0B6F79188854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1D9A-1BE5-41BC-9765-1AF54B35B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5566-9EE7-41CD-92CE-D7E7A8AE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52F9-367D-4941-ADFE-834AC81C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E67C14-6229-45C4-B75D-06A455637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599" y="5226756"/>
            <a:ext cx="3770489" cy="147602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</a:rPr>
              <a:t>Shyam Bhat</a:t>
            </a:r>
          </a:p>
          <a:p>
            <a:pPr algn="r"/>
            <a:r>
              <a:rPr lang="en-US" sz="4000" dirty="0">
                <a:solidFill>
                  <a:srgbClr val="FF0000"/>
                </a:solidFill>
              </a:rPr>
              <a:t>VicharaVandana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14C0F8-222C-46C4-8EEA-E3403D3A3003}"/>
              </a:ext>
            </a:extLst>
          </p:cNvPr>
          <p:cNvSpPr/>
          <p:nvPr/>
        </p:nvSpPr>
        <p:spPr>
          <a:xfrm>
            <a:off x="2431458" y="0"/>
            <a:ext cx="76833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Error Frame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1D020-6146-4F9E-AC32-B52A67B4BC03}"/>
              </a:ext>
            </a:extLst>
          </p:cNvPr>
          <p:cNvSpPr txBox="1"/>
          <p:nvPr/>
        </p:nvSpPr>
        <p:spPr>
          <a:xfrm>
            <a:off x="191913" y="1332089"/>
            <a:ext cx="120791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AGENDA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Understanding Error 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is Error flag and its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is basic error frame and complete error 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is error frame formed on the bus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Different Use cases to demonstrate formation of error frame on bus.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0527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307CDE-EC72-4A38-983C-9208F23B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22" y="0"/>
            <a:ext cx="9239955" cy="69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0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CDAFBF-651C-409A-A230-876D765800BB}"/>
              </a:ext>
            </a:extLst>
          </p:cNvPr>
          <p:cNvSpPr/>
          <p:nvPr/>
        </p:nvSpPr>
        <p:spPr>
          <a:xfrm>
            <a:off x="4303490" y="-80665"/>
            <a:ext cx="3585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Error 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1BF6D-14D9-4B09-9C71-828DD5532FAE}"/>
              </a:ext>
            </a:extLst>
          </p:cNvPr>
          <p:cNvSpPr txBox="1"/>
          <p:nvPr/>
        </p:nvSpPr>
        <p:spPr>
          <a:xfrm>
            <a:off x="146756" y="1072444"/>
            <a:ext cx="11909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Error Frame is one of the 4 frame types given in the CAN protocol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Error Frame Signals to other nodes on the network that current Data frame is erroneous.</a:t>
            </a:r>
          </a:p>
          <a:p>
            <a:r>
              <a:rPr lang="en-US" sz="28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Any of the 5 CAN error upon detection by a node will result in destroying current data frame by overlap of Error frame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To understand Error frame format we have to understand below three aspects: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Error Flag (Active and Passive)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Basic Error 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Complete Error Frame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625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CDAFBF-651C-409A-A230-876D765800BB}"/>
              </a:ext>
            </a:extLst>
          </p:cNvPr>
          <p:cNvSpPr/>
          <p:nvPr/>
        </p:nvSpPr>
        <p:spPr>
          <a:xfrm>
            <a:off x="4625309" y="-80665"/>
            <a:ext cx="2941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Error Flag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1BF6D-14D9-4B09-9C71-828DD5532FAE}"/>
              </a:ext>
            </a:extLst>
          </p:cNvPr>
          <p:cNvSpPr txBox="1"/>
          <p:nvPr/>
        </p:nvSpPr>
        <p:spPr>
          <a:xfrm>
            <a:off x="146756" y="1072444"/>
            <a:ext cx="11909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When a node detects any CAN error, it knows that the current Data frame is not valid. So the node has to signal other nodes on the network.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Node signals the error to remaining nodes by a flag. This is called Error flag.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Error Flag has to be noticed by all other Nodes and not be mistaken to be normal frame bits.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So the format of a Error flag is chose in a way that such format cannot exist anywhere in a normal data frame. </a:t>
            </a:r>
            <a:r>
              <a:rPr lang="en-IN" sz="2400" dirty="0">
                <a:sym typeface="Wingdings" panose="05000000000000000000" pitchFamily="2" charset="2"/>
              </a:rPr>
              <a:t> Violation of Bit stuffing rule.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ym typeface="Wingdings" panose="05000000000000000000" pitchFamily="2" charset="2"/>
              </a:rPr>
              <a:t>So Error Flag is 6 consecutive bits of same polarity. Depending on Polarity of bits, there are two kinds of Error Flag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i="1" dirty="0">
                <a:sym typeface="Wingdings" panose="05000000000000000000" pitchFamily="2" charset="2"/>
              </a:rPr>
              <a:t>Active Error Flag  : 6 consecutive dominant bits (000000)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i="1" dirty="0">
                <a:sym typeface="Wingdings" panose="05000000000000000000" pitchFamily="2" charset="2"/>
              </a:rPr>
              <a:t>Passive Error Flag : 6 consecutive recessive bits (111111)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7063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778" y="4094499"/>
            <a:ext cx="107583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Basic Error frame consists of 3 parts: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dirty="0"/>
              <a:t> 6 bits of Error flag field</a:t>
            </a:r>
          </a:p>
          <a:p>
            <a:r>
              <a:rPr lang="en-US" sz="2800" dirty="0"/>
              <a:t>	Active error flag   : all dominant bits</a:t>
            </a:r>
          </a:p>
          <a:p>
            <a:r>
              <a:rPr lang="en-US" sz="2800" dirty="0"/>
              <a:t>	Passive error flag : all recessive bits</a:t>
            </a:r>
          </a:p>
          <a:p>
            <a:pPr marL="514350" indent="-514350">
              <a:buAutoNum type="arabicParenR" startAt="2"/>
            </a:pPr>
            <a:r>
              <a:rPr lang="en-US" sz="2800" dirty="0"/>
              <a:t>8 recessive bits of Error delimiter field. </a:t>
            </a:r>
            <a:r>
              <a:rPr lang="en-US" sz="2800" dirty="0">
                <a:solidFill>
                  <a:srgbClr val="00B0F0"/>
                </a:solidFill>
              </a:rPr>
              <a:t>(1 + 7)</a:t>
            </a:r>
            <a:endParaRPr lang="en-US" sz="2800" dirty="0"/>
          </a:p>
          <a:p>
            <a:pPr marL="514350" indent="-514350">
              <a:buAutoNum type="arabicParenR" startAt="2"/>
            </a:pPr>
            <a:r>
              <a:rPr lang="en-US" sz="2800" dirty="0"/>
              <a:t>3 recessive bits of Inter-frame space field.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912211"/>
            <a:ext cx="11682792" cy="313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75B74-17E6-426C-8918-CF2A8B3B7A09}"/>
              </a:ext>
            </a:extLst>
          </p:cNvPr>
          <p:cNvSpPr/>
          <p:nvPr/>
        </p:nvSpPr>
        <p:spPr>
          <a:xfrm>
            <a:off x="3492373" y="-80665"/>
            <a:ext cx="5207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Basic Error Frame</a:t>
            </a:r>
          </a:p>
        </p:txBody>
      </p:sp>
    </p:spTree>
    <p:extLst>
      <p:ext uri="{BB962C8B-B14F-4D97-AF65-F5344CB8AC3E}">
        <p14:creationId xmlns:p14="http://schemas.microsoft.com/office/powerpoint/2010/main" val="37519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55199B7-0419-4FB6-B212-F2AB1CD2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88" y="759178"/>
            <a:ext cx="9244429" cy="315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4DEB2C-DFF2-44A2-BA75-7FB51032178C}"/>
              </a:ext>
            </a:extLst>
          </p:cNvPr>
          <p:cNvSpPr/>
          <p:nvPr/>
        </p:nvSpPr>
        <p:spPr>
          <a:xfrm>
            <a:off x="2841748" y="-80665"/>
            <a:ext cx="6508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Complete Error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6E592-77DE-4BA7-AD5F-089AD7280597}"/>
              </a:ext>
            </a:extLst>
          </p:cNvPr>
          <p:cNvSpPr/>
          <p:nvPr/>
        </p:nvSpPr>
        <p:spPr>
          <a:xfrm>
            <a:off x="699910" y="4199425"/>
            <a:ext cx="111421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Error Frame on CAN bus is combination of multiple basic Error frames by various nodes. Superposition of all Basic error frames forms complete error frame on bus.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After Error flag, 1</a:t>
            </a:r>
            <a:r>
              <a:rPr lang="en-US" sz="2400" baseline="30000" dirty="0"/>
              <a:t>st</a:t>
            </a:r>
            <a:r>
              <a:rPr lang="en-US" sz="2400" dirty="0"/>
              <a:t> bit of Delimiter is sent by node. If it monitors a Dominant bit then it waits till a recessive bit is monitored on the bus and then send remaining 7 delimiter bits. Else if it monitors Recessive bit then sends remaining 7 Delimiter bits directly</a:t>
            </a:r>
          </a:p>
        </p:txBody>
      </p:sp>
    </p:spTree>
    <p:extLst>
      <p:ext uri="{BB962C8B-B14F-4D97-AF65-F5344CB8AC3E}">
        <p14:creationId xmlns:p14="http://schemas.microsoft.com/office/powerpoint/2010/main" val="106389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C68344-6E9A-4E8A-93C7-97E1C257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2" y="1425309"/>
            <a:ext cx="11830756" cy="5404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D44BA0-4DE8-465A-9B34-07A6F265BF35}"/>
              </a:ext>
            </a:extLst>
          </p:cNvPr>
          <p:cNvSpPr/>
          <p:nvPr/>
        </p:nvSpPr>
        <p:spPr>
          <a:xfrm>
            <a:off x="1055674" y="22159"/>
            <a:ext cx="69762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Rx Detect – Active Flags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8650E-418C-44BA-B86E-30F6E2EC6BA5}"/>
              </a:ext>
            </a:extLst>
          </p:cNvPr>
          <p:cNvSpPr txBox="1"/>
          <p:nvPr/>
        </p:nvSpPr>
        <p:spPr>
          <a:xfrm>
            <a:off x="406737" y="2810701"/>
            <a:ext cx="220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F0DBF"/>
                </a:solidFill>
              </a:rPr>
              <a:t>Some Rx Error</a:t>
            </a:r>
            <a:endParaRPr lang="en-IN" sz="2400" b="1" dirty="0">
              <a:solidFill>
                <a:srgbClr val="2F0DBF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21A1AB-03F0-4853-BD10-FAED92388A4C}"/>
              </a:ext>
            </a:extLst>
          </p:cNvPr>
          <p:cNvCxnSpPr>
            <a:cxnSpLocks/>
          </p:cNvCxnSpPr>
          <p:nvPr/>
        </p:nvCxnSpPr>
        <p:spPr>
          <a:xfrm>
            <a:off x="2359378" y="3115733"/>
            <a:ext cx="508000" cy="313267"/>
          </a:xfrm>
          <a:prstGeom prst="straightConnector1">
            <a:avLst/>
          </a:prstGeom>
          <a:ln w="28575">
            <a:solidFill>
              <a:srgbClr val="2F0D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7B2496-6AA3-4927-BE79-B1DD34D0B5EE}"/>
              </a:ext>
            </a:extLst>
          </p:cNvPr>
          <p:cNvSpPr txBox="1"/>
          <p:nvPr/>
        </p:nvSpPr>
        <p:spPr>
          <a:xfrm>
            <a:off x="4995417" y="1194476"/>
            <a:ext cx="13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F0DBF"/>
                </a:solidFill>
              </a:rPr>
              <a:t>Bit Error</a:t>
            </a:r>
            <a:endParaRPr lang="en-IN" sz="2400" b="1" dirty="0">
              <a:solidFill>
                <a:srgbClr val="2F0DB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CDDCE0-E6FF-431D-A89B-08A2164E7F89}"/>
              </a:ext>
            </a:extLst>
          </p:cNvPr>
          <p:cNvCxnSpPr>
            <a:cxnSpLocks/>
          </p:cNvCxnSpPr>
          <p:nvPr/>
        </p:nvCxnSpPr>
        <p:spPr>
          <a:xfrm flipH="1">
            <a:off x="4143022" y="1499507"/>
            <a:ext cx="801510" cy="564890"/>
          </a:xfrm>
          <a:prstGeom prst="straightConnector1">
            <a:avLst/>
          </a:prstGeom>
          <a:ln w="28575">
            <a:solidFill>
              <a:srgbClr val="2F0D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8F79FA-0996-45F5-B1A8-9702CFDF8871}"/>
              </a:ext>
            </a:extLst>
          </p:cNvPr>
          <p:cNvSpPr txBox="1"/>
          <p:nvPr/>
        </p:nvSpPr>
        <p:spPr>
          <a:xfrm>
            <a:off x="3228622" y="4130882"/>
            <a:ext cx="171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F0DBF"/>
                </a:solidFill>
              </a:rPr>
              <a:t>Stuff Error</a:t>
            </a:r>
            <a:endParaRPr lang="en-IN" sz="2400" b="1" dirty="0">
              <a:solidFill>
                <a:srgbClr val="2F0DBF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3532BD-8E21-49E1-B32A-31C9F7FC6920}"/>
              </a:ext>
            </a:extLst>
          </p:cNvPr>
          <p:cNvCxnSpPr>
            <a:cxnSpLocks/>
          </p:cNvCxnSpPr>
          <p:nvPr/>
        </p:nvCxnSpPr>
        <p:spPr>
          <a:xfrm>
            <a:off x="4690532" y="4361714"/>
            <a:ext cx="508000" cy="313267"/>
          </a:xfrm>
          <a:prstGeom prst="straightConnector1">
            <a:avLst/>
          </a:prstGeom>
          <a:ln w="28575">
            <a:solidFill>
              <a:srgbClr val="2F0D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DC4EF2F-79DD-4BB2-9916-5AA88211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858" y="22159"/>
            <a:ext cx="3173142" cy="2048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3DD7EF-17B2-4256-A823-640D7FD11BA9}"/>
              </a:ext>
            </a:extLst>
          </p:cNvPr>
          <p:cNvSpPr txBox="1"/>
          <p:nvPr/>
        </p:nvSpPr>
        <p:spPr>
          <a:xfrm>
            <a:off x="4738553" y="5480330"/>
            <a:ext cx="184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Error Flag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91B20-F3D9-470A-910A-6E89964F5A47}"/>
              </a:ext>
            </a:extLst>
          </p:cNvPr>
          <p:cNvSpPr txBox="1"/>
          <p:nvPr/>
        </p:nvSpPr>
        <p:spPr>
          <a:xfrm>
            <a:off x="8031878" y="5480330"/>
            <a:ext cx="245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Error Delimiter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539BC-2600-4D5D-B5E6-9F93A08048D7}"/>
              </a:ext>
            </a:extLst>
          </p:cNvPr>
          <p:cNvSpPr txBox="1"/>
          <p:nvPr/>
        </p:nvSpPr>
        <p:spPr>
          <a:xfrm>
            <a:off x="10487377" y="5462971"/>
            <a:ext cx="184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Intermission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427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1B462D-A3A6-4C95-B7EC-0369C089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" y="786220"/>
            <a:ext cx="12083451" cy="58041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E41DD1-3A89-4FA3-917C-BE2648444233}"/>
              </a:ext>
            </a:extLst>
          </p:cNvPr>
          <p:cNvSpPr/>
          <p:nvPr/>
        </p:nvSpPr>
        <p:spPr>
          <a:xfrm>
            <a:off x="2459176" y="-137110"/>
            <a:ext cx="7273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Rx Detect – Passive Flags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29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41DD1-3A89-4FA3-917C-BE2648444233}"/>
              </a:ext>
            </a:extLst>
          </p:cNvPr>
          <p:cNvSpPr/>
          <p:nvPr/>
        </p:nvSpPr>
        <p:spPr>
          <a:xfrm>
            <a:off x="2632974" y="-137110"/>
            <a:ext cx="6926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Tx Detect – Passive Flag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D80F43-86A3-417C-8AB3-CDCBF866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4" y="1079731"/>
            <a:ext cx="12018972" cy="56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1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BEE1B-9241-412E-8E91-8DE59402149F}"/>
              </a:ext>
            </a:extLst>
          </p:cNvPr>
          <p:cNvSpPr/>
          <p:nvPr/>
        </p:nvSpPr>
        <p:spPr>
          <a:xfrm>
            <a:off x="3091528" y="-204843"/>
            <a:ext cx="6052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Points to Remember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2D2C8-B490-43A7-9F3A-C432297492C9}"/>
              </a:ext>
            </a:extLst>
          </p:cNvPr>
          <p:cNvSpPr txBox="1"/>
          <p:nvPr/>
        </p:nvSpPr>
        <p:spPr>
          <a:xfrm>
            <a:off x="248356" y="470131"/>
            <a:ext cx="116952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Error frame signals the nodes that Data frame is invalid and hence not to process 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Error frame always is sent in between a data frame destroying it on the bus.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Error frame consists of Error flag, delimiter and intermission.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Error flag is designed based o violation of Bit-stuffing Rule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Error flag can be active error flag or passive error flag.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Passive error flag from a node can destroy only the data frames the node transmits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Active error flag from a node can destroy the data frame the node transmits and receives.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Base error frames from various nodes together forms  full error frame on the CAN bus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Once the error frame is finished the data frame shall be retransmitted again.</a:t>
            </a:r>
          </a:p>
        </p:txBody>
      </p:sp>
    </p:spTree>
    <p:extLst>
      <p:ext uri="{BB962C8B-B14F-4D97-AF65-F5344CB8AC3E}">
        <p14:creationId xmlns:p14="http://schemas.microsoft.com/office/powerpoint/2010/main" val="11598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573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</cp:revision>
  <dcterms:created xsi:type="dcterms:W3CDTF">2020-08-29T10:16:49Z</dcterms:created>
  <dcterms:modified xsi:type="dcterms:W3CDTF">2020-08-30T06:00:13Z</dcterms:modified>
</cp:coreProperties>
</file>