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6.png" ContentType="image/png"/>
  <Override PartName="/ppt/media/image2.png" ContentType="image/png"/>
  <Override PartName="/ppt/media/image7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3.png" ContentType="image/png"/>
  <Override PartName="/ppt/media/image15.jpeg" ContentType="image/jpeg"/>
  <Override PartName="/ppt/media/image10.jpeg" ContentType="image/jpeg"/>
  <Override PartName="/ppt/media/image14.jpeg" ContentType="image/jpeg"/>
  <Override PartName="/ppt/media/image1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1640" y="3985560"/>
            <a:ext cx="752724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164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46868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56840" y="1582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701680" y="1582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1640" y="3985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56840" y="3985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701680" y="3985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292320" y="258840"/>
            <a:ext cx="7514280" cy="402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164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46868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11640" y="3985560"/>
            <a:ext cx="752724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11640" y="3985560"/>
            <a:ext cx="752724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1164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46868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56840" y="1582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701680" y="1582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11640" y="3985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156840" y="3985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5701680" y="3985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292320" y="258840"/>
            <a:ext cx="7514280" cy="402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1164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46868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11640" y="3985560"/>
            <a:ext cx="752724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11640" y="3985560"/>
            <a:ext cx="752724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164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46868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156840" y="1582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701680" y="1582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11640" y="3985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156840" y="3985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5701680" y="3985560"/>
            <a:ext cx="242352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92320" y="258840"/>
            <a:ext cx="7514280" cy="402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164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460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68680" y="3985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468680" y="1582560"/>
            <a:ext cx="367308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1640" y="3985560"/>
            <a:ext cx="7527240" cy="219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Рисунок 4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90000"/>
              </a:lnSpc>
            </a:pPr>
            <a:r>
              <a:rPr b="1" lang="ru-RU" sz="5800" spc="-1" strike="noStrike">
                <a:solidFill>
                  <a:srgbClr val="ffffff"/>
                </a:solidFill>
                <a:latin typeface="HelveticaNeueCyr"/>
              </a:rPr>
              <a:t>Напишите </a:t>
            </a:r>
            <a:r>
              <a:rPr b="1" lang="ru-RU" sz="5800" spc="-1" strike="noStrike">
                <a:solidFill>
                  <a:srgbClr val="ffffff"/>
                </a:solidFill>
                <a:latin typeface="HelveticaNeueCyr"/>
              </a:rPr>
              <a:t>название </a:t>
            </a:r>
            <a:r>
              <a:rPr b="1" lang="ru-RU" sz="5800" spc="-1" strike="noStrike">
                <a:solidFill>
                  <a:srgbClr val="ffffff"/>
                </a:solidFill>
                <a:latin typeface="HelveticaNeueCyr"/>
              </a:rPr>
              <a:t>своего </a:t>
            </a:r>
            <a:r>
              <a:rPr b="1" lang="ru-RU" sz="5800" spc="-1" strike="noStrike">
                <a:solidFill>
                  <a:srgbClr val="ffffff"/>
                </a:solidFill>
                <a:latin typeface="HelveticaNeueCyr"/>
              </a:rPr>
              <a:t>предмета</a:t>
            </a:r>
            <a:endParaRPr b="0" lang="ru-RU" sz="5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262626"/>
                </a:solidFill>
                <a:latin typeface="HelveticaNeueCyr"/>
              </a:rPr>
              <a:t>Как вас зовут?</a:t>
            </a:r>
            <a:endParaRPr b="0" lang="ru-RU" sz="24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530" spc="-1" strike="noStrike">
                <a:solidFill>
                  <a:srgbClr val="262626"/>
                </a:solidFill>
                <a:latin typeface="HelveticaNeueCyr"/>
              </a:rPr>
              <a:t>Занятие №</a:t>
            </a:r>
            <a:endParaRPr b="0" lang="ru-RU" sz="253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1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Рисунок 4" descr=""/>
          <p:cNvPicPr/>
          <p:nvPr/>
        </p:nvPicPr>
        <p:blipFill>
          <a:blip r:embed="rId3"/>
          <a:srcRect l="4982" t="-2911" r="82645" b="0"/>
          <a:stretch/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" name="Group 4"/>
          <p:cNvGrpSpPr/>
          <p:nvPr/>
        </p:nvGrpSpPr>
        <p:grpSpPr>
          <a:xfrm>
            <a:off x="7997040" y="6373800"/>
            <a:ext cx="710640" cy="194760"/>
            <a:chOff x="7997040" y="6373800"/>
            <a:chExt cx="710640" cy="194760"/>
          </a:xfrm>
        </p:grpSpPr>
        <p:sp>
          <p:nvSpPr>
            <p:cNvPr id="48" name="CustomShape 5"/>
            <p:cNvSpPr/>
            <p:nvPr/>
          </p:nvSpPr>
          <p:spPr>
            <a:xfrm rot="2943600">
              <a:off x="8014680" y="6391080"/>
              <a:ext cx="85680" cy="85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Line 6"/>
            <p:cNvSpPr/>
            <p:nvPr/>
          </p:nvSpPr>
          <p:spPr>
            <a:xfrm>
              <a:off x="8064000" y="6441480"/>
              <a:ext cx="643680" cy="127080"/>
            </a:xfrm>
            <a:prstGeom prst="line">
              <a:avLst/>
            </a:prstGeom>
            <a:ln w="12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" name="CustomShape 7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8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DF52073-D828-4E79-9EDD-4AF03BD2D283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5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HelveticaCyr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HelveticaCy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HelveticaCyr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Cyr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Cyr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HelveticaCyr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1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В заголовке старайтесь указать </a:t>
            </a:r>
            <a:br/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HelveticaNeueCyr"/>
              </a:rPr>
              <a:t>Образец текста</a:t>
            </a:r>
            <a:endParaRPr b="0" lang="ru-RU" sz="2400" spc="-1" strike="noStrike">
              <a:solidFill>
                <a:srgbClr val="000000"/>
              </a:solidFill>
              <a:latin typeface="HelveticaCyr"/>
            </a:endParaRPr>
          </a:p>
          <a:p>
            <a:pPr lvl="1" marL="533520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200" spc="-1" strike="noStrike">
                <a:solidFill>
                  <a:srgbClr val="000000"/>
                </a:solidFill>
                <a:latin typeface="HelveticaNeueCyr"/>
              </a:rPr>
              <a:t>Второй уровень</a:t>
            </a:r>
            <a:endParaRPr b="0" lang="ru-RU" sz="2200" spc="-1" strike="noStrike">
              <a:solidFill>
                <a:srgbClr val="000000"/>
              </a:solidFill>
              <a:latin typeface="HelveticaCyr"/>
            </a:endParaRPr>
          </a:p>
          <a:p>
            <a:pPr lvl="2" marL="901800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HelveticaNeueCyr"/>
              </a:rPr>
              <a:t>Третий уровень</a:t>
            </a:r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  <a:p>
            <a:pPr lvl="3" marL="1257120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HelveticaNeueCyr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  <a:p>
            <a:pPr lvl="4" marL="1612800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HelveticaNeueCyr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94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Рисунок 4" descr=""/>
          <p:cNvPicPr/>
          <p:nvPr/>
        </p:nvPicPr>
        <p:blipFill>
          <a:blip r:embed="rId3"/>
          <a:srcRect l="4982" t="-2911" r="82645" b="0"/>
          <a:stretch/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0" name="Group 9"/>
          <p:cNvGrpSpPr/>
          <p:nvPr/>
        </p:nvGrpSpPr>
        <p:grpSpPr>
          <a:xfrm>
            <a:off x="7997040" y="6373800"/>
            <a:ext cx="710640" cy="194760"/>
            <a:chOff x="7997040" y="6373800"/>
            <a:chExt cx="710640" cy="194760"/>
          </a:xfrm>
        </p:grpSpPr>
        <p:sp>
          <p:nvSpPr>
            <p:cNvPr id="101" name="CustomShape 10"/>
            <p:cNvSpPr/>
            <p:nvPr/>
          </p:nvSpPr>
          <p:spPr>
            <a:xfrm rot="2943600">
              <a:off x="8014680" y="6391080"/>
              <a:ext cx="85680" cy="856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11"/>
            <p:cNvSpPr/>
            <p:nvPr/>
          </p:nvSpPr>
          <p:spPr>
            <a:xfrm>
              <a:off x="8064000" y="6441480"/>
              <a:ext cx="643680" cy="127080"/>
            </a:xfrm>
            <a:prstGeom prst="line">
              <a:avLst/>
            </a:prstGeom>
            <a:ln w="12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CustomShape 12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chemeClr val="bg1"/>
          </a:solidFill>
          <a:ln w="2844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13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1EAEC52-ABD0-4A10-BB5D-1E9705C866B0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mailto:k.Izmailov@corp.mail.ru" TargetMode="External"/><Relationship Id="rId2" Type="http://schemas.openxmlformats.org/officeDocument/2006/relationships/hyperlink" Target="mailto:v.bugaevskii@corp.mail.ru" TargetMode="External"/><Relationship Id="rId3" Type="http://schemas.openxmlformats.org/officeDocument/2006/relationships/hyperlink" Target="https://sphere.mail.ru/blog/view/53/" TargetMode="External"/><Relationship Id="rId4" Type="http://schemas.openxmlformats.org/officeDocument/2006/relationships/hyperlink" Target="https://sphere.mail.ru/blog/view/53/" TargetMode="External"/><Relationship Id="rId5" Type="http://schemas.openxmlformats.org/officeDocument/2006/relationships/hyperlink" Target="https://t.me/joinchat/BTJMOlY1EDjndnVSfKzZ-w" TargetMode="External"/><Relationship Id="rId6" Type="http://schemas.openxmlformats.org/officeDocument/2006/relationships/hyperlink" Target="https://t.me/joinchat/BTJMOlY1EDjndnVSfKzZ-w" TargetMode="External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18/#most-loved-dreaded-and-wanted" TargetMode="External"/><Relationship Id="rId2" Type="http://schemas.openxmlformats.org/officeDocument/2006/relationships/hyperlink" Target="https://insights.stackoverflow.com/survey/2018/#most-loved-dreaded-and-wanted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2" name="TextShape 1"/>
          <p:cNvSpPr txBox="1"/>
          <p:nvPr/>
        </p:nvSpPr>
        <p:spPr>
          <a:xfrm>
            <a:off x="2441520" y="4056840"/>
            <a:ext cx="6384240" cy="178812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1" lang="ru-RU" sz="5800" spc="-1" strike="noStrike">
                <a:solidFill>
                  <a:srgbClr val="ffffff"/>
                </a:solidFill>
                <a:latin typeface="HelveticaNeueCyr"/>
              </a:rPr>
              <a:t>Введение в анализ данных на Python</a:t>
            </a:r>
            <a:endParaRPr b="0" lang="ru-RU" sz="58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93240" y="6289200"/>
            <a:ext cx="5132520" cy="4762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262626"/>
                </a:solidFill>
                <a:latin typeface="HelveticaNeueCyr"/>
              </a:rPr>
              <a:t>Измайлов Константин/Бугаевский Владимир</a:t>
            </a:r>
            <a:endParaRPr b="0" lang="ru-RU" sz="2400" spc="-1" strike="noStrike">
              <a:solidFill>
                <a:srgbClr val="000000"/>
              </a:solidFill>
              <a:latin typeface="HelveticaCyr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Как изучать Python для анализа данных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1133F50F-1CA0-4AEB-B68E-3F11E84AFA16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-71280" y="1386000"/>
            <a:ext cx="6717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1. Освоение основных принципов программирования.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2459160" y="2033280"/>
            <a:ext cx="2562840" cy="3363480"/>
          </a:xfrm>
          <a:prstGeom prst="rect">
            <a:avLst/>
          </a:prstGeom>
          <a:ln>
            <a:noFill/>
          </a:ln>
        </p:spPr>
      </p:pic>
      <p:pic>
        <p:nvPicPr>
          <p:cNvPr id="184" name="Picture 4" descr=""/>
          <p:cNvPicPr/>
          <p:nvPr/>
        </p:nvPicPr>
        <p:blipFill>
          <a:blip r:embed="rId2"/>
          <a:stretch/>
        </p:blipFill>
        <p:spPr>
          <a:xfrm>
            <a:off x="5494680" y="2018880"/>
            <a:ext cx="2572560" cy="3377880"/>
          </a:xfrm>
          <a:prstGeom prst="rect">
            <a:avLst/>
          </a:prstGeom>
          <a:ln>
            <a:noFill/>
          </a:ln>
        </p:spPr>
      </p:pic>
      <p:pic>
        <p:nvPicPr>
          <p:cNvPr id="185" name="Picture 2" descr=""/>
          <p:cNvPicPr/>
          <p:nvPr/>
        </p:nvPicPr>
        <p:blipFill>
          <a:blip r:embed="rId3"/>
          <a:stretch/>
        </p:blipFill>
        <p:spPr>
          <a:xfrm>
            <a:off x="-26280" y="4775400"/>
            <a:ext cx="6626520" cy="19746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Как изучать Python для анализа данных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C67A36D-02DB-4513-9828-3EA74AD2B615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-132840" y="1386000"/>
            <a:ext cx="7383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2. Изучение библиотек, необходимых для анализа данных.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836640" y="1896120"/>
            <a:ext cx="7223040" cy="433368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Как изучать Python для анализа данных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346D288-D49C-4032-B871-B6A3ACDF7FE1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680" y="1386000"/>
            <a:ext cx="4625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3. Закрепление знаний на практике.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1710720" y="2032200"/>
            <a:ext cx="6095520" cy="373356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Как изучать Python для анализа данных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9DBB001-16B8-4D5B-B909-E26403FE3481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-157320" y="1386000"/>
            <a:ext cx="7346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3. Закрепление знаний на практике (pythonchallenge.com).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97" name="Рисунок 2" descr=""/>
          <p:cNvPicPr/>
          <p:nvPr/>
        </p:nvPicPr>
        <p:blipFill>
          <a:blip r:embed="rId1"/>
          <a:stretch/>
        </p:blipFill>
        <p:spPr>
          <a:xfrm>
            <a:off x="292320" y="1842840"/>
            <a:ext cx="8498880" cy="445860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Запуск программы на Python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4043433C-EA2F-4DE5-9016-DF59FE61664B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pic>
        <p:nvPicPr>
          <p:cNvPr id="200" name="Рисунок 4" descr=""/>
          <p:cNvPicPr/>
          <p:nvPr/>
        </p:nvPicPr>
        <p:blipFill>
          <a:blip r:embed="rId1"/>
          <a:stretch/>
        </p:blipFill>
        <p:spPr>
          <a:xfrm>
            <a:off x="292320" y="1467360"/>
            <a:ext cx="7961760" cy="46681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Контакты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3F29D584-8A4D-4112-9F15-53F67A9B2E90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92320" y="1549800"/>
            <a:ext cx="865296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HelveticaCyr"/>
              </a:rPr>
              <a:t>Измайлов Константин 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Mail: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HelveticaCyr"/>
                <a:hlinkClick r:id="rId1"/>
              </a:rPr>
              <a:t>k.Izmailov@corp.mail.ru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Telegram: @KonstantinIzmaylov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HelveticaCyr"/>
              </a:rPr>
              <a:t>Бугаевский Владимир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Mail: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HelveticaCyr"/>
                <a:hlinkClick r:id="rId2"/>
              </a:rPr>
              <a:t>v.bugaevskii@corp.mail.ru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Блог на портале Техносферы: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HelveticaCyr"/>
                <a:hlinkClick r:id="rId3"/>
              </a:rPr>
              <a:t>https://sphere.mail.ru/blog/view/53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HelveticaCyr"/>
                <a:hlinkClick r:id="rId4"/>
              </a:rPr>
              <a:t>/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Чат в Телеграмме: 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HelveticaCyr"/>
                <a:hlinkClick r:id="rId5"/>
              </a:rPr>
              <a:t>https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HelveticaCyr"/>
                <a:hlinkClick r:id="rId6"/>
              </a:rPr>
              <a:t>://t.me/joinchat/BTJMOlY1EDjndnVSfKzZ-w</a:t>
            </a: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 </a:t>
            </a:r>
            <a:endParaRPr b="0" lang="ru-RU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F630088A-75AA-45AB-A88F-4D0F2C83293F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pic>
        <p:nvPicPr>
          <p:cNvPr id="145" name="Рисунок 2" descr=""/>
          <p:cNvPicPr/>
          <p:nvPr/>
        </p:nvPicPr>
        <p:blipFill>
          <a:blip r:embed="rId1"/>
          <a:stretch/>
        </p:blipFill>
        <p:spPr>
          <a:xfrm>
            <a:off x="772200" y="510120"/>
            <a:ext cx="2115000" cy="28245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3039120" y="510120"/>
            <a:ext cx="3088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HelveticaCyr"/>
              </a:rPr>
              <a:t>Измайлов Константин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102480" y="1014120"/>
            <a:ext cx="3510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HelveticaCyr"/>
              </a:rPr>
              <a:t>DS Team Lead в Delivery Club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224520" y="1357920"/>
            <a:ext cx="5707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HelveticaCyr"/>
              </a:rPr>
              <a:t>Разработка алгоритмов, построение предиктивных моделей для бизнеса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3224520" y="1942920"/>
            <a:ext cx="5707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HelveticaCyr"/>
              </a:rPr>
              <a:t>Kaggle Master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50" name="Рисунок 7" descr=""/>
          <p:cNvPicPr/>
          <p:nvPr/>
        </p:nvPicPr>
        <p:blipFill>
          <a:blip r:embed="rId2"/>
          <a:stretch/>
        </p:blipFill>
        <p:spPr>
          <a:xfrm>
            <a:off x="893880" y="3580200"/>
            <a:ext cx="1871640" cy="2804400"/>
          </a:xfrm>
          <a:prstGeom prst="rect">
            <a:avLst/>
          </a:prstGeom>
          <a:ln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3224520" y="3678840"/>
            <a:ext cx="5111640" cy="21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HelveticaCyr"/>
              </a:rPr>
              <a:t>Бугаевский Владимир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HelveticaCyr"/>
                <a:ea typeface="AR PL SungtiL GB"/>
              </a:rPr>
              <a:t>Программист в Поиске@Mail.Ru </a:t>
            </a:r>
            <a:endParaRPr b="0" lang="ru-RU" sz="16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HelveticaCyr"/>
                <a:ea typeface="AR PL SungtiL GB"/>
              </a:rPr>
              <a:t>Выпускник проекта «Техносфера» </a:t>
            </a:r>
            <a:endParaRPr b="0" lang="ru-RU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HelveticaCyr"/>
                <a:ea typeface="AR PL SungtiL GB"/>
              </a:rPr>
              <a:t>Занимаюсь построением ML-решений и их внедрением в различных проектах компании Mail.Ru Group</a:t>
            </a:r>
            <a:endParaRPr b="0" lang="ru-RU" sz="1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Цели курса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Получить основы программирования на Python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Освоить базовые прикладные инструменты для анализа данных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Изучить базовые понятия математической статистики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6E2D717-EC2B-43D3-B4BB-30862C82855A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2407680" y="3247200"/>
            <a:ext cx="3934800" cy="33199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План курса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11640" y="1388520"/>
            <a:ext cx="7527240" cy="46004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Введение в Python (</a:t>
            </a:r>
            <a:r>
              <a:rPr b="0" i="1" lang="ru-RU" sz="2000" spc="-1" strike="noStrike">
                <a:solidFill>
                  <a:srgbClr val="000000"/>
                </a:solidFill>
                <a:latin typeface="HelveticaNeueCyr"/>
              </a:rPr>
              <a:t>ДЗ 1 – 5 баллов</a:t>
            </a: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Библиотека Numpy (</a:t>
            </a:r>
            <a:r>
              <a:rPr b="0" i="1" lang="ru-RU" sz="2000" spc="-1" strike="noStrike">
                <a:solidFill>
                  <a:srgbClr val="000000"/>
                </a:solidFill>
                <a:latin typeface="HelveticaNeueCyr"/>
              </a:rPr>
              <a:t>КР 1 – 7 баллов</a:t>
            </a: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)  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Библиотека Pandas (</a:t>
            </a:r>
            <a:r>
              <a:rPr b="0" i="1" lang="ru-RU" sz="2000" spc="-1" strike="noStrike">
                <a:solidFill>
                  <a:srgbClr val="000000"/>
                </a:solidFill>
                <a:latin typeface="HelveticaNeueCyr"/>
              </a:rPr>
              <a:t>КР  2 – 7 баллов</a:t>
            </a: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Визуализация данных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Углубленный Python - 1 (</a:t>
            </a:r>
            <a:r>
              <a:rPr b="0" i="1" lang="ru-RU" sz="2000" spc="-1" strike="noStrike">
                <a:solidFill>
                  <a:srgbClr val="000000"/>
                </a:solidFill>
                <a:latin typeface="HelveticaNeueCyr"/>
              </a:rPr>
              <a:t>ДЗ 2 – 15 баллов)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Углубленный Python - 2 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Парсинг данных с помощью Python </a:t>
            </a:r>
            <a:r>
              <a:rPr b="0" i="1" lang="ru-RU" sz="2000" spc="-1" strike="noStrike">
                <a:solidFill>
                  <a:srgbClr val="000000"/>
                </a:solidFill>
                <a:latin typeface="HelveticaNeueCyr"/>
              </a:rPr>
              <a:t>(ДЗ 3 – 10 баллов)</a:t>
            </a: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Введение в статистику – 1 </a:t>
            </a:r>
            <a:r>
              <a:rPr b="0" i="1" lang="ru-RU" sz="2000" spc="-1" strike="noStrike">
                <a:solidFill>
                  <a:srgbClr val="000000"/>
                </a:solidFill>
                <a:latin typeface="HelveticaNeueCyr"/>
              </a:rPr>
              <a:t>(Мини-проект – 25 баллов)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Введение в статистику – 2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Временные ряды (</a:t>
            </a:r>
            <a:r>
              <a:rPr b="0" i="1" lang="ru-RU" sz="2000" spc="-1" strike="noStrike">
                <a:solidFill>
                  <a:srgbClr val="000000"/>
                </a:solidFill>
                <a:latin typeface="HelveticaNeueCyr"/>
              </a:rPr>
              <a:t>КР 3 – 6 баллов</a:t>
            </a: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Введение в SQL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Колоквиум (</a:t>
            </a:r>
            <a:r>
              <a:rPr b="0" i="1" lang="ru-RU" sz="2000" spc="-1" strike="noStrike">
                <a:solidFill>
                  <a:srgbClr val="000000"/>
                </a:solidFill>
                <a:latin typeface="HelveticaNeueCyr"/>
              </a:rPr>
              <a:t>КР 4 – 25 баллов</a:t>
            </a: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HelveticaCyr"/>
              <a:buAutoNum type="arabicPeriod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Пересдача (</a:t>
            </a:r>
            <a:r>
              <a:rPr b="0" i="1" lang="ru-RU" sz="2000" spc="-1" strike="noStrike">
                <a:solidFill>
                  <a:srgbClr val="000000"/>
                </a:solidFill>
                <a:latin typeface="HelveticaNeueCyr"/>
              </a:rPr>
              <a:t>25 баллов</a:t>
            </a: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)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9C96A0B2-7B4F-4128-8E5E-9F4A7FF6378E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Итоговая оценка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23320" y="2612520"/>
            <a:ext cx="7527240" cy="14396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HelveticaNeueCyr"/>
              </a:rPr>
              <a:t>85 – 100 </a:t>
            </a:r>
            <a:r>
              <a:rPr b="0" lang="ru-RU" sz="2400" spc="-1" strike="noStrike">
                <a:solidFill>
                  <a:srgbClr val="000000"/>
                </a:solidFill>
                <a:latin typeface="HelveticaNeueCyr"/>
              </a:rPr>
              <a:t>баллов – «Отлично»</a:t>
            </a:r>
            <a:endParaRPr b="0" lang="ru-RU" sz="2400" spc="-1" strike="noStrike">
              <a:solidFill>
                <a:srgbClr val="000000"/>
              </a:solidFill>
              <a:latin typeface="HelveticaCyr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HelveticaNeueCyr"/>
              </a:rPr>
              <a:t>70 – 85 </a:t>
            </a:r>
            <a:r>
              <a:rPr b="0" lang="ru-RU" sz="2400" spc="-1" strike="noStrike">
                <a:solidFill>
                  <a:srgbClr val="000000"/>
                </a:solidFill>
                <a:latin typeface="HelveticaNeueCyr"/>
              </a:rPr>
              <a:t>баллов – «Хорошо»</a:t>
            </a:r>
            <a:endParaRPr b="0" lang="ru-RU" sz="2400" spc="-1" strike="noStrike">
              <a:solidFill>
                <a:srgbClr val="000000"/>
              </a:solidFill>
              <a:latin typeface="HelveticaCyr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HelveticaNeueCyr"/>
              </a:rPr>
              <a:t>50 – 70 </a:t>
            </a:r>
            <a:r>
              <a:rPr b="0" lang="ru-RU" sz="2400" spc="-1" strike="noStrike">
                <a:solidFill>
                  <a:srgbClr val="000000"/>
                </a:solidFill>
                <a:latin typeface="HelveticaNeueCyr"/>
              </a:rPr>
              <a:t>баллов – «Удовлетворительно»</a:t>
            </a:r>
            <a:endParaRPr b="0" lang="ru-RU" sz="24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7B08E525-9FA7-4B87-A089-8D4F0EDC810D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Что такое анализ данных?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ru-RU" sz="2000" spc="-1" strike="noStrike">
                <a:solidFill>
                  <a:srgbClr val="000000"/>
                </a:solidFill>
                <a:latin typeface="HelveticaNeueCyr"/>
              </a:rPr>
              <a:t>Анализ данных </a:t>
            </a: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— процесс исследования, фильтрации, преобразования и моделирования данных с целью извлечения полезной информации и принятия решений.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Сбор данных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Подготовка и очистка данных 75% времени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Нахождение скрытых зависимостей 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Разработка моделей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Прочее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0BB85B1-B61D-4F4A-9C72-063593DF4328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6879600" y="-756000"/>
            <a:ext cx="375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HelveticaCyr"/>
              </a:rPr>
              <a:t>https://postnauka.ru/faq/36978</a:t>
            </a:r>
            <a:endParaRPr b="0" lang="ru-RU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Специалисты по анализу данных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000000"/>
                </a:solidFill>
                <a:latin typeface="HelveticaNeueCyr"/>
              </a:rPr>
              <a:t>BI – Аналитик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Решает срочные задачи, работает с базой данных, готовит дашборды, отвечает за визуализацию данных.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000000"/>
                </a:solidFill>
                <a:latin typeface="HelveticaNeueCyr"/>
              </a:rPr>
              <a:t>Аналитик 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Отлично знает предметную область, анализирует метрики, проводит эксперименты, составляет прогнозы, глубоко закапывается в имеющиеся данные, 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000000"/>
                </a:solidFill>
                <a:latin typeface="HelveticaNeueCyr"/>
              </a:rPr>
              <a:t>Data Scientist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Структурирует и анализирует большие объёмы данных, применяет машинное обучение для предсказания событий и обнаружения неочевидных закономерностей.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D84EF0C1-A045-4282-96FA-2F99BE305DCF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Почему Python?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11640" y="1582560"/>
            <a:ext cx="7527240" cy="409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Популярный язык программирования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0A11FA5-B29E-41F1-8385-DD624BD826E2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107080" y="6473160"/>
            <a:ext cx="6580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 u="sng">
                <a:solidFill>
                  <a:srgbClr val="0563c1"/>
                </a:solidFill>
                <a:uFillTx/>
                <a:latin typeface="HelveticaCyr"/>
                <a:hlinkClick r:id="rId1"/>
              </a:rPr>
              <a:t>* https</a:t>
            </a:r>
            <a:r>
              <a:rPr b="0" lang="ru-RU" sz="1200" spc="-1" strike="noStrike" u="sng">
                <a:solidFill>
                  <a:srgbClr val="0563c1"/>
                </a:solidFill>
                <a:uFillTx/>
                <a:latin typeface="HelveticaCyr"/>
                <a:hlinkClick r:id="rId2"/>
              </a:rPr>
              <a:t>://insights.stackoverflow.com/survey/2018/#most-loved-dreaded-and-wanted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73" name="Рисунок 7" descr=""/>
          <p:cNvPicPr/>
          <p:nvPr/>
        </p:nvPicPr>
        <p:blipFill>
          <a:blip r:embed="rId3"/>
          <a:stretch/>
        </p:blipFill>
        <p:spPr>
          <a:xfrm>
            <a:off x="4818600" y="2194920"/>
            <a:ext cx="4126320" cy="4075560"/>
          </a:xfrm>
          <a:prstGeom prst="rect">
            <a:avLst/>
          </a:prstGeom>
          <a:ln>
            <a:noFill/>
          </a:ln>
        </p:spPr>
      </p:pic>
      <p:pic>
        <p:nvPicPr>
          <p:cNvPr id="174" name="Рисунок 8" descr=""/>
          <p:cNvPicPr/>
          <p:nvPr/>
        </p:nvPicPr>
        <p:blipFill>
          <a:blip r:embed="rId4"/>
          <a:stretch/>
        </p:blipFill>
        <p:spPr>
          <a:xfrm>
            <a:off x="439560" y="2194920"/>
            <a:ext cx="4126320" cy="407556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2810" spc="-1" strike="noStrike">
                <a:solidFill>
                  <a:srgbClr val="4ba6c1"/>
                </a:solidFill>
                <a:latin typeface="HelveticaNeueCyr"/>
              </a:rPr>
              <a:t>Почему Python?</a:t>
            </a:r>
            <a:endParaRPr b="0" lang="ru-RU" sz="281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11640" y="1582560"/>
            <a:ext cx="7527240" cy="409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HelveticaNeueCyr"/>
              </a:rPr>
              <a:t>Прост в освоении</a:t>
            </a: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000000"/>
              </a:solidFill>
              <a:latin typeface="HelveticaCyr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A8D4928C-E96D-4406-97EC-BA24898FABD6}" type="slidenum">
              <a:rPr b="0" lang="ru-RU" sz="1400" spc="-1" strike="noStrike">
                <a:solidFill>
                  <a:srgbClr val="000000"/>
                </a:solidFill>
                <a:latin typeface="HelveticaNeueCyr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pic>
        <p:nvPicPr>
          <p:cNvPr id="178" name="Picture 4" descr=""/>
          <p:cNvPicPr/>
          <p:nvPr/>
        </p:nvPicPr>
        <p:blipFill>
          <a:blip r:embed="rId1"/>
          <a:stretch/>
        </p:blipFill>
        <p:spPr>
          <a:xfrm>
            <a:off x="4536720" y="2446560"/>
            <a:ext cx="4027680" cy="2685240"/>
          </a:xfrm>
          <a:prstGeom prst="rect">
            <a:avLst/>
          </a:prstGeom>
          <a:ln>
            <a:noFill/>
          </a:ln>
        </p:spPr>
      </p:pic>
      <p:pic>
        <p:nvPicPr>
          <p:cNvPr id="179" name="Picture 2" descr=""/>
          <p:cNvPicPr/>
          <p:nvPr/>
        </p:nvPicPr>
        <p:blipFill>
          <a:blip r:embed="rId2"/>
          <a:stretch/>
        </p:blipFill>
        <p:spPr>
          <a:xfrm>
            <a:off x="611640" y="2446560"/>
            <a:ext cx="3579480" cy="26845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анализ данных</Template>
  <TotalTime>582</TotalTime>
  <Application>LibreOffice/6.0.7.3$Linux_X86_64 LibreOffice_project/00m0$Build-3</Application>
  <Words>409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2018-07-30T20:51:03Z</dcterms:created>
  <dc:creator>Izmailov Konstantin</dc:creator>
  <dc:description/>
  <dc:language>ru-RU</dc:language>
  <cp:lastModifiedBy/>
  <dcterms:modified xsi:type="dcterms:W3CDTF">2019-09-25T18:47:53Z</dcterms:modified>
  <cp:revision>58</cp:revision>
  <dc:subject/>
  <dc:title>Введение в анализ данных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