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41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93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983"/>
    <p:restoredTop sz="96281"/>
  </p:normalViewPr>
  <p:slideViewPr>
    <p:cSldViewPr snapToGrid="0">
      <p:cViewPr varScale="1">
        <p:scale>
          <a:sx n="107" d="100"/>
          <a:sy n="107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_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_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_____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_____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_____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_____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______Microsoft_Excel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______Microsoft_Excel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______Microsoft_Excel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סיכום בדיקות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4CD3-CA4C-BCC8-01EB282025B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4CD3-CA4C-BCC8-01EB282025B8}"/>
              </c:ext>
            </c:extLst>
          </c:dPt>
          <c:dPt>
            <c:idx val="3"/>
            <c:invertIfNegative val="0"/>
            <c:bubble3D val="0"/>
            <c:spPr>
              <a:solidFill>
                <a:schemeClr val="tx2">
                  <a:lumMod val="25000"/>
                  <a:lumOff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CD3-CA4C-BCC8-01EB282025B8}"/>
              </c:ext>
            </c:extLst>
          </c:dPt>
          <c:dLbls>
            <c:dLbl>
              <c:idx val="1"/>
              <c:layout>
                <c:manualLayout>
                  <c:x val="-2.4286581663630845E-3"/>
                  <c:y val="-2.197802197802198E-2"/>
                </c:manualLayout>
              </c:layout>
              <c:dLblPos val="ctr"/>
              <c:showLegendKey val="0"/>
              <c:showVal val="1"/>
              <c:showCatName val="1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CD3-CA4C-BCC8-01EB282025B8}"/>
                </c:ext>
              </c:extLst>
            </c:dLbl>
            <c:spPr>
              <a:solidFill>
                <a:schemeClr val="lt1">
                  <a:alpha val="90000"/>
                </a:schemeClr>
              </a:solidFill>
              <a:ln w="12700" cap="flat" cmpd="sng" algn="ctr">
                <a:solidFill>
                  <a:schemeClr val="accent1"/>
                </a:solidFill>
                <a:round/>
              </a:ln>
              <a:effectLst>
                <a:outerShdw blurRad="50800" dist="38100" dir="2700000" algn="tl" rotWithShape="0">
                  <a:schemeClr val="accent1">
                    <a:lumMod val="75000"/>
                    <a:alpha val="40000"/>
                  </a:scheme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330" b="0" i="0" u="none" strike="noStrike" kern="1200" baseline="0">
                    <a:solidFill>
                      <a:schemeClr val="accent1"/>
                    </a:solidFill>
                    <a:effectLst/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ctr"/>
            <c:showLegendKey val="0"/>
            <c:showVal val="1"/>
            <c:showCatName val="1"/>
            <c:showSerName val="0"/>
            <c:showPercent val="0"/>
            <c:showBubbleSize val="0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גיליון1!$A$2:$A$5</c:f>
              <c:strCache>
                <c:ptCount val="4"/>
                <c:pt idx="0">
                  <c:v>סה״כ עבר</c:v>
                </c:pt>
                <c:pt idx="1">
                  <c:v>סה״כ נכשל</c:v>
                </c:pt>
                <c:pt idx="2">
                  <c:v>לא ניתן להריץ</c:v>
                </c:pt>
                <c:pt idx="3">
                  <c:v>מספר בדיקות שנעשו - </c:v>
                </c:pt>
              </c:strCache>
            </c:strRef>
          </c:cat>
          <c:val>
            <c:numRef>
              <c:f>גיליון1!$B$2:$B$5</c:f>
              <c:numCache>
                <c:formatCode>General</c:formatCode>
                <c:ptCount val="4"/>
                <c:pt idx="0">
                  <c:v>9</c:v>
                </c:pt>
                <c:pt idx="1">
                  <c:v>0</c:v>
                </c:pt>
                <c:pt idx="2">
                  <c:v>1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D3-CA4C-BCC8-01EB282025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91497136"/>
        <c:axId val="691588992"/>
      </c:barChart>
      <c:catAx>
        <c:axId val="6914971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691588992"/>
        <c:crosses val="autoZero"/>
        <c:auto val="1"/>
        <c:lblAlgn val="ctr"/>
        <c:lblOffset val="100"/>
        <c:noMultiLvlLbl val="0"/>
      </c:catAx>
      <c:valAx>
        <c:axId val="691588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691497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סיכום  בדיקה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188C-B64A-92A3-80DFAB13C81B}"/>
              </c:ext>
            </c:extLst>
          </c:dPt>
          <c:dPt>
            <c:idx val="3"/>
            <c:invertIfNegative val="0"/>
            <c:bubble3D val="0"/>
            <c:spPr>
              <a:solidFill>
                <a:schemeClr val="tx2">
                  <a:lumMod val="25000"/>
                  <a:lumOff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88C-B64A-92A3-80DFAB13C81B}"/>
              </c:ext>
            </c:extLst>
          </c:dPt>
          <c:dLbls>
            <c:dLbl>
              <c:idx val="1"/>
              <c:layout>
                <c:manualLayout>
                  <c:x val="-1.1947431302270011E-3"/>
                  <c:y val="-1.6548463356973995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88C-B64A-92A3-80DFAB13C81B}"/>
                </c:ext>
              </c:extLst>
            </c:dLbl>
            <c:dLbl>
              <c:idx val="2"/>
              <c:layout>
                <c:manualLayout>
                  <c:x val="-1.1947431302270011E-3"/>
                  <c:y val="-1.6548463356973995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88C-B64A-92A3-80DFAB13C81B}"/>
                </c:ext>
              </c:extLst>
            </c:dLbl>
            <c:spPr>
              <a:solidFill>
                <a:schemeClr val="lt1">
                  <a:alpha val="90000"/>
                </a:schemeClr>
              </a:solidFill>
              <a:ln w="12700" cap="flat" cmpd="sng" algn="ctr">
                <a:solidFill>
                  <a:schemeClr val="accent1"/>
                </a:solidFill>
                <a:round/>
              </a:ln>
              <a:effectLst>
                <a:outerShdw blurRad="50800" dist="38100" dir="2700000" algn="tl" rotWithShape="0">
                  <a:schemeClr val="accent1">
                    <a:lumMod val="75000"/>
                    <a:alpha val="40000"/>
                  </a:scheme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330" b="0" i="0" u="none" strike="noStrike" kern="1200" baseline="0">
                    <a:solidFill>
                      <a:schemeClr val="accent1"/>
                    </a:solidFill>
                    <a:effectLst/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גיליון1!$A$2:$A$5</c:f>
              <c:strCache>
                <c:ptCount val="4"/>
                <c:pt idx="0">
                  <c:v>סה״כ עבר -</c:v>
                </c:pt>
                <c:pt idx="1">
                  <c:v>סה״כ נכשל -</c:v>
                </c:pt>
                <c:pt idx="2">
                  <c:v>לא ניתן להריץ -</c:v>
                </c:pt>
                <c:pt idx="3">
                  <c:v>מספר בדיקות שנעשו - </c:v>
                </c:pt>
              </c:strCache>
            </c:strRef>
          </c:cat>
          <c:val>
            <c:numRef>
              <c:f>גיליון1!$B$2:$B$5</c:f>
              <c:numCache>
                <c:formatCode>General</c:formatCode>
                <c:ptCount val="4"/>
                <c:pt idx="0">
                  <c:v>5</c:v>
                </c:pt>
                <c:pt idx="1">
                  <c:v>0</c:v>
                </c:pt>
                <c:pt idx="2">
                  <c:v>0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8C-B64A-92A3-80DFAB13C8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91727552"/>
        <c:axId val="691729280"/>
      </c:barChart>
      <c:catAx>
        <c:axId val="6917275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691729280"/>
        <c:crosses val="autoZero"/>
        <c:auto val="1"/>
        <c:lblAlgn val="ctr"/>
        <c:lblOffset val="100"/>
        <c:noMultiLvlLbl val="0"/>
      </c:catAx>
      <c:valAx>
        <c:axId val="691729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691727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סיכום בדיקה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  <a:alpha val="9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90F-3042-A8B1-88E0EF8BCFC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90F-3042-A8B1-88E0EF8BCFC8}"/>
              </c:ext>
            </c:extLst>
          </c:dPt>
          <c:dPt>
            <c:idx val="3"/>
            <c:invertIfNegative val="0"/>
            <c:bubble3D val="0"/>
            <c:spPr>
              <a:solidFill>
                <a:schemeClr val="tx2">
                  <a:lumMod val="25000"/>
                  <a:lumOff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990F-3042-A8B1-88E0EF8BCFC8}"/>
              </c:ext>
            </c:extLst>
          </c:dPt>
          <c:dLbls>
            <c:dLbl>
              <c:idx val="1"/>
              <c:layout>
                <c:manualLayout>
                  <c:x val="1.7988133996911588E-2"/>
                  <c:y val="-0.27694004541567135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90F-3042-A8B1-88E0EF8BCFC8}"/>
                </c:ext>
              </c:extLst>
            </c:dLbl>
            <c:dLbl>
              <c:idx val="2"/>
              <c:layout>
                <c:manualLayout>
                  <c:x val="-2.7929568913175561E-2"/>
                  <c:y val="-0.22765794725097566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90F-3042-A8B1-88E0EF8BCFC8}"/>
                </c:ext>
              </c:extLst>
            </c:dLbl>
            <c:spPr>
              <a:solidFill>
                <a:schemeClr val="lt1">
                  <a:alpha val="90000"/>
                </a:schemeClr>
              </a:solidFill>
              <a:ln w="12700" cap="flat" cmpd="sng" algn="ctr">
                <a:solidFill>
                  <a:schemeClr val="accent1"/>
                </a:solidFill>
                <a:round/>
              </a:ln>
              <a:effectLst>
                <a:outerShdw blurRad="50800" dist="38100" dir="2700000" algn="tl" rotWithShape="0">
                  <a:schemeClr val="accent1">
                    <a:lumMod val="75000"/>
                    <a:alpha val="40000"/>
                  </a:scheme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330" b="0" i="0" u="none" strike="noStrike" kern="1200" baseline="0">
                    <a:solidFill>
                      <a:schemeClr val="accent1"/>
                    </a:solidFill>
                    <a:effectLst/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גיליון1!$A$2:$A$5</c:f>
              <c:strCache>
                <c:ptCount val="4"/>
                <c:pt idx="0">
                  <c:v>סה״כ עבר -</c:v>
                </c:pt>
                <c:pt idx="1">
                  <c:v>סה״כ נכשל -</c:v>
                </c:pt>
                <c:pt idx="2">
                  <c:v>לא ניתן להריץ -</c:v>
                </c:pt>
                <c:pt idx="3">
                  <c:v>מספר בדיקות שנעשו - </c:v>
                </c:pt>
              </c:strCache>
            </c:strRef>
          </c:cat>
          <c:val>
            <c:numRef>
              <c:f>גיליון1!$B$2:$B$5</c:f>
              <c:numCache>
                <c:formatCode>General</c:formatCode>
                <c:ptCount val="4"/>
                <c:pt idx="0">
                  <c:v>10</c:v>
                </c:pt>
                <c:pt idx="1">
                  <c:v>1</c:v>
                </c:pt>
                <c:pt idx="2">
                  <c:v>0</c:v>
                </c:pt>
                <c:pt idx="3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0F-3042-A8B1-88E0EF8BCF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91743024"/>
        <c:axId val="691824880"/>
      </c:barChart>
      <c:catAx>
        <c:axId val="6917430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691824880"/>
        <c:crosses val="autoZero"/>
        <c:auto val="1"/>
        <c:lblAlgn val="ctr"/>
        <c:lblOffset val="100"/>
        <c:noMultiLvlLbl val="0"/>
      </c:catAx>
      <c:valAx>
        <c:axId val="691824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691743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סיכום בדיקות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  <a:alpha val="90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1D4A-904C-8E31-9CF43AEBE722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>
                  <a:lumMod val="25000"/>
                  <a:lumOff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D4A-904C-8E31-9CF43AEBE722}"/>
              </c:ext>
            </c:extLst>
          </c:dPt>
          <c:dLbls>
            <c:dLbl>
              <c:idx val="1"/>
              <c:layout>
                <c:manualLayout>
                  <c:x val="-1.2009736306307603E-2"/>
                  <c:y val="-0.2547947023863397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D4A-904C-8E31-9CF43AEBE722}"/>
                </c:ext>
              </c:extLst>
            </c:dLbl>
            <c:spPr>
              <a:solidFill>
                <a:schemeClr val="lt1">
                  <a:alpha val="90000"/>
                </a:schemeClr>
              </a:solidFill>
              <a:ln w="12700" cap="flat" cmpd="sng" algn="ctr">
                <a:solidFill>
                  <a:schemeClr val="accent1"/>
                </a:solidFill>
                <a:round/>
              </a:ln>
              <a:effectLst>
                <a:outerShdw blurRad="50800" dist="38100" dir="2700000" algn="tl" rotWithShape="0">
                  <a:schemeClr val="accent1">
                    <a:lumMod val="75000"/>
                    <a:alpha val="40000"/>
                  </a:scheme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330" b="0" i="0" u="none" strike="noStrike" kern="1200" baseline="0">
                    <a:solidFill>
                      <a:schemeClr val="accent1"/>
                    </a:solidFill>
                    <a:effectLst/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גיליון1!$A$2:$A$4</c:f>
              <c:strCache>
                <c:ptCount val="3"/>
                <c:pt idx="0">
                  <c:v>סה״כ עבר</c:v>
                </c:pt>
                <c:pt idx="1">
                  <c:v>סה״כ נכשל</c:v>
                </c:pt>
                <c:pt idx="2">
                  <c:v>מספר בדיקות שנעשו - </c:v>
                </c:pt>
              </c:strCache>
            </c:strRef>
          </c:cat>
          <c:val>
            <c:numRef>
              <c:f>גיליון1!$B$2:$B$4</c:f>
              <c:numCache>
                <c:formatCode>General</c:formatCode>
                <c:ptCount val="3"/>
                <c:pt idx="0">
                  <c:v>10</c:v>
                </c:pt>
                <c:pt idx="1">
                  <c:v>1</c:v>
                </c:pt>
                <c:pt idx="2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4A-904C-8E31-9CF43AEBE7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91969488"/>
        <c:axId val="691954288"/>
      </c:barChart>
      <c:catAx>
        <c:axId val="6919694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691954288"/>
        <c:crosses val="autoZero"/>
        <c:auto val="1"/>
        <c:lblAlgn val="ctr"/>
        <c:lblOffset val="100"/>
        <c:noMultiLvlLbl val="0"/>
      </c:catAx>
      <c:valAx>
        <c:axId val="691954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691969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סיכום בדיקה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DD3F-8F41-A4D5-5E94BEEC5A1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D3F-8F41-A4D5-5E94BEEC5A1E}"/>
              </c:ext>
            </c:extLst>
          </c:dPt>
          <c:dPt>
            <c:idx val="3"/>
            <c:invertIfNegative val="0"/>
            <c:bubble3D val="0"/>
            <c:spPr>
              <a:solidFill>
                <a:schemeClr val="tx2">
                  <a:lumMod val="25000"/>
                  <a:lumOff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D3F-8F41-A4D5-5E94BEEC5A1E}"/>
              </c:ext>
            </c:extLst>
          </c:dPt>
          <c:dLbls>
            <c:dLbl>
              <c:idx val="1"/>
              <c:layout>
                <c:manualLayout>
                  <c:x val="-1.7070567691425582E-2"/>
                  <c:y val="-2.5396825396825397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D3F-8F41-A4D5-5E94BEEC5A1E}"/>
                </c:ext>
              </c:extLst>
            </c:dLbl>
            <c:dLbl>
              <c:idx val="2"/>
              <c:layout>
                <c:manualLayout>
                  <c:x val="-0.11644133773340497"/>
                  <c:y val="-0.1634959630046245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D3F-8F41-A4D5-5E94BEEC5A1E}"/>
                </c:ext>
              </c:extLst>
            </c:dLbl>
            <c:spPr>
              <a:solidFill>
                <a:schemeClr val="lt1">
                  <a:alpha val="90000"/>
                </a:schemeClr>
              </a:solidFill>
              <a:ln w="12700" cap="flat" cmpd="sng" algn="ctr">
                <a:solidFill>
                  <a:schemeClr val="accent1"/>
                </a:solidFill>
                <a:round/>
              </a:ln>
              <a:effectLst>
                <a:outerShdw blurRad="50800" dist="38100" dir="2700000" algn="tl" rotWithShape="0">
                  <a:schemeClr val="accent1">
                    <a:lumMod val="75000"/>
                    <a:alpha val="40000"/>
                  </a:scheme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330" b="0" i="0" u="none" strike="noStrike" kern="1200" baseline="0">
                    <a:solidFill>
                      <a:schemeClr val="accent1"/>
                    </a:solidFill>
                    <a:effectLst/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גיליון1!$A$2:$A$5</c:f>
              <c:strCache>
                <c:ptCount val="4"/>
                <c:pt idx="0">
                  <c:v>סה״כ עבר</c:v>
                </c:pt>
                <c:pt idx="1">
                  <c:v>סה״כ נכשל</c:v>
                </c:pt>
                <c:pt idx="2">
                  <c:v>לא ניתן להריץ</c:v>
                </c:pt>
                <c:pt idx="3">
                  <c:v>מספר בדיקות שנעשו - </c:v>
                </c:pt>
              </c:strCache>
            </c:strRef>
          </c:cat>
          <c:val>
            <c:numRef>
              <c:f>גיליון1!$B$2:$B$5</c:f>
              <c:numCache>
                <c:formatCode>General</c:formatCode>
                <c:ptCount val="4"/>
                <c:pt idx="0">
                  <c:v>11</c:v>
                </c:pt>
                <c:pt idx="1">
                  <c:v>1</c:v>
                </c:pt>
                <c:pt idx="2">
                  <c:v>2</c:v>
                </c:pt>
                <c:pt idx="3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3F-8F41-A4D5-5E94BEEC5A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72157936"/>
        <c:axId val="371839408"/>
      </c:barChart>
      <c:catAx>
        <c:axId val="3721579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371839408"/>
        <c:crosses val="autoZero"/>
        <c:auto val="1"/>
        <c:lblAlgn val="ctr"/>
        <c:lblOffset val="100"/>
        <c:noMultiLvlLbl val="0"/>
      </c:catAx>
      <c:valAx>
        <c:axId val="371839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372157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סיכום בדיקה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175-3C41-B7C5-3299F3EB3292}"/>
              </c:ext>
            </c:extLst>
          </c:dPt>
          <c:dLbls>
            <c:dLbl>
              <c:idx val="1"/>
              <c:layout>
                <c:manualLayout>
                  <c:x val="-1.2044564890094228E-3"/>
                  <c:y val="-2.4691358024691357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175-3C41-B7C5-3299F3EB3292}"/>
                </c:ext>
              </c:extLst>
            </c:dLbl>
            <c:spPr>
              <a:solidFill>
                <a:schemeClr val="lt1">
                  <a:alpha val="90000"/>
                </a:schemeClr>
              </a:solidFill>
              <a:ln w="12700" cap="flat" cmpd="sng" algn="ctr">
                <a:solidFill>
                  <a:schemeClr val="accent1"/>
                </a:solidFill>
                <a:round/>
              </a:ln>
              <a:effectLst>
                <a:outerShdw blurRad="50800" dist="38100" dir="2700000" algn="tl" rotWithShape="0">
                  <a:schemeClr val="accent1">
                    <a:lumMod val="75000"/>
                    <a:alpha val="40000"/>
                  </a:scheme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330" b="0" i="0" u="none" strike="noStrike" kern="1200" baseline="0">
                    <a:solidFill>
                      <a:schemeClr val="accent1"/>
                    </a:solidFill>
                    <a:effectLst/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גיליון1!$A$2:$A$4</c:f>
              <c:strCache>
                <c:ptCount val="3"/>
                <c:pt idx="0">
                  <c:v>סה״כ עבר</c:v>
                </c:pt>
                <c:pt idx="1">
                  <c:v>סה״כ נכשל - </c:v>
                </c:pt>
                <c:pt idx="2">
                  <c:v>מספר בדיקות שנעשו </c:v>
                </c:pt>
              </c:strCache>
            </c:strRef>
          </c:cat>
          <c:val>
            <c:numRef>
              <c:f>גיליון1!$B$2:$B$4</c:f>
              <c:numCache>
                <c:formatCode>General</c:formatCode>
                <c:ptCount val="3"/>
                <c:pt idx="0">
                  <c:v>6</c:v>
                </c:pt>
                <c:pt idx="1">
                  <c:v>0</c:v>
                </c:pt>
                <c:pt idx="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75-3C41-B7C5-3299F3EB32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08995695"/>
        <c:axId val="408997423"/>
      </c:barChart>
      <c:catAx>
        <c:axId val="40899569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08997423"/>
        <c:crosses val="autoZero"/>
        <c:auto val="1"/>
        <c:lblAlgn val="ctr"/>
        <c:lblOffset val="100"/>
        <c:noMultiLvlLbl val="0"/>
      </c:catAx>
      <c:valAx>
        <c:axId val="40899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089956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barChart>
        <c:barDir val="col"/>
        <c:grouping val="percentStacked"/>
        <c:varyColors val="1"/>
        <c:ser>
          <c:idx val="0"/>
          <c:order val="0"/>
          <c:tx>
            <c:strRef>
              <c:f>גיליון1!$B$1</c:f>
              <c:strCache>
                <c:ptCount val="1"/>
                <c:pt idx="0">
                  <c:v>סיכום בדיקה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  <a:alpha val="70000"/>
              </a:schemeClr>
            </a:solidFill>
            <a:effectLst>
              <a:innerShdw blurRad="114300">
                <a:schemeClr val="accent1">
                  <a:lumMod val="75000"/>
                </a:schemeClr>
              </a:inn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2-C862-9348-9B6A-A64F25C3055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>
                  <a:lumMod val="40000"/>
                  <a:lumOff val="60000"/>
                  <a:alpha val="70000"/>
                </a:schemeClr>
              </a:solidFill>
              <a:ln>
                <a:noFill/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4-C862-9348-9B6A-A64F25C3055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C862-9348-9B6A-A64F25C3055E}"/>
              </c:ext>
            </c:extLst>
          </c:dPt>
          <c:dLbls>
            <c:dLbl>
              <c:idx val="0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1"/>
                  </a:solidFill>
                  <a:round/>
                </a:ln>
                <a:effectLst>
                  <a:outerShdw blurRad="50800" dist="38100" dir="2700000" algn="tl" rotWithShape="0">
                    <a:schemeClr val="accent1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he-IL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862-9348-9B6A-A64F25C3055E}"/>
                </c:ext>
              </c:extLst>
            </c:dLbl>
            <c:dLbl>
              <c:idx val="1"/>
              <c:layout>
                <c:manualLayout>
                  <c:x val="1.1604294648939935E-3"/>
                  <c:y val="-2.4154589371980676E-2"/>
                </c:manualLayout>
              </c:layout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2"/>
                  </a:solidFill>
                  <a:round/>
                </a:ln>
                <a:effectLst>
                  <a:outerShdw blurRad="50800" dist="38100" dir="2700000" algn="tl" rotWithShape="0">
                    <a:schemeClr val="accent1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he-IL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862-9348-9B6A-A64F25C3055E}"/>
                </c:ext>
              </c:extLst>
            </c:dLbl>
            <c:dLbl>
              <c:idx val="2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3"/>
                  </a:solidFill>
                  <a:round/>
                </a:ln>
                <a:effectLst>
                  <a:outerShdw blurRad="50800" dist="38100" dir="2700000" algn="tl" rotWithShape="0">
                    <a:schemeClr val="accent1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he-IL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862-9348-9B6A-A64F25C3055E}"/>
                </c:ext>
              </c:extLst>
            </c:dLbl>
            <c:spPr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schemeClr val="accent1">
                    <a:lumMod val="75000"/>
                    <a:alpha val="40000"/>
                  </a:scheme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330" b="0" i="0" u="none" strike="noStrike" kern="1200" baseline="0">
                    <a:solidFill>
                      <a:schemeClr val="accent1"/>
                    </a:solidFill>
                    <a:effectLst/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גיליון1!$A$2:$A$4</c:f>
              <c:strCache>
                <c:ptCount val="3"/>
                <c:pt idx="0">
                  <c:v>סה״כ עבר - </c:v>
                </c:pt>
                <c:pt idx="1">
                  <c:v>סה״כ נכשל - </c:v>
                </c:pt>
                <c:pt idx="2">
                  <c:v>מספר בדיקות שנעשו - </c:v>
                </c:pt>
              </c:strCache>
            </c:strRef>
          </c:cat>
          <c:val>
            <c:numRef>
              <c:f>גיליון1!$B$2:$B$4</c:f>
              <c:numCache>
                <c:formatCode>General</c:formatCode>
                <c:ptCount val="3"/>
                <c:pt idx="0">
                  <c:v>5</c:v>
                </c:pt>
                <c:pt idx="1">
                  <c:v>0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62-9348-9B6A-A64F25C305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6025567"/>
        <c:axId val="377614927"/>
      </c:barChart>
      <c:catAx>
        <c:axId val="11602556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377614927"/>
        <c:crosses val="autoZero"/>
        <c:auto val="1"/>
        <c:lblAlgn val="ctr"/>
        <c:lblOffset val="100"/>
        <c:noMultiLvlLbl val="0"/>
      </c:catAx>
      <c:valAx>
        <c:axId val="377614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1160255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סה״כ באגים</c:v>
                </c:pt>
              </c:strCache>
            </c:strRef>
          </c:tx>
          <c:spPr>
            <a:solidFill>
              <a:schemeClr val="tx2">
                <a:lumMod val="25000"/>
                <a:lumOff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1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8E2-0E48-A6CD-F33CEBC9BC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גיליון1!$A$2:$A$5</c:f>
              <c:strCache>
                <c:ptCount val="4"/>
                <c:pt idx="0">
                  <c:v>באגים בדרגה נמוכה </c:v>
                </c:pt>
                <c:pt idx="1">
                  <c:v>באגים בדרגה בינונית</c:v>
                </c:pt>
                <c:pt idx="2">
                  <c:v>באגים בדרגה קריטית </c:v>
                </c:pt>
                <c:pt idx="3">
                  <c:v>באגים בדרגת ״בלוקר״</c:v>
                </c:pt>
              </c:strCache>
            </c:strRef>
          </c:cat>
          <c:val>
            <c:numRef>
              <c:f>גיליון1!$B$2:$B$5</c:f>
              <c:numCache>
                <c:formatCode>General</c:formatCode>
                <c:ptCount val="4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4A-AC4D-9020-D44CC821C4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47401983"/>
        <c:axId val="480161247"/>
      </c:barChart>
      <c:catAx>
        <c:axId val="847401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80161247"/>
        <c:crosses val="autoZero"/>
        <c:auto val="1"/>
        <c:lblAlgn val="ctr"/>
        <c:lblOffset val="100"/>
        <c:noMultiLvlLbl val="0"/>
      </c:catAx>
      <c:valAx>
        <c:axId val="4801612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8474019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כמות בדיקות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74B-2B44-B2B1-C72E56EB0C5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D74B-2B44-B2B1-C72E56EB0C5E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>
                  <a:lumMod val="25000"/>
                  <a:lumOff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74B-2B44-B2B1-C72E56EB0C5E}"/>
              </c:ext>
            </c:extLst>
          </c:dPt>
          <c:dLbls>
            <c:dLbl>
              <c:idx val="0"/>
              <c:layout>
                <c:manualLayout>
                  <c:x val="-9.4941398916658839E-3"/>
                  <c:y val="6.6733407079878529E-2"/>
                </c:manualLayout>
              </c:layout>
              <c:showLegendKey val="1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74B-2B44-B2B1-C72E56EB0C5E}"/>
                </c:ext>
              </c:extLst>
            </c:dLbl>
            <c:dLbl>
              <c:idx val="1"/>
              <c:layout>
                <c:manualLayout>
                  <c:x val="-4.7470699458329419E-3"/>
                  <c:y val="7.4741415929463942E-2"/>
                </c:manualLayout>
              </c:layout>
              <c:showLegendKey val="1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74B-2B44-B2B1-C72E56EB0C5E}"/>
                </c:ext>
              </c:extLst>
            </c:dLbl>
            <c:dLbl>
              <c:idx val="2"/>
              <c:layout>
                <c:manualLayout>
                  <c:x val="0"/>
                  <c:y val="6.4064070796683387E-2"/>
                </c:manualLayout>
              </c:layout>
              <c:showLegendKey val="1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74B-2B44-B2B1-C72E56EB0C5E}"/>
                </c:ext>
              </c:extLst>
            </c:dLbl>
            <c:dLbl>
              <c:idx val="3"/>
              <c:layout>
                <c:manualLayout>
                  <c:x val="-1.0680907378124119E-2"/>
                  <c:y val="0"/>
                </c:manualLayout>
              </c:layout>
              <c:showLegendKey val="1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9A1-1841-A3CF-FB249B11BDA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showLegendKey val="1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גיליון1!$A$2:$A$5</c:f>
              <c:strCache>
                <c:ptCount val="4"/>
                <c:pt idx="0">
                  <c:v>בדיקות שעברו</c:v>
                </c:pt>
                <c:pt idx="1">
                  <c:v>בדיקות שנכשלו</c:v>
                </c:pt>
                <c:pt idx="2">
                  <c:v>בדיקות שלא ניתן להריץ</c:v>
                </c:pt>
                <c:pt idx="3">
                  <c:v>סה״כ בדיקות</c:v>
                </c:pt>
              </c:strCache>
            </c:strRef>
          </c:cat>
          <c:val>
            <c:numRef>
              <c:f>גיליון1!$B$2:$B$5</c:f>
              <c:numCache>
                <c:formatCode>General</c:formatCode>
                <c:ptCount val="4"/>
                <c:pt idx="0">
                  <c:v>56</c:v>
                </c:pt>
                <c:pt idx="1">
                  <c:v>3</c:v>
                </c:pt>
                <c:pt idx="2">
                  <c:v>3</c:v>
                </c:pt>
                <c:pt idx="3">
                  <c:v>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4B-2B44-B2B1-C72E56EB0C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7919839"/>
        <c:axId val="177926015"/>
      </c:barChart>
      <c:catAx>
        <c:axId val="177919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177926015"/>
        <c:crosses val="autoZero"/>
        <c:auto val="1"/>
        <c:lblAlgn val="ctr"/>
        <c:lblOffset val="100"/>
        <c:noMultiLvlLbl val="0"/>
      </c:catAx>
      <c:valAx>
        <c:axId val="177926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1779198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683953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973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205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138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95507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6712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202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295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70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7080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48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3207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</p:sldLayoutIdLst>
  <p:txStyles>
    <p:titleStyle>
      <a:lvl1pPr algn="l" defTabSz="914400" rtl="1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r" defTabSz="914400" rtl="1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FE5D153-D7D0-74D7-3DC4-BE04D203E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6329" y="1002323"/>
            <a:ext cx="8637073" cy="1570199"/>
          </a:xfrm>
        </p:spPr>
        <p:txBody>
          <a:bodyPr/>
          <a:lstStyle/>
          <a:p>
            <a:pPr algn="ctr" defTabSz="91440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sz="6000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63500" dir="5400000" algn="l" rotWithShape="0">
                    <a:prstClr val="black">
                      <a:alpha val="79449"/>
                    </a:prstClr>
                  </a:outerShdw>
                  <a:reflection endPos="0" dist="50800" dir="5400000" sy="-100000" algn="bl" rotWithShape="0"/>
                </a:effectLst>
                <a:latin typeface="Century Gothic" panose="020B0502020202020204" pitchFamily="34" charset="0"/>
                <a:cs typeface="Apple Chancery" panose="03020702040506060504" pitchFamily="66" charset="-79"/>
              </a:rPr>
              <a:t>פרויקט אישי </a:t>
            </a:r>
            <a:r>
              <a:rPr lang="en-US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63500" dir="5400000" algn="l" rotWithShape="0">
                    <a:prstClr val="black">
                      <a:alpha val="79449"/>
                    </a:prstClr>
                  </a:outerShdw>
                  <a:reflection endPos="0" dist="50800" dir="5400000" sy="-100000" algn="bl" rotWithShape="0"/>
                </a:effectLst>
                <a:latin typeface="Century Gothic" panose="020B0502020202020204" pitchFamily="34" charset="0"/>
                <a:cs typeface="Apple Chancery" panose="03020702040506060504" pitchFamily="66" charset="-79"/>
              </a:rPr>
              <a:t>.</a:t>
            </a:r>
            <a:r>
              <a:rPr lang="en-US" sz="6000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63500" dir="5400000" algn="l" rotWithShape="0">
                    <a:prstClr val="black">
                      <a:alpha val="79449"/>
                    </a:prstClr>
                  </a:outerShdw>
                  <a:reflection endPos="0" dist="50800" dir="5400000" sy="-100000" algn="bl" rotWithShape="0"/>
                </a:effectLst>
                <a:latin typeface="Century Gothic" panose="020B0502020202020204" pitchFamily="34" charset="0"/>
                <a:cs typeface="Apple Chancery" panose="03020702040506060504" pitchFamily="66" charset="-79"/>
              </a:rPr>
              <a:t>QA</a:t>
            </a:r>
            <a:endParaRPr lang="he-IL" dirty="0">
              <a:solidFill>
                <a:schemeClr val="accent2">
                  <a:lumMod val="7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260C49A-406B-83EC-9BF5-29DF4B6ED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6329" y="2843986"/>
            <a:ext cx="8637072" cy="2270940"/>
          </a:xfrm>
        </p:spPr>
        <p:txBody>
          <a:bodyPr>
            <a:normAutofit/>
          </a:bodyPr>
          <a:lstStyle/>
          <a:p>
            <a:pPr algn="r" rtl="1"/>
            <a:r>
              <a:rPr lang="he-IL" sz="2800" u="sng" kern="10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ucida Sans Unicode" panose="020B0602030504020204" pitchFamily="34" charset="0"/>
              </a:rPr>
              <a:t>מאת : נסטיה נפתלי בנימין</a:t>
            </a:r>
            <a:endParaRPr lang="en-US" sz="2800" u="sng" kern="100" dirty="0">
              <a:solidFill>
                <a:schemeClr val="tx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/>
            <a:r>
              <a:rPr lang="he-IL" sz="2800" kern="10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ucida Sans Unicode" panose="020B0602030504020204" pitchFamily="34" charset="0"/>
              </a:rPr>
              <a:t>הפרויקט האישי שלי על אפליקציית האופנה </a:t>
            </a:r>
            <a:r>
              <a:rPr lang="en-US" sz="2800" kern="100" dirty="0">
                <a:solidFill>
                  <a:schemeClr val="tx1">
                    <a:lumMod val="95000"/>
                  </a:schemeClr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ZARA</a:t>
            </a:r>
            <a:r>
              <a:rPr lang="he-IL" sz="2800" kern="10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ucida Sans Unicode" panose="020B0602030504020204" pitchFamily="34" charset="0"/>
              </a:rPr>
              <a:t>.</a:t>
            </a:r>
            <a:endParaRPr lang="en-US" sz="2800" kern="100" dirty="0">
              <a:solidFill>
                <a:schemeClr val="tx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/>
            <a:r>
              <a:rPr lang="en-US" sz="2800" kern="100" dirty="0">
                <a:solidFill>
                  <a:schemeClr val="tx1">
                    <a:lumMod val="95000"/>
                  </a:schemeClr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ZARA</a:t>
            </a:r>
            <a:r>
              <a:rPr lang="he-IL" sz="2800" kern="10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ucida Sans Unicode" panose="020B0602030504020204" pitchFamily="34" charset="0"/>
              </a:rPr>
              <a:t> היא רשת חנויות אופנה ספרדית בינלאומית . </a:t>
            </a:r>
            <a:endParaRPr lang="en-US" sz="2800" kern="100" dirty="0">
              <a:solidFill>
                <a:schemeClr val="tx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r" defTabSz="91440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</a:pPr>
            <a:endParaRPr lang="he-IL" sz="24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0488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02513F8-F078-7E10-240B-F2E12F071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237" y="500063"/>
            <a:ext cx="9153523" cy="857250"/>
          </a:xfrm>
        </p:spPr>
        <p:txBody>
          <a:bodyPr/>
          <a:lstStyle/>
          <a:p>
            <a:pPr algn="ctr"/>
            <a:r>
              <a:rPr lang="he-IL" sz="4400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63500" dir="5400000" algn="l" rotWithShape="0">
                    <a:prstClr val="black">
                      <a:alpha val="79449"/>
                    </a:prstClr>
                  </a:outerShdw>
                  <a:reflection endPos="0" dist="50800" dir="5400000" sy="-100000" algn="bl" rotWithShape="0"/>
                </a:effectLst>
                <a:latin typeface="Century Gothic" panose="020B0502020202020204" pitchFamily="34" charset="0"/>
                <a:cs typeface="Apple Chancery" panose="03020702040506060504" pitchFamily="66" charset="-79"/>
              </a:rPr>
              <a:t>מרכז עזרה</a:t>
            </a:r>
            <a:endParaRPr lang="he-IL" dirty="0"/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FCB0DC29-9D06-AFC0-9CD2-4B11A82111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0244651"/>
              </p:ext>
            </p:extLst>
          </p:nvPr>
        </p:nvGraphicFramePr>
        <p:xfrm>
          <a:off x="1371599" y="1357313"/>
          <a:ext cx="10544175" cy="5143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319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6549C4A-82E2-F038-EBE7-7D8303B3F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7462" y="685800"/>
            <a:ext cx="7443787" cy="800100"/>
          </a:xfrm>
        </p:spPr>
        <p:txBody>
          <a:bodyPr/>
          <a:lstStyle/>
          <a:p>
            <a:pPr algn="ctr"/>
            <a:r>
              <a:rPr lang="he-IL" sz="4400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63500" dir="5400000" algn="l" rotWithShape="0">
                    <a:prstClr val="black">
                      <a:alpha val="79449"/>
                    </a:prstClr>
                  </a:outerShdw>
                  <a:reflection endPos="0" dist="50800" dir="5400000" sy="-100000" algn="bl" rotWithShape="0"/>
                </a:effectLst>
                <a:latin typeface="Century Gothic" panose="020B0502020202020204" pitchFamily="34" charset="0"/>
                <a:cs typeface="Apple Chancery" panose="03020702040506060504" pitchFamily="66" charset="-79"/>
              </a:rPr>
              <a:t>חיפוש – מסך הבית</a:t>
            </a:r>
            <a:endParaRPr lang="he-IL" dirty="0"/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820921F2-1549-4EFF-E82D-2697C2BF86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3884397"/>
              </p:ext>
            </p:extLst>
          </p:nvPr>
        </p:nvGraphicFramePr>
        <p:xfrm>
          <a:off x="928689" y="1371600"/>
          <a:ext cx="10944224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52184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F76ABA8-5770-AF6F-38B4-BEA71A29C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5825"/>
          </a:xfrm>
        </p:spPr>
        <p:txBody>
          <a:bodyPr/>
          <a:lstStyle/>
          <a:p>
            <a:pPr algn="ctr"/>
            <a:r>
              <a:rPr lang="he-IL" sz="4400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63500" dir="5400000" algn="l" rotWithShape="0">
                    <a:prstClr val="black">
                      <a:alpha val="79449"/>
                    </a:prstClr>
                  </a:outerShdw>
                  <a:reflection endPos="0" dist="50800" dir="5400000" sy="-100000" algn="bl" rotWithShape="0"/>
                </a:effectLst>
                <a:latin typeface="Century Gothic" panose="020B0502020202020204" pitchFamily="34" charset="0"/>
                <a:cs typeface="Apple Chancery" panose="03020702040506060504" pitchFamily="66" charset="-79"/>
              </a:rPr>
              <a:t>חומרת הבאגים</a:t>
            </a:r>
            <a:endParaRPr lang="he-IL" dirty="0"/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6D8F057A-EBFB-29AD-AB01-F1E617520F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4881056"/>
              </p:ext>
            </p:extLst>
          </p:nvPr>
        </p:nvGraphicFramePr>
        <p:xfrm>
          <a:off x="1371599" y="1700213"/>
          <a:ext cx="10601325" cy="500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8215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00CD3DE-59A2-A331-1C4D-E0F4C457A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8912" y="685800"/>
            <a:ext cx="8243887" cy="914400"/>
          </a:xfrm>
        </p:spPr>
        <p:txBody>
          <a:bodyPr/>
          <a:lstStyle/>
          <a:p>
            <a:r>
              <a:rPr lang="he-IL" sz="4400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63500" dir="5400000" algn="l" rotWithShape="0">
                    <a:prstClr val="black">
                      <a:alpha val="79449"/>
                    </a:prstClr>
                  </a:outerShdw>
                  <a:reflection endPos="0" dist="50800" dir="5400000" sy="-100000" algn="bl" rotWithShape="0"/>
                </a:effectLst>
                <a:latin typeface="Century Gothic" panose="020B0502020202020204" pitchFamily="34" charset="0"/>
                <a:cs typeface="Apple Chancery" panose="03020702040506060504" pitchFamily="66" charset="-79"/>
              </a:rPr>
              <a:t>כמות בדיקות כוללת – </a:t>
            </a:r>
            <a:r>
              <a:rPr lang="he-IL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63500" dir="5400000" algn="l" rotWithShape="0">
                    <a:prstClr val="black">
                      <a:alpha val="79449"/>
                    </a:prstClr>
                  </a:outerShdw>
                  <a:reflection endPos="0" dist="50800" dir="5400000" sy="-100000" algn="bl" rotWithShape="0"/>
                </a:effectLst>
                <a:latin typeface="Century Gothic" panose="020B0502020202020204" pitchFamily="34" charset="0"/>
                <a:cs typeface="Apple Chancery" panose="03020702040506060504" pitchFamily="66" charset="-79"/>
              </a:rPr>
              <a:t>62</a:t>
            </a:r>
            <a:r>
              <a:rPr lang="he-IL" sz="4400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63500" dir="5400000" algn="l" rotWithShape="0">
                    <a:prstClr val="black">
                      <a:alpha val="79449"/>
                    </a:prstClr>
                  </a:outerShdw>
                  <a:reflection endPos="0" dist="50800" dir="5400000" sy="-100000" algn="bl" rotWithShape="0"/>
                </a:effectLst>
                <a:latin typeface="Century Gothic" panose="020B0502020202020204" pitchFamily="34" charset="0"/>
                <a:cs typeface="Apple Chancery" panose="03020702040506060504" pitchFamily="66" charset="-79"/>
              </a:rPr>
              <a:t> כולל עשן</a:t>
            </a:r>
            <a:endParaRPr lang="he-IL" dirty="0"/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89A79754-CD70-BAEC-DC98-EF3DCE8725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6301306"/>
              </p:ext>
            </p:extLst>
          </p:nvPr>
        </p:nvGraphicFramePr>
        <p:xfrm>
          <a:off x="1371600" y="1814513"/>
          <a:ext cx="10701338" cy="4757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57171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560DDF6-1A41-76A1-8CD7-094A999C2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sz="8000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63500" dir="5400000" algn="l" rotWithShape="0">
                    <a:prstClr val="black">
                      <a:alpha val="79449"/>
                    </a:prstClr>
                  </a:outerShdw>
                  <a:reflection endPos="0" dist="50800" dir="5400000" sy="-100000" algn="bl" rotWithShape="0"/>
                </a:effectLst>
                <a:latin typeface="Century Gothic" panose="020B0502020202020204" pitchFamily="34" charset="0"/>
                <a:cs typeface="Apple Chancery" panose="03020702040506060504" pitchFamily="66" charset="-79"/>
              </a:rPr>
              <a:t>סיכום</a:t>
            </a:r>
            <a:r>
              <a:rPr lang="he-IL" sz="9600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63500" dir="5400000" algn="l" rotWithShape="0">
                    <a:prstClr val="black">
                      <a:alpha val="79449"/>
                    </a:prstClr>
                  </a:outerShdw>
                  <a:reflection endPos="0" dist="50800" dir="5400000" sy="-100000" algn="bl" rotWithShape="0"/>
                </a:effectLst>
                <a:latin typeface="Century Gothic" panose="020B0502020202020204" pitchFamily="34" charset="0"/>
                <a:cs typeface="Apple Chancery" panose="03020702040506060504" pitchFamily="66" charset="-79"/>
              </a:rPr>
              <a:t> </a:t>
            </a:r>
            <a:r>
              <a:rPr lang="he-IL" sz="8000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63500" dir="5400000" algn="l" rotWithShape="0">
                    <a:prstClr val="black">
                      <a:alpha val="79449"/>
                    </a:prstClr>
                  </a:outerShdw>
                  <a:reflection endPos="0" dist="50800" dir="5400000" sy="-100000" algn="bl" rotWithShape="0"/>
                </a:effectLst>
                <a:latin typeface="Century Gothic" panose="020B0502020202020204" pitchFamily="34" charset="0"/>
                <a:cs typeface="Apple Chancery" panose="03020702040506060504" pitchFamily="66" charset="-79"/>
              </a:rPr>
              <a:t>הבדיקות</a:t>
            </a:r>
            <a:r>
              <a:rPr lang="he-IL" sz="9600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63500" dir="5400000" algn="l" rotWithShape="0">
                    <a:prstClr val="black">
                      <a:alpha val="79449"/>
                    </a:prstClr>
                  </a:outerShdw>
                  <a:reflection endPos="0" dist="50800" dir="5400000" sy="-100000" algn="bl" rotWithShape="0"/>
                </a:effectLst>
                <a:latin typeface="Century Gothic" panose="020B0502020202020204" pitchFamily="34" charset="0"/>
                <a:cs typeface="Apple Chancery" panose="03020702040506060504" pitchFamily="66" charset="-79"/>
              </a:rPr>
              <a:t> :</a:t>
            </a:r>
            <a:endParaRPr lang="he-IL" sz="6000" u="sng" dirty="0">
              <a:solidFill>
                <a:schemeClr val="accent2">
                  <a:lumMod val="75000"/>
                </a:schemeClr>
              </a:solidFill>
              <a:effectLst>
                <a:outerShdw blurRad="38100" dist="63500" dir="5400000" algn="l" rotWithShape="0">
                  <a:prstClr val="black">
                    <a:alpha val="79449"/>
                  </a:prstClr>
                </a:outerShdw>
                <a:reflection endPos="0" dist="50800" dir="5400000" sy="-100000" algn="bl" rotWithShape="0"/>
              </a:effectLst>
              <a:cs typeface="+mn-cs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8BFE30F-C4C3-4E5D-8B9F-3D2563588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0166" y="2587232"/>
            <a:ext cx="9603275" cy="3213493"/>
          </a:xfrm>
        </p:spPr>
        <p:txBody>
          <a:bodyPr>
            <a:normAutofit fontScale="85000" lnSpcReduction="10000"/>
          </a:bodyPr>
          <a:lstStyle/>
          <a:p>
            <a:pPr algn="r" rtl="1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e-IL" sz="3200" u="none" strike="noStrike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מספר תרחישי בדיקה שכתבתי והרצתי בפועל : 62 כולל עשן.</a:t>
            </a:r>
          </a:p>
          <a:p>
            <a:pPr algn="r" rtl="1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e-IL" sz="3200" u="none" strike="noStrike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מספר התרחישים שנכשלו: 3</a:t>
            </a:r>
          </a:p>
          <a:p>
            <a:pPr algn="r" rtl="1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e-IL" sz="3200" u="none" strike="noStrike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מספר התרחישים שעברו: 56</a:t>
            </a:r>
          </a:p>
          <a:p>
            <a:pPr algn="r" rtl="1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e-IL" sz="3200" u="none" strike="noStrike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מספר תרחישים שלא ניתן להריץ: 3</a:t>
            </a:r>
          </a:p>
        </p:txBody>
      </p:sp>
    </p:spTree>
    <p:extLst>
      <p:ext uri="{BB962C8B-B14F-4D97-AF65-F5344CB8AC3E}">
        <p14:creationId xmlns:p14="http://schemas.microsoft.com/office/powerpoint/2010/main" val="4196406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738991F-FB9A-DD4D-B295-ADE9CC6CD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7200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63500" dir="5400000" algn="l" rotWithShape="0">
                    <a:prstClr val="black">
                      <a:alpha val="79449"/>
                    </a:prstClr>
                  </a:outerShdw>
                  <a:reflection endPos="0" dist="50800" dir="5400000" sy="-100000" algn="bl" rotWithShape="0"/>
                </a:effectLst>
                <a:latin typeface="Century Gothic" panose="020B0502020202020204" pitchFamily="34" charset="0"/>
                <a:cs typeface="Apple Chancery" panose="03020702040506060504" pitchFamily="66" charset="-79"/>
              </a:rPr>
              <a:t>סיכום</a:t>
            </a:r>
            <a:r>
              <a:rPr lang="he-IL" sz="8800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63500" dir="5400000" algn="l" rotWithShape="0">
                    <a:prstClr val="black">
                      <a:alpha val="79449"/>
                    </a:prstClr>
                  </a:outerShdw>
                  <a:reflection endPos="0" dist="50800" dir="5400000" sy="-100000" algn="bl" rotWithShape="0"/>
                </a:effectLst>
                <a:latin typeface="Century Gothic" panose="020B0502020202020204" pitchFamily="34" charset="0"/>
                <a:cs typeface="Apple Chancery" panose="03020702040506060504" pitchFamily="66" charset="-79"/>
              </a:rPr>
              <a:t> </a:t>
            </a:r>
            <a:r>
              <a:rPr lang="he-IL" sz="7200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63500" dir="5400000" algn="l" rotWithShape="0">
                    <a:prstClr val="black">
                      <a:alpha val="79449"/>
                    </a:prstClr>
                  </a:outerShdw>
                  <a:reflection endPos="0" dist="50800" dir="5400000" sy="-100000" algn="bl" rotWithShape="0"/>
                </a:effectLst>
                <a:latin typeface="Century Gothic" panose="020B0502020202020204" pitchFamily="34" charset="0"/>
                <a:cs typeface="Apple Chancery" panose="03020702040506060504" pitchFamily="66" charset="-79"/>
              </a:rPr>
              <a:t>הבאגים</a:t>
            </a:r>
            <a:r>
              <a:rPr lang="he-IL" sz="8800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63500" dir="5400000" algn="l" rotWithShape="0">
                    <a:prstClr val="black">
                      <a:alpha val="79449"/>
                    </a:prstClr>
                  </a:outerShdw>
                  <a:reflection endPos="0" dist="50800" dir="5400000" sy="-100000" algn="bl" rotWithShape="0"/>
                </a:effectLst>
                <a:latin typeface="Century Gothic" panose="020B0502020202020204" pitchFamily="34" charset="0"/>
                <a:cs typeface="Apple Chancery" panose="03020702040506060504" pitchFamily="66" charset="-79"/>
              </a:rPr>
              <a:t> :</a:t>
            </a:r>
            <a:endParaRPr lang="he-IL" sz="8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9C5A74E-9085-742F-6B74-304B73781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29" y="2315769"/>
            <a:ext cx="9603275" cy="3856431"/>
          </a:xfrm>
        </p:spPr>
        <p:txBody>
          <a:bodyPr>
            <a:normAutofit fontScale="77500" lnSpcReduction="20000"/>
          </a:bodyPr>
          <a:lstStyle/>
          <a:p>
            <a:r>
              <a:rPr lang="he-IL" sz="29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כמות הבאגים שדווחו : 1</a:t>
            </a:r>
          </a:p>
          <a:p>
            <a:r>
              <a:rPr lang="he-IL" sz="29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חומרת באגים -</a:t>
            </a:r>
          </a:p>
          <a:p>
            <a:pPr marL="0" indent="0">
              <a:buNone/>
            </a:pPr>
            <a:r>
              <a:rPr lang="he-IL" sz="29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קריטי - 0</a:t>
            </a:r>
          </a:p>
          <a:p>
            <a:pPr marL="0" indent="0">
              <a:buNone/>
            </a:pPr>
            <a:r>
              <a:rPr lang="he-IL" sz="29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בינוני - 0</a:t>
            </a:r>
          </a:p>
          <a:p>
            <a:pPr marL="0" indent="0">
              <a:buNone/>
            </a:pPr>
            <a:r>
              <a:rPr lang="he-IL" sz="29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נמוך - 1</a:t>
            </a:r>
          </a:p>
          <a:p>
            <a:pPr marL="0" indent="0">
              <a:buNone/>
            </a:pPr>
            <a:r>
              <a:rPr lang="he-IL" sz="29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״בלוקר״ - 0</a:t>
            </a:r>
          </a:p>
          <a:p>
            <a:r>
              <a:rPr lang="he-IL" sz="29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באגים פתוחים : </a:t>
            </a:r>
            <a:r>
              <a:rPr lang="en-US" sz="29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1</a:t>
            </a:r>
            <a:endParaRPr lang="he-IL" sz="29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r>
              <a:rPr lang="he-IL" sz="29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באגים סגורים :</a:t>
            </a:r>
            <a:r>
              <a:rPr lang="en-US" sz="29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0 </a:t>
            </a:r>
            <a:endParaRPr lang="he-IL" sz="29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r>
              <a:rPr lang="he-IL" sz="29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באגים שדווחו : 1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8720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4348363-2240-1CA4-ECC8-EE20C5E29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he-IL" sz="7200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63500" dir="5400000" algn="l" rotWithShape="0">
                    <a:prstClr val="black">
                      <a:alpha val="79449"/>
                    </a:prstClr>
                  </a:outerShdw>
                  <a:reflection endPos="0" dist="50800" dir="5400000" sy="-100000" algn="bl" rotWithShape="0"/>
                </a:effectLst>
                <a:latin typeface="Century Gothic" panose="020B0502020202020204" pitchFamily="34" charset="0"/>
                <a:cs typeface="Apple Chancery" panose="03020702040506060504" pitchFamily="66" charset="-79"/>
              </a:rPr>
              <a:t>המסקנות :</a:t>
            </a:r>
            <a:endParaRPr lang="he-IL" sz="7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C1F83C2-73D9-1ED0-B525-182D6D269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0179" y="2502665"/>
            <a:ext cx="9603275" cy="3340921"/>
          </a:xfrm>
        </p:spPr>
        <p:txBody>
          <a:bodyPr>
            <a:normAutofit fontScale="85000" lnSpcReduction="10000"/>
          </a:bodyPr>
          <a:lstStyle/>
          <a:p>
            <a:pPr fontAlgn="base">
              <a:spcBef>
                <a:spcPts val="0"/>
              </a:spcBef>
            </a:pPr>
            <a:r>
              <a:rPr lang="he-IL" sz="2800" b="0" i="0" u="none" strike="noStrike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האם לקדם את הגרסה להתקנה אצל הלקוח או לא : כן , מכיוון שהגרסה תקינה, עם תקלה נמוכה אחת אשר קשורה להרשמה לאפליקציה.</a:t>
            </a:r>
            <a:endParaRPr lang="en-US" sz="2800" b="0" i="0" u="none" strike="noStrike" dirty="0">
              <a:effectLst/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endParaRPr lang="he-IL" sz="2800" b="0" i="0" u="none" strike="noStrike" dirty="0">
              <a:effectLst/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fontAlgn="base">
              <a:spcBef>
                <a:spcPts val="0"/>
              </a:spcBef>
              <a:spcAft>
                <a:spcPts val="1200"/>
              </a:spcAft>
            </a:pPr>
            <a:r>
              <a:rPr lang="he-IL" sz="2800" b="0" i="0" u="none" strike="noStrike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חוות דעת שלי לגבי המלצות להמשך : יש לתקן את הבאג שדווח.</a:t>
            </a:r>
            <a:endParaRPr lang="en-US" sz="2800" b="0" i="0" u="none" strike="noStrike" dirty="0">
              <a:effectLst/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0" indent="0" fontAlgn="base">
              <a:spcBef>
                <a:spcPts val="0"/>
              </a:spcBef>
              <a:spcAft>
                <a:spcPts val="1200"/>
              </a:spcAft>
              <a:buNone/>
            </a:pPr>
            <a:endParaRPr lang="he-IL" sz="2800" b="0" i="0" u="none" strike="noStrike" dirty="0">
              <a:effectLst/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fontAlgn="base">
              <a:spcBef>
                <a:spcPts val="0"/>
              </a:spcBef>
            </a:pPr>
            <a:r>
              <a:rPr lang="he-IL" sz="2800" b="0" i="0" u="none" strike="noStrike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קידום המוצר להתקנה תוך כדי הצהרה ללקוח על באגים ידועים ונושאים בעייתיים שיטופלו בגרסאות הבאות : אני ממליצה.</a:t>
            </a:r>
          </a:p>
        </p:txBody>
      </p:sp>
    </p:spTree>
    <p:extLst>
      <p:ext uri="{BB962C8B-B14F-4D97-AF65-F5344CB8AC3E}">
        <p14:creationId xmlns:p14="http://schemas.microsoft.com/office/powerpoint/2010/main" val="2806248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987D57-B6E9-CC72-E94E-0A96A653E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42975"/>
          </a:xfrm>
        </p:spPr>
        <p:txBody>
          <a:bodyPr/>
          <a:lstStyle/>
          <a:p>
            <a:pPr algn="ctr"/>
            <a:r>
              <a:rPr lang="he-IL" sz="4400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63500" dir="5400000" algn="l" rotWithShape="0">
                    <a:prstClr val="black">
                      <a:alpha val="79449"/>
                    </a:prstClr>
                  </a:outerShdw>
                  <a:reflection endPos="0" dist="50800" dir="5400000" sy="-100000" algn="bl" rotWithShape="0"/>
                </a:effectLst>
                <a:latin typeface="Century Gothic" panose="020B0502020202020204" pitchFamily="34" charset="0"/>
                <a:cs typeface="Apple Chancery" panose="03020702040506060504" pitchFamily="66" charset="-79"/>
              </a:rPr>
              <a:t>רמת בדיקה - עשן</a:t>
            </a:r>
            <a:endParaRPr lang="he-IL" dirty="0">
              <a:solidFill>
                <a:schemeClr val="accent2">
                  <a:lumMod val="7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C524197A-6DF6-CC0D-F077-52AF87B2E7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2753569"/>
              </p:ext>
            </p:extLst>
          </p:nvPr>
        </p:nvGraphicFramePr>
        <p:xfrm>
          <a:off x="1371600" y="1514475"/>
          <a:ext cx="10458450" cy="5200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95613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87AADB6-1ECC-5F89-C33E-93A91BF41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28688"/>
          </a:xfrm>
        </p:spPr>
        <p:txBody>
          <a:bodyPr/>
          <a:lstStyle/>
          <a:p>
            <a:pPr algn="ctr"/>
            <a:r>
              <a:rPr lang="he-IL" sz="4400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63500" dir="5400000" algn="l" rotWithShape="0">
                    <a:prstClr val="black">
                      <a:alpha val="79449"/>
                    </a:prstClr>
                  </a:outerShdw>
                  <a:reflection endPos="0" dist="50800" dir="5400000" sy="-100000" algn="bl" rotWithShape="0"/>
                </a:effectLst>
                <a:latin typeface="Century Gothic" panose="020B0502020202020204" pitchFamily="34" charset="0"/>
                <a:cs typeface="Apple Chancery" panose="03020702040506060504" pitchFamily="66" charset="-79"/>
              </a:rPr>
              <a:t>התחברות לאפליקציה</a:t>
            </a:r>
            <a:endParaRPr lang="he-IL" dirty="0"/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47170F51-9CC1-23BD-6C39-9B67276B0D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6887982"/>
              </p:ext>
            </p:extLst>
          </p:nvPr>
        </p:nvGraphicFramePr>
        <p:xfrm>
          <a:off x="1371600" y="1328738"/>
          <a:ext cx="10629900" cy="5372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26433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EC269D3-C4D7-5D71-37B4-CCE7CFA46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8812" y="528638"/>
            <a:ext cx="9043987" cy="757237"/>
          </a:xfrm>
        </p:spPr>
        <p:txBody>
          <a:bodyPr>
            <a:normAutofit/>
          </a:bodyPr>
          <a:lstStyle/>
          <a:p>
            <a:pPr algn="ctr"/>
            <a:r>
              <a:rPr lang="he-IL" sz="4400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63500" dir="5400000" algn="l" rotWithShape="0">
                    <a:prstClr val="black">
                      <a:alpha val="79449"/>
                    </a:prstClr>
                  </a:outerShdw>
                  <a:reflection endPos="0" dist="50800" dir="5400000" sy="-100000" algn="bl" rotWithShape="0"/>
                </a:effectLst>
                <a:latin typeface="Century Gothic" panose="020B0502020202020204" pitchFamily="34" charset="0"/>
                <a:cs typeface="Apple Chancery" panose="03020702040506060504" pitchFamily="66" charset="-79"/>
              </a:rPr>
              <a:t>הרשמה</a:t>
            </a:r>
            <a:endParaRPr lang="he-IL" dirty="0"/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345293D7-BA1D-B056-85B5-1002E84882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1345778"/>
              </p:ext>
            </p:extLst>
          </p:nvPr>
        </p:nvGraphicFramePr>
        <p:xfrm>
          <a:off x="1371600" y="1285875"/>
          <a:ext cx="10458450" cy="542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18171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1B3CA53-DE21-918E-D438-F5345D190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974" y="542925"/>
            <a:ext cx="8886825" cy="885825"/>
          </a:xfrm>
        </p:spPr>
        <p:txBody>
          <a:bodyPr/>
          <a:lstStyle/>
          <a:p>
            <a:pPr algn="ctr"/>
            <a:r>
              <a:rPr lang="he-IL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63500" dir="5400000" algn="l" rotWithShape="0">
                    <a:prstClr val="black">
                      <a:alpha val="79449"/>
                    </a:prstClr>
                  </a:outerShdw>
                  <a:reflection endPos="0" dist="50800" dir="5400000" sy="-100000" algn="bl" rotWithShape="0"/>
                </a:effectLst>
                <a:latin typeface="Century Gothic" panose="020B0502020202020204" pitchFamily="34" charset="0"/>
                <a:cs typeface="Apple Chancery" panose="03020702040506060504" pitchFamily="66" charset="-79"/>
              </a:rPr>
              <a:t>תפריט</a:t>
            </a:r>
            <a:endParaRPr lang="he-IL" dirty="0"/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2B013075-A47A-ADD2-F0B9-524C8145EC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2209509"/>
              </p:ext>
            </p:extLst>
          </p:nvPr>
        </p:nvGraphicFramePr>
        <p:xfrm>
          <a:off x="1371599" y="1428750"/>
          <a:ext cx="10501313" cy="5100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1407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682689A-D99A-1B19-096E-AE7B21822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42975"/>
          </a:xfrm>
        </p:spPr>
        <p:txBody>
          <a:bodyPr/>
          <a:lstStyle/>
          <a:p>
            <a:pPr algn="ctr"/>
            <a:r>
              <a:rPr lang="he-IL" sz="4400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63500" dir="5400000" algn="l" rotWithShape="0">
                    <a:prstClr val="black">
                      <a:alpha val="79449"/>
                    </a:prstClr>
                  </a:outerShdw>
                  <a:reflection endPos="0" dist="50800" dir="5400000" sy="-100000" algn="bl" rotWithShape="0"/>
                </a:effectLst>
                <a:latin typeface="Century Gothic" panose="020B0502020202020204" pitchFamily="34" charset="0"/>
                <a:cs typeface="Apple Chancery" panose="03020702040506060504" pitchFamily="66" charset="-79"/>
              </a:rPr>
              <a:t>סל קניות + מועדפים</a:t>
            </a:r>
            <a:endParaRPr lang="he-IL" dirty="0"/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68A662B6-6CD7-A7DF-5AF1-33666935A5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4680024"/>
              </p:ext>
            </p:extLst>
          </p:nvPr>
        </p:nvGraphicFramePr>
        <p:xfrm>
          <a:off x="1371600" y="1628775"/>
          <a:ext cx="10415588" cy="5000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29479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_15985008_TF10001072">
  <a:themeElements>
    <a:clrScheme name="חיתוך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חיתוך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חיתוך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985008_TF10001072" id="{8A91A2A8-A652-4844-9B93-BF542616E992}" vid="{D2807198-B86B-440A-9A03-304251280A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{044E2A6D-862D-9543-81CC-55C8DC01BA84}tf10001072</Template>
  <TotalTime>257</TotalTime>
  <Words>206</Words>
  <Application>Microsoft Macintosh PowerPoint</Application>
  <PresentationFormat>מסך רחב</PresentationFormat>
  <Paragraphs>46</Paragraphs>
  <Slides>13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Gothic</vt:lpstr>
      <vt:lpstr>Franklin Gothic Book</vt:lpstr>
      <vt:lpstr>Lucida Sans Unicode</vt:lpstr>
      <vt:lpstr>Optima</vt:lpstr>
      <vt:lpstr>Office_15985008_TF10001072</vt:lpstr>
      <vt:lpstr>פרויקט אישי .QA</vt:lpstr>
      <vt:lpstr>סיכום הבדיקות :</vt:lpstr>
      <vt:lpstr>סיכום הבאגים :</vt:lpstr>
      <vt:lpstr>המסקנות :</vt:lpstr>
      <vt:lpstr>רמת בדיקה - עשן</vt:lpstr>
      <vt:lpstr>התחברות לאפליקציה</vt:lpstr>
      <vt:lpstr>הרשמה</vt:lpstr>
      <vt:lpstr>תפריט</vt:lpstr>
      <vt:lpstr>סל קניות + מועדפים</vt:lpstr>
      <vt:lpstr>מרכז עזרה</vt:lpstr>
      <vt:lpstr>חיפוש – מסך הבית</vt:lpstr>
      <vt:lpstr>חומרת הבאגים</vt:lpstr>
      <vt:lpstr>כמות בדיקות כוללת – 62 כולל עשן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פרויקט אישי  .Qa</dc:title>
  <dc:creator>Microsoft Office User</dc:creator>
  <cp:lastModifiedBy>Microsoft Office User</cp:lastModifiedBy>
  <cp:revision>34</cp:revision>
  <dcterms:created xsi:type="dcterms:W3CDTF">2024-05-21T17:39:44Z</dcterms:created>
  <dcterms:modified xsi:type="dcterms:W3CDTF">2024-05-27T17:40:19Z</dcterms:modified>
</cp:coreProperties>
</file>