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2" r:id="rId16"/>
    <p:sldId id="271" r:id="rId17"/>
    <p:sldId id="270" r:id="rId18"/>
    <p:sldId id="273" r:id="rId19"/>
    <p:sldId id="276" r:id="rId20"/>
    <p:sldId id="275" r:id="rId21"/>
    <p:sldId id="27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59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A43778-1D4E-4E76-9CCA-029634232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BE3926B-A17E-4313-AA32-0B941F151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A418D70-2C93-494C-AD0F-CC42B530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1A8E-8329-4A20-87BC-0CDA954D887B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1F51F43-C78A-4440-800E-CB6BC555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AC93930-E7CB-474A-9CD1-2356C63C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A764-B754-42BD-94B2-BF65E0358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8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99D269-3549-4BFB-88A1-C54B7BBC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93B7B06-5B36-483C-B2DC-1D9FEEFFC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AB5BCFE-BD39-49C2-A322-C46D852E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1A8E-8329-4A20-87BC-0CDA954D887B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8BC6C1D-2BFB-4B2E-99B9-68AD53F7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2F535B2-519F-491F-BDD6-5A1F4EAF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A764-B754-42BD-94B2-BF65E0358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31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1A341344-25D1-4E7F-81A0-428696228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760FDBD-1BCC-4ADE-A92F-8E002379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3CF74E3-99F6-4941-BD7C-034AAD55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1A8E-8329-4A20-87BC-0CDA954D887B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31041F0-7C9E-4022-A83E-7383300E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E8E3D16-ADF7-4723-AB9D-E23625B2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A764-B754-42BD-94B2-BF65E0358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53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F99E9FD-48ED-49F0-B8BF-D400EFAE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22ED5B7-0C6E-4C6C-AA6B-4E5B5FADE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98A5436-3CA2-4F48-A0AF-7E35BD5A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1A8E-8329-4A20-87BC-0CDA954D887B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5BCB0C2-BC65-4F20-88EE-9C9BF966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F768DE6-464F-40BF-BC26-916C49B5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A764-B754-42BD-94B2-BF65E0358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48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10688D-4B58-4B33-815A-D4A70000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7A83791-0F60-4E81-AD79-CBF87FB03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80E2995-6145-4246-B7D7-C2EFE78B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1A8E-8329-4A20-87BC-0CDA954D887B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AEFA2D2-9835-40F5-A82B-E0A73E21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94E25E4-05A9-4358-81C7-522E47A8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A764-B754-42BD-94B2-BF65E0358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6C1694-AC7F-46FF-8B16-DD9CD329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FF0761B-DB32-4308-A7F1-232E3466C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8EC77F4-690D-4ED6-BD4B-89A9CFB94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E1CEC32-76DB-40E7-AFA0-7553D428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1A8E-8329-4A20-87BC-0CDA954D887B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AFD628D-C362-4565-B036-529AD4A1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A39A39F-849D-4D1D-A7FB-F20DA3A2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A764-B754-42BD-94B2-BF65E0358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24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F9F3AB-677A-4670-A153-A123AA5C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1E707F5-C261-4D93-996A-D3F07ECBA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4C47EC6-98BE-488D-9194-22880AFF1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3D0DF47-7017-44BF-9CCB-C22C9D684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CF291D9-F310-4405-B1CE-451D09D10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ABEDF73A-B569-43E6-BC85-D0781017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1A8E-8329-4A20-87BC-0CDA954D887B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5BB3F15-818D-44F1-B7AD-53234D39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6BB797AE-E24D-4316-A58E-D264B7B7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A764-B754-42BD-94B2-BF65E0358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23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FCC8F0-F6D6-4E07-84BE-9F89B57D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1DE951FD-A093-4ADE-A2CF-F97F91B0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1A8E-8329-4A20-87BC-0CDA954D887B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174FCB7-C154-4CE8-8D66-CBC1620D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C397205-02EB-47C2-9F1E-1DF1F609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A764-B754-42BD-94B2-BF65E0358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4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090BFCBE-D6E5-424C-BC6B-DEEC082A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1A8E-8329-4A20-87BC-0CDA954D887B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C301239-5D9B-459F-A400-C476FA8F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C2DC660-9F4A-43E6-9A4F-92BA1CA9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A764-B754-42BD-94B2-BF65E0358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75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0BCC81-60AD-4AF6-BE9A-275189AD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F8CC6AA-AC24-4620-BC2B-1832EDE6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520267E-8417-438D-9247-56187B0B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0F8F5D0-BDB3-47AD-AE27-0D93D824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1A8E-8329-4A20-87BC-0CDA954D887B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2E79A2F-8015-4DB2-AD3E-3693C58D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B438EA3-446B-48B2-A325-D44F4422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A764-B754-42BD-94B2-BF65E0358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5C361D-C6B5-4FE8-A614-46421FD0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28C700C3-FB40-4E0B-998B-FC55997F1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6BF94F9-71C0-46BA-9085-A029633A2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75A30A8-9613-42C7-BAD7-F34A1E3E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1A8E-8329-4A20-87BC-0CDA954D887B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BCDB9E3-207E-42CF-AEDC-CE637555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4CFBB5C-D0D7-49CC-88C7-8A406A56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A764-B754-42BD-94B2-BF65E0358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7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CD741D-E1C4-467E-B9A9-A7DCA643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CDB5D9E-81FF-452D-826B-29AA2B0E7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9F7900A-64C1-471C-A5C8-78C2777F3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1A8E-8329-4A20-87BC-0CDA954D887B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D7074E3-ECE9-4F07-8282-0D6A748E4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9DED9A-8464-4379-9384-180AFD97F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A764-B754-42BD-94B2-BF65E0358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07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493C29-139C-43FD-9988-F26D8937D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B931995-FC3A-4799-A2E5-A6F2B705B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внешний, здание, легкий, купол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xmlns="" id="{8F1E12C0-D726-4BA0-B4F2-2210389D5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07"/>
            <a:ext cx="12192000" cy="6871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AFB0697-00FB-479B-BDDE-0599A51CC3E6}"/>
              </a:ext>
            </a:extLst>
          </p:cNvPr>
          <p:cNvSpPr txBox="1"/>
          <p:nvPr/>
        </p:nvSpPr>
        <p:spPr>
          <a:xfrm>
            <a:off x="8555427" y="4611469"/>
            <a:ext cx="363657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Выполнили студенты гр.М3310:</a:t>
            </a:r>
          </a:p>
          <a:p>
            <a:r>
              <a:rPr lang="ru-RU" sz="2000" dirty="0">
                <a:solidFill>
                  <a:schemeClr val="bg1"/>
                </a:solidFill>
              </a:rPr>
              <a:t>Тарасова Анастасия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Галаева Анастасия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86E4EF-57B1-4230-BEEB-99C948AF0922}"/>
              </a:ext>
            </a:extLst>
          </p:cNvPr>
          <p:cNvSpPr txBox="1"/>
          <p:nvPr/>
        </p:nvSpPr>
        <p:spPr>
          <a:xfrm>
            <a:off x="3469191" y="2221817"/>
            <a:ext cx="6323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Построение модели структуры </a:t>
            </a:r>
          </a:p>
          <a:p>
            <a:r>
              <a:rPr lang="ru-RU" sz="3600" dirty="0">
                <a:solidFill>
                  <a:schemeClr val="bg1"/>
                </a:solidFill>
              </a:rPr>
              <a:t>информационной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42809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236D05F-A02E-4E62-8F14-2E08DBE77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9FA811-A4DD-44CA-BD81-493804AE2AF5}"/>
              </a:ext>
            </a:extLst>
          </p:cNvPr>
          <p:cNvSpPr txBox="1"/>
          <p:nvPr/>
        </p:nvSpPr>
        <p:spPr>
          <a:xfrm>
            <a:off x="2306320" y="111760"/>
            <a:ext cx="35953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Описание связей системы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410B886D-3C58-4B69-8DC7-5B8CD2020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55782"/>
              </p:ext>
            </p:extLst>
          </p:nvPr>
        </p:nvGraphicFramePr>
        <p:xfrm>
          <a:off x="380234" y="730580"/>
          <a:ext cx="5521429" cy="5627531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xmlns="" val="216471804"/>
                    </a:ext>
                  </a:extLst>
                </a:gridCol>
                <a:gridCol w="2899917">
                  <a:extLst>
                    <a:ext uri="{9D8B030D-6E8A-4147-A177-3AD203B41FA5}">
                      <a16:colId xmlns:a16="http://schemas.microsoft.com/office/drawing/2014/main" xmlns="" val="1032978325"/>
                    </a:ext>
                  </a:extLst>
                </a:gridCol>
                <a:gridCol w="2265912">
                  <a:extLst>
                    <a:ext uri="{9D8B030D-6E8A-4147-A177-3AD203B41FA5}">
                      <a16:colId xmlns:a16="http://schemas.microsoft.com/office/drawing/2014/main" xmlns="" val="2388455494"/>
                    </a:ext>
                  </a:extLst>
                </a:gridCol>
              </a:tblGrid>
              <a:tr h="88666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1</a:t>
                      </a:r>
                    </a:p>
                  </a:txBody>
                  <a:tcPr marL="8521" marR="8521" marT="5681" marB="56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данных о маршруте</a:t>
                      </a:r>
                    </a:p>
                  </a:txBody>
                  <a:tcPr marL="8521" marR="8521" marT="5681" marB="56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данных, содержащий информацию о маршруте обхода документов</a:t>
                      </a:r>
                    </a:p>
                  </a:txBody>
                  <a:tcPr marL="8521" marR="8521" marT="5681" marB="56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7565933"/>
                  </a:ext>
                </a:extLst>
              </a:tr>
              <a:tr h="1177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2</a:t>
                      </a:r>
                    </a:p>
                  </a:txBody>
                  <a:tcPr marL="8521" marR="8521" marT="5681" marB="56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пакетов данных о документах, которые были посещены сборщиком</a:t>
                      </a:r>
                    </a:p>
                  </a:txBody>
                  <a:tcPr marL="8521" marR="8521" marT="5681" marB="56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Документы различных форматов</a:t>
                      </a:r>
                    </a:p>
                  </a:txBody>
                  <a:tcPr marL="8521" marR="8521" marT="5681" marB="56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1190697"/>
                  </a:ext>
                </a:extLst>
              </a:tr>
              <a:tr h="1032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3</a:t>
                      </a:r>
                    </a:p>
                  </a:txBody>
                  <a:tcPr marL="8521" marR="8521" marT="5681" marB="56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пакетов данных о документах и информацией о них</a:t>
                      </a:r>
                    </a:p>
                  </a:txBody>
                  <a:tcPr marL="8521" marR="8521" marT="5681" marB="56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Пакеты данных, в которых содержится информация о найденных документах</a:t>
                      </a:r>
                    </a:p>
                  </a:txBody>
                  <a:tcPr marL="8521" marR="8521" marT="5681" marB="56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3072546"/>
                  </a:ext>
                </a:extLst>
              </a:tr>
              <a:tr h="1032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4</a:t>
                      </a:r>
                    </a:p>
                  </a:txBody>
                  <a:tcPr marL="8521" marR="8521" marT="5681" marB="56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пакетов данных с документами</a:t>
                      </a:r>
                    </a:p>
                  </a:txBody>
                  <a:tcPr marL="8521" marR="8521" marT="5681" marB="56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Пакеты данных, в которых содержится информация о найденных документах</a:t>
                      </a:r>
                    </a:p>
                  </a:txBody>
                  <a:tcPr marL="8521" marR="8521" marT="5681" marB="56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7193526"/>
                  </a:ext>
                </a:extLst>
              </a:tr>
              <a:tr h="1032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5</a:t>
                      </a:r>
                    </a:p>
                  </a:txBody>
                  <a:tcPr marL="8521" marR="8521" marT="5681" marB="56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пакетов данных с документами</a:t>
                      </a:r>
                    </a:p>
                  </a:txBody>
                  <a:tcPr marL="8521" marR="8521" marT="5681" marB="56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Пакеты данных, в которых содержится информация о найденных документах</a:t>
                      </a:r>
                    </a:p>
                  </a:txBody>
                  <a:tcPr marL="8521" marR="8521" marT="5681" marB="5681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6839189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xmlns="" id="{4FD04AE0-8826-41B1-9E18-D6BE21BBE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64888"/>
              </p:ext>
            </p:extLst>
          </p:nvPr>
        </p:nvGraphicFramePr>
        <p:xfrm>
          <a:off x="6096000" y="739800"/>
          <a:ext cx="5876034" cy="5677694"/>
        </p:xfrm>
        <a:graphic>
          <a:graphicData uri="http://schemas.openxmlformats.org/drawingml/2006/table">
            <a:tbl>
              <a:tblPr/>
              <a:tblGrid>
                <a:gridCol w="560636">
                  <a:extLst>
                    <a:ext uri="{9D8B030D-6E8A-4147-A177-3AD203B41FA5}">
                      <a16:colId xmlns:a16="http://schemas.microsoft.com/office/drawing/2014/main" xmlns="" val="4055280377"/>
                    </a:ext>
                  </a:extLst>
                </a:gridCol>
                <a:gridCol w="2903962">
                  <a:extLst>
                    <a:ext uri="{9D8B030D-6E8A-4147-A177-3AD203B41FA5}">
                      <a16:colId xmlns:a16="http://schemas.microsoft.com/office/drawing/2014/main" xmlns="" val="630083567"/>
                    </a:ext>
                  </a:extLst>
                </a:gridCol>
                <a:gridCol w="2411436">
                  <a:extLst>
                    <a:ext uri="{9D8B030D-6E8A-4147-A177-3AD203B41FA5}">
                      <a16:colId xmlns:a16="http://schemas.microsoft.com/office/drawing/2014/main" xmlns="" val="4154390501"/>
                    </a:ext>
                  </a:extLst>
                </a:gridCol>
              </a:tblGrid>
              <a:tr h="1024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6</a:t>
                      </a:r>
                    </a:p>
                  </a:txBody>
                  <a:tcPr marL="6367" marR="6367" marT="4244" marB="424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пакетов данных с документами на обработку</a:t>
                      </a:r>
                    </a:p>
                  </a:txBody>
                  <a:tcPr marL="6367" marR="6367" marT="4244" marB="424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Пакеты данных, в которых содержится информация о найденных документах</a:t>
                      </a:r>
                    </a:p>
                  </a:txBody>
                  <a:tcPr marL="6367" marR="6367" marT="4244" marB="424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6550259"/>
                  </a:ext>
                </a:extLst>
              </a:tr>
              <a:tr h="1135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7</a:t>
                      </a:r>
                    </a:p>
                  </a:txBody>
                  <a:tcPr marL="6367" marR="6367" marT="4244" marB="424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пакетов данных с документами, информацией о них и присвоенными им индексами</a:t>
                      </a:r>
                    </a:p>
                  </a:txBody>
                  <a:tcPr marL="6367" marR="6367" marT="4244" marB="424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Индексированные документы без разметки и данные о них</a:t>
                      </a:r>
                    </a:p>
                  </a:txBody>
                  <a:tcPr marL="6367" marR="6367" marT="4244" marB="424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6374111"/>
                  </a:ext>
                </a:extLst>
              </a:tr>
              <a:tr h="1135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8</a:t>
                      </a:r>
                    </a:p>
                  </a:txBody>
                  <a:tcPr marL="6367" marR="6367" marT="4244" marB="424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пакетов данных с документами, информацией о них и присвоенными им индексами</a:t>
                      </a:r>
                    </a:p>
                  </a:txBody>
                  <a:tcPr marL="6367" marR="6367" marT="4244" marB="424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Индексированные документы без разметки и данные о них</a:t>
                      </a:r>
                    </a:p>
                  </a:txBody>
                  <a:tcPr marL="6367" marR="6367" marT="4244" marB="424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74831574"/>
                  </a:ext>
                </a:extLst>
              </a:tr>
              <a:tr h="153290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9</a:t>
                      </a:r>
                    </a:p>
                  </a:txBody>
                  <a:tcPr marL="6367" marR="6367" marT="4244" marB="424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проиндексированных документов и извлеченных данных о них в поисковую БД; запрос на получение документов</a:t>
                      </a:r>
                    </a:p>
                  </a:txBody>
                  <a:tcPr marL="6367" marR="6367" marT="4244" marB="424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Индексированные документы без разметки и данные о них; SQL запрос</a:t>
                      </a:r>
                    </a:p>
                  </a:txBody>
                  <a:tcPr marL="6367" marR="6367" marT="4244" marB="424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5593728"/>
                  </a:ext>
                </a:extLst>
              </a:tr>
              <a:tr h="798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6367" marR="6367" marT="4244" marB="424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пакетных данных с документами из поисковой БД</a:t>
                      </a:r>
                    </a:p>
                  </a:txBody>
                  <a:tcPr marL="6367" marR="6367" marT="4244" marB="424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Индексированные документы без разметки и данные о них</a:t>
                      </a:r>
                    </a:p>
                  </a:txBody>
                  <a:tcPr marL="6367" marR="6367" marT="4244" marB="424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447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79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236D05F-A02E-4E62-8F14-2E08DBE77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62339F4B-1696-4906-B873-61DDA08E1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442366"/>
              </p:ext>
            </p:extLst>
          </p:nvPr>
        </p:nvGraphicFramePr>
        <p:xfrm>
          <a:off x="182881" y="676386"/>
          <a:ext cx="6035039" cy="5294835"/>
        </p:xfrm>
        <a:graphic>
          <a:graphicData uri="http://schemas.openxmlformats.org/drawingml/2006/table">
            <a:tbl>
              <a:tblPr/>
              <a:tblGrid>
                <a:gridCol w="361140">
                  <a:extLst>
                    <a:ext uri="{9D8B030D-6E8A-4147-A177-3AD203B41FA5}">
                      <a16:colId xmlns:a16="http://schemas.microsoft.com/office/drawing/2014/main" xmlns="" val="377442034"/>
                    </a:ext>
                  </a:extLst>
                </a:gridCol>
                <a:gridCol w="2846778">
                  <a:extLst>
                    <a:ext uri="{9D8B030D-6E8A-4147-A177-3AD203B41FA5}">
                      <a16:colId xmlns:a16="http://schemas.microsoft.com/office/drawing/2014/main" xmlns="" val="1122660170"/>
                    </a:ext>
                  </a:extLst>
                </a:gridCol>
                <a:gridCol w="2827121">
                  <a:extLst>
                    <a:ext uri="{9D8B030D-6E8A-4147-A177-3AD203B41FA5}">
                      <a16:colId xmlns:a16="http://schemas.microsoft.com/office/drawing/2014/main" xmlns="" val="1310050022"/>
                    </a:ext>
                  </a:extLst>
                </a:gridCol>
              </a:tblGrid>
              <a:tr h="63369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11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введенного пользователем запроса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данных, содержащий поисковой запрос 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4839176"/>
                  </a:ext>
                </a:extLst>
              </a:tr>
              <a:tr h="55996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12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введенного пользователем запроса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данных, содержащий поисковой запрос 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0879272"/>
                  </a:ext>
                </a:extLst>
              </a:tr>
              <a:tr h="909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13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введенного пользователем запроса для формирования подсказок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данных, содержащий поисковой запрос 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47579358"/>
                  </a:ext>
                </a:extLst>
              </a:tr>
              <a:tr h="45435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14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Запрос на получение подсказок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>
                          <a:effectLst/>
                        </a:rPr>
                        <a:t>SQL </a:t>
                      </a:r>
                      <a:r>
                        <a:rPr lang="ru-RU" sz="1700">
                          <a:effectLst/>
                        </a:rPr>
                        <a:t>запрос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5878841"/>
                  </a:ext>
                </a:extLst>
              </a:tr>
              <a:tr h="79619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15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пакета данных, содержащего подсказки к запросу пользователя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данных с подсказками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011818"/>
                  </a:ext>
                </a:extLst>
              </a:tr>
              <a:tr h="76119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16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пакета данных, содержащего подсказки к запросу пользователя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Пакет данных с подсказками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7551684"/>
                  </a:ext>
                </a:extLst>
              </a:tr>
              <a:tr h="1080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17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Запрос на получение поисковых запросов; запрос на добавление данных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dirty="0">
                          <a:effectLst/>
                        </a:rPr>
                        <a:t>SQL </a:t>
                      </a:r>
                      <a:r>
                        <a:rPr lang="ru-RU" sz="1700" dirty="0">
                          <a:effectLst/>
                        </a:rPr>
                        <a:t>запрос</a:t>
                      </a:r>
                    </a:p>
                  </a:txBody>
                  <a:tcPr marL="7085" marR="7085" marT="4724" marB="472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844399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CC2EA91D-CD2F-4B53-B09A-3BE0961C3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07138"/>
              </p:ext>
            </p:extLst>
          </p:nvPr>
        </p:nvGraphicFramePr>
        <p:xfrm>
          <a:off x="6316436" y="676386"/>
          <a:ext cx="5540284" cy="6027334"/>
        </p:xfrm>
        <a:graphic>
          <a:graphicData uri="http://schemas.openxmlformats.org/drawingml/2006/table">
            <a:tbl>
              <a:tblPr/>
              <a:tblGrid>
                <a:gridCol w="389164">
                  <a:extLst>
                    <a:ext uri="{9D8B030D-6E8A-4147-A177-3AD203B41FA5}">
                      <a16:colId xmlns:a16="http://schemas.microsoft.com/office/drawing/2014/main" xmlns="" val="3103984498"/>
                    </a:ext>
                  </a:extLst>
                </a:gridCol>
                <a:gridCol w="2555768">
                  <a:extLst>
                    <a:ext uri="{9D8B030D-6E8A-4147-A177-3AD203B41FA5}">
                      <a16:colId xmlns:a16="http://schemas.microsoft.com/office/drawing/2014/main" xmlns="" val="275536136"/>
                    </a:ext>
                  </a:extLst>
                </a:gridCol>
                <a:gridCol w="2595352">
                  <a:extLst>
                    <a:ext uri="{9D8B030D-6E8A-4147-A177-3AD203B41FA5}">
                      <a16:colId xmlns:a16="http://schemas.microsoft.com/office/drawing/2014/main" xmlns="" val="3315060402"/>
                    </a:ext>
                  </a:extLst>
                </a:gridCol>
              </a:tblGrid>
              <a:tr h="78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18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Передача пакета данных, содержащего все запросы пользователей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данных с поисковыми запросами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6761336"/>
                  </a:ext>
                </a:extLst>
              </a:tr>
              <a:tr h="43867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19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Передача запросов пользователей из базы запросов на обработку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данных с поисковыми запросами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0051047"/>
                  </a:ext>
                </a:extLst>
              </a:tr>
              <a:tr h="56481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20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в хранилище сформированных подсказок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Пакет данных, содержащий сформированные подсказки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1167738"/>
                  </a:ext>
                </a:extLst>
              </a:tr>
              <a:tr h="453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21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введенного пользователем запроса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Пакет данных, содержащий поисковой запрос 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8065721"/>
                  </a:ext>
                </a:extLst>
              </a:tr>
              <a:tr h="67571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22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введенного пользователем запроса на обработку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Пакет данных, содержащий поисковой запрос 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8044242"/>
                  </a:ext>
                </a:extLst>
              </a:tr>
              <a:tr h="67571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23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обработанных данных поискового запроса в поиск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данных, содержащий поисковой запрос и информации о нем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4041385"/>
                  </a:ext>
                </a:extLst>
              </a:tr>
              <a:tr h="67571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24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обработанных данных поискового запроса в поиск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Пакет данных, содержащий поисковой запрос и информации о нем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3151815"/>
                  </a:ext>
                </a:extLst>
              </a:tr>
              <a:tr h="67571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25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обработанных данных поискового запроса в поиск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Пакет данных, содержащий поисковой запрос и информации о нем</a:t>
                      </a:r>
                    </a:p>
                  </a:txBody>
                  <a:tcPr marL="6330" marR="6330" marT="4220" marB="422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403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32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236D05F-A02E-4E62-8F14-2E08DBE77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xmlns="" id="{2107533B-8573-4EC3-961E-DC2E0AAFE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60134"/>
              </p:ext>
            </p:extLst>
          </p:nvPr>
        </p:nvGraphicFramePr>
        <p:xfrm>
          <a:off x="172730" y="701040"/>
          <a:ext cx="5283199" cy="5510640"/>
        </p:xfrm>
        <a:graphic>
          <a:graphicData uri="http://schemas.openxmlformats.org/drawingml/2006/table">
            <a:tbl>
              <a:tblPr/>
              <a:tblGrid>
                <a:gridCol w="727325">
                  <a:extLst>
                    <a:ext uri="{9D8B030D-6E8A-4147-A177-3AD203B41FA5}">
                      <a16:colId xmlns:a16="http://schemas.microsoft.com/office/drawing/2014/main" xmlns="" val="292867373"/>
                    </a:ext>
                  </a:extLst>
                </a:gridCol>
                <a:gridCol w="2080954">
                  <a:extLst>
                    <a:ext uri="{9D8B030D-6E8A-4147-A177-3AD203B41FA5}">
                      <a16:colId xmlns:a16="http://schemas.microsoft.com/office/drawing/2014/main" xmlns="" val="779762435"/>
                    </a:ext>
                  </a:extLst>
                </a:gridCol>
                <a:gridCol w="2474920">
                  <a:extLst>
                    <a:ext uri="{9D8B030D-6E8A-4147-A177-3AD203B41FA5}">
                      <a16:colId xmlns:a16="http://schemas.microsoft.com/office/drawing/2014/main" xmlns="" val="2103365807"/>
                    </a:ext>
                  </a:extLst>
                </a:gridCol>
              </a:tblGrid>
              <a:tr h="95845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26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обработанных данных поискового запроса в поиск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данных, содержащий поисковой запрос и информации о нем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1392706"/>
                  </a:ext>
                </a:extLst>
              </a:tr>
              <a:tr h="95845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27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обработанных данных поискового запроса в поиск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данных, содержащий поисковой запрос и информации о нем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1942002"/>
                  </a:ext>
                </a:extLst>
              </a:tr>
              <a:tr h="76499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28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данных, удовлетворяющих запросу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данных, выданных поисковиком по запросу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5812292"/>
                  </a:ext>
                </a:extLst>
              </a:tr>
              <a:tr h="76499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29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данных, удовлетворяющих запросу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данных, выданных поисковиком по запросу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3621918"/>
                  </a:ext>
                </a:extLst>
              </a:tr>
              <a:tr h="76499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30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данных, удовлетворяющих запросу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данных, выданных поисковиком по запросу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9948986"/>
                  </a:ext>
                </a:extLst>
              </a:tr>
              <a:tr h="95845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31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данных, удовлетворяющих запросу, для ранжирования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Пакет данных, выданных поисковиком по запросу</a:t>
                      </a:r>
                    </a:p>
                  </a:txBody>
                  <a:tcPr marL="8745" marR="8745" marT="5830" marB="58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6457261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BA762D81-F8D5-4B3A-9189-D590844F4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43773"/>
              </p:ext>
            </p:extLst>
          </p:nvPr>
        </p:nvGraphicFramePr>
        <p:xfrm>
          <a:off x="5628639" y="673680"/>
          <a:ext cx="6628494" cy="5623506"/>
        </p:xfrm>
        <a:graphic>
          <a:graphicData uri="http://schemas.openxmlformats.org/drawingml/2006/table">
            <a:tbl>
              <a:tblPr/>
              <a:tblGrid>
                <a:gridCol w="912525">
                  <a:extLst>
                    <a:ext uri="{9D8B030D-6E8A-4147-A177-3AD203B41FA5}">
                      <a16:colId xmlns:a16="http://schemas.microsoft.com/office/drawing/2014/main" xmlns="" val="1372573924"/>
                    </a:ext>
                  </a:extLst>
                </a:gridCol>
                <a:gridCol w="2610841">
                  <a:extLst>
                    <a:ext uri="{9D8B030D-6E8A-4147-A177-3AD203B41FA5}">
                      <a16:colId xmlns:a16="http://schemas.microsoft.com/office/drawing/2014/main" xmlns="" val="1235914720"/>
                    </a:ext>
                  </a:extLst>
                </a:gridCol>
                <a:gridCol w="3105128">
                  <a:extLst>
                    <a:ext uri="{9D8B030D-6E8A-4147-A177-3AD203B41FA5}">
                      <a16:colId xmlns:a16="http://schemas.microsoft.com/office/drawing/2014/main" xmlns="" val="886459505"/>
                    </a:ext>
                  </a:extLst>
                </a:gridCol>
              </a:tblGrid>
              <a:tr h="1226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32</a:t>
                      </a:r>
                    </a:p>
                  </a:txBody>
                  <a:tcPr marL="6109" marR="6109" marT="4073" marB="407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информации для формирования краткой информации о материале, находящейся на странице сайта в результатах</a:t>
                      </a:r>
                    </a:p>
                  </a:txBody>
                  <a:tcPr marL="6109" marR="6109" marT="4073" marB="407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ранжированных документов, выданных поисковиком по запросу</a:t>
                      </a:r>
                    </a:p>
                  </a:txBody>
                  <a:tcPr marL="6109" marR="6109" marT="4073" marB="407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4116543"/>
                  </a:ext>
                </a:extLst>
              </a:tr>
              <a:tr h="979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33</a:t>
                      </a:r>
                    </a:p>
                  </a:txBody>
                  <a:tcPr marL="6109" marR="6109" marT="4073" marB="407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краткой информации о материале, находящемся на странице сайта в результатах</a:t>
                      </a:r>
                    </a:p>
                  </a:txBody>
                  <a:tcPr marL="6109" marR="6109" marT="4073" marB="407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ранжированных блоков с информацией о сайте в результате выдачи</a:t>
                      </a:r>
                    </a:p>
                  </a:txBody>
                  <a:tcPr marL="6109" marR="6109" marT="4073" marB="407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6455074"/>
                  </a:ext>
                </a:extLst>
              </a:tr>
              <a:tr h="86958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34</a:t>
                      </a:r>
                    </a:p>
                  </a:txBody>
                  <a:tcPr marL="6109" marR="6109" marT="4073" marB="407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сформированных результатов поиска</a:t>
                      </a:r>
                    </a:p>
                  </a:txBody>
                  <a:tcPr marL="6109" marR="6109" marT="4073" marB="407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ранжированных блоков с информацией о сайте в результате выдачи</a:t>
                      </a:r>
                    </a:p>
                  </a:txBody>
                  <a:tcPr marL="6109" marR="6109" marT="4073" marB="407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6611302"/>
                  </a:ext>
                </a:extLst>
              </a:tr>
              <a:tr h="136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35</a:t>
                      </a:r>
                    </a:p>
                  </a:txBody>
                  <a:tcPr marL="6109" marR="6109" marT="4073" marB="407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Передача сформированных результатов поиска; Передача сформированных подсказок к запросу</a:t>
                      </a:r>
                    </a:p>
                  </a:txBody>
                  <a:tcPr marL="6109" marR="6109" marT="4073" marB="407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Пакет ранжированных блоков с информацией о сайте в результате выдачи; Пакет данных с подсказками</a:t>
                      </a:r>
                    </a:p>
                  </a:txBody>
                  <a:tcPr marL="6109" marR="6109" marT="4073" marB="407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0855165"/>
                  </a:ext>
                </a:extLst>
              </a:tr>
              <a:tr h="75496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36</a:t>
                      </a:r>
                    </a:p>
                  </a:txBody>
                  <a:tcPr marL="6109" marR="6109" marT="4073" marB="407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Вывод результатов поиска; Вывод подсказок к запросу</a:t>
                      </a:r>
                    </a:p>
                  </a:txBody>
                  <a:tcPr marL="6109" marR="6109" marT="4073" marB="407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Пакет ранжированных блоков с информацией о сайте в результате выдачи; Пакет данных с подсказками</a:t>
                      </a:r>
                    </a:p>
                  </a:txBody>
                  <a:tcPr marL="6109" marR="6109" marT="4073" marB="407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786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67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236D05F-A02E-4E62-8F14-2E08DBE77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FFAFF63D-886E-4542-828F-03A2BA7C9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6878"/>
            <a:ext cx="12192000" cy="4424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35AFFF-4A30-4D5C-B73D-598B6FC7B8EA}"/>
              </a:ext>
            </a:extLst>
          </p:cNvPr>
          <p:cNvSpPr txBox="1"/>
          <p:nvPr/>
        </p:nvSpPr>
        <p:spPr>
          <a:xfrm>
            <a:off x="3789680" y="355600"/>
            <a:ext cx="2198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Матрица смежности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34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43C62EE-207A-43B9-A878-8CCCC43D6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71F5A05-161D-4D33-B522-0B43E9AD7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56" y="165036"/>
            <a:ext cx="9879724" cy="31352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B66D001-F396-42D8-BF96-5A4B7CBC2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0248"/>
            <a:ext cx="12192000" cy="31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1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43C62EE-207A-43B9-A878-8CCCC43D6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66F10BEB-BE3F-456E-882F-3D35BB2E4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796931"/>
            <a:ext cx="9905980" cy="312342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B5C3480-0A93-4E4C-8FDD-D9A7A481A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20359"/>
            <a:ext cx="12192000" cy="18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5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43C62EE-207A-43B9-A878-8CCCC43D6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12122FF2-8C45-4802-BAF0-237B985B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760" y="796931"/>
            <a:ext cx="9794220" cy="335405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CDE28B5-DC2B-4AC5-B246-62FE6EDF0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4157105"/>
            <a:ext cx="12110700" cy="17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3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43C62EE-207A-43B9-A878-8CCCC43D6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32510009-9B52-4FF2-89A7-EB3D3156B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60" y="888371"/>
            <a:ext cx="9946640" cy="335405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769ABAB-DFCA-4EE6-99E9-936058E67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42429"/>
            <a:ext cx="12192000" cy="155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30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43C62EE-207A-43B9-A878-8CCCC43D6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32510009-9B52-4FF2-89A7-EB3D3156B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40" y="938542"/>
            <a:ext cx="9946640" cy="33540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13B07CD-A41B-4549-AA9A-69BE9F623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92600"/>
            <a:ext cx="12192000" cy="9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5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43C62EE-207A-43B9-A878-8CCCC43D6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4ADD5128-99D9-4721-9DA4-FA518B2D7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8" y="1147647"/>
            <a:ext cx="8620121" cy="4562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9D05AE-5AB8-40DC-8684-D86DDC3DEDA1}"/>
              </a:ext>
            </a:extLst>
          </p:cNvPr>
          <p:cNvSpPr txBox="1"/>
          <p:nvPr/>
        </p:nvSpPr>
        <p:spPr>
          <a:xfrm>
            <a:off x="1036320" y="204497"/>
            <a:ext cx="3463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Функциональная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169730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CB6A8CC1-51BB-491B-B4A6-8AFC8D0A3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F9559F-033D-4BF6-B269-880E02E96A59}"/>
              </a:ext>
            </a:extLst>
          </p:cNvPr>
          <p:cNvSpPr txBox="1"/>
          <p:nvPr/>
        </p:nvSpPr>
        <p:spPr>
          <a:xfrm>
            <a:off x="637628" y="869933"/>
            <a:ext cx="1174040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построения модели информационной системы нами выбрана поисковая система от компании Mail.Ru.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Широчайшие возможности поиска разнообразной информации в сети предоставляет не так давно появившаяся, но динамично развивающаяся бесплатная поисковая система go.mail.ru.</a:t>
            </a:r>
            <a:br>
              <a:rPr lang="ru-RU" dirty="0"/>
            </a:br>
            <a:r>
              <a:rPr lang="ru-RU" dirty="0"/>
              <a:t>Эта поисковая система была создана как один из сервисов команды Mail.Ru, главным проектом которой является электронная почта. Раньше этот поисковик был похож на Яндекс, потому что работал с его базой. Сейчас он развивается на базе экспериментальной системы </a:t>
            </a:r>
            <a:r>
              <a:rPr lang="ru-RU" dirty="0" err="1"/>
              <a:t>Gogo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Довольно молодая, но стремительно набирающая популярность поисковая система go.mail.ru – эффективное и рациональное средство получения необходимой информации, видеороликов, изображений, изначально предназначавшееся для аудитории проекта mail.ru, но постепенно ставшее самостоятельным сервисом.</a:t>
            </a:r>
            <a:br>
              <a:rPr lang="ru-RU" dirty="0"/>
            </a:br>
            <a:r>
              <a:rPr lang="ru-RU" dirty="0"/>
              <a:t>Ежемесячно 15 миллионов пользователей из 78 миллионной аудитории mail.ru осуществляют поиск в сети с помощью этого инструмента.</a:t>
            </a:r>
            <a:br>
              <a:rPr lang="ru-RU" dirty="0"/>
            </a:b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F1C09D7-AB3C-4230-9B63-8DFF95621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88" y="1490449"/>
            <a:ext cx="7467424" cy="133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6AF3CAC-FB92-4930-8446-8EDFF1197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513333-B821-430E-8EFD-7A6DEB495418}"/>
              </a:ext>
            </a:extLst>
          </p:cNvPr>
          <p:cNvSpPr txBox="1"/>
          <p:nvPr/>
        </p:nvSpPr>
        <p:spPr>
          <a:xfrm>
            <a:off x="201448" y="890927"/>
            <a:ext cx="1186568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Вывод:</a:t>
            </a:r>
          </a:p>
          <a:p>
            <a:endParaRPr lang="ru-RU" dirty="0"/>
          </a:p>
          <a:p>
            <a:r>
              <a:rPr lang="ru-RU" dirty="0"/>
              <a:t>В лабораторной работе были построены две модели структуры поисковой системы . </a:t>
            </a:r>
            <a:endParaRPr lang="ru-RU" b="0" dirty="0">
              <a:effectLst/>
            </a:endParaRPr>
          </a:p>
          <a:p>
            <a:r>
              <a:rPr lang="ru-RU" b="0" dirty="0">
                <a:effectLst/>
              </a:rPr>
              <a:t/>
            </a:r>
            <a:br>
              <a:rPr lang="ru-RU" b="0" dirty="0">
                <a:effectLst/>
              </a:rPr>
            </a:br>
            <a:r>
              <a:rPr lang="ru-RU" dirty="0"/>
              <a:t>Первая модель отражает архитектуру системы на программно-техническом уровне. </a:t>
            </a:r>
          </a:p>
          <a:p>
            <a:r>
              <a:rPr lang="ru-RU" dirty="0"/>
              <a:t>В ней выделены в качестве элементов программные компоненты реализующие основные </a:t>
            </a:r>
          </a:p>
          <a:p>
            <a:r>
              <a:rPr lang="ru-RU" dirty="0"/>
              <a:t>информационные процессы: передачи, обработки и хранения информации. </a:t>
            </a:r>
          </a:p>
          <a:p>
            <a:r>
              <a:rPr lang="ru-RU" dirty="0"/>
              <a:t>Связями между элементами выступают потоки данных, передаваемых между элементами.</a:t>
            </a:r>
            <a:endParaRPr lang="ru-RU" b="0" dirty="0">
              <a:effectLst/>
            </a:endParaRPr>
          </a:p>
          <a:p>
            <a:r>
              <a:rPr lang="ru-RU" b="0" dirty="0">
                <a:effectLst/>
              </a:rPr>
              <a:t/>
            </a:r>
            <a:br>
              <a:rPr lang="ru-RU" b="0" dirty="0">
                <a:effectLst/>
              </a:rPr>
            </a:br>
            <a:r>
              <a:rPr lang="ru-RU" dirty="0"/>
              <a:t>Вторая модель – функциональная. Функциональная модель отображает функциональную структуру информационной</a:t>
            </a:r>
          </a:p>
          <a:p>
            <a:r>
              <a:rPr lang="ru-RU" dirty="0"/>
              <a:t> системы, </a:t>
            </a:r>
            <a:r>
              <a:rPr lang="ru-RU" dirty="0" err="1"/>
              <a:t>т.е</a:t>
            </a:r>
            <a:r>
              <a:rPr lang="ru-RU" dirty="0"/>
              <a:t> производимые в ней действия и связи между этими действиями. </a:t>
            </a:r>
          </a:p>
          <a:p>
            <a:r>
              <a:rPr lang="ru-RU" dirty="0"/>
              <a:t>Блоки данной модели олицетворяют собой функции рассматриваемой системы </a:t>
            </a:r>
          </a:p>
          <a:p>
            <a:r>
              <a:rPr lang="ru-RU" dirty="0"/>
              <a:t>(соблюдено требование стандарта называть блоки в глагольном наклонении). </a:t>
            </a:r>
          </a:p>
          <a:p>
            <a:r>
              <a:rPr lang="ru-RU" dirty="0"/>
              <a:t>Также каждая функция содержит 4 ключевых потока (вход, выход, механизм и управление).</a:t>
            </a:r>
            <a:endParaRPr lang="ru-RU" b="0" dirty="0">
              <a:effectLst/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38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внешний, здание, легкий, купол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xmlns="" id="{7DCD60B8-9D93-4908-8630-5F015ACC9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329297-C279-4972-954A-32BDAA92DCAC}"/>
              </a:ext>
            </a:extLst>
          </p:cNvPr>
          <p:cNvSpPr txBox="1"/>
          <p:nvPr/>
        </p:nvSpPr>
        <p:spPr>
          <a:xfrm>
            <a:off x="3708400" y="2721114"/>
            <a:ext cx="5062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9994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B75110D2-5F25-45FF-9391-2DD61F32C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"/>
          <a:stretch/>
        </p:blipFill>
        <p:spPr>
          <a:xfrm>
            <a:off x="4436417" y="-73572"/>
            <a:ext cx="7755583" cy="6931572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8F4889-0B9F-422C-9392-E7B0E8B7C3AF}"/>
              </a:ext>
            </a:extLst>
          </p:cNvPr>
          <p:cNvSpPr txBox="1"/>
          <p:nvPr/>
        </p:nvSpPr>
        <p:spPr>
          <a:xfrm>
            <a:off x="168165" y="2167759"/>
            <a:ext cx="4268252" cy="252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Графическое</a:t>
            </a:r>
            <a:r>
              <a:rPr lang="en-US" sz="2400" dirty="0"/>
              <a:t> </a:t>
            </a:r>
            <a:r>
              <a:rPr lang="en-US" sz="2400" dirty="0" err="1"/>
              <a:t>представление</a:t>
            </a:r>
            <a:r>
              <a:rPr lang="en-US" sz="2400" dirty="0"/>
              <a:t> </a:t>
            </a:r>
            <a:r>
              <a:rPr lang="en-US" sz="2400" dirty="0" err="1"/>
              <a:t>модели</a:t>
            </a:r>
            <a:r>
              <a:rPr lang="en-US" sz="2400" dirty="0"/>
              <a:t> </a:t>
            </a:r>
            <a:r>
              <a:rPr lang="en-US" sz="2400" dirty="0" err="1"/>
              <a:t>структуры</a:t>
            </a:r>
            <a:r>
              <a:rPr lang="en-US" sz="2400" dirty="0"/>
              <a:t> </a:t>
            </a:r>
            <a:r>
              <a:rPr lang="en-US" sz="2400" dirty="0" err="1"/>
              <a:t>как</a:t>
            </a:r>
            <a:r>
              <a:rPr lang="en-US" sz="2400" dirty="0"/>
              <a:t> </a:t>
            </a:r>
            <a:r>
              <a:rPr lang="en-US" sz="2400" dirty="0" err="1"/>
              <a:t>ориентированного</a:t>
            </a:r>
            <a:r>
              <a:rPr lang="en-US" sz="2400" dirty="0"/>
              <a:t> </a:t>
            </a:r>
            <a:r>
              <a:rPr lang="en-US" sz="2400" dirty="0" err="1"/>
              <a:t>графа</a:t>
            </a:r>
            <a:r>
              <a:rPr lang="en-US" sz="2400" dirty="0"/>
              <a:t>, </a:t>
            </a:r>
            <a:r>
              <a:rPr lang="en-US" sz="2400" dirty="0" err="1"/>
              <a:t>вершинами</a:t>
            </a:r>
            <a:r>
              <a:rPr lang="en-US" sz="2400" dirty="0"/>
              <a:t> </a:t>
            </a:r>
            <a:r>
              <a:rPr lang="en-US" sz="2400" dirty="0" err="1"/>
              <a:t>которогоявляются</a:t>
            </a:r>
            <a:r>
              <a:rPr lang="en-US" sz="2400" dirty="0"/>
              <a:t> </a:t>
            </a:r>
            <a:r>
              <a:rPr lang="en-US" sz="2400" dirty="0" err="1"/>
              <a:t>элементы</a:t>
            </a:r>
            <a:r>
              <a:rPr lang="en-US" sz="2400" dirty="0"/>
              <a:t> </a:t>
            </a:r>
            <a:r>
              <a:rPr lang="en-US" sz="2400" dirty="0" err="1"/>
              <a:t>системы,а</a:t>
            </a:r>
            <a:r>
              <a:rPr lang="en-US" sz="2400" dirty="0"/>
              <a:t> </a:t>
            </a:r>
            <a:r>
              <a:rPr lang="en-US" sz="2400" dirty="0" err="1"/>
              <a:t>дугами</a:t>
            </a:r>
            <a:r>
              <a:rPr lang="en-US" sz="2400" dirty="0"/>
              <a:t> – </a:t>
            </a:r>
            <a:r>
              <a:rPr lang="en-US" sz="2400" dirty="0" err="1"/>
              <a:t>связи</a:t>
            </a:r>
            <a:r>
              <a:rPr lang="en-US" sz="2400" dirty="0"/>
              <a:t> </a:t>
            </a:r>
            <a:r>
              <a:rPr lang="en-US" sz="2400" dirty="0" err="1"/>
              <a:t>между</a:t>
            </a:r>
            <a:r>
              <a:rPr lang="en-US" sz="2400" dirty="0"/>
              <a:t> </a:t>
            </a:r>
            <a:r>
              <a:rPr lang="en-US" sz="2400" dirty="0" err="1"/>
              <a:t>элементами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09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1CEE8ACC-566E-4C84-A549-313EC8890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8E6CEB-B416-404D-8EBB-8FBCAC2300FD}"/>
              </a:ext>
            </a:extLst>
          </p:cNvPr>
          <p:cNvSpPr txBox="1"/>
          <p:nvPr/>
        </p:nvSpPr>
        <p:spPr>
          <a:xfrm>
            <a:off x="2606564" y="157654"/>
            <a:ext cx="635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Описание элементов системы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xmlns="" id="{00C883E3-F510-4829-866B-5A7AC58B5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55069"/>
              </p:ext>
            </p:extLst>
          </p:nvPr>
        </p:nvGraphicFramePr>
        <p:xfrm>
          <a:off x="512029" y="972362"/>
          <a:ext cx="11167941" cy="5532595"/>
        </p:xfrm>
        <a:graphic>
          <a:graphicData uri="http://schemas.openxmlformats.org/drawingml/2006/table">
            <a:tbl>
              <a:tblPr/>
              <a:tblGrid>
                <a:gridCol w="2286952">
                  <a:extLst>
                    <a:ext uri="{9D8B030D-6E8A-4147-A177-3AD203B41FA5}">
                      <a16:colId xmlns:a16="http://schemas.microsoft.com/office/drawing/2014/main" xmlns="" val="705929495"/>
                    </a:ext>
                  </a:extLst>
                </a:gridCol>
                <a:gridCol w="4135569">
                  <a:extLst>
                    <a:ext uri="{9D8B030D-6E8A-4147-A177-3AD203B41FA5}">
                      <a16:colId xmlns:a16="http://schemas.microsoft.com/office/drawing/2014/main" xmlns="" val="2960248517"/>
                    </a:ext>
                  </a:extLst>
                </a:gridCol>
                <a:gridCol w="2458468">
                  <a:extLst>
                    <a:ext uri="{9D8B030D-6E8A-4147-A177-3AD203B41FA5}">
                      <a16:colId xmlns:a16="http://schemas.microsoft.com/office/drawing/2014/main" xmlns="" val="3114138267"/>
                    </a:ext>
                  </a:extLst>
                </a:gridCol>
                <a:gridCol w="2286952">
                  <a:extLst>
                    <a:ext uri="{9D8B030D-6E8A-4147-A177-3AD203B41FA5}">
                      <a16:colId xmlns:a16="http://schemas.microsoft.com/office/drawing/2014/main" xmlns="" val="4158600754"/>
                    </a:ext>
                  </a:extLst>
                </a:gridCol>
              </a:tblGrid>
              <a:tr h="24900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Название</a:t>
                      </a:r>
                      <a:br>
                        <a:rPr lang="ru-RU" sz="17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ru-RU" sz="17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элемента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Назначение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Тип</a:t>
                      </a:r>
                      <a:br>
                        <a:rPr lang="ru-RU" sz="17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ru-RU" sz="17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информационного</a:t>
                      </a:r>
                      <a:br>
                        <a:rPr lang="ru-RU" sz="17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ru-RU" sz="17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процесса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Принадлежность</a:t>
                      </a:r>
                      <a:br>
                        <a:rPr lang="ru-RU" sz="17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ru-RU" sz="17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подсистеме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7696030"/>
                  </a:ext>
                </a:extLst>
              </a:tr>
              <a:tr h="99056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взаимодействия с пользователем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Ввод запроса в строку поиска Вывод страницы с результатами поиска Вывод подсказок к запросу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Вход Выход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Подсистема взаимодействие с пользователем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1048"/>
                  </a:ext>
                </a:extLst>
              </a:tr>
              <a:tr h="148130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сетевого взаимодействия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Установление и поддержка сеанса связи для обмена пакетами данных, содержащими обрабатываемый поисковый запрос, его результат и подсказки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Подсистема взаимодействие с пользователем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78974"/>
                  </a:ext>
                </a:extLst>
              </a:tr>
              <a:tr h="1285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обработки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Процесс сканирования сайта, во время которого поисковая система получает информацию о страницах сайта, их адресах и содержании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Обработка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Подсистема индексации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5135016"/>
                  </a:ext>
                </a:extLst>
              </a:tr>
              <a:tr h="99056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сетевого взаимодействия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Установление и поддержка сеанса связи с поисковой базой данных для передачи пакетов данных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Подсистема индексации</a:t>
                      </a:r>
                    </a:p>
                  </a:txBody>
                  <a:tcPr marL="5936" marR="5936" marT="3957" marB="395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9904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72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649DA4E7-4AC5-4163-9246-5F590145B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xmlns="" id="{A752F43E-A741-4313-B434-3B23D8C41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984727"/>
              </p:ext>
            </p:extLst>
          </p:nvPr>
        </p:nvGraphicFramePr>
        <p:xfrm>
          <a:off x="497840" y="909050"/>
          <a:ext cx="11480799" cy="5466350"/>
        </p:xfrm>
        <a:graphic>
          <a:graphicData uri="http://schemas.openxmlformats.org/drawingml/2006/table">
            <a:tbl>
              <a:tblPr/>
              <a:tblGrid>
                <a:gridCol w="2351019">
                  <a:extLst>
                    <a:ext uri="{9D8B030D-6E8A-4147-A177-3AD203B41FA5}">
                      <a16:colId xmlns:a16="http://schemas.microsoft.com/office/drawing/2014/main" xmlns="" val="2716507120"/>
                    </a:ext>
                  </a:extLst>
                </a:gridCol>
                <a:gridCol w="4251424">
                  <a:extLst>
                    <a:ext uri="{9D8B030D-6E8A-4147-A177-3AD203B41FA5}">
                      <a16:colId xmlns:a16="http://schemas.microsoft.com/office/drawing/2014/main" xmlns="" val="1195141192"/>
                    </a:ext>
                  </a:extLst>
                </a:gridCol>
                <a:gridCol w="2527337">
                  <a:extLst>
                    <a:ext uri="{9D8B030D-6E8A-4147-A177-3AD203B41FA5}">
                      <a16:colId xmlns:a16="http://schemas.microsoft.com/office/drawing/2014/main" xmlns="" val="1428263078"/>
                    </a:ext>
                  </a:extLst>
                </a:gridCol>
                <a:gridCol w="2351019">
                  <a:extLst>
                    <a:ext uri="{9D8B030D-6E8A-4147-A177-3AD203B41FA5}">
                      <a16:colId xmlns:a16="http://schemas.microsoft.com/office/drawing/2014/main" xmlns="" val="919234778"/>
                    </a:ext>
                  </a:extLst>
                </a:gridCol>
              </a:tblGrid>
              <a:tr h="72607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обработки запросов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Анализ текста запроса: разбиение на слова, выделение из них ключевых, определение языка запроса и исправление ошибок. 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Обработка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Подсистема формирования результата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7307384"/>
                  </a:ext>
                </a:extLst>
              </a:tr>
              <a:tr h="105882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ранжирования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Выстраивание информации по рангу, то есть, какую информацию поисковая система будет показывать своим пользователям в первую очередь, а какую информацию помещать "рангом" ниже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Обработка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Подсистема формирования результата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2291960"/>
                  </a:ext>
                </a:extLst>
              </a:tr>
              <a:tr h="892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формирования блоков с информацией о сайте в результате выдачи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Представление пользователю краткой информации о материале, находящемся на странице сайта в результатах выдачи по заданному запросу, а так же оглавление и адрес сайта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Обработка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Подсистема формирования результата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5453345"/>
                  </a:ext>
                </a:extLst>
              </a:tr>
              <a:tr h="836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взаимодействия с подсистемой поиска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Установление и поддержка сеанса связи с подсистемой поиска для обмена пакетами данных, содержащими запрос на выборку полезных документов 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Подсистема формирования результата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0048352"/>
                  </a:ext>
                </a:extLst>
              </a:tr>
              <a:tr h="836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сетевого взаимодействия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Установление и поддержка сеанса связи для обмена пакетами данных, содержащими обрабатываемый поисковый запрос и результаты поиска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Подсистема формирования результата</a:t>
                      </a:r>
                    </a:p>
                  </a:txBody>
                  <a:tcPr marL="3851" marR="3851" marT="2567" marB="256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01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12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8C7D3016-D20C-47AF-B8DC-F921F5E7A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C395C7D2-F49A-4850-8DF7-7DA959FC2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72083"/>
              </p:ext>
            </p:extLst>
          </p:nvPr>
        </p:nvGraphicFramePr>
        <p:xfrm>
          <a:off x="426720" y="1286878"/>
          <a:ext cx="11186160" cy="4433296"/>
        </p:xfrm>
        <a:graphic>
          <a:graphicData uri="http://schemas.openxmlformats.org/drawingml/2006/table">
            <a:tbl>
              <a:tblPr/>
              <a:tblGrid>
                <a:gridCol w="2290683">
                  <a:extLst>
                    <a:ext uri="{9D8B030D-6E8A-4147-A177-3AD203B41FA5}">
                      <a16:colId xmlns:a16="http://schemas.microsoft.com/office/drawing/2014/main" xmlns="" val="1622888803"/>
                    </a:ext>
                  </a:extLst>
                </a:gridCol>
                <a:gridCol w="4142315">
                  <a:extLst>
                    <a:ext uri="{9D8B030D-6E8A-4147-A177-3AD203B41FA5}">
                      <a16:colId xmlns:a16="http://schemas.microsoft.com/office/drawing/2014/main" xmlns="" val="1395849391"/>
                    </a:ext>
                  </a:extLst>
                </a:gridCol>
                <a:gridCol w="2462479">
                  <a:extLst>
                    <a:ext uri="{9D8B030D-6E8A-4147-A177-3AD203B41FA5}">
                      <a16:colId xmlns:a16="http://schemas.microsoft.com/office/drawing/2014/main" xmlns="" val="3643687649"/>
                    </a:ext>
                  </a:extLst>
                </a:gridCol>
                <a:gridCol w="2290683">
                  <a:extLst>
                    <a:ext uri="{9D8B030D-6E8A-4147-A177-3AD203B41FA5}">
                      <a16:colId xmlns:a16="http://schemas.microsoft.com/office/drawing/2014/main" xmlns="" val="1253090073"/>
                    </a:ext>
                  </a:extLst>
                </a:gridCol>
              </a:tblGrid>
              <a:tr h="74599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обработки запросов</a:t>
                      </a:r>
                    </a:p>
                  </a:txBody>
                  <a:tcPr marL="7304" marR="7304" marT="4869" marB="48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Группировка и классификация запросов, формирования подсказок</a:t>
                      </a:r>
                    </a:p>
                  </a:txBody>
                  <a:tcPr marL="7304" marR="7304" marT="4869" marB="486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Обработка</a:t>
                      </a:r>
                    </a:p>
                  </a:txBody>
                  <a:tcPr marL="7304" marR="7304" marT="4869" marB="486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Подсистема формирования подсказок</a:t>
                      </a:r>
                    </a:p>
                  </a:txBody>
                  <a:tcPr marL="7304" marR="7304" marT="4869" marB="486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5511946"/>
                  </a:ext>
                </a:extLst>
              </a:tr>
              <a:tr h="74599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хранения подсказок</a:t>
                      </a:r>
                    </a:p>
                  </a:txBody>
                  <a:tcPr marL="7304" marR="7304" marT="4869" marB="48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Хранение готовых подсказок к запросам</a:t>
                      </a:r>
                    </a:p>
                  </a:txBody>
                  <a:tcPr marL="7304" marR="7304" marT="4869" marB="486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Хранение</a:t>
                      </a:r>
                    </a:p>
                  </a:txBody>
                  <a:tcPr marL="7304" marR="7304" marT="4869" marB="486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Подсистема формирования подсказок</a:t>
                      </a:r>
                    </a:p>
                  </a:txBody>
                  <a:tcPr marL="7304" marR="7304" marT="4869" marB="486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1977932"/>
                  </a:ext>
                </a:extLst>
              </a:tr>
              <a:tr h="1271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взаимодействия с базой запросов</a:t>
                      </a:r>
                    </a:p>
                  </a:txBody>
                  <a:tcPr marL="7304" marR="7304" marT="4869" marB="48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Установление и поддержка сеанса связи для обмена пакетами данных, содержащими все запросы пользователей.</a:t>
                      </a:r>
                    </a:p>
                  </a:txBody>
                  <a:tcPr marL="7304" marR="7304" marT="4869" marB="486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</a:t>
                      </a:r>
                    </a:p>
                  </a:txBody>
                  <a:tcPr marL="7304" marR="7304" marT="4869" marB="486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Подсистема формирования подсказок</a:t>
                      </a:r>
                    </a:p>
                  </a:txBody>
                  <a:tcPr marL="7304" marR="7304" marT="4869" marB="486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6654194"/>
                  </a:ext>
                </a:extLst>
              </a:tr>
              <a:tr h="1587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сетевого взаимодействия</a:t>
                      </a:r>
                    </a:p>
                  </a:txBody>
                  <a:tcPr marL="7304" marR="7304" marT="4869" marB="48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Установление и поддержка сеанса связи для обмена пакетами данных, содержащими запросы на предоставление поисковых подсказок и сами подсказки</a:t>
                      </a:r>
                    </a:p>
                  </a:txBody>
                  <a:tcPr marL="7304" marR="7304" marT="4869" marB="486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</a:t>
                      </a:r>
                    </a:p>
                  </a:txBody>
                  <a:tcPr marL="7304" marR="7304" marT="4869" marB="486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Подсистема формирования подсказок</a:t>
                      </a:r>
                    </a:p>
                  </a:txBody>
                  <a:tcPr marL="7304" marR="7304" marT="4869" marB="486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384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8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C13D299A-E3E6-4EDB-8A42-AD15E7219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xmlns="" id="{A5EB0BF2-447B-40CD-98D0-2E5FD87DB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0597"/>
              </p:ext>
            </p:extLst>
          </p:nvPr>
        </p:nvGraphicFramePr>
        <p:xfrm>
          <a:off x="538480" y="1016001"/>
          <a:ext cx="11277599" cy="4602480"/>
        </p:xfrm>
        <a:graphic>
          <a:graphicData uri="http://schemas.openxmlformats.org/drawingml/2006/table">
            <a:tbl>
              <a:tblPr/>
              <a:tblGrid>
                <a:gridCol w="2309408">
                  <a:extLst>
                    <a:ext uri="{9D8B030D-6E8A-4147-A177-3AD203B41FA5}">
                      <a16:colId xmlns:a16="http://schemas.microsoft.com/office/drawing/2014/main" xmlns="" val="2531384111"/>
                    </a:ext>
                  </a:extLst>
                </a:gridCol>
                <a:gridCol w="4176176">
                  <a:extLst>
                    <a:ext uri="{9D8B030D-6E8A-4147-A177-3AD203B41FA5}">
                      <a16:colId xmlns:a16="http://schemas.microsoft.com/office/drawing/2014/main" xmlns="" val="2403834164"/>
                    </a:ext>
                  </a:extLst>
                </a:gridCol>
                <a:gridCol w="2482607">
                  <a:extLst>
                    <a:ext uri="{9D8B030D-6E8A-4147-A177-3AD203B41FA5}">
                      <a16:colId xmlns:a16="http://schemas.microsoft.com/office/drawing/2014/main" xmlns="" val="1579168233"/>
                    </a:ext>
                  </a:extLst>
                </a:gridCol>
                <a:gridCol w="2309408">
                  <a:extLst>
                    <a:ext uri="{9D8B030D-6E8A-4147-A177-3AD203B41FA5}">
                      <a16:colId xmlns:a16="http://schemas.microsoft.com/office/drawing/2014/main" xmlns="" val="2630190025"/>
                    </a:ext>
                  </a:extLst>
                </a:gridCol>
              </a:tblGrid>
              <a:tr h="71391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обработки запросов</a:t>
                      </a:r>
                    </a:p>
                  </a:txBody>
                  <a:tcPr marL="7693" marR="7693" marT="5129" marB="512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Анализ запроса: определение геолокации, ключевых слов</a:t>
                      </a:r>
                    </a:p>
                  </a:txBody>
                  <a:tcPr marL="7693" marR="7693" marT="5129" marB="512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Обработка</a:t>
                      </a:r>
                    </a:p>
                  </a:txBody>
                  <a:tcPr marL="7693" marR="7693" marT="5129" marB="512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Подсистема поиска</a:t>
                      </a:r>
                    </a:p>
                  </a:txBody>
                  <a:tcPr marL="7693" marR="7693" marT="5129" marB="512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0454268"/>
                  </a:ext>
                </a:extLst>
              </a:tr>
              <a:tr h="1651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сетевого взаимодействия</a:t>
                      </a:r>
                    </a:p>
                  </a:txBody>
                  <a:tcPr marL="7693" marR="7693" marT="5129" marB="512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Установление и поддержка сеанса связи для обмена пакетами данных, содержащими обрабатываемый поисковый запрос и его результат</a:t>
                      </a:r>
                    </a:p>
                  </a:txBody>
                  <a:tcPr marL="7693" marR="7693" marT="5129" marB="512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</a:t>
                      </a:r>
                    </a:p>
                  </a:txBody>
                  <a:tcPr marL="7693" marR="7693" marT="5129" marB="512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Подсистема поиска</a:t>
                      </a:r>
                    </a:p>
                  </a:txBody>
                  <a:tcPr marL="7693" marR="7693" marT="5129" marB="512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8786482"/>
                  </a:ext>
                </a:extLst>
              </a:tr>
              <a:tr h="223722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взаимодействия с подсистемой формирования результатов</a:t>
                      </a:r>
                    </a:p>
                  </a:txBody>
                  <a:tcPr marL="7693" marR="7693" marT="5129" marB="512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Установление и поддержка сеанса связи с подсистемой формирования результатов для обмена пакетами данных, содержащими обрабатываемый поисковый запрос и его результат</a:t>
                      </a:r>
                    </a:p>
                  </a:txBody>
                  <a:tcPr marL="7693" marR="7693" marT="5129" marB="512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</a:t>
                      </a:r>
                    </a:p>
                  </a:txBody>
                  <a:tcPr marL="7693" marR="7693" marT="5129" marB="512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Подсистема поиска</a:t>
                      </a:r>
                    </a:p>
                  </a:txBody>
                  <a:tcPr marL="7693" marR="7693" marT="5129" marB="512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6226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00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30EBBA5A-F15A-48E3-8EC6-589591429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EDC9ED0C-273A-428B-B713-EA31E2A1C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343000"/>
              </p:ext>
            </p:extLst>
          </p:nvPr>
        </p:nvGraphicFramePr>
        <p:xfrm>
          <a:off x="436880" y="1026160"/>
          <a:ext cx="11186160" cy="4846321"/>
        </p:xfrm>
        <a:graphic>
          <a:graphicData uri="http://schemas.openxmlformats.org/drawingml/2006/table">
            <a:tbl>
              <a:tblPr/>
              <a:tblGrid>
                <a:gridCol w="2290680">
                  <a:extLst>
                    <a:ext uri="{9D8B030D-6E8A-4147-A177-3AD203B41FA5}">
                      <a16:colId xmlns:a16="http://schemas.microsoft.com/office/drawing/2014/main" xmlns="" val="2730144086"/>
                    </a:ext>
                  </a:extLst>
                </a:gridCol>
                <a:gridCol w="4142317">
                  <a:extLst>
                    <a:ext uri="{9D8B030D-6E8A-4147-A177-3AD203B41FA5}">
                      <a16:colId xmlns:a16="http://schemas.microsoft.com/office/drawing/2014/main" xmlns="" val="2289914215"/>
                    </a:ext>
                  </a:extLst>
                </a:gridCol>
                <a:gridCol w="2462483">
                  <a:extLst>
                    <a:ext uri="{9D8B030D-6E8A-4147-A177-3AD203B41FA5}">
                      <a16:colId xmlns:a16="http://schemas.microsoft.com/office/drawing/2014/main" xmlns="" val="3998442080"/>
                    </a:ext>
                  </a:extLst>
                </a:gridCol>
                <a:gridCol w="2290680">
                  <a:extLst>
                    <a:ext uri="{9D8B030D-6E8A-4147-A177-3AD203B41FA5}">
                      <a16:colId xmlns:a16="http://schemas.microsoft.com/office/drawing/2014/main" xmlns="" val="2398534784"/>
                    </a:ext>
                  </a:extLst>
                </a:gridCol>
              </a:tblGrid>
              <a:tr h="88463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построения маршрута </a:t>
                      </a:r>
                    </a:p>
                  </a:txBody>
                  <a:tcPr marL="9055" marR="9055" marT="6037" marB="60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Построение маршрута обхода документов в Интернете</a:t>
                      </a:r>
                    </a:p>
                  </a:txBody>
                  <a:tcPr marL="9055" marR="9055" marT="6037" marB="603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Обработка</a:t>
                      </a:r>
                    </a:p>
                  </a:txBody>
                  <a:tcPr marL="9055" marR="9055" marT="6037" marB="603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Подсистема сканирования</a:t>
                      </a:r>
                    </a:p>
                  </a:txBody>
                  <a:tcPr marL="9055" marR="9055" marT="6037" marB="603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46924845"/>
                  </a:ext>
                </a:extLst>
              </a:tr>
              <a:tr h="73933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обхода</a:t>
                      </a:r>
                    </a:p>
                  </a:txBody>
                  <a:tcPr marL="9055" marR="9055" marT="6037" marB="60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Обход документов по заданному маршруту</a:t>
                      </a:r>
                    </a:p>
                  </a:txBody>
                  <a:tcPr marL="9055" marR="9055" marT="6037" marB="603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Обработка</a:t>
                      </a:r>
                    </a:p>
                  </a:txBody>
                  <a:tcPr marL="9055" marR="9055" marT="6037" marB="603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Подсистема сканирования</a:t>
                      </a:r>
                    </a:p>
                  </a:txBody>
                  <a:tcPr marL="9055" marR="9055" marT="6037" marB="603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31022"/>
                  </a:ext>
                </a:extLst>
              </a:tr>
              <a:tr h="102994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сбора информации</a:t>
                      </a:r>
                    </a:p>
                  </a:txBody>
                  <a:tcPr marL="9055" marR="9055" marT="6037" marB="60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Процесс анализа документов: тематика, язык, метаданные и т.д.</a:t>
                      </a:r>
                    </a:p>
                  </a:txBody>
                  <a:tcPr marL="9055" marR="9055" marT="6037" marB="603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Обработка</a:t>
                      </a:r>
                    </a:p>
                  </a:txBody>
                  <a:tcPr marL="9055" marR="9055" marT="6037" marB="603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Подсистема сканирования</a:t>
                      </a:r>
                    </a:p>
                  </a:txBody>
                  <a:tcPr marL="9055" marR="9055" marT="6037" marB="603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88187799"/>
                  </a:ext>
                </a:extLst>
              </a:tr>
              <a:tr h="2192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Модуль сетевого взаимодействия</a:t>
                      </a:r>
                    </a:p>
                  </a:txBody>
                  <a:tcPr marL="9055" marR="9055" marT="6037" marB="60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Установление и поддержка сеанса связи для обмена пакетами данных, содержащими информацию о документах, найденный на просторе Интернета</a:t>
                      </a:r>
                    </a:p>
                  </a:txBody>
                  <a:tcPr marL="9055" marR="9055" marT="6037" marB="603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</a:t>
                      </a:r>
                    </a:p>
                  </a:txBody>
                  <a:tcPr marL="9055" marR="9055" marT="6037" marB="603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Подсистема сканирования</a:t>
                      </a:r>
                    </a:p>
                  </a:txBody>
                  <a:tcPr marL="9055" marR="9055" marT="6037" marB="603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1491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48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193572C8-A64E-436F-9A3D-F85F967EC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r="5" b="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9194B077-272F-427A-B9DF-FFC8F3224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69400"/>
              </p:ext>
            </p:extLst>
          </p:nvPr>
        </p:nvGraphicFramePr>
        <p:xfrm>
          <a:off x="314960" y="1127760"/>
          <a:ext cx="11348720" cy="5184428"/>
        </p:xfrm>
        <a:graphic>
          <a:graphicData uri="http://schemas.openxmlformats.org/drawingml/2006/table">
            <a:tbl>
              <a:tblPr/>
              <a:tblGrid>
                <a:gridCol w="2323971">
                  <a:extLst>
                    <a:ext uri="{9D8B030D-6E8A-4147-A177-3AD203B41FA5}">
                      <a16:colId xmlns:a16="http://schemas.microsoft.com/office/drawing/2014/main" xmlns="" val="3146235443"/>
                    </a:ext>
                  </a:extLst>
                </a:gridCol>
                <a:gridCol w="4202510">
                  <a:extLst>
                    <a:ext uri="{9D8B030D-6E8A-4147-A177-3AD203B41FA5}">
                      <a16:colId xmlns:a16="http://schemas.microsoft.com/office/drawing/2014/main" xmlns="" val="1009423071"/>
                    </a:ext>
                  </a:extLst>
                </a:gridCol>
                <a:gridCol w="2498268">
                  <a:extLst>
                    <a:ext uri="{9D8B030D-6E8A-4147-A177-3AD203B41FA5}">
                      <a16:colId xmlns:a16="http://schemas.microsoft.com/office/drawing/2014/main" xmlns="" val="3541598459"/>
                    </a:ext>
                  </a:extLst>
                </a:gridCol>
                <a:gridCol w="2323971">
                  <a:extLst>
                    <a:ext uri="{9D8B030D-6E8A-4147-A177-3AD203B41FA5}">
                      <a16:colId xmlns:a16="http://schemas.microsoft.com/office/drawing/2014/main" xmlns="" val="2349803490"/>
                    </a:ext>
                  </a:extLst>
                </a:gridCol>
              </a:tblGrid>
              <a:tr h="165976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Поисковая база данных</a:t>
                      </a:r>
                    </a:p>
                  </a:txBody>
                  <a:tcPr marL="12447" marR="12447" marT="8298" marB="829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Хранение всех проиндексированных документов и извлеченных данных о них</a:t>
                      </a:r>
                    </a:p>
                  </a:txBody>
                  <a:tcPr marL="12447" marR="12447" marT="8298" marB="829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Хранение</a:t>
                      </a:r>
                    </a:p>
                  </a:txBody>
                  <a:tcPr marL="12447" marR="12447" marT="8298" marB="829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Не входит в систему</a:t>
                      </a:r>
                    </a:p>
                  </a:txBody>
                  <a:tcPr marL="12447" marR="12447" marT="8298" marB="829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2921650"/>
                  </a:ext>
                </a:extLst>
              </a:tr>
              <a:tr h="2275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Среда передачи данных</a:t>
                      </a:r>
                    </a:p>
                  </a:txBody>
                  <a:tcPr marL="12447" marR="12447" marT="8298" marB="829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 пакетов данных и обмена потоками информации между подсистемами и элементами системы</a:t>
                      </a:r>
                    </a:p>
                  </a:txBody>
                  <a:tcPr marL="12447" marR="12447" marT="8298" marB="829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Передача</a:t>
                      </a:r>
                    </a:p>
                  </a:txBody>
                  <a:tcPr marL="12447" marR="12447" marT="8298" marB="829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Не входит в систему</a:t>
                      </a:r>
                    </a:p>
                  </a:txBody>
                  <a:tcPr marL="12447" marR="12447" marT="8298" marB="829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8790361"/>
                  </a:ext>
                </a:extLst>
              </a:tr>
              <a:tr h="124947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База запросов</a:t>
                      </a:r>
                    </a:p>
                  </a:txBody>
                  <a:tcPr marL="12447" marR="12447" marT="8298" marB="829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Хранение всех поисковых запросов от пользователей</a:t>
                      </a:r>
                    </a:p>
                  </a:txBody>
                  <a:tcPr marL="12447" marR="12447" marT="8298" marB="829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>
                          <a:effectLst/>
                        </a:rPr>
                        <a:t>Хранение</a:t>
                      </a:r>
                    </a:p>
                  </a:txBody>
                  <a:tcPr marL="12447" marR="12447" marT="8298" marB="829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700" dirty="0">
                          <a:effectLst/>
                        </a:rPr>
                        <a:t>Не входит в систему</a:t>
                      </a:r>
                    </a:p>
                  </a:txBody>
                  <a:tcPr marL="12447" marR="12447" marT="8298" marB="829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2370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7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1171</Words>
  <Application>Microsoft Office PowerPoint</Application>
  <PresentationFormat>Произвольный</PresentationFormat>
  <Paragraphs>235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Тарасова Анастасия Евгеньевна</dc:creator>
  <cp:lastModifiedBy>Demetrio</cp:lastModifiedBy>
  <cp:revision>3</cp:revision>
  <dcterms:created xsi:type="dcterms:W3CDTF">2018-10-10T06:31:19Z</dcterms:created>
  <dcterms:modified xsi:type="dcterms:W3CDTF">2018-10-16T17:12:49Z</dcterms:modified>
</cp:coreProperties>
</file>