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6" r:id="rId6"/>
    <p:sldId id="265" r:id="rId7"/>
    <p:sldId id="267" r:id="rId8"/>
    <p:sldId id="268" r:id="rId9"/>
    <p:sldId id="269" r:id="rId10"/>
    <p:sldId id="263" r:id="rId11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03" d="100"/>
          <a:sy n="103" d="100"/>
        </p:scale>
        <p:origin x="-165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A8ADFD5B-A66C-449C-B6E8-FB716D07777D}" type="datetimeFigureOut">
              <a:rPr lang="cs-CZ"/>
              <a:pPr/>
              <a:t>25.10.17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5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ru-RU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endParaRPr kumimoji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lang="ru-RU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ru-RU">
                <a:solidFill>
                  <a:srgbClr val="FFFFFF"/>
                </a:solidFill>
              </a:rPr>
              <a:pPr algn="ctr"/>
              <a:t>25.10.17</a:t>
            </a:fld>
            <a:endParaRPr kumimoji="0" lang="ru-RU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 eaLnBrk="1" latinLnBrk="0" hangingPunct="1">
              <a:defRPr kumimoji="0" lang="ru-RU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ru-RU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eaLnBrk="1" latinLnBrk="0" hangingPunct="1">
              <a:defRPr kumimoji="0" lang="ru-RU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ru-RU">
                <a:solidFill>
                  <a:schemeClr val="tx2"/>
                </a:solidFill>
              </a:rPr>
              <a:pPr/>
              <a:t>‹#›</a:t>
            </a:fld>
            <a:endParaRPr kumimoji="0" lang="ru-RU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 eaLnBrk="1" latinLnBrk="0" hangingPunct="1">
              <a:defRPr kumimoji="0" lang="ru-RU" cap="all" baseline="0"/>
            </a:lvl1pPr>
            <a:extLst/>
          </a:lstStyle>
          <a:p>
            <a:pPr eaLnBrk="1" latinLnBrk="0" hangingPunct="1"/>
            <a:endParaRPr kumimoji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endParaRPr kumimoji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cs-CZ"/>
              <a:pPr/>
              <a:t>25.10.17</a:t>
            </a:fld>
            <a:endParaRPr kumimoji="0" lang="ru-RU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ru-R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ru-RU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eaLnBrk="1" latinLnBrk="0" hangingPunct="1">
              <a:buNone/>
              <a:defRPr kumimoji="0" lang="ru-RU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ru-RU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ru-RU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eaLnBrk="1" latinLnBrk="0" hangingPunct="1">
              <a:buNone/>
              <a:defRPr kumimoji="0" lang="ru-RU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cs-CZ"/>
              <a:pPr/>
              <a:t>25.10.17</a:t>
            </a:fld>
            <a:endParaRPr kumimoji="0"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 eaLnBrk="1" latinLnBrk="0" hangingPunct="1">
              <a:defRPr kumimoji="0" lang="ru-RU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ru-RU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ru-RU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endParaRPr kumimoji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cs-CZ"/>
              <a:pPr/>
              <a:t>25.10.17</a:t>
            </a:fld>
            <a:endParaRPr kumimoji="0"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ru-R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 eaLnBrk="1" latinLnBrk="0" hangingPunct="1">
              <a:defRPr kumimoji="0" lang="ru-RU"/>
            </a:lvl1pPr>
            <a:extLst/>
          </a:lstStyle>
          <a:p>
            <a:pPr eaLnBrk="1" latinLnBrk="0" hangingPunct="1"/>
            <a:endParaRPr kumimoji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cs-CZ"/>
              <a:pPr/>
              <a:t>25.10.17</a:t>
            </a:fld>
            <a:endParaRPr kumimoji="0"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ru-R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ru-R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ru-RU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endParaRPr kumimoji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ru-RU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endParaRPr kumimoji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endParaRPr kumimoji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cs-CZ"/>
              <a:pPr/>
              <a:t>25.10.17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cs-CZ"/>
              <a:pPr/>
              <a:t>25.10.17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eaLnBrk="1" latinLnBrk="0" hangingPunct="1">
              <a:defRPr kumimoji="0" lang="ru-RU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ru-RU">
                <a:solidFill>
                  <a:schemeClr val="tx2"/>
                </a:solidFill>
              </a:rPr>
              <a:pPr/>
              <a:t>‹#›</a:t>
            </a:fld>
            <a:endParaRPr kumimoji="0" lang="ru-RU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 eaLnBrk="1" latinLnBrk="0" hangingPunct="1">
              <a:buNone/>
              <a:defRPr kumimoji="0" lang="ru-RU" sz="4200" b="0"/>
            </a:lvl1pPr>
            <a:extLst/>
          </a:lstStyle>
          <a:p>
            <a:pPr eaLnBrk="1" latinLnBrk="0" hangingPunct="1"/>
            <a:endParaRPr kumimoji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cs-CZ"/>
              <a:pPr/>
              <a:t>25.10.17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ru-RU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ru-RU">
                <a:solidFill>
                  <a:srgbClr val="FFFFFF"/>
                </a:solidFill>
              </a:rPr>
              <a:pPr/>
              <a:t>‹#›</a:t>
            </a:fld>
            <a:endParaRPr kumimoji="0" lang="ru-RU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ru-RU" sz="1800"/>
            </a:lvl1pPr>
            <a:lvl2pPr eaLnBrk="1" latinLnBrk="0" hangingPunct="1">
              <a:buNone/>
              <a:defRPr kumimoji="0" lang="ru-RU" sz="1200"/>
            </a:lvl2pPr>
            <a:lvl3pPr eaLnBrk="1" latinLnBrk="0" hangingPunct="1">
              <a:buNone/>
              <a:defRPr kumimoji="0" lang="ru-RU" sz="1000"/>
            </a:lvl3pPr>
            <a:lvl4pPr eaLnBrk="1" latinLnBrk="0" hangingPunct="1">
              <a:buNone/>
              <a:defRPr kumimoji="0" lang="ru-RU" sz="900"/>
            </a:lvl4pPr>
            <a:lvl5pPr eaLnBrk="1" latinLnBrk="0" hangingPunct="1">
              <a:buNone/>
              <a:defRPr kumimoji="0" lang="ru-RU" sz="900"/>
            </a:lvl5pPr>
            <a:extLst/>
          </a:lstStyle>
          <a:p>
            <a:pPr lvl="0" eaLnBrk="1" latinLnBrk="0" hangingPunct="1"/>
            <a:endParaRPr kumimoji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ru-RU" sz="3200"/>
            </a:lvl1pPr>
            <a:extLst/>
          </a:lstStyle>
          <a:p>
            <a:endParaRPr kumimoji="0"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ru-RU" sz="1700"/>
            </a:lvl1pPr>
            <a:lvl2pPr eaLnBrk="1" latinLnBrk="0" hangingPunct="1">
              <a:buFontTx/>
              <a:buNone/>
              <a:defRPr kumimoji="0" lang="ru-RU" sz="1200"/>
            </a:lvl2pPr>
            <a:lvl3pPr eaLnBrk="1" latinLnBrk="0" hangingPunct="1">
              <a:buFontTx/>
              <a:buNone/>
              <a:defRPr kumimoji="0" lang="ru-RU" sz="1000"/>
            </a:lvl3pPr>
            <a:lvl4pPr eaLnBrk="1" latinLnBrk="0" hangingPunct="1">
              <a:buFontTx/>
              <a:buNone/>
              <a:defRPr kumimoji="0" lang="ru-RU" sz="900"/>
            </a:lvl4pPr>
            <a:lvl5pPr eaLnBrk="1" latinLnBrk="0" hangingPunct="1">
              <a:buFontTx/>
              <a:buNone/>
              <a:defRPr kumimoji="0" lang="ru-RU" sz="900"/>
            </a:lvl5pPr>
            <a:extLst/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 eaLnBrk="1" latinLnBrk="0" hangingPunct="1">
              <a:buNone/>
              <a:defRPr kumimoji="0" lang="ru-RU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endParaRPr kumimoji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cs-CZ"/>
              <a:pPr/>
              <a:t>25.10.17</a:t>
            </a:fld>
            <a:endParaRPr kumimoji="0"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 eaLnBrk="1" latinLnBrk="0" hangingPunct="1">
              <a:defRPr kumimoji="0" lang="ru-RU" sz="2800"/>
            </a:lvl1pPr>
            <a:extLst/>
          </a:lstStyle>
          <a:p>
            <a:pPr algn="ctr"/>
            <a:fld id="{8F82E0A0-C266-4798-8C8F-B9F91E9DA37E}" type="slidenum">
              <a:rPr kumimoji="0" lang="ru-RU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ru-RU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kumimoji="0"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ru-RU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cs-CZ"/>
              <a:pPr/>
              <a:t>25.10.17</a:t>
            </a:fld>
            <a:endParaRPr kumimoji="0" lang="ru-RU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ru-RU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ru-RU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ru-RU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ru-R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ru-RU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ru-RU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ru-RU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ru-RU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ru-RU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ru-RU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ru-RU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ru-RU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ru-RU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7696200" cy="2717800"/>
          </a:xfrm>
        </p:spPr>
        <p:txBody>
          <a:bodyPr/>
          <a:lstStyle>
            <a:extLst/>
          </a:lstStyle>
          <a:p>
            <a:pPr algn="r"/>
            <a:r>
              <a:rPr lang="ru-RU" dirty="0" smtClean="0"/>
              <a:t>Ранжированный поиск по коллекции документов</a:t>
            </a:r>
            <a:endParaRPr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pPr algn="r"/>
            <a:r>
              <a:rPr lang="ru-RU" dirty="0" err="1" smtClean="0"/>
              <a:t>Инфопоиск</a:t>
            </a:r>
            <a:r>
              <a:rPr lang="ru-RU" dirty="0" smtClean="0"/>
              <a:t> осень 2017</a:t>
            </a:r>
          </a:p>
          <a:p>
            <a:pPr algn="r"/>
            <a:r>
              <a:rPr lang="ru-RU" dirty="0"/>
              <a:t>Мельник </a:t>
            </a:r>
            <a:r>
              <a:rPr lang="ru-RU" dirty="0" smtClean="0"/>
              <a:t>Анастасия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72533" y="629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5122" y="2367166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 smtClean="0"/>
              <a:t>Больше данных Богу данных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Смотреть на </a:t>
            </a:r>
            <a:r>
              <a:rPr lang="ru-RU" dirty="0" err="1" smtClean="0"/>
              <a:t>коллокации</a:t>
            </a:r>
            <a:endParaRPr lang="ru-RU" dirty="0"/>
          </a:p>
        </p:txBody>
      </p:sp>
      <p:pic>
        <p:nvPicPr>
          <p:cNvPr id="9" name="Изображение 8" descr="Unknow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81400"/>
            <a:ext cx="3848100" cy="210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dirty="0" smtClean="0"/>
              <a:t>1. </a:t>
            </a:r>
            <a:r>
              <a:rPr lang="ru-RU" dirty="0" err="1" smtClean="0"/>
              <a:t>Майним</a:t>
            </a:r>
            <a:r>
              <a:rPr lang="ru-RU" dirty="0" smtClean="0"/>
              <a:t> дату</a:t>
            </a:r>
            <a:endParaRPr lang="ru-RU" dirty="0"/>
          </a:p>
        </p:txBody>
      </p:sp>
      <p:pic>
        <p:nvPicPr>
          <p:cNvPr id="6" name="Содержимое 5" descr="новостной сайт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0" b="5640"/>
          <a:stretch>
            <a:fillRect/>
          </a:stretch>
        </p:blipFill>
        <p:spPr>
          <a:xfrm>
            <a:off x="228600" y="2271713"/>
            <a:ext cx="4876800" cy="3824287"/>
          </a:xfrm>
        </p:spPr>
      </p:pic>
      <p:sp>
        <p:nvSpPr>
          <p:cNvPr id="11" name="TextBox 10"/>
          <p:cNvSpPr txBox="1"/>
          <p:nvPr/>
        </p:nvSpPr>
        <p:spPr>
          <a:xfrm>
            <a:off x="4648200" y="2286000"/>
            <a:ext cx="42114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range(1, 101)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Сохранить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ую</a:t>
            </a:r>
            <a:r>
              <a:rPr lang="ru-RU" dirty="0" smtClean="0"/>
              <a:t> страницу новостей (</a:t>
            </a:r>
            <a:r>
              <a:rPr lang="en-US" dirty="0" smtClean="0"/>
              <a:t>re)</a:t>
            </a:r>
          </a:p>
          <a:p>
            <a:pPr marL="285750" indent="-285750">
              <a:buFont typeface="Arial"/>
              <a:buChar char="•"/>
            </a:pPr>
            <a:r>
              <a:rPr lang="ru-RU" dirty="0" err="1" smtClean="0"/>
              <a:t>Распарсить</a:t>
            </a:r>
            <a:r>
              <a:rPr lang="ru-RU" dirty="0" smtClean="0"/>
              <a:t> страницу супом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Найти все новостные блоки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Записать для каждого блока ссылку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Пройти по каждой ссылке</a:t>
            </a:r>
          </a:p>
          <a:p>
            <a:pPr marL="742950" lvl="1" indent="-285750">
              <a:buFont typeface="Courier New"/>
              <a:buChar char="o"/>
            </a:pPr>
            <a:r>
              <a:rPr lang="ru-RU" dirty="0" err="1" smtClean="0"/>
              <a:t>распарсить</a:t>
            </a:r>
            <a:r>
              <a:rPr lang="ru-RU" dirty="0" smtClean="0"/>
              <a:t> супом</a:t>
            </a:r>
          </a:p>
          <a:p>
            <a:pPr marL="742950" lvl="1" indent="-285750">
              <a:buFont typeface="Courier New"/>
              <a:buChar char="o"/>
            </a:pPr>
            <a:r>
              <a:rPr lang="ru-RU" dirty="0" smtClean="0"/>
              <a:t>записать текст</a:t>
            </a:r>
          </a:p>
          <a:p>
            <a:pPr marL="742950" lvl="1" indent="-285750">
              <a:buFont typeface="Courier New"/>
              <a:buChar char="o"/>
            </a:pPr>
            <a:r>
              <a:rPr lang="ru-RU" dirty="0" smtClean="0"/>
              <a:t>Записать мета-информацию</a:t>
            </a:r>
          </a:p>
          <a:p>
            <a:pPr marL="742950" lvl="1" indent="-285750">
              <a:buFont typeface="Courier New"/>
              <a:buChar char="o"/>
            </a:pPr>
            <a:r>
              <a:rPr lang="ru-RU" dirty="0" smtClean="0"/>
              <a:t>сохранить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8200" y="5791200"/>
            <a:ext cx="398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</a:t>
            </a:r>
            <a:r>
              <a:rPr lang="ru-RU" dirty="0" smtClean="0"/>
              <a:t>У времени не было единого формата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89500" y="530147"/>
            <a:ext cx="219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i</a:t>
            </a:r>
            <a:r>
              <a:rPr lang="en-US" dirty="0" smtClean="0">
                <a:solidFill>
                  <a:srgbClr val="558ED5"/>
                </a:solidFill>
              </a:rPr>
              <a:t>mport requests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import </a:t>
            </a:r>
            <a:r>
              <a:rPr lang="en-US" dirty="0" err="1" smtClean="0">
                <a:solidFill>
                  <a:srgbClr val="558ED5"/>
                </a:solidFill>
              </a:rPr>
              <a:t>BeatiufulSoup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endParaRPr lang="ru-RU" dirty="0">
              <a:solidFill>
                <a:srgbClr val="558ED5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2. </a:t>
            </a:r>
            <a:r>
              <a:rPr lang="ru-RU" sz="3600" dirty="0" smtClean="0"/>
              <a:t>Предобработка корпуса.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9495" y="2194560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 smtClean="0"/>
              <a:t>Коллекция документов -</a:t>
            </a:r>
            <a:r>
              <a:rPr lang="en-US" dirty="0" smtClean="0"/>
              <a:t>&gt; </a:t>
            </a:r>
            <a:r>
              <a:rPr lang="ru-RU" dirty="0" smtClean="0"/>
              <a:t>список </a:t>
            </a:r>
            <a:r>
              <a:rPr lang="ru-RU" dirty="0" err="1" smtClean="0"/>
              <a:t>триплов</a:t>
            </a:r>
            <a:r>
              <a:rPr lang="ru-RU" dirty="0" smtClean="0"/>
              <a:t> (ссылка, текст, заголовок)</a:t>
            </a:r>
          </a:p>
          <a:p>
            <a:pPr marL="285750" indent="-285750">
              <a:buFont typeface="Arial"/>
              <a:buChar char="•"/>
            </a:pPr>
            <a:r>
              <a:rPr lang="ru-RU" dirty="0" smtClean="0"/>
              <a:t>Список текстов -</a:t>
            </a:r>
            <a:r>
              <a:rPr lang="en-US" dirty="0" smtClean="0"/>
              <a:t>&gt;</a:t>
            </a:r>
            <a:r>
              <a:rPr lang="ru-RU" dirty="0" smtClean="0"/>
              <a:t> список обработанных текстов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5122" y="3094576"/>
            <a:ext cx="781927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Препроцессинг</a:t>
            </a:r>
            <a:r>
              <a:rPr lang="ru-RU" dirty="0" smtClean="0"/>
              <a:t> текста: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ru-RU" dirty="0" smtClean="0"/>
              <a:t>Убираем пунктуацию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558ED5"/>
                </a:solidFill>
              </a:rPr>
              <a:t>letter not in </a:t>
            </a:r>
            <a:r>
              <a:rPr lang="en-US" dirty="0" err="1" smtClean="0">
                <a:solidFill>
                  <a:srgbClr val="558ED5"/>
                </a:solidFill>
              </a:rPr>
              <a:t>string.punctuation</a:t>
            </a:r>
            <a:endParaRPr lang="en-US" dirty="0" smtClean="0">
              <a:solidFill>
                <a:srgbClr val="558ED5"/>
              </a:solidFill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ru-RU" dirty="0" smtClean="0"/>
              <a:t>Сделать все нижнего регистра</a:t>
            </a:r>
            <a:r>
              <a:rPr lang="ru-RU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text.lower</a:t>
            </a:r>
            <a:r>
              <a:rPr lang="en-US" dirty="0" smtClean="0">
                <a:solidFill>
                  <a:srgbClr val="558ED5"/>
                </a:solidFill>
              </a:rPr>
              <a:t>()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ru-RU" dirty="0" err="1" smtClean="0">
                <a:solidFill>
                  <a:srgbClr val="000000"/>
                </a:solidFill>
              </a:rPr>
              <a:t>Токенизировать</a:t>
            </a:r>
            <a:r>
              <a:rPr lang="ru-RU" dirty="0" smtClean="0">
                <a:solidFill>
                  <a:srgbClr val="000000"/>
                </a:solidFill>
              </a:rPr>
              <a:t> текст</a:t>
            </a:r>
            <a:r>
              <a:rPr lang="ru-RU" dirty="0" smtClean="0">
                <a:solidFill>
                  <a:srgbClr val="558ED5"/>
                </a:solidFill>
              </a:rPr>
              <a:t>		</a:t>
            </a:r>
            <a:r>
              <a:rPr lang="en-US" dirty="0" err="1" smtClean="0">
                <a:solidFill>
                  <a:srgbClr val="558ED5"/>
                </a:solidFill>
              </a:rPr>
              <a:t>word_tokenize</a:t>
            </a:r>
            <a:r>
              <a:rPr lang="en-US" dirty="0" smtClean="0">
                <a:solidFill>
                  <a:srgbClr val="558ED5"/>
                </a:solidFill>
              </a:rPr>
              <a:t>(text)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ru-RU" dirty="0" err="1" smtClean="0">
                <a:solidFill>
                  <a:srgbClr val="000000"/>
                </a:solidFill>
              </a:rPr>
              <a:t>Лемматизировать</a:t>
            </a:r>
            <a:r>
              <a:rPr lang="ru-RU" dirty="0" smtClean="0">
                <a:solidFill>
                  <a:srgbClr val="000000"/>
                </a:solidFill>
              </a:rPr>
              <a:t> лексемы</a:t>
            </a:r>
            <a:endParaRPr lang="en-US" dirty="0">
              <a:solidFill>
                <a:srgbClr val="000000"/>
              </a:solidFill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ru-RU" dirty="0" smtClean="0"/>
              <a:t>построить обратный индекс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0"/>
            <a:ext cx="227759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i</a:t>
            </a:r>
            <a:r>
              <a:rPr lang="en-US" dirty="0" smtClean="0">
                <a:solidFill>
                  <a:srgbClr val="558ED5"/>
                </a:solidFill>
              </a:rPr>
              <a:t>mport re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import string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import </a:t>
            </a:r>
            <a:r>
              <a:rPr lang="en-US" dirty="0" err="1" smtClean="0">
                <a:solidFill>
                  <a:srgbClr val="558ED5"/>
                </a:solidFill>
              </a:rPr>
              <a:t>nltk</a:t>
            </a:r>
            <a:endParaRPr lang="en-US" dirty="0" smtClean="0">
              <a:solidFill>
                <a:srgbClr val="558ED5"/>
              </a:solidFill>
            </a:endParaRPr>
          </a:p>
          <a:p>
            <a:r>
              <a:rPr lang="en-US" dirty="0" smtClean="0">
                <a:solidFill>
                  <a:srgbClr val="558ED5"/>
                </a:solidFill>
              </a:rPr>
              <a:t>import </a:t>
            </a:r>
            <a:r>
              <a:rPr lang="en-US" dirty="0" err="1" smtClean="0">
                <a:solidFill>
                  <a:srgbClr val="558ED5"/>
                </a:solidFill>
              </a:rPr>
              <a:t>word_tokenize</a:t>
            </a:r>
            <a:endParaRPr lang="en-US" dirty="0" smtClean="0">
              <a:solidFill>
                <a:srgbClr val="558ED5"/>
              </a:solidFill>
            </a:endParaRPr>
          </a:p>
          <a:p>
            <a:r>
              <a:rPr lang="en-US" dirty="0" smtClean="0">
                <a:solidFill>
                  <a:srgbClr val="558ED5"/>
                </a:solidFill>
              </a:rPr>
              <a:t>import pymorphy2</a:t>
            </a:r>
          </a:p>
          <a:p>
            <a:endParaRPr lang="en-US" dirty="0" smtClean="0">
              <a:solidFill>
                <a:srgbClr val="558ED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4572000"/>
            <a:ext cx="25186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</a:t>
            </a:r>
            <a:r>
              <a:rPr lang="ru-RU" dirty="0" smtClean="0"/>
              <a:t>Много всего для </a:t>
            </a:r>
            <a:r>
              <a:rPr lang="en-US" dirty="0" err="1" smtClean="0"/>
              <a:t>nlp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nltk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pymystem3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8000"/>
                </a:solidFill>
              </a:rPr>
              <a:t>pymorphy2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русский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pacy</a:t>
            </a:r>
          </a:p>
          <a:p>
            <a:pPr marL="285750" indent="-285750">
              <a:buFontTx/>
              <a:buChar char="-"/>
            </a:pPr>
            <a:r>
              <a:rPr lang="mr-IN" dirty="0" smtClean="0"/>
              <a:t>…</a:t>
            </a:r>
            <a:r>
              <a:rPr lang="en-US" dirty="0" smtClean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42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</a:t>
            </a:r>
            <a:r>
              <a:rPr lang="ru-RU" dirty="0" smtClean="0"/>
              <a:t>Сохранить обработанные тексты в </a:t>
            </a:r>
            <a:r>
              <a:rPr lang="en-US" dirty="0" smtClean="0"/>
              <a:t>pickle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5410200"/>
            <a:ext cx="229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pickle.dump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(data, file)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676400"/>
            <a:ext cx="141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i</a:t>
            </a:r>
            <a:r>
              <a:rPr lang="en-US" dirty="0" smtClean="0">
                <a:solidFill>
                  <a:srgbClr val="558ED5"/>
                </a:solidFill>
              </a:rPr>
              <a:t>mport pickle</a:t>
            </a:r>
            <a:endParaRPr lang="ru-RU" dirty="0">
              <a:solidFill>
                <a:srgbClr val="558ED5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8077200" cy="139700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sz="3600" dirty="0" smtClean="0"/>
              <a:t>3. </a:t>
            </a:r>
            <a:r>
              <a:rPr lang="ru-RU" sz="4400" dirty="0" smtClean="0"/>
              <a:t>Поиск</a:t>
            </a:r>
            <a:r>
              <a:rPr lang="en-US" sz="3600" dirty="0" smtClean="0"/>
              <a:t> (request, texts, </a:t>
            </a:r>
            <a:r>
              <a:rPr lang="en-US" sz="3600" dirty="0" err="1" smtClean="0"/>
              <a:t>index_reverse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362200"/>
            <a:ext cx="7357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Error!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3622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</a:t>
            </a:r>
            <a:r>
              <a:rPr lang="ru-RU" dirty="0"/>
              <a:t>П</a:t>
            </a:r>
            <a:r>
              <a:rPr lang="ru-RU" dirty="0" smtClean="0"/>
              <a:t>роверка на корректный ввод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7164" y="3020602"/>
            <a:ext cx="8043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</a:t>
            </a:r>
            <a:r>
              <a:rPr lang="ru-RU" dirty="0" err="1" smtClean="0"/>
              <a:t>Препроцессинг</a:t>
            </a:r>
            <a:r>
              <a:rPr lang="ru-RU" dirty="0" smtClean="0"/>
              <a:t> ввода + удаление стоп-слов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558ED5"/>
                </a:solidFill>
              </a:rPr>
              <a:t> not in </a:t>
            </a:r>
            <a:r>
              <a:rPr lang="en-US" dirty="0" err="1" smtClean="0">
                <a:solidFill>
                  <a:srgbClr val="558ED5"/>
                </a:solidFill>
              </a:rPr>
              <a:t>get_stop_words</a:t>
            </a:r>
            <a:r>
              <a:rPr lang="en-US" dirty="0" smtClean="0">
                <a:solidFill>
                  <a:srgbClr val="558ED5"/>
                </a:solidFill>
              </a:rPr>
              <a:t>('</a:t>
            </a:r>
            <a:r>
              <a:rPr lang="en-US" dirty="0" err="1" smtClean="0">
                <a:solidFill>
                  <a:srgbClr val="558ED5"/>
                </a:solidFill>
              </a:rPr>
              <a:t>ru</a:t>
            </a:r>
            <a:r>
              <a:rPr lang="en-US" dirty="0" smtClean="0">
                <a:solidFill>
                  <a:srgbClr val="558ED5"/>
                </a:solidFill>
              </a:rPr>
              <a:t>’)</a:t>
            </a:r>
            <a:endParaRPr lang="ru-RU" dirty="0" smtClean="0">
              <a:solidFill>
                <a:srgbClr val="558ED5"/>
              </a:solidFill>
            </a:endParaRPr>
          </a:p>
          <a:p>
            <a:endParaRPr lang="ru-RU" dirty="0">
              <a:solidFill>
                <a:srgbClr val="558ED5"/>
              </a:solidFill>
            </a:endParaRPr>
          </a:p>
          <a:p>
            <a:r>
              <a:rPr lang="ru-RU" dirty="0" smtClean="0">
                <a:solidFill>
                  <a:srgbClr val="558ED5"/>
                </a:solidFill>
              </a:rPr>
              <a:t>3. </a:t>
            </a:r>
            <a:r>
              <a:rPr lang="en-US" dirty="0" smtClean="0">
                <a:solidFill>
                  <a:srgbClr val="558ED5"/>
                </a:solidFill>
              </a:rPr>
              <a:t>for lemma in request:</a:t>
            </a:r>
          </a:p>
          <a:p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558ED5"/>
                </a:solidFill>
              </a:rPr>
              <a:t>        if lemma in </a:t>
            </a:r>
            <a:r>
              <a:rPr lang="en-US" dirty="0" err="1" smtClean="0">
                <a:solidFill>
                  <a:srgbClr val="558ED5"/>
                </a:solidFill>
              </a:rPr>
              <a:t>inderx_reverse</a:t>
            </a:r>
            <a:r>
              <a:rPr lang="en-US" dirty="0" smtClean="0">
                <a:solidFill>
                  <a:srgbClr val="558ED5"/>
                </a:solidFill>
              </a:rPr>
              <a:t>: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	return |= </a:t>
            </a:r>
            <a:r>
              <a:rPr lang="en-US" dirty="0" err="1" smtClean="0">
                <a:solidFill>
                  <a:srgbClr val="558ED5"/>
                </a:solidFill>
              </a:rPr>
              <a:t>index_reverse</a:t>
            </a:r>
            <a:r>
              <a:rPr lang="en-US" dirty="0" smtClean="0">
                <a:solidFill>
                  <a:srgbClr val="558ED5"/>
                </a:solidFill>
              </a:rPr>
              <a:t>[lemma]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8077200" cy="139700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3</a:t>
            </a:r>
            <a:r>
              <a:rPr lang="en-US" dirty="0"/>
              <a:t>*</a:t>
            </a:r>
            <a:r>
              <a:rPr lang="en-US" dirty="0" smtClean="0"/>
              <a:t>. </a:t>
            </a:r>
            <a:r>
              <a:rPr lang="ru-RU" dirty="0" smtClean="0"/>
              <a:t>Ранжированный </a:t>
            </a:r>
            <a:r>
              <a:rPr lang="ru-RU" dirty="0"/>
              <a:t>п</a:t>
            </a:r>
            <a:r>
              <a:rPr lang="ru-RU" dirty="0" smtClean="0"/>
              <a:t>оиск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362200"/>
            <a:ext cx="7357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Error!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3622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</a:t>
            </a:r>
            <a:r>
              <a:rPr lang="ru-RU" dirty="0"/>
              <a:t>П</a:t>
            </a:r>
            <a:r>
              <a:rPr lang="ru-RU" dirty="0" smtClean="0"/>
              <a:t>роверка на корректный ввод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7164" y="3020602"/>
            <a:ext cx="8043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</a:t>
            </a:r>
            <a:r>
              <a:rPr lang="ru-RU" dirty="0" err="1" smtClean="0"/>
              <a:t>Препроцессинг</a:t>
            </a:r>
            <a:r>
              <a:rPr lang="ru-RU" dirty="0" smtClean="0"/>
              <a:t> ввода + удаление стоп-слов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558ED5"/>
                </a:solidFill>
              </a:rPr>
              <a:t> not in </a:t>
            </a:r>
            <a:r>
              <a:rPr lang="en-US" dirty="0" err="1" smtClean="0">
                <a:solidFill>
                  <a:srgbClr val="558ED5"/>
                </a:solidFill>
              </a:rPr>
              <a:t>get_stop_words</a:t>
            </a:r>
            <a:r>
              <a:rPr lang="en-US" dirty="0" smtClean="0">
                <a:solidFill>
                  <a:srgbClr val="558ED5"/>
                </a:solidFill>
              </a:rPr>
              <a:t>('</a:t>
            </a:r>
            <a:r>
              <a:rPr lang="en-US" dirty="0" err="1" smtClean="0">
                <a:solidFill>
                  <a:srgbClr val="558ED5"/>
                </a:solidFill>
              </a:rPr>
              <a:t>ru</a:t>
            </a:r>
            <a:r>
              <a:rPr lang="en-US" dirty="0" smtClean="0">
                <a:solidFill>
                  <a:srgbClr val="558ED5"/>
                </a:solidFill>
              </a:rPr>
              <a:t>’)</a:t>
            </a:r>
            <a:endParaRPr lang="ru-RU" dirty="0" smtClean="0">
              <a:solidFill>
                <a:srgbClr val="558ED5"/>
              </a:solidFill>
            </a:endParaRPr>
          </a:p>
          <a:p>
            <a:endParaRPr lang="ru-RU" dirty="0">
              <a:solidFill>
                <a:srgbClr val="558ED5"/>
              </a:solidFill>
            </a:endParaRPr>
          </a:p>
          <a:p>
            <a:r>
              <a:rPr lang="ru-RU" dirty="0" smtClean="0">
                <a:solidFill>
                  <a:srgbClr val="558ED5"/>
                </a:solidFill>
              </a:rPr>
              <a:t>3. </a:t>
            </a:r>
            <a:r>
              <a:rPr lang="en-US" dirty="0" smtClean="0">
                <a:solidFill>
                  <a:srgbClr val="558ED5"/>
                </a:solidFill>
              </a:rPr>
              <a:t>for lemma in request:</a:t>
            </a:r>
          </a:p>
          <a:p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558ED5"/>
                </a:solidFill>
              </a:rPr>
              <a:t>        if lemma in </a:t>
            </a:r>
            <a:r>
              <a:rPr lang="en-US" dirty="0" err="1" smtClean="0">
                <a:solidFill>
                  <a:srgbClr val="558ED5"/>
                </a:solidFill>
              </a:rPr>
              <a:t>inderx_reverse</a:t>
            </a:r>
            <a:r>
              <a:rPr lang="en-US" dirty="0" smtClean="0">
                <a:solidFill>
                  <a:srgbClr val="558ED5"/>
                </a:solidFill>
              </a:rPr>
              <a:t>: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	return |= </a:t>
            </a:r>
            <a:r>
              <a:rPr lang="en-US" dirty="0" err="1" smtClean="0">
                <a:solidFill>
                  <a:srgbClr val="558ED5"/>
                </a:solidFill>
              </a:rPr>
              <a:t>index_reverse</a:t>
            </a:r>
            <a:r>
              <a:rPr lang="en-US" dirty="0" smtClean="0">
                <a:solidFill>
                  <a:srgbClr val="558ED5"/>
                </a:solidFill>
              </a:rPr>
              <a:t>[lemma]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4. Отсортировать </a:t>
            </a:r>
            <a:r>
              <a:rPr lang="en-US" dirty="0" smtClean="0">
                <a:solidFill>
                  <a:srgbClr val="000000"/>
                </a:solidFill>
              </a:rPr>
              <a:t>return </a:t>
            </a:r>
            <a:r>
              <a:rPr lang="ru-RU" dirty="0" smtClean="0">
                <a:solidFill>
                  <a:srgbClr val="000000"/>
                </a:solidFill>
              </a:rPr>
              <a:t>по </a:t>
            </a:r>
            <a:r>
              <a:rPr lang="en-US" dirty="0" smtClean="0">
                <a:solidFill>
                  <a:srgbClr val="000000"/>
                </a:solidFill>
              </a:rPr>
              <a:t>score_BM25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(score_BM25 somehow </a:t>
            </a:r>
            <a:r>
              <a:rPr lang="ru-RU" dirty="0" smtClean="0">
                <a:solidFill>
                  <a:srgbClr val="000000"/>
                </a:solidFill>
              </a:rPr>
              <a:t>учитывает частоту слова в документе, обратную </a:t>
            </a:r>
            <a:r>
              <a:rPr lang="ru-RU" dirty="0" err="1" smtClean="0">
                <a:solidFill>
                  <a:srgbClr val="000000"/>
                </a:solidFill>
              </a:rPr>
              <a:t>вседокументную</a:t>
            </a:r>
            <a:r>
              <a:rPr lang="ru-RU" dirty="0" smtClean="0">
                <a:solidFill>
                  <a:srgbClr val="000000"/>
                </a:solidFill>
              </a:rPr>
              <a:t> частоту слова, длину документа и среднюю </a:t>
            </a:r>
            <a:r>
              <a:rPr lang="ru-RU" dirty="0" err="1" smtClean="0">
                <a:solidFill>
                  <a:srgbClr val="000000"/>
                </a:solidFill>
              </a:rPr>
              <a:t>вседокументную</a:t>
            </a:r>
            <a:r>
              <a:rPr lang="ru-RU" dirty="0" smtClean="0">
                <a:solidFill>
                  <a:srgbClr val="000000"/>
                </a:solidFill>
              </a:rPr>
              <a:t> длину)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106680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import </a:t>
            </a:r>
            <a:r>
              <a:rPr lang="en-US" dirty="0" err="1">
                <a:solidFill>
                  <a:srgbClr val="558ED5"/>
                </a:solidFill>
              </a:rPr>
              <a:t>stop_words</a:t>
            </a:r>
            <a:endParaRPr lang="ru-RU" dirty="0">
              <a:solidFill>
                <a:srgbClr val="558ED5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02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каникулы</a:t>
            </a:r>
          </a:p>
          <a:p>
            <a:r>
              <a:rPr lang="ru-RU" strike="sngStrike" dirty="0" smtClean="0"/>
              <a:t>на</a:t>
            </a:r>
          </a:p>
          <a:p>
            <a:r>
              <a:rPr lang="ru-RU" strike="sngStrike" dirty="0" err="1" smtClean="0"/>
              <a:t>Н</a:t>
            </a:r>
            <a:r>
              <a:rPr lang="ru-RU" dirty="0" err="1" smtClean="0"/>
              <a:t>новый</a:t>
            </a:r>
            <a:r>
              <a:rPr lang="ru-RU" dirty="0" smtClean="0"/>
              <a:t>	</a:t>
            </a:r>
          </a:p>
          <a:p>
            <a:r>
              <a:rPr lang="ru-RU" dirty="0" smtClean="0"/>
              <a:t>год</a:t>
            </a:r>
          </a:p>
          <a:p>
            <a:r>
              <a:rPr lang="ru-RU" strike="sngStrike" dirty="0" smtClean="0"/>
              <a:t>и</a:t>
            </a:r>
          </a:p>
          <a:p>
            <a:r>
              <a:rPr lang="ru-RU" dirty="0" smtClean="0"/>
              <a:t>рождество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Найдено: 124 документа</a:t>
            </a:r>
          </a:p>
          <a:p>
            <a:pPr marL="0" indent="0">
              <a:buNone/>
            </a:pPr>
            <a:r>
              <a:rPr lang="ru-RU" dirty="0" smtClean="0"/>
              <a:t>Самый классный документ</a:t>
            </a:r>
            <a:r>
              <a:rPr lang="en-US" dirty="0" smtClean="0"/>
              <a:t> </a:t>
            </a:r>
            <a:r>
              <a:rPr lang="en-US" sz="1900" dirty="0" smtClean="0"/>
              <a:t>(</a:t>
            </a:r>
            <a:r>
              <a:rPr lang="ru-RU" sz="1900" dirty="0" smtClean="0"/>
              <a:t>16к символов)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’</a:t>
            </a:r>
            <a:r>
              <a:rPr lang="ru-RU" dirty="0" smtClean="0"/>
              <a:t>Субботник удался, в этом </a:t>
            </a:r>
            <a:r>
              <a:rPr lang="ru-RU" dirty="0" smtClean="0">
                <a:solidFill>
                  <a:srgbClr val="008000"/>
                </a:solidFill>
              </a:rPr>
              <a:t>году</a:t>
            </a:r>
            <a:r>
              <a:rPr lang="ru-RU" dirty="0" smtClean="0"/>
              <a:t> вышло больше людей</a:t>
            </a:r>
            <a:r>
              <a:rPr lang="mr-IN" dirty="0" smtClean="0"/>
              <a:t>…</a:t>
            </a:r>
            <a:r>
              <a:rPr lang="ru-RU" dirty="0"/>
              <a:t>Воробьев обратил внимание на </a:t>
            </a:r>
            <a:r>
              <a:rPr lang="ru-RU" dirty="0">
                <a:solidFill>
                  <a:srgbClr val="008000"/>
                </a:solidFill>
              </a:rPr>
              <a:t>новый</a:t>
            </a:r>
            <a:r>
              <a:rPr lang="ru-RU" dirty="0"/>
              <a:t> подход к формированию </a:t>
            </a:r>
            <a:r>
              <a:rPr lang="ru-RU" dirty="0" smtClean="0"/>
              <a:t>программы..</a:t>
            </a:r>
            <a:r>
              <a:rPr lang="en-US" dirty="0" smtClean="0"/>
              <a:t>’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</a:rPr>
              <a:t>год </a:t>
            </a:r>
            <a:r>
              <a:rPr lang="mr-IN" dirty="0" smtClean="0">
                <a:solidFill>
                  <a:srgbClr val="008000"/>
                </a:solidFill>
              </a:rPr>
              <a:t>–</a:t>
            </a:r>
            <a:r>
              <a:rPr lang="ru-RU" dirty="0" smtClean="0">
                <a:solidFill>
                  <a:srgbClr val="008000"/>
                </a:solidFill>
              </a:rPr>
              <a:t> 10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</a:rPr>
              <a:t>новый - 1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Самый тупой документ </a:t>
            </a:r>
            <a:r>
              <a:rPr lang="ru-RU" sz="1900" dirty="0" smtClean="0"/>
              <a:t>(500 символов)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sz="1700" dirty="0" smtClean="0"/>
              <a:t>‘</a:t>
            </a:r>
            <a:r>
              <a:rPr lang="ru-RU" sz="1700" dirty="0" smtClean="0"/>
              <a:t>Милые</a:t>
            </a:r>
            <a:r>
              <a:rPr lang="ru-RU" sz="1700" dirty="0"/>
              <a:t>, нежные, прекрасные женщины! Пусть этот день, 8 Марта, подарит вам прекрасное настроение, исполнение всех сокровенных желаний! Пусть он станет стартом для </a:t>
            </a:r>
            <a:r>
              <a:rPr lang="ru-RU" sz="1700" dirty="0">
                <a:solidFill>
                  <a:srgbClr val="008000"/>
                </a:solidFill>
              </a:rPr>
              <a:t>новых</a:t>
            </a:r>
            <a:r>
              <a:rPr lang="ru-RU" sz="1700" dirty="0"/>
              <a:t> начинаний, которые принесут только радость! Искренних вам комплиментов и добрых слов всегда! С весенним праздником</a:t>
            </a:r>
            <a:r>
              <a:rPr lang="ru-RU" sz="1700" dirty="0" smtClean="0"/>
              <a:t>!</a:t>
            </a:r>
            <a:r>
              <a:rPr lang="en-US" sz="1700" dirty="0" smtClean="0"/>
              <a:t>’</a:t>
            </a:r>
            <a:endParaRPr lang="ru-RU" sz="1700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</a:rPr>
              <a:t>новый - 1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13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рождество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Найдено: 1 документ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 совсем то, что мы хотели:</a:t>
            </a:r>
          </a:p>
          <a:p>
            <a:pPr marL="0" indent="0">
              <a:buNone/>
            </a:pPr>
            <a:r>
              <a:rPr lang="en-US" sz="1800" dirty="0" smtClean="0"/>
              <a:t>‘</a:t>
            </a:r>
            <a:r>
              <a:rPr lang="ru-RU" sz="1800" dirty="0" smtClean="0"/>
              <a:t>После </a:t>
            </a:r>
            <a:r>
              <a:rPr lang="ru-RU" sz="1800" dirty="0"/>
              <a:t>праздничной воскресной литургии в Можайском </a:t>
            </a:r>
            <a:r>
              <a:rPr lang="ru-RU" sz="1800" dirty="0" err="1"/>
              <a:t>Лужецком</a:t>
            </a:r>
            <a:r>
              <a:rPr lang="ru-RU" sz="1800" dirty="0"/>
              <a:t> </a:t>
            </a:r>
            <a:r>
              <a:rPr lang="ru-RU" sz="1800" dirty="0">
                <a:solidFill>
                  <a:srgbClr val="008000"/>
                </a:solidFill>
              </a:rPr>
              <a:t>Рождества</a:t>
            </a:r>
            <a:r>
              <a:rPr lang="ru-RU" sz="1800" dirty="0"/>
              <a:t> Богородицы Ферапонтовом </a:t>
            </a:r>
            <a:r>
              <a:rPr lang="ru-RU" sz="1800" dirty="0" smtClean="0"/>
              <a:t>монастыре</a:t>
            </a:r>
            <a:r>
              <a:rPr lang="mr-IN" sz="1800" dirty="0" smtClean="0"/>
              <a:t>…</a:t>
            </a:r>
            <a:r>
              <a:rPr lang="en-US" sz="1800" dirty="0" smtClean="0"/>
              <a:t>’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502925" y="5030227"/>
            <a:ext cx="579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запросе «каникулы на новый год и рождество» </a:t>
            </a:r>
          </a:p>
          <a:p>
            <a:r>
              <a:rPr lang="ru-RU" dirty="0"/>
              <a:t>	</a:t>
            </a:r>
            <a:r>
              <a:rPr lang="ru-RU" dirty="0" smtClean="0"/>
              <a:t>			этот документ </a:t>
            </a:r>
            <a:r>
              <a:rPr lang="mr-IN" dirty="0" smtClean="0"/>
              <a:t>–</a:t>
            </a:r>
            <a:r>
              <a:rPr lang="ru-RU" dirty="0" smtClean="0"/>
              <a:t> 27.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12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</a:t>
            </a:r>
            <a:r>
              <a:rPr lang="en-US" dirty="0" smtClean="0"/>
              <a:t>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Найдено: 1 документ с точным вхождением «Новый год»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! В запросе «каникулы на новый год и рождество» </a:t>
            </a:r>
            <a:r>
              <a:rPr lang="ru-RU" dirty="0" smtClean="0"/>
              <a:t>этот документ </a:t>
            </a:r>
            <a:r>
              <a:rPr lang="mr-IN" dirty="0" smtClean="0"/>
              <a:t>–</a:t>
            </a:r>
            <a:r>
              <a:rPr lang="ru-RU" dirty="0" smtClean="0"/>
              <a:t> 78.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«Новый год»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41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Фиаско с </a:t>
            </a:r>
            <a:r>
              <a:rPr lang="ru-RU" dirty="0" err="1" smtClean="0"/>
              <a:t>фласком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Не называть файл </a:t>
            </a:r>
            <a:r>
              <a:rPr lang="en-US" dirty="0" err="1" smtClean="0"/>
              <a:t>flask.py</a:t>
            </a:r>
            <a:r>
              <a:rPr lang="en-US" dirty="0" smtClean="0"/>
              <a:t>!</a:t>
            </a:r>
          </a:p>
          <a:p>
            <a:r>
              <a:rPr lang="ru-RU" dirty="0" smtClean="0"/>
              <a:t>Запускать через </a:t>
            </a:r>
            <a:r>
              <a:rPr lang="en-US" dirty="0" err="1" smtClean="0"/>
              <a:t>py</a:t>
            </a:r>
            <a:r>
              <a:rPr lang="en-US" dirty="0" smtClean="0"/>
              <a:t>!</a:t>
            </a:r>
            <a:endParaRPr lang="ru-RU" dirty="0" smtClean="0"/>
          </a:p>
          <a:p>
            <a:r>
              <a:rPr lang="en-US" dirty="0" smtClean="0"/>
              <a:t>Debug </a:t>
            </a:r>
            <a:r>
              <a:rPr lang="ru-RU" dirty="0" smtClean="0"/>
              <a:t>не </a:t>
            </a:r>
            <a:r>
              <a:rPr lang="ru-RU" smtClean="0"/>
              <a:t>так просто работает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8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Широкоэкранная презентация.potx</Template>
  <TotalTime>0</TotalTime>
  <Words>402</Words>
  <Application>Microsoft Macintosh PowerPoint</Application>
  <PresentationFormat>Экран (4:3)</PresentationFormat>
  <Paragraphs>104</Paragraphs>
  <Slides>10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widescreenpresentation16x9</vt:lpstr>
      <vt:lpstr>Ранжированный поиск по коллекции документов</vt:lpstr>
      <vt:lpstr>1. Майним дату</vt:lpstr>
      <vt:lpstr>2. Предобработка корпуса.</vt:lpstr>
      <vt:lpstr>3. Поиск (request, texts, index_reverse)</vt:lpstr>
      <vt:lpstr>3*. Ранжированный поиск</vt:lpstr>
      <vt:lpstr>4. Пример</vt:lpstr>
      <vt:lpstr>4. Пример</vt:lpstr>
      <vt:lpstr>4. Пример</vt:lpstr>
      <vt:lpstr>Фиаско с фласком</vt:lpstr>
      <vt:lpstr>Вывод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1</cp:revision>
  <dcterms:modified xsi:type="dcterms:W3CDTF">2017-10-26T07:34:49Z</dcterms:modified>
  <cp:category/>
</cp:coreProperties>
</file>