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5108"/>
    <a:srgbClr val="4A8522"/>
    <a:srgbClr val="1D4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124" d="100"/>
          <a:sy n="124" d="100"/>
        </p:scale>
        <p:origin x="365" y="106"/>
      </p:cViewPr>
      <p:guideLst>
        <p:guide pos="75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B893-EF2D-40E0-ADF1-CAE88FF815EF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5480-BD38-4ABD-880B-9872863E60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240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B893-EF2D-40E0-ADF1-CAE88FF815EF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5480-BD38-4ABD-880B-9872863E60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276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B893-EF2D-40E0-ADF1-CAE88FF815EF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5480-BD38-4ABD-880B-9872863E60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9135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B893-EF2D-40E0-ADF1-CAE88FF815EF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5480-BD38-4ABD-880B-9872863E60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4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B893-EF2D-40E0-ADF1-CAE88FF815EF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5480-BD38-4ABD-880B-9872863E60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7817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B893-EF2D-40E0-ADF1-CAE88FF815EF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5480-BD38-4ABD-880B-9872863E60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803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B893-EF2D-40E0-ADF1-CAE88FF815EF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5480-BD38-4ABD-880B-9872863E60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192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B893-EF2D-40E0-ADF1-CAE88FF815EF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5480-BD38-4ABD-880B-9872863E60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3512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B893-EF2D-40E0-ADF1-CAE88FF815EF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5480-BD38-4ABD-880B-9872863E60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5032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B893-EF2D-40E0-ADF1-CAE88FF815EF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5480-BD38-4ABD-880B-9872863E60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671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B893-EF2D-40E0-ADF1-CAE88FF815EF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5480-BD38-4ABD-880B-9872863E60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361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0B893-EF2D-40E0-ADF1-CAE88FF815EF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25480-BD38-4ABD-880B-9872863E60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9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65800" y="571957"/>
            <a:ext cx="231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WEB interface</a:t>
            </a:r>
            <a:endParaRPr lang="ru-RU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800" y="941289"/>
            <a:ext cx="2201778" cy="16223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69990" y="5023065"/>
            <a:ext cx="890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Redis</a:t>
            </a:r>
            <a:endParaRPr lang="ru-R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551764" y="2693431"/>
            <a:ext cx="127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RabbitMQ</a:t>
            </a:r>
            <a:endParaRPr lang="ru-RU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666" y="5297969"/>
            <a:ext cx="5425475" cy="138508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764" y="2993914"/>
            <a:ext cx="3180989" cy="2219005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6104238" y="583671"/>
            <a:ext cx="5832389" cy="6189619"/>
          </a:xfrm>
          <a:prstGeom prst="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489974" y="172461"/>
            <a:ext cx="145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</a:t>
            </a:r>
            <a:r>
              <a:rPr lang="en-US" b="1" dirty="0" smtClean="0"/>
              <a:t>rontend</a:t>
            </a:r>
            <a:endParaRPr lang="ru-RU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5606" y="583671"/>
            <a:ext cx="6004056" cy="6189619"/>
          </a:xfrm>
          <a:prstGeom prst="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613008" y="172461"/>
            <a:ext cx="145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Backend</a:t>
            </a:r>
            <a:endParaRPr lang="ru-RU" b="1" dirty="0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394" y="5725128"/>
            <a:ext cx="657021" cy="657021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91" y="1258090"/>
            <a:ext cx="957452" cy="690562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7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73" y="5443858"/>
            <a:ext cx="646486" cy="646486"/>
          </a:xfrm>
          <a:prstGeom prst="rect">
            <a:avLst/>
          </a:prstGeom>
        </p:spPr>
      </p:pic>
      <p:grpSp>
        <p:nvGrpSpPr>
          <p:cNvPr id="26" name="Группа 25"/>
          <p:cNvGrpSpPr/>
          <p:nvPr/>
        </p:nvGrpSpPr>
        <p:grpSpPr>
          <a:xfrm>
            <a:off x="3509429" y="3344435"/>
            <a:ext cx="2081417" cy="1260525"/>
            <a:chOff x="1848788" y="1117343"/>
            <a:chExt cx="2081417" cy="1260525"/>
          </a:xfrm>
        </p:grpSpPr>
        <p:sp>
          <p:nvSpPr>
            <p:cNvPr id="20" name="TextBox 19"/>
            <p:cNvSpPr txBox="1"/>
            <p:nvPr/>
          </p:nvSpPr>
          <p:spPr>
            <a:xfrm>
              <a:off x="1848788" y="2008536"/>
              <a:ext cx="2081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Recommendations</a:t>
              </a:r>
              <a:endParaRPr lang="ru-RU" b="1" dirty="0"/>
            </a:p>
          </p:txBody>
        </p:sp>
        <p:pic>
          <p:nvPicPr>
            <p:cNvPr id="25" name="Рисунок 2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1306" y="1117343"/>
              <a:ext cx="976383" cy="982361"/>
            </a:xfrm>
            <a:prstGeom prst="rect">
              <a:avLst/>
            </a:prstGeom>
          </p:spPr>
        </p:pic>
      </p:grpSp>
      <p:grpSp>
        <p:nvGrpSpPr>
          <p:cNvPr id="28" name="Группа 27"/>
          <p:cNvGrpSpPr/>
          <p:nvPr/>
        </p:nvGrpSpPr>
        <p:grpSpPr>
          <a:xfrm>
            <a:off x="2027268" y="1112191"/>
            <a:ext cx="2081417" cy="1346248"/>
            <a:chOff x="2788399" y="991672"/>
            <a:chExt cx="2081417" cy="1346248"/>
          </a:xfrm>
        </p:grpSpPr>
        <p:sp>
          <p:nvSpPr>
            <p:cNvPr id="21" name="TextBox 20"/>
            <p:cNvSpPr txBox="1"/>
            <p:nvPr/>
          </p:nvSpPr>
          <p:spPr>
            <a:xfrm>
              <a:off x="2788399" y="1968588"/>
              <a:ext cx="2081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1D4999"/>
                  </a:solidFill>
                </a:rPr>
                <a:t>Event collector</a:t>
              </a:r>
              <a:endParaRPr lang="ru-RU" b="1" dirty="0">
                <a:solidFill>
                  <a:srgbClr val="1D4999"/>
                </a:solidFill>
              </a:endParaRPr>
            </a:p>
          </p:txBody>
        </p:sp>
        <p:pic>
          <p:nvPicPr>
            <p:cNvPr id="27" name="Рисунок 26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0917" y="991672"/>
              <a:ext cx="976383" cy="982361"/>
            </a:xfrm>
            <a:prstGeom prst="rect">
              <a:avLst/>
            </a:prstGeom>
          </p:spPr>
        </p:pic>
      </p:grpSp>
      <p:pic>
        <p:nvPicPr>
          <p:cNvPr id="29" name="Рисунок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015" y="780207"/>
            <a:ext cx="1565189" cy="1565189"/>
          </a:xfrm>
          <a:prstGeom prst="rect">
            <a:avLst/>
          </a:prstGeom>
        </p:spPr>
      </p:pic>
      <p:cxnSp>
        <p:nvCxnSpPr>
          <p:cNvPr id="31" name="Прямая со стрелкой 30"/>
          <p:cNvCxnSpPr>
            <a:stCxn id="29" idx="1"/>
          </p:cNvCxnSpPr>
          <p:nvPr/>
        </p:nvCxnSpPr>
        <p:spPr>
          <a:xfrm flipH="1" flipV="1">
            <a:off x="9188577" y="1562801"/>
            <a:ext cx="1227438" cy="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Группа 35"/>
          <p:cNvGrpSpPr/>
          <p:nvPr/>
        </p:nvGrpSpPr>
        <p:grpSpPr>
          <a:xfrm>
            <a:off x="135709" y="3317158"/>
            <a:ext cx="2081417" cy="1351693"/>
            <a:chOff x="2460228" y="2456485"/>
            <a:chExt cx="2081417" cy="1351693"/>
          </a:xfrm>
        </p:grpSpPr>
        <p:sp>
          <p:nvSpPr>
            <p:cNvPr id="22" name="TextBox 21"/>
            <p:cNvSpPr txBox="1"/>
            <p:nvPr/>
          </p:nvSpPr>
          <p:spPr>
            <a:xfrm>
              <a:off x="2460228" y="3438846"/>
              <a:ext cx="2081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BE5108"/>
                  </a:solidFill>
                </a:rPr>
                <a:t>Regular pipeline</a:t>
              </a:r>
              <a:endParaRPr lang="ru-RU" b="1" dirty="0">
                <a:solidFill>
                  <a:srgbClr val="BE5108"/>
                </a:solidFill>
              </a:endParaRPr>
            </a:p>
          </p:txBody>
        </p:sp>
        <p:pic>
          <p:nvPicPr>
            <p:cNvPr id="35" name="Рисунок 34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2746" y="2456485"/>
              <a:ext cx="976383" cy="982361"/>
            </a:xfrm>
            <a:prstGeom prst="rect">
              <a:avLst/>
            </a:prstGeom>
          </p:spPr>
        </p:pic>
      </p:grpSp>
      <p:sp>
        <p:nvSpPr>
          <p:cNvPr id="37" name="TextBox 36"/>
          <p:cNvSpPr txBox="1"/>
          <p:nvPr/>
        </p:nvSpPr>
        <p:spPr>
          <a:xfrm>
            <a:off x="9224233" y="802172"/>
            <a:ext cx="1169494" cy="738664"/>
          </a:xfrm>
          <a:prstGeom prst="rect">
            <a:avLst/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Ставит фильму </a:t>
            </a:r>
            <a:r>
              <a:rPr lang="en-US" sz="1400" dirty="0" smtClean="0"/>
              <a:t>like/dislike</a:t>
            </a:r>
            <a:endParaRPr lang="ru-RU" sz="1400" dirty="0"/>
          </a:p>
        </p:txBody>
      </p:sp>
      <p:cxnSp>
        <p:nvCxnSpPr>
          <p:cNvPr id="39" name="Соединительная линия уступом 38"/>
          <p:cNvCxnSpPr>
            <a:stCxn id="5" idx="1"/>
            <a:endCxn id="27" idx="3"/>
          </p:cNvCxnSpPr>
          <p:nvPr/>
        </p:nvCxnSpPr>
        <p:spPr>
          <a:xfrm rot="10800000">
            <a:off x="3556170" y="1603373"/>
            <a:ext cx="2709631" cy="149099"/>
          </a:xfrm>
          <a:prstGeom prst="bentConnector3">
            <a:avLst>
              <a:gd name="adj1" fmla="val 12377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40"/>
          <p:cNvCxnSpPr>
            <a:stCxn id="5" idx="1"/>
            <a:endCxn id="25" idx="3"/>
          </p:cNvCxnSpPr>
          <p:nvPr/>
        </p:nvCxnSpPr>
        <p:spPr>
          <a:xfrm rot="10800000" flipV="1">
            <a:off x="5038330" y="1752470"/>
            <a:ext cx="1227470" cy="2083145"/>
          </a:xfrm>
          <a:prstGeom prst="bentConnector3">
            <a:avLst>
              <a:gd name="adj1" fmla="val 26846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585366" y="1148433"/>
            <a:ext cx="2023018" cy="1169551"/>
          </a:xfrm>
          <a:prstGeom prst="rect">
            <a:avLst/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Отправка события </a:t>
            </a:r>
            <a:r>
              <a:rPr lang="en-US" sz="1400" dirty="0" smtClean="0"/>
              <a:t>interact</a:t>
            </a:r>
          </a:p>
          <a:p>
            <a:pPr algn="ctr"/>
            <a:r>
              <a:rPr lang="en-US" sz="1400" dirty="0" smtClean="0"/>
              <a:t>{</a:t>
            </a:r>
            <a:r>
              <a:rPr lang="en-US" sz="1400" dirty="0" err="1" smtClean="0"/>
              <a:t>user_id:id</a:t>
            </a:r>
            <a:r>
              <a:rPr lang="en-US" sz="1400" dirty="0" smtClean="0"/>
              <a:t>,</a:t>
            </a:r>
          </a:p>
          <a:p>
            <a:pPr algn="ctr"/>
            <a:r>
              <a:rPr lang="en-US" sz="1400" dirty="0" err="1"/>
              <a:t>a</a:t>
            </a:r>
            <a:r>
              <a:rPr lang="en-US" sz="1400" dirty="0" err="1" smtClean="0"/>
              <a:t>ction:like</a:t>
            </a:r>
            <a:endParaRPr lang="en-US" sz="1400" dirty="0" smtClean="0"/>
          </a:p>
          <a:p>
            <a:pPr algn="ctr"/>
            <a:r>
              <a:rPr lang="en-US" sz="1400" dirty="0" err="1" smtClean="0"/>
              <a:t>Item_id</a:t>
            </a:r>
            <a:r>
              <a:rPr lang="en-US" sz="1400" dirty="0" smtClean="0"/>
              <a:t>: id}</a:t>
            </a:r>
            <a:endParaRPr lang="ru-RU" sz="1400" dirty="0"/>
          </a:p>
        </p:txBody>
      </p:sp>
      <p:cxnSp>
        <p:nvCxnSpPr>
          <p:cNvPr id="57" name="Соединительная линия уступом 56"/>
          <p:cNvCxnSpPr>
            <a:stCxn id="27" idx="1"/>
            <a:endCxn id="19" idx="3"/>
          </p:cNvCxnSpPr>
          <p:nvPr/>
        </p:nvCxnSpPr>
        <p:spPr>
          <a:xfrm rot="10800000">
            <a:off x="1655144" y="1603372"/>
            <a:ext cx="924643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418587" y="1097146"/>
            <a:ext cx="1432484" cy="954107"/>
          </a:xfrm>
          <a:prstGeom prst="rect">
            <a:avLst/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Асинхронно добавляет события в очередь</a:t>
            </a:r>
            <a:endParaRPr lang="ru-RU" sz="1400" dirty="0"/>
          </a:p>
        </p:txBody>
      </p:sp>
      <p:cxnSp>
        <p:nvCxnSpPr>
          <p:cNvPr id="63" name="Соединительная линия уступом 62"/>
          <p:cNvCxnSpPr>
            <a:stCxn id="35" idx="0"/>
            <a:endCxn id="19" idx="2"/>
          </p:cNvCxnSpPr>
          <p:nvPr/>
        </p:nvCxnSpPr>
        <p:spPr>
          <a:xfrm rot="16200000" flipV="1">
            <a:off x="492165" y="2632904"/>
            <a:ext cx="1368506" cy="2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099503" y="2539543"/>
            <a:ext cx="1432484" cy="523220"/>
          </a:xfrm>
          <a:prstGeom prst="rect">
            <a:avLst/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Читает очередь событий</a:t>
            </a:r>
            <a:endParaRPr lang="ru-RU" sz="1400" dirty="0"/>
          </a:p>
        </p:txBody>
      </p:sp>
      <p:cxnSp>
        <p:nvCxnSpPr>
          <p:cNvPr id="69" name="Соединительная линия уступом 68"/>
          <p:cNvCxnSpPr>
            <a:stCxn id="22" idx="2"/>
            <a:endCxn id="24" idx="0"/>
          </p:cNvCxnSpPr>
          <p:nvPr/>
        </p:nvCxnSpPr>
        <p:spPr>
          <a:xfrm rot="5400000">
            <a:off x="788914" y="5056353"/>
            <a:ext cx="775007" cy="2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09977" y="4660667"/>
            <a:ext cx="1432484" cy="738664"/>
          </a:xfrm>
          <a:prstGeom prst="rect">
            <a:avLst/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ru-RU" sz="1400" dirty="0" smtClean="0"/>
              <a:t>Сохранение данных из очереди</a:t>
            </a:r>
            <a:endParaRPr lang="ru-RU" sz="1400" dirty="0"/>
          </a:p>
        </p:txBody>
      </p:sp>
      <p:cxnSp>
        <p:nvCxnSpPr>
          <p:cNvPr id="74" name="Соединительная линия уступом 73"/>
          <p:cNvCxnSpPr>
            <a:stCxn id="35" idx="3"/>
            <a:endCxn id="18" idx="1"/>
          </p:cNvCxnSpPr>
          <p:nvPr/>
        </p:nvCxnSpPr>
        <p:spPr>
          <a:xfrm>
            <a:off x="1664610" y="3808339"/>
            <a:ext cx="1614784" cy="2245300"/>
          </a:xfrm>
          <a:prstGeom prst="bentConnector3">
            <a:avLst>
              <a:gd name="adj1" fmla="val 21304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987850" y="5758798"/>
            <a:ext cx="1432484" cy="738664"/>
          </a:xfrm>
          <a:prstGeom prst="rect">
            <a:avLst/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ru-RU" sz="1400" dirty="0" smtClean="0"/>
              <a:t>Генерация и запись рекомендаций</a:t>
            </a:r>
            <a:endParaRPr lang="ru-RU" sz="1400" dirty="0"/>
          </a:p>
        </p:txBody>
      </p:sp>
      <p:cxnSp>
        <p:nvCxnSpPr>
          <p:cNvPr id="78" name="Соединительная линия уступом 77"/>
          <p:cNvCxnSpPr>
            <a:stCxn id="20" idx="2"/>
            <a:endCxn id="5" idx="2"/>
          </p:cNvCxnSpPr>
          <p:nvPr/>
        </p:nvCxnSpPr>
        <p:spPr>
          <a:xfrm rot="5400000" flipH="1" flipV="1">
            <a:off x="4937759" y="2176030"/>
            <a:ext cx="2041308" cy="2816551"/>
          </a:xfrm>
          <a:prstGeom prst="bentConnector3">
            <a:avLst>
              <a:gd name="adj1" fmla="val -11199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079036" y="3870683"/>
            <a:ext cx="1432484" cy="954107"/>
          </a:xfrm>
          <a:prstGeom prst="rect">
            <a:avLst/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ru-RU" sz="1400" dirty="0" smtClean="0"/>
              <a:t>Фильтрует уже оцененные и </a:t>
            </a:r>
            <a:r>
              <a:rPr lang="ru-RU" sz="1400" dirty="0"/>
              <a:t>в</a:t>
            </a:r>
            <a:r>
              <a:rPr lang="ru-RU" sz="1400" dirty="0" smtClean="0"/>
              <a:t>озвращает рекомендации</a:t>
            </a:r>
            <a:endParaRPr lang="ru-RU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4937513" y="3482254"/>
            <a:ext cx="976382" cy="307777"/>
          </a:xfrm>
          <a:prstGeom prst="rect">
            <a:avLst/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Add items</a:t>
            </a:r>
            <a:endParaRPr lang="ru-RU" sz="1400" dirty="0"/>
          </a:p>
        </p:txBody>
      </p:sp>
      <p:cxnSp>
        <p:nvCxnSpPr>
          <p:cNvPr id="85" name="Соединительная линия уступом 84"/>
          <p:cNvCxnSpPr>
            <a:stCxn id="21" idx="2"/>
            <a:endCxn id="18" idx="0"/>
          </p:cNvCxnSpPr>
          <p:nvPr/>
        </p:nvCxnSpPr>
        <p:spPr>
          <a:xfrm rot="16200000" flipH="1">
            <a:off x="1704597" y="3821819"/>
            <a:ext cx="3266689" cy="539928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437014" y="2923917"/>
            <a:ext cx="1568000" cy="523220"/>
          </a:xfrm>
          <a:prstGeom prst="rect">
            <a:avLst/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ru-RU" sz="1400" dirty="0" smtClean="0"/>
              <a:t>Запись истории взаимодействий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8695459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52</Words>
  <Application>Microsoft Office PowerPoint</Application>
  <PresentationFormat>Широкоэкранный</PresentationFormat>
  <Paragraphs>20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Сухоносенко Анастасия Юрьевна</dc:creator>
  <cp:lastModifiedBy>Сухоносенко Анастасия Юрьевна</cp:lastModifiedBy>
  <cp:revision>6</cp:revision>
  <dcterms:created xsi:type="dcterms:W3CDTF">2024-09-22T09:12:39Z</dcterms:created>
  <dcterms:modified xsi:type="dcterms:W3CDTF">2024-09-22T09:50:51Z</dcterms:modified>
</cp:coreProperties>
</file>