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94" r:id="rId3"/>
    <p:sldId id="286" r:id="rId4"/>
    <p:sldId id="317" r:id="rId5"/>
    <p:sldId id="318" r:id="rId6"/>
    <p:sldId id="319" r:id="rId7"/>
    <p:sldId id="320" r:id="rId8"/>
    <p:sldId id="321" r:id="rId9"/>
    <p:sldId id="322" r:id="rId10"/>
    <p:sldId id="329" r:id="rId11"/>
    <p:sldId id="331" r:id="rId12"/>
    <p:sldId id="332" r:id="rId13"/>
    <p:sldId id="324" r:id="rId14"/>
    <p:sldId id="330" r:id="rId15"/>
    <p:sldId id="31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>
        <p:scale>
          <a:sx n="118" d="100"/>
          <a:sy n="118" d="100"/>
        </p:scale>
        <p:origin x="154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1349E-CEB3-4F51-94D1-C48E73571CC7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38BB-BC6F-49BB-A86F-5B7685A9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05162-E87F-4C4B-9653-94579FEC44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47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1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10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30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4363-A649-4371-99C0-D7F063D92E74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44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FF60-596C-477B-8DC4-C79572616A7A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29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BA97-5525-449E-A976-9E2780FB7507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34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1DA0-5BCA-4BA3-9B50-78AAB342E86A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3FFD-2816-4FC1-9458-36775F3F9A78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758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4603-594B-40E1-B1D0-01860CD5B229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0E18-5F32-4462-8F8B-96EDB34288BB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10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645C-C40A-4A18-8ACD-C164392871FF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1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33C-8AFD-44A9-8460-830803CB44CA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85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195C-2ADE-4050-8EFA-710532E999B3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591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2CDC-CDB5-42CD-8130-2B2BFE044317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77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6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44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5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77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53F6-70A1-47B1-B66C-D7592D6FC86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529-CEB1-449C-8DA7-C20848365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3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rgbClr val="CEE1F2">
                <a:alpha val="0"/>
                <a:lumMod val="0"/>
                <a:lumOff val="100000"/>
              </a:srgbClr>
            </a:gs>
            <a:gs pos="0">
              <a:schemeClr val="accent1">
                <a:lumMod val="6000"/>
                <a:lumOff val="9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6FED-9D2B-4CD1-8F5A-DE1D9B7CE138}" type="datetime1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CE35-02B6-494A-B04D-29BE18A42B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1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exponenta.ru/post/spisok-funktsiy-optimization-toolbox842#linprog" TargetMode="External"/><Relationship Id="rId2" Type="http://schemas.openxmlformats.org/officeDocument/2006/relationships/hyperlink" Target="http://dha.spb.ru/PDF/MatLabLP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502" y="2770928"/>
            <a:ext cx="8155622" cy="1168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на тему:</a:t>
            </a:r>
            <a:b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инейное программирование</a:t>
            </a:r>
            <a:endParaRPr lang="ru-RU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69124" y="4676143"/>
            <a:ext cx="6858000" cy="1728566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Осипова Нина Витальевна</a:t>
            </a:r>
          </a:p>
          <a:p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2020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1540209" cy="9241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BFBADC-9E80-45B0-8DF9-BBA05FBF3E9F}"/>
              </a:ext>
            </a:extLst>
          </p:cNvPr>
          <p:cNvSpPr/>
          <p:nvPr/>
        </p:nvSpPr>
        <p:spPr>
          <a:xfrm>
            <a:off x="395536" y="607682"/>
            <a:ext cx="91956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</a:t>
            </a:r>
            <a:b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МИСиС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1370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51">
        <p:fade/>
      </p:transition>
    </mc:Choice>
    <mc:Fallback xmlns="">
      <p:transition spd="med" advTm="30051">
        <p:fade/>
      </p:transition>
    </mc:Fallback>
  </mc:AlternateContent>
  <p:extLst>
    <p:ext uri="{E180D4A7-C9FB-4DFB-919C-405C955672EB}">
      <p14:showEvtLst xmlns:p14="http://schemas.microsoft.com/office/powerpoint/2010/main">
        <p14:playEvt time="1343" objId="7"/>
        <p14:pauseEvt time="28095" objId="7"/>
        <p14:stopEvt time="30051" objId="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062C40-AF9C-4750-BA7C-2D9DBDC78BF4}"/>
              </a:ext>
            </a:extLst>
          </p:cNvPr>
          <p:cNvSpPr/>
          <p:nvPr/>
        </p:nvSpPr>
        <p:spPr>
          <a:xfrm>
            <a:off x="7524328" y="5445224"/>
            <a:ext cx="27194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CD33165-75F7-48B2-A237-BCB6EFDBE10A}"/>
              </a:ext>
            </a:extLst>
          </p:cNvPr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Решение задачи линейного программирования</a:t>
            </a:r>
            <a:r>
              <a:rPr lang="en-US" sz="3600" dirty="0"/>
              <a:t> </a:t>
            </a:r>
            <a:r>
              <a:rPr lang="ru-RU" sz="3600" dirty="0"/>
              <a:t>в </a:t>
            </a:r>
            <a:r>
              <a:rPr lang="en-US" sz="3600" dirty="0" err="1"/>
              <a:t>Matlab</a:t>
            </a:r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CC76D0-8A7A-40E0-A8CB-EEC886036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9288" t="34600" r="45275" b="17800"/>
          <a:stretch/>
        </p:blipFill>
        <p:spPr>
          <a:xfrm>
            <a:off x="1569902" y="1475122"/>
            <a:ext cx="600419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062C40-AF9C-4750-BA7C-2D9DBDC78BF4}"/>
              </a:ext>
            </a:extLst>
          </p:cNvPr>
          <p:cNvSpPr/>
          <p:nvPr/>
        </p:nvSpPr>
        <p:spPr>
          <a:xfrm>
            <a:off x="7524328" y="5445224"/>
            <a:ext cx="27194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CD33165-75F7-48B2-A237-BCB6EFDBE10A}"/>
              </a:ext>
            </a:extLst>
          </p:cNvPr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Решение задачи линейного программирования</a:t>
            </a:r>
            <a:r>
              <a:rPr lang="en-US" sz="3600" dirty="0"/>
              <a:t> </a:t>
            </a:r>
            <a:r>
              <a:rPr lang="ru-RU" sz="3600" dirty="0"/>
              <a:t>в </a:t>
            </a:r>
            <a:r>
              <a:rPr lang="en-US" sz="3600" dirty="0" err="1"/>
              <a:t>Matlab</a:t>
            </a:r>
            <a:endParaRPr lang="ru-RU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DEF425-997B-4B8A-8A56-81CF787E7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52800" r="45275" b="22629"/>
          <a:stretch/>
        </p:blipFill>
        <p:spPr>
          <a:xfrm>
            <a:off x="1043608" y="1503138"/>
            <a:ext cx="7430308" cy="28979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AFB02-3FA6-4E5B-8E0E-1E08ED57B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80800" r="45274" b="13600"/>
          <a:stretch/>
        </p:blipFill>
        <p:spPr>
          <a:xfrm>
            <a:off x="1043608" y="4509120"/>
            <a:ext cx="743030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9F41D5-4983-4DBF-8D87-25FCD38B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Пример использования функции </a:t>
            </a:r>
            <a:r>
              <a:rPr lang="en-US" sz="3600" dirty="0" err="1"/>
              <a:t>linprog</a:t>
            </a:r>
            <a:endParaRPr lang="ru-RU" sz="36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062C40-AF9C-4750-BA7C-2D9DBDC78BF4}"/>
              </a:ext>
            </a:extLst>
          </p:cNvPr>
          <p:cNvSpPr/>
          <p:nvPr/>
        </p:nvSpPr>
        <p:spPr>
          <a:xfrm>
            <a:off x="7524328" y="5445224"/>
            <a:ext cx="27194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905428-D60E-45CA-A109-74097B66CBC4}"/>
              </a:ext>
            </a:extLst>
          </p:cNvPr>
          <p:cNvSpPr/>
          <p:nvPr/>
        </p:nvSpPr>
        <p:spPr>
          <a:xfrm>
            <a:off x="1043608" y="1211756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1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f=[0.4 0.3 0.1 0 0.1 0.2];f=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4х1+0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3х2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+0.1x3+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=[0 2 2 4 1 0;1 1 0 0 2 0;1 0 1 0 0 2];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beq=[150;200;300];A=[];b=[];lb=zeros(6,1);ub=[];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options.LargeScale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'off'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options.MediumScale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= 'on';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linprog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f,A,b,Aeq,beq,lb,ub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2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f=[1.4 0.1 2.1 0.1];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A=-1*[1 4 0 1;1 0 4 0;1 0 0 3;1 1 0 3];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b=-1*[240;200;120;140];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=[];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beq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=[];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=zeros(4,1);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=[];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options.LargeScale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'off'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options.MediumScale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= 'on';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linprog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f,A,b,Aeq,beq,lb,ub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081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9F41D5-4983-4DBF-8D87-25FCD38B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Результат решения с помощью функции </a:t>
            </a:r>
            <a:r>
              <a:rPr lang="en-US" sz="3600" dirty="0" err="1"/>
              <a:t>linprog</a:t>
            </a:r>
            <a:endParaRPr lang="ru-RU" sz="36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062C40-AF9C-4750-BA7C-2D9DBDC78BF4}"/>
              </a:ext>
            </a:extLst>
          </p:cNvPr>
          <p:cNvSpPr/>
          <p:nvPr/>
        </p:nvSpPr>
        <p:spPr>
          <a:xfrm>
            <a:off x="7524328" y="5445224"/>
            <a:ext cx="27194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E35ADC-B9A3-4BDC-8AF5-14A89332CBBA}"/>
              </a:ext>
            </a:extLst>
          </p:cNvPr>
          <p:cNvSpPr/>
          <p:nvPr/>
        </p:nvSpPr>
        <p:spPr>
          <a:xfrm>
            <a:off x="1259632" y="1357568"/>
            <a:ext cx="66967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Optimization</a:t>
            </a:r>
            <a:r>
              <a:rPr lang="ru-RU" dirty="0"/>
              <a:t> </a:t>
            </a:r>
            <a:r>
              <a:rPr lang="ru-RU" dirty="0" err="1"/>
              <a:t>terminated</a:t>
            </a:r>
            <a:r>
              <a:rPr lang="ru-RU" dirty="0"/>
              <a:t>.</a:t>
            </a:r>
          </a:p>
          <a:p>
            <a:r>
              <a:rPr lang="ru-RU" dirty="0"/>
              <a:t>x =</a:t>
            </a:r>
          </a:p>
          <a:p>
            <a:endParaRPr lang="ru-RU" dirty="0"/>
          </a:p>
          <a:p>
            <a:r>
              <a:rPr lang="ru-RU" dirty="0"/>
              <a:t>    0.0000</a:t>
            </a:r>
          </a:p>
          <a:p>
            <a:r>
              <a:rPr lang="ru-RU" dirty="0"/>
              <a:t>    0.0000</a:t>
            </a:r>
          </a:p>
          <a:p>
            <a:r>
              <a:rPr lang="ru-RU" dirty="0"/>
              <a:t>    0.0179</a:t>
            </a:r>
          </a:p>
          <a:p>
            <a:r>
              <a:rPr lang="ru-RU" dirty="0"/>
              <a:t>   12.4911</a:t>
            </a:r>
          </a:p>
          <a:p>
            <a:r>
              <a:rPr lang="ru-RU" dirty="0"/>
              <a:t>  100.0000</a:t>
            </a:r>
          </a:p>
          <a:p>
            <a:r>
              <a:rPr lang="ru-RU" dirty="0"/>
              <a:t>  149.9911</a:t>
            </a:r>
          </a:p>
          <a:p>
            <a:endParaRPr lang="ru-RU" dirty="0"/>
          </a:p>
          <a:p>
            <a:r>
              <a:rPr lang="ru-RU" dirty="0" err="1"/>
              <a:t>Optimization</a:t>
            </a:r>
            <a:r>
              <a:rPr lang="ru-RU" dirty="0"/>
              <a:t> </a:t>
            </a:r>
            <a:r>
              <a:rPr lang="ru-RU" dirty="0" err="1"/>
              <a:t>terminated</a:t>
            </a:r>
            <a:r>
              <a:rPr lang="ru-RU" dirty="0"/>
              <a:t>.</a:t>
            </a:r>
          </a:p>
          <a:p>
            <a:r>
              <a:rPr lang="ru-RU" dirty="0"/>
              <a:t>x =</a:t>
            </a:r>
          </a:p>
          <a:p>
            <a:endParaRPr lang="ru-RU" dirty="0"/>
          </a:p>
          <a:p>
            <a:r>
              <a:rPr lang="ru-RU" dirty="0"/>
              <a:t>    0.0000</a:t>
            </a:r>
          </a:p>
          <a:p>
            <a:r>
              <a:rPr lang="ru-RU" dirty="0"/>
              <a:t>   50.0000</a:t>
            </a:r>
          </a:p>
          <a:p>
            <a:r>
              <a:rPr lang="ru-RU" dirty="0"/>
              <a:t>   50.0000</a:t>
            </a:r>
          </a:p>
          <a:p>
            <a:r>
              <a:rPr lang="ru-RU" dirty="0"/>
              <a:t>   40.0000</a:t>
            </a:r>
          </a:p>
        </p:txBody>
      </p:sp>
    </p:spTree>
    <p:extLst>
      <p:ext uri="{BB962C8B-B14F-4D97-AF65-F5344CB8AC3E}">
        <p14:creationId xmlns:p14="http://schemas.microsoft.com/office/powerpoint/2010/main" val="242030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DFDB83-5FFD-4F06-86FB-E0D074DAC8E6}"/>
              </a:ext>
            </a:extLst>
          </p:cNvPr>
          <p:cNvSpPr/>
          <p:nvPr/>
        </p:nvSpPr>
        <p:spPr>
          <a:xfrm>
            <a:off x="1115616" y="2564904"/>
            <a:ext cx="75103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15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41"/>
    </mc:Choice>
    <mc:Fallback xmlns="">
      <p:transition spd="slow" advTm="15441"/>
    </mc:Fallback>
  </mc:AlternateContent>
  <p:extLst>
    <p:ext uri="{E180D4A7-C9FB-4DFB-919C-405C955672EB}">
      <p14:showEvtLst xmlns:p14="http://schemas.microsoft.com/office/powerpoint/2010/main">
        <p14:playEvt time="2123" objId="6"/>
        <p14:stopEvt time="7365" objId="6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B5BBB-2A83-4577-9179-52D22920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Рекомендуемая 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F4B55-C59F-4C1A-83E2-06CD53DD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49" y="1417638"/>
            <a:ext cx="8229600" cy="4525963"/>
          </a:xfrm>
        </p:spPr>
        <p:txBody>
          <a:bodyPr>
            <a:normAutofit/>
          </a:bodyPr>
          <a:lstStyle/>
          <a:p>
            <a:r>
              <a:rPr lang="ru-RU" sz="1600" dirty="0"/>
              <a:t>1. Решение задач линейного программирования в среде MATLAB</a:t>
            </a:r>
            <a:r>
              <a:rPr lang="ru-RU" sz="1600" b="1" u="sng" dirty="0"/>
              <a:t> </a:t>
            </a:r>
            <a:r>
              <a:rPr lang="en-US" sz="1600" u="sng" dirty="0">
                <a:hlinkClick r:id="rId2"/>
              </a:rPr>
              <a:t>http://dha.spb.ru/PDF/MatLabLP.pdf</a:t>
            </a:r>
            <a:r>
              <a:rPr lang="ru-RU" sz="1600" u="sng" dirty="0"/>
              <a:t>  </a:t>
            </a:r>
          </a:p>
          <a:p>
            <a:r>
              <a:rPr lang="ru-RU" sz="1600" b="1" u="sng" dirty="0"/>
              <a:t>Функции </a:t>
            </a:r>
            <a:r>
              <a:rPr lang="en-US" sz="1600" b="1" u="sng" dirty="0" err="1"/>
              <a:t>Matlab</a:t>
            </a:r>
            <a:r>
              <a:rPr lang="en-US" sz="1600" b="1" u="sng" dirty="0"/>
              <a:t> (Optimization Toolbox)</a:t>
            </a:r>
            <a:endParaRPr lang="en-US" sz="1600" dirty="0"/>
          </a:p>
          <a:p>
            <a:r>
              <a:rPr lang="ru-RU" sz="1600" dirty="0"/>
              <a:t>2.</a:t>
            </a:r>
            <a:r>
              <a:rPr lang="en-US" sz="1600" dirty="0"/>
              <a:t> </a:t>
            </a:r>
            <a:r>
              <a:rPr lang="ru-RU" sz="1600" dirty="0"/>
              <a:t>Описание функции «</a:t>
            </a:r>
            <a:r>
              <a:rPr lang="en-US" sz="1600" dirty="0" err="1"/>
              <a:t>linprog</a:t>
            </a:r>
            <a:r>
              <a:rPr lang="ru-RU" sz="1600" dirty="0"/>
              <a:t>»</a:t>
            </a:r>
            <a:r>
              <a:rPr lang="en-US" sz="1600" dirty="0"/>
              <a:t>. URL:</a:t>
            </a:r>
            <a:r>
              <a:rPr lang="ru-RU" sz="1600" dirty="0"/>
              <a:t> </a:t>
            </a:r>
            <a:r>
              <a:rPr lang="en-US" sz="1600" dirty="0">
                <a:hlinkClick r:id="rId3"/>
              </a:rPr>
              <a:t>https://hub.exponenta.ru/post/spisok-funktsiy-optimization-toolbox842#linprog</a:t>
            </a:r>
            <a:r>
              <a:rPr lang="en-US" sz="1600" dirty="0"/>
              <a:t> </a:t>
            </a:r>
            <a:r>
              <a:rPr lang="ru-RU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27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42"/>
    </mc:Choice>
    <mc:Fallback xmlns="">
      <p:transition spd="slow" advTm="30542"/>
    </mc:Fallback>
  </mc:AlternateContent>
  <p:extLst>
    <p:ext uri="{E180D4A7-C9FB-4DFB-919C-405C955672EB}">
      <p14:showEvtLst xmlns:p14="http://schemas.microsoft.com/office/powerpoint/2010/main">
        <p14:playEvt time="1940" objId="4"/>
        <p14:stopEvt time="30542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9F41D5-4983-4DBF-8D87-25FCD38B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Понятие о математическом программировании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E42D05F3-D652-4C65-853A-DA2320544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955757"/>
              </p:ext>
            </p:extLst>
          </p:nvPr>
        </p:nvGraphicFramePr>
        <p:xfrm>
          <a:off x="2151063" y="2565400"/>
          <a:ext cx="52292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2997000" imgH="990360" progId="Equation.DSMT4">
                  <p:embed/>
                </p:oleObj>
              </mc:Choice>
              <mc:Fallback>
                <p:oleObj name="Equation" r:id="rId3" imgW="29970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1063" y="2565400"/>
                        <a:ext cx="5229225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69077E-9F0B-44D9-ACE0-BF9E0C7EBFF6}"/>
              </a:ext>
            </a:extLst>
          </p:cNvPr>
          <p:cNvSpPr/>
          <p:nvPr/>
        </p:nvSpPr>
        <p:spPr>
          <a:xfrm>
            <a:off x="1118425" y="1470161"/>
            <a:ext cx="75624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Математическое программирование – раздел математики, который</a:t>
            </a:r>
          </a:p>
          <a:p>
            <a:r>
              <a:rPr lang="ru-RU" dirty="0"/>
              <a:t>позволяет решать задачи оптимизации.</a:t>
            </a:r>
          </a:p>
          <a:p>
            <a:r>
              <a:rPr lang="ru-RU" dirty="0"/>
              <a:t>Пусть задана система линейных уравнений и ограничений на переменные: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BBC01D1-151F-4822-8C9C-2F570868A79A}"/>
              </a:ext>
            </a:extLst>
          </p:cNvPr>
          <p:cNvSpPr/>
          <p:nvPr/>
        </p:nvSpPr>
        <p:spPr>
          <a:xfrm>
            <a:off x="1118425" y="4474628"/>
            <a:ext cx="7385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Существует большое число значений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ru-RU" dirty="0"/>
              <a:t>, которые удовлетворяют данной системе.</a:t>
            </a:r>
          </a:p>
          <a:p>
            <a:r>
              <a:rPr lang="ru-RU" dirty="0"/>
              <a:t>Метод линейного программирования позволяет из всего множества выбрать такие значения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ru-RU" dirty="0"/>
              <a:t>, которые дают максимальное (минимальное) значение целевой функции </a:t>
            </a:r>
            <a:r>
              <a:rPr lang="en-US" i="1" dirty="0"/>
              <a:t>y</a:t>
            </a:r>
            <a:r>
              <a:rPr lang="en-US" i="1" baseline="-25000" dirty="0"/>
              <a:t>0</a:t>
            </a:r>
            <a:r>
              <a:rPr lang="en-US" dirty="0"/>
              <a:t> </a:t>
            </a:r>
            <a:r>
              <a:rPr lang="ru-RU" dirty="0"/>
              <a:t>с учетом накладываемых ограничений</a:t>
            </a:r>
          </a:p>
        </p:txBody>
      </p:sp>
    </p:spTree>
    <p:extLst>
      <p:ext uri="{BB962C8B-B14F-4D97-AF65-F5344CB8AC3E}">
        <p14:creationId xmlns:p14="http://schemas.microsoft.com/office/powerpoint/2010/main" val="215401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9F41D5-4983-4DBF-8D87-25FCD38B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Симплекс-метод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EBC419-BD36-4DC7-843C-D84742016B14}"/>
              </a:ext>
            </a:extLst>
          </p:cNvPr>
          <p:cNvSpPr/>
          <p:nvPr/>
        </p:nvSpPr>
        <p:spPr>
          <a:xfrm>
            <a:off x="8002118" y="6165304"/>
            <a:ext cx="27194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A01EE662-D275-4BD1-9EB3-B954DEC9D563}"/>
              </a:ext>
            </a:extLst>
          </p:cNvPr>
          <p:cNvSpPr/>
          <p:nvPr/>
        </p:nvSpPr>
        <p:spPr>
          <a:xfrm>
            <a:off x="3257902" y="1840621"/>
            <a:ext cx="1800200" cy="1584176"/>
          </a:xfrm>
          <a:prstGeom prst="triangl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D0302FC6-29E4-456A-8217-A5A23B09AA3E}"/>
              </a:ext>
            </a:extLst>
          </p:cNvPr>
          <p:cNvSpPr/>
          <p:nvPr/>
        </p:nvSpPr>
        <p:spPr>
          <a:xfrm rot="10800000">
            <a:off x="3275856" y="3429000"/>
            <a:ext cx="1800200" cy="158417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EE3F58D2-8297-4E4E-9D47-C7D781132992}"/>
              </a:ext>
            </a:extLst>
          </p:cNvPr>
          <p:cNvSpPr/>
          <p:nvPr/>
        </p:nvSpPr>
        <p:spPr>
          <a:xfrm rot="3480280">
            <a:off x="2607849" y="1487643"/>
            <a:ext cx="1728192" cy="1584176"/>
          </a:xfrm>
          <a:prstGeom prst="triangle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9F08AC7-1877-4C74-A1D2-B1B99C2004A2}"/>
              </a:ext>
            </a:extLst>
          </p:cNvPr>
          <p:cNvCxnSpPr>
            <a:cxnSpLocks/>
          </p:cNvCxnSpPr>
          <p:nvPr/>
        </p:nvCxnSpPr>
        <p:spPr>
          <a:xfrm>
            <a:off x="4158002" y="1340768"/>
            <a:ext cx="17953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7AF6924-CC93-4CD5-9B9B-5A064D3E529B}"/>
              </a:ext>
            </a:extLst>
          </p:cNvPr>
          <p:cNvCxnSpPr/>
          <p:nvPr/>
        </p:nvCxnSpPr>
        <p:spPr>
          <a:xfrm>
            <a:off x="1403648" y="3861048"/>
            <a:ext cx="554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D4C6BEE-BB90-4AD7-B4BE-D7E298D70477}"/>
              </a:ext>
            </a:extLst>
          </p:cNvPr>
          <p:cNvCxnSpPr>
            <a:stCxn id="3" idx="4"/>
            <a:endCxn id="9" idx="2"/>
          </p:cNvCxnSpPr>
          <p:nvPr/>
        </p:nvCxnSpPr>
        <p:spPr>
          <a:xfrm flipH="1" flipV="1">
            <a:off x="2342341" y="1966587"/>
            <a:ext cx="2715761" cy="14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26AA78-163B-4FB0-B2A6-393E5EEAE3C1}"/>
              </a:ext>
            </a:extLst>
          </p:cNvPr>
          <p:cNvSpPr txBox="1"/>
          <p:nvPr/>
        </p:nvSpPr>
        <p:spPr>
          <a:xfrm>
            <a:off x="6691181" y="3861048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2E7C7-DDAB-4097-88B9-532517CAE065}"/>
              </a:ext>
            </a:extLst>
          </p:cNvPr>
          <p:cNvSpPr txBox="1"/>
          <p:nvPr/>
        </p:nvSpPr>
        <p:spPr>
          <a:xfrm>
            <a:off x="1331640" y="378904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-x1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89E991-C140-4872-8D8A-B5B590984B68}"/>
              </a:ext>
            </a:extLst>
          </p:cNvPr>
          <p:cNvSpPr txBox="1"/>
          <p:nvPr/>
        </p:nvSpPr>
        <p:spPr>
          <a:xfrm>
            <a:off x="4193579" y="11709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ED0A8-615B-4674-AFB5-D1E4FD65DCBA}"/>
              </a:ext>
            </a:extLst>
          </p:cNvPr>
          <p:cNvSpPr txBox="1"/>
          <p:nvPr/>
        </p:nvSpPr>
        <p:spPr>
          <a:xfrm>
            <a:off x="4175955" y="573742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-x2</a:t>
            </a:r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0F0A486-4232-4B6F-B097-9DE657022726}"/>
              </a:ext>
            </a:extLst>
          </p:cNvPr>
          <p:cNvSpPr/>
          <p:nvPr/>
        </p:nvSpPr>
        <p:spPr>
          <a:xfrm>
            <a:off x="4139952" y="29249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901A545-FD23-4176-A943-BF457D0E84E3}"/>
              </a:ext>
            </a:extLst>
          </p:cNvPr>
          <p:cNvSpPr/>
          <p:nvPr/>
        </p:nvSpPr>
        <p:spPr>
          <a:xfrm>
            <a:off x="4147860" y="3861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010E500-B28A-49C5-8FC0-D1C41A90CAF2}"/>
              </a:ext>
            </a:extLst>
          </p:cNvPr>
          <p:cNvSpPr/>
          <p:nvPr/>
        </p:nvSpPr>
        <p:spPr>
          <a:xfrm>
            <a:off x="3138416" y="23912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E0CE52-154A-48DC-AD13-01C83DF4E313}"/>
              </a:ext>
            </a:extLst>
          </p:cNvPr>
          <p:cNvSpPr txBox="1"/>
          <p:nvPr/>
        </p:nvSpPr>
        <p:spPr>
          <a:xfrm>
            <a:off x="4139951" y="3796535"/>
            <a:ext cx="4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B19A06-C9EC-4F77-9E64-C887FCFD691E}"/>
              </a:ext>
            </a:extLst>
          </p:cNvPr>
          <p:cNvSpPr txBox="1"/>
          <p:nvPr/>
        </p:nvSpPr>
        <p:spPr>
          <a:xfrm>
            <a:off x="4139950" y="2630872"/>
            <a:ext cx="4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G2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4B6C1-F541-42C1-AF97-E33A6E6E6867}"/>
              </a:ext>
            </a:extLst>
          </p:cNvPr>
          <p:cNvSpPr txBox="1"/>
          <p:nvPr/>
        </p:nvSpPr>
        <p:spPr>
          <a:xfrm>
            <a:off x="3041771" y="2051556"/>
            <a:ext cx="4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G3</a:t>
            </a:r>
            <a:endParaRPr lang="ru-RU" dirty="0"/>
          </a:p>
        </p:txBody>
      </p:sp>
      <p:sp>
        <p:nvSpPr>
          <p:cNvPr id="29" name="Дуга 28">
            <a:extLst>
              <a:ext uri="{FF2B5EF4-FFF2-40B4-BE49-F238E27FC236}">
                <a16:creationId xmlns:a16="http://schemas.microsoft.com/office/drawing/2014/main" id="{E9ADE56B-D701-4C49-A669-4DC07098BD2C}"/>
              </a:ext>
            </a:extLst>
          </p:cNvPr>
          <p:cNvSpPr/>
          <p:nvPr/>
        </p:nvSpPr>
        <p:spPr>
          <a:xfrm rot="3089182">
            <a:off x="3092352" y="2768935"/>
            <a:ext cx="1421145" cy="1104526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уга 29">
            <a:extLst>
              <a:ext uri="{FF2B5EF4-FFF2-40B4-BE49-F238E27FC236}">
                <a16:creationId xmlns:a16="http://schemas.microsoft.com/office/drawing/2014/main" id="{C543EAFA-96AD-4A6A-9D52-5020636A2682}"/>
              </a:ext>
            </a:extLst>
          </p:cNvPr>
          <p:cNvSpPr/>
          <p:nvPr/>
        </p:nvSpPr>
        <p:spPr>
          <a:xfrm rot="21294476">
            <a:off x="2423514" y="2422450"/>
            <a:ext cx="1698090" cy="1104526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FF98F0-BB2E-46A2-8CD6-9A4756E1898B}"/>
              </a:ext>
            </a:extLst>
          </p:cNvPr>
          <p:cNvSpPr txBox="1"/>
          <p:nvPr/>
        </p:nvSpPr>
        <p:spPr>
          <a:xfrm>
            <a:off x="5031592" y="3210622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3C3E4E-6D1A-4297-9AA2-99643303403A}"/>
              </a:ext>
            </a:extLst>
          </p:cNvPr>
          <p:cNvSpPr txBox="1"/>
          <p:nvPr/>
        </p:nvSpPr>
        <p:spPr>
          <a:xfrm>
            <a:off x="2945829" y="3226177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40003D-BE29-494A-9AD9-1C0B73661387}"/>
              </a:ext>
            </a:extLst>
          </p:cNvPr>
          <p:cNvSpPr txBox="1"/>
          <p:nvPr/>
        </p:nvSpPr>
        <p:spPr>
          <a:xfrm>
            <a:off x="4139950" y="4878013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7E13CF-1A91-4158-B313-379573FF6EFB}"/>
              </a:ext>
            </a:extLst>
          </p:cNvPr>
          <p:cNvSpPr txBox="1"/>
          <p:nvPr/>
        </p:nvSpPr>
        <p:spPr>
          <a:xfrm>
            <a:off x="4136478" y="1602676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C’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9D1253-E780-4E76-8553-E5C27297270F}"/>
              </a:ext>
            </a:extLst>
          </p:cNvPr>
          <p:cNvSpPr txBox="1"/>
          <p:nvPr/>
        </p:nvSpPr>
        <p:spPr>
          <a:xfrm>
            <a:off x="2065831" y="1684548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DCF3F2-1613-4845-969B-AFC5F2AA142D}"/>
              </a:ext>
            </a:extLst>
          </p:cNvPr>
          <p:cNvSpPr/>
          <p:nvPr/>
        </p:nvSpPr>
        <p:spPr>
          <a:xfrm>
            <a:off x="5796692" y="1440330"/>
            <a:ext cx="2591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Опыт</a:t>
            </a:r>
            <a:r>
              <a:rPr lang="en-US" dirty="0"/>
              <a:t>  x1     x2  Y</a:t>
            </a:r>
            <a:endParaRPr lang="ru-RU" dirty="0"/>
          </a:p>
          <a:p>
            <a:r>
              <a:rPr lang="en-US" dirty="0"/>
              <a:t>A        0,5    0,3  </a:t>
            </a:r>
            <a:r>
              <a:rPr lang="ru-RU" dirty="0"/>
              <a:t>0,5</a:t>
            </a:r>
            <a:endParaRPr lang="en-US" dirty="0"/>
          </a:p>
          <a:p>
            <a:r>
              <a:rPr lang="en-US" dirty="0"/>
              <a:t>B       -0,5    0,3  </a:t>
            </a:r>
            <a:r>
              <a:rPr lang="ru-RU" dirty="0"/>
              <a:t>1</a:t>
            </a:r>
          </a:p>
          <a:p>
            <a:r>
              <a:rPr lang="ru-RU" dirty="0"/>
              <a:t>С</a:t>
            </a:r>
            <a:r>
              <a:rPr lang="en-US" dirty="0"/>
              <a:t>’          0    -0,6  0,8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E6F46B-DD8C-475A-BA06-A5725E876CC0}"/>
              </a:ext>
            </a:extLst>
          </p:cNvPr>
          <p:cNvSpPr txBox="1"/>
          <p:nvPr/>
        </p:nvSpPr>
        <p:spPr>
          <a:xfrm>
            <a:off x="2976923" y="389554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-0,5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B02AAC-42CD-4FD5-91A2-66FAB3086031}"/>
              </a:ext>
            </a:extLst>
          </p:cNvPr>
          <p:cNvSpPr txBox="1"/>
          <p:nvPr/>
        </p:nvSpPr>
        <p:spPr>
          <a:xfrm>
            <a:off x="4835446" y="38947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0,5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46BAD8-6526-42DB-AC5B-74F2BCDCC391}"/>
              </a:ext>
            </a:extLst>
          </p:cNvPr>
          <p:cNvSpPr txBox="1"/>
          <p:nvPr/>
        </p:nvSpPr>
        <p:spPr>
          <a:xfrm>
            <a:off x="3639966" y="484022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-0,6</a:t>
            </a:r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21D0A35-ADBC-4E53-BE79-48B1C407D92E}"/>
              </a:ext>
            </a:extLst>
          </p:cNvPr>
          <p:cNvCxnSpPr>
            <a:cxnSpLocks/>
          </p:cNvCxnSpPr>
          <p:nvPr/>
        </p:nvCxnSpPr>
        <p:spPr>
          <a:xfrm>
            <a:off x="5059955" y="3407294"/>
            <a:ext cx="6056" cy="499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ACBFCA20-5005-4E51-BA02-DC74E4EC1A08}"/>
              </a:ext>
            </a:extLst>
          </p:cNvPr>
          <p:cNvCxnSpPr>
            <a:cxnSpLocks/>
          </p:cNvCxnSpPr>
          <p:nvPr/>
        </p:nvCxnSpPr>
        <p:spPr>
          <a:xfrm>
            <a:off x="3264899" y="3414210"/>
            <a:ext cx="6056" cy="499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9E56605-E484-4EB6-AA6F-8854A468C548}"/>
              </a:ext>
            </a:extLst>
          </p:cNvPr>
          <p:cNvSpPr txBox="1"/>
          <p:nvPr/>
        </p:nvSpPr>
        <p:spPr>
          <a:xfrm>
            <a:off x="3764625" y="33716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0,3</a:t>
            </a:r>
            <a:endParaRPr lang="ru-RU" dirty="0"/>
          </a:p>
        </p:txBody>
      </p:sp>
      <p:graphicFrame>
        <p:nvGraphicFramePr>
          <p:cNvPr id="46" name="Объект 45">
            <a:extLst>
              <a:ext uri="{FF2B5EF4-FFF2-40B4-BE49-F238E27FC236}">
                <a16:creationId xmlns:a16="http://schemas.microsoft.com/office/drawing/2014/main" id="{5625010C-B4AE-42E9-AE6B-2547A3C62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32976"/>
              </p:ext>
            </p:extLst>
          </p:nvPr>
        </p:nvGraphicFramePr>
        <p:xfrm>
          <a:off x="5352123" y="4310107"/>
          <a:ext cx="3255962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866600" imgH="1218960" progId="Equation.DSMT4">
                  <p:embed/>
                </p:oleObj>
              </mc:Choice>
              <mc:Fallback>
                <p:oleObj name="Equation" r:id="rId3" imgW="1866600" imgH="1218960" progId="Equation.DSMT4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E42D05F3-D652-4C65-853A-DA23205440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2123" y="4310107"/>
                        <a:ext cx="3255962" cy="212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64D3803-0DF2-4DDF-9CCF-C4E378D2AC0E}"/>
              </a:ext>
            </a:extLst>
          </p:cNvPr>
          <p:cNvSpPr/>
          <p:nvPr/>
        </p:nvSpPr>
        <p:spPr>
          <a:xfrm>
            <a:off x="611560" y="4885825"/>
            <a:ext cx="2940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–</a:t>
            </a:r>
            <a:r>
              <a:rPr lang="ru-RU" dirty="0"/>
              <a:t>координата новой точки,</a:t>
            </a:r>
          </a:p>
          <a:p>
            <a:r>
              <a:rPr lang="en-US" dirty="0"/>
              <a:t>n – </a:t>
            </a:r>
            <a:r>
              <a:rPr lang="ru-RU" dirty="0"/>
              <a:t>число опытов</a:t>
            </a:r>
          </a:p>
        </p:txBody>
      </p:sp>
    </p:spTree>
    <p:extLst>
      <p:ext uri="{BB962C8B-B14F-4D97-AF65-F5344CB8AC3E}">
        <p14:creationId xmlns:p14="http://schemas.microsoft.com/office/powerpoint/2010/main" val="389684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9F41D5-4983-4DBF-8D87-25FCD38B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Выбор матрицы планирования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27F9A22-AB39-4752-A905-AA1D2A9F1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614735"/>
              </p:ext>
            </p:extLst>
          </p:nvPr>
        </p:nvGraphicFramePr>
        <p:xfrm>
          <a:off x="1403648" y="1259632"/>
          <a:ext cx="3433763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968480" imgH="2603160" progId="Equation.DSMT4">
                  <p:embed/>
                </p:oleObj>
              </mc:Choice>
              <mc:Fallback>
                <p:oleObj name="Equation" r:id="rId3" imgW="1968480" imgH="2603160" progId="Equation.DSMT4">
                  <p:embed/>
                  <p:pic>
                    <p:nvPicPr>
                      <p:cNvPr id="46" name="Объект 45">
                        <a:extLst>
                          <a:ext uri="{FF2B5EF4-FFF2-40B4-BE49-F238E27FC236}">
                            <a16:creationId xmlns:a16="http://schemas.microsoft.com/office/drawing/2014/main" id="{5625010C-B4AE-42E9-AE6B-2547A3C62A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259632"/>
                        <a:ext cx="3433763" cy="453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D14623-5C19-49B6-8D4C-53AA753129E0}"/>
              </a:ext>
            </a:extLst>
          </p:cNvPr>
          <p:cNvSpPr/>
          <p:nvPr/>
        </p:nvSpPr>
        <p:spPr>
          <a:xfrm>
            <a:off x="5320270" y="1340768"/>
            <a:ext cx="29258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– </a:t>
            </a:r>
            <a:r>
              <a:rPr lang="ru-RU" dirty="0"/>
              <a:t>номер опыта,</a:t>
            </a:r>
          </a:p>
          <a:p>
            <a:r>
              <a:rPr lang="en-US" dirty="0"/>
              <a:t>j – </a:t>
            </a:r>
            <a:r>
              <a:rPr lang="ru-RU" dirty="0"/>
              <a:t>номер фактора</a:t>
            </a:r>
            <a:r>
              <a:rPr lang="en-US" dirty="0"/>
              <a:t>,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– </a:t>
            </a:r>
            <a:r>
              <a:rPr lang="ru-RU" dirty="0"/>
              <a:t>единица варьирования.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41560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9F41D5-4983-4DBF-8D87-25FCD38B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003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Алгоритм линейного программирования для «ручных» расчетов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062C40-AF9C-4750-BA7C-2D9DBDC78BF4}"/>
              </a:ext>
            </a:extLst>
          </p:cNvPr>
          <p:cNvSpPr/>
          <p:nvPr/>
        </p:nvSpPr>
        <p:spPr>
          <a:xfrm>
            <a:off x="7524328" y="5445224"/>
            <a:ext cx="27194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DB39374-8898-4454-96B4-3D5917837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4231"/>
              </p:ext>
            </p:extLst>
          </p:nvPr>
        </p:nvGraphicFramePr>
        <p:xfrm>
          <a:off x="1259632" y="1700808"/>
          <a:ext cx="4744909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2450880" imgH="1600200" progId="Equation.DSMT4">
                  <p:embed/>
                </p:oleObj>
              </mc:Choice>
              <mc:Fallback>
                <p:oleObj name="Equation" r:id="rId3" imgW="2450880" imgH="1600200" progId="Equation.DSMT4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E42D05F3-D652-4C65-853A-DA23205440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700808"/>
                        <a:ext cx="4744909" cy="309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3345A7-D83A-4B16-A653-6AA7DCA149DB}"/>
              </a:ext>
            </a:extLst>
          </p:cNvPr>
          <p:cNvSpPr/>
          <p:nvPr/>
        </p:nvSpPr>
        <p:spPr>
          <a:xfrm>
            <a:off x="5891148" y="2170593"/>
            <a:ext cx="199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целевая функция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4DE7B8-98DE-4615-ACFD-84361A211F6A}"/>
              </a:ext>
            </a:extLst>
          </p:cNvPr>
          <p:cNvSpPr/>
          <p:nvPr/>
        </p:nvSpPr>
        <p:spPr>
          <a:xfrm>
            <a:off x="3779912" y="3064314"/>
            <a:ext cx="288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ограничительная функция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EEFEEF4-464B-4AA9-AF05-0802A4712C81}"/>
              </a:ext>
            </a:extLst>
          </p:cNvPr>
          <p:cNvSpPr/>
          <p:nvPr/>
        </p:nvSpPr>
        <p:spPr>
          <a:xfrm>
            <a:off x="2771800" y="3485021"/>
            <a:ext cx="3350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ограничения на переменные </a:t>
            </a:r>
            <a:r>
              <a:rPr lang="en-US" dirty="0" err="1"/>
              <a:t>z</a:t>
            </a:r>
            <a:r>
              <a:rPr lang="en-US" baseline="-25000" dirty="0" err="1"/>
              <a:t>i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3721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9F41D5-4983-4DBF-8D87-25FCD38B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Решение задачи линейного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062C40-AF9C-4750-BA7C-2D9DBDC78BF4}"/>
              </a:ext>
            </a:extLst>
          </p:cNvPr>
          <p:cNvSpPr/>
          <p:nvPr/>
        </p:nvSpPr>
        <p:spPr>
          <a:xfrm>
            <a:off x="7524328" y="5445224"/>
            <a:ext cx="27194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996A4F57-BC76-4ADE-8058-97FC7BCDB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46062"/>
              </p:ext>
            </p:extLst>
          </p:nvPr>
        </p:nvGraphicFramePr>
        <p:xfrm>
          <a:off x="2003425" y="1583413"/>
          <a:ext cx="513715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2654280" imgH="2095200" progId="Equation.DSMT4">
                  <p:embed/>
                </p:oleObj>
              </mc:Choice>
              <mc:Fallback>
                <p:oleObj name="Equation" r:id="rId3" imgW="2654280" imgH="20952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BDB39374-8898-4454-96B4-3D5917837A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3425" y="1583413"/>
                        <a:ext cx="5137150" cy="405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75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062C40-AF9C-4750-BA7C-2D9DBDC78BF4}"/>
              </a:ext>
            </a:extLst>
          </p:cNvPr>
          <p:cNvSpPr/>
          <p:nvPr/>
        </p:nvSpPr>
        <p:spPr>
          <a:xfrm>
            <a:off x="7524328" y="5445224"/>
            <a:ext cx="27194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CD33165-75F7-48B2-A237-BCB6EFDBE10A}"/>
              </a:ext>
            </a:extLst>
          </p:cNvPr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Решение задачи линейного программирования</a:t>
            </a:r>
            <a:r>
              <a:rPr lang="en-US" sz="3600" dirty="0"/>
              <a:t> </a:t>
            </a:r>
            <a:r>
              <a:rPr lang="ru-RU" sz="3600" dirty="0"/>
              <a:t>в </a:t>
            </a:r>
            <a:r>
              <a:rPr lang="en-US" sz="3600" dirty="0" err="1"/>
              <a:t>Matlab</a:t>
            </a:r>
            <a:endParaRPr lang="ru-RU" sz="3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D7BF20-3D7C-48C0-8C05-E267FCF26A9C}"/>
              </a:ext>
            </a:extLst>
          </p:cNvPr>
          <p:cNvSpPr/>
          <p:nvPr/>
        </p:nvSpPr>
        <p:spPr>
          <a:xfrm>
            <a:off x="1675593" y="49105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где </a:t>
            </a:r>
            <a:r>
              <a:rPr lang="ru-RU" i="1" dirty="0"/>
              <a:t>f, x, b, </a:t>
            </a:r>
            <a:r>
              <a:rPr lang="ru-RU" i="1" dirty="0" err="1"/>
              <a:t>beq</a:t>
            </a:r>
            <a:r>
              <a:rPr lang="ru-RU" i="1" dirty="0"/>
              <a:t>, </a:t>
            </a:r>
            <a:r>
              <a:rPr lang="ru-RU" i="1" dirty="0" err="1"/>
              <a:t>lb</a:t>
            </a:r>
            <a:r>
              <a:rPr lang="ru-RU" dirty="0"/>
              <a:t> и </a:t>
            </a:r>
            <a:r>
              <a:rPr lang="ru-RU" i="1" dirty="0" err="1"/>
              <a:t>ub</a:t>
            </a:r>
            <a:r>
              <a:rPr lang="ru-RU" dirty="0"/>
              <a:t> есть векторы и </a:t>
            </a:r>
            <a:r>
              <a:rPr lang="ru-RU" i="1" dirty="0"/>
              <a:t>A</a:t>
            </a:r>
            <a:r>
              <a:rPr lang="ru-RU" dirty="0"/>
              <a:t> и </a:t>
            </a:r>
            <a:r>
              <a:rPr lang="ru-RU" i="1" dirty="0" err="1"/>
              <a:t>Aeq</a:t>
            </a:r>
            <a:r>
              <a:rPr lang="ru-RU" dirty="0"/>
              <a:t> есть матрицы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732614-C11D-4E5A-8577-32B0B2B6B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9288" t="59800" r="62599" b="22000"/>
          <a:stretch/>
        </p:blipFill>
        <p:spPr>
          <a:xfrm>
            <a:off x="1475655" y="1877134"/>
            <a:ext cx="4656591" cy="26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7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062C40-AF9C-4750-BA7C-2D9DBDC78BF4}"/>
              </a:ext>
            </a:extLst>
          </p:cNvPr>
          <p:cNvSpPr/>
          <p:nvPr/>
        </p:nvSpPr>
        <p:spPr>
          <a:xfrm>
            <a:off x="7524328" y="5445224"/>
            <a:ext cx="27194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CD33165-75F7-48B2-A237-BCB6EFDBE10A}"/>
              </a:ext>
            </a:extLst>
          </p:cNvPr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Решение задачи линейного программирования</a:t>
            </a:r>
            <a:r>
              <a:rPr lang="en-US" sz="3600" dirty="0"/>
              <a:t> </a:t>
            </a:r>
            <a:r>
              <a:rPr lang="ru-RU" sz="3600" dirty="0"/>
              <a:t>в </a:t>
            </a:r>
            <a:r>
              <a:rPr lang="en-US" sz="3600" dirty="0" err="1"/>
              <a:t>Matlab</a:t>
            </a:r>
            <a:endParaRPr lang="ru-RU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8CD073-B23B-4D46-97F8-33145B2F5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1651" t="38800" r="36613" b="23401"/>
          <a:stretch/>
        </p:blipFill>
        <p:spPr>
          <a:xfrm>
            <a:off x="771254" y="1700808"/>
            <a:ext cx="791554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09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511</Words>
  <Application>Microsoft Office PowerPoint</Application>
  <PresentationFormat>Экран (4:3)</PresentationFormat>
  <Paragraphs>89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Тема Office</vt:lpstr>
      <vt:lpstr>1_Тема Office</vt:lpstr>
      <vt:lpstr>MathType 6.0 Equation</vt:lpstr>
      <vt:lpstr>Equation</vt:lpstr>
      <vt:lpstr>  Лекция на тему: Линейное программирование</vt:lpstr>
      <vt:lpstr>Рекомендуемая литература</vt:lpstr>
      <vt:lpstr>Понятие о математическом программировании</vt:lpstr>
      <vt:lpstr>Симплекс-метод</vt:lpstr>
      <vt:lpstr>Выбор матрицы планирования</vt:lpstr>
      <vt:lpstr>Алгоритм линейного программирования для «ручных» расчетов</vt:lpstr>
      <vt:lpstr>Решение задачи линейного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использования функции linprog</vt:lpstr>
      <vt:lpstr>Результат решения с помощью функции linprog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Нина</dc:creator>
  <cp:lastModifiedBy>Осипова Нина Витальевна</cp:lastModifiedBy>
  <cp:revision>287</cp:revision>
  <dcterms:created xsi:type="dcterms:W3CDTF">2019-01-18T15:14:39Z</dcterms:created>
  <dcterms:modified xsi:type="dcterms:W3CDTF">2020-12-10T16:54:53Z</dcterms:modified>
</cp:coreProperties>
</file>