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28600" indent="-228600" latinLnBrk="0">
      <a:defRPr sz="1400">
        <a:latin typeface="+mn-lt"/>
        <a:ea typeface="+mn-ea"/>
        <a:cs typeface="+mn-cs"/>
        <a:sym typeface="Arial"/>
      </a:defRPr>
    </a:lvl1pPr>
    <a:lvl2pPr marL="228600" latinLnBrk="0">
      <a:defRPr sz="1400">
        <a:latin typeface="+mn-lt"/>
        <a:ea typeface="+mn-ea"/>
        <a:cs typeface="+mn-cs"/>
        <a:sym typeface="Arial"/>
      </a:defRPr>
    </a:lvl2pPr>
    <a:lvl3pPr marL="228600" indent="228600" latinLnBrk="0">
      <a:defRPr sz="1400">
        <a:latin typeface="+mn-lt"/>
        <a:ea typeface="+mn-ea"/>
        <a:cs typeface="+mn-cs"/>
        <a:sym typeface="Arial"/>
      </a:defRPr>
    </a:lvl3pPr>
    <a:lvl4pPr marL="228600" indent="457200" latinLnBrk="0">
      <a:defRPr sz="1400">
        <a:latin typeface="+mn-lt"/>
        <a:ea typeface="+mn-ea"/>
        <a:cs typeface="+mn-cs"/>
        <a:sym typeface="Arial"/>
      </a:defRPr>
    </a:lvl4pPr>
    <a:lvl5pPr marL="228600" indent="685800" latinLnBrk="0">
      <a:defRPr sz="1400">
        <a:latin typeface="+mn-lt"/>
        <a:ea typeface="+mn-ea"/>
        <a:cs typeface="+mn-cs"/>
        <a:sym typeface="Arial"/>
      </a:defRPr>
    </a:lvl5pPr>
    <a:lvl6pPr marL="228600" indent="914400" latinLnBrk="0">
      <a:defRPr sz="1400">
        <a:latin typeface="+mn-lt"/>
        <a:ea typeface="+mn-ea"/>
        <a:cs typeface="+mn-cs"/>
        <a:sym typeface="Arial"/>
      </a:defRPr>
    </a:lvl6pPr>
    <a:lvl7pPr marL="228600" indent="1143000" latinLnBrk="0">
      <a:defRPr sz="1400">
        <a:latin typeface="+mn-lt"/>
        <a:ea typeface="+mn-ea"/>
        <a:cs typeface="+mn-cs"/>
        <a:sym typeface="Arial"/>
      </a:defRPr>
    </a:lvl7pPr>
    <a:lvl8pPr marL="228600" indent="1371600" latinLnBrk="0">
      <a:defRPr sz="1400">
        <a:latin typeface="+mn-lt"/>
        <a:ea typeface="+mn-ea"/>
        <a:cs typeface="+mn-cs"/>
        <a:sym typeface="Arial"/>
      </a:defRPr>
    </a:lvl8pPr>
    <a:lvl9pPr marL="228600" indent="16002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indent="0">
              <a:defRPr sz="1800"/>
            </a:pPr>
            <a: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</a:p>
          <a:p>
            <a:pPr indent="0">
              <a:defRPr sz="1800"/>
            </a:pPr>
            <a: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i="1"/>
              <a:t>"Що зробити</a:t>
            </a:r>
            <a:r>
              <a:t> для досягнення мети і </a:t>
            </a:r>
            <a:r>
              <a:rPr i="1"/>
              <a:t>яким чином це зробити?"</a:t>
            </a:r>
            <a: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</a:p>
          <a:p>
            <a:pPr indent="0">
              <a:defRPr sz="1800"/>
            </a:pPr>
            <a:r>
              <a:t>Мета проекту повинна відповідати на запитання:</a:t>
            </a:r>
          </a:p>
          <a:p>
            <a:pPr indent="0">
              <a:defRPr sz="1800"/>
            </a:pPr>
            <a:r>
              <a:t>- Чи достатньо значуща і актуальна мета, щоб її здійснювати?</a:t>
            </a:r>
          </a:p>
          <a:p>
            <a:pPr indent="0">
              <a:defRPr sz="1800"/>
            </a:pPr>
            <a:r>
              <a:t>- Чи є дана мета передумовою успіху?</a:t>
            </a:r>
          </a:p>
          <a:p>
            <a:pPr indent="0">
              <a:defRPr sz="1800"/>
            </a:pPr>
            <a:r>
              <a:t>- Чи відповідають засоби досягнення і мета між собою?</a:t>
            </a:r>
          </a:p>
          <a:p>
            <a:pPr indent="0">
              <a:defRPr sz="1800"/>
            </a:pPr>
            <a:r>
              <a:t>- Наскільки мета реальна та відповідає напряму діяльності і потенціалу організації?</a:t>
            </a:r>
          </a:p>
          <a:p>
            <a:pPr indent="0">
              <a:defRPr sz="1800"/>
            </a:pPr>
            <a:r>
              <a:t>- Чи прослідковується логічна послідовність між метою та етапами її здійснення?</a:t>
            </a:r>
          </a:p>
          <a:p>
            <a:pPr indent="0">
              <a:defRPr sz="1800"/>
            </a:pPr>
            <a:r>
              <a:t>- Чи відповідають очікувані результати вирішенню мети?</a:t>
            </a:r>
          </a:p>
          <a:p>
            <a:pPr indent="0">
              <a:defRPr sz="1800"/>
            </a:pPr>
            <a:r>
              <a:t>- Чи матиме мета розвиток після реалізації проекту у майбутньому?</a:t>
            </a:r>
          </a:p>
          <a:p>
            <a:pPr indent="0">
              <a:defRPr sz="1800"/>
            </a:pPr>
            <a: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</a:p>
          <a:p>
            <a:pPr indent="0">
              <a:defRPr sz="1800"/>
            </a:pPr>
            <a: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</a:p>
          <a:p>
            <a:pPr indent="0">
              <a:defRPr sz="1800"/>
            </a:pPr>
            <a: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</a:p>
          <a:p>
            <a:pPr indent="0">
              <a:defRPr sz="1800"/>
            </a:pPr>
            <a:r>
              <a:t>Серед критеріїв відповідності завдань меті проекту є:</a:t>
            </a:r>
          </a:p>
          <a:p>
            <a:pPr indent="0">
              <a:defRPr sz="1800"/>
            </a:pPr>
            <a:r>
              <a:t>1. Зв'язок з проблемою.</a:t>
            </a:r>
          </a:p>
          <a:p>
            <a:pPr indent="0">
              <a:defRPr sz="1800"/>
            </a:pPr>
            <a:r>
              <a:t>2. Доцільність.</a:t>
            </a:r>
          </a:p>
          <a:p>
            <a:pPr indent="0">
              <a:defRPr sz="1800"/>
            </a:pPr>
            <a:r>
              <a:t>3. Відповідність місії.</a:t>
            </a:r>
          </a:p>
          <a:p>
            <a:pPr indent="0">
              <a:defRPr sz="1800"/>
            </a:pPr>
            <a:r>
              <a:t>4. Зацікавленість клієнтів.</a:t>
            </a:r>
          </a:p>
          <a:p>
            <a:pPr indent="0">
              <a:defRPr sz="1800"/>
            </a:pPr>
            <a:r>
              <a:t>5. Виправданість завдань.</a:t>
            </a:r>
          </a:p>
          <a:p>
            <a:pPr indent="0">
              <a:defRPr sz="1800"/>
            </a:pPr>
            <a:r>
              <a:t>6. Дотримання етики.</a:t>
            </a:r>
          </a:p>
          <a:p>
            <a:pPr indent="0">
              <a:defRPr sz="1800"/>
            </a:pPr>
            <a:r>
              <a:t>7. Відповідність кінцевих результатів до заявленої цілі.</a:t>
            </a:r>
          </a:p>
          <a:p>
            <a:pPr indent="0">
              <a:defRPr sz="1800"/>
            </a:pPr>
            <a:r>
              <a:t>8. Кваліфікація персоналу.</a:t>
            </a:r>
          </a:p>
          <a:p>
            <a:pPr indent="0">
              <a:defRPr sz="1800"/>
            </a:pPr>
            <a:r>
              <a:t>9. Підтримка у суспільстві.</a:t>
            </a:r>
          </a:p>
          <a:p>
            <a:pPr indent="0">
              <a:defRPr sz="1800"/>
            </a:pPr>
            <a:r>
              <a:t>Завдання приносять найбільшу користь, коли вони чітко сформульовані і прямо відповідають таким вимогам:</a:t>
            </a:r>
          </a:p>
          <a:p>
            <a:pPr indent="0">
              <a:defRPr sz="1800"/>
            </a:pPr>
            <a:r>
              <a:t>1. Чіткість, конкретність, певність, дієвість.</a:t>
            </a:r>
          </a:p>
          <a:p>
            <a:pPr indent="0">
              <a:defRPr sz="1800"/>
            </a:pPr>
            <a:r>
              <a:t>2. Вимірність - підлягають оглядовому підтвердженню.</a:t>
            </a:r>
          </a:p>
          <a:p>
            <a:pPr indent="0">
              <a:defRPr sz="1800"/>
            </a:pPr>
            <a:r>
              <a:t>3. Реалістичність - можна досягти за допомогою наявних ресурсів.</a:t>
            </a:r>
          </a:p>
          <a:p>
            <a:pPr indent="0">
              <a:defRPr sz="1800"/>
            </a:pPr>
            <a:r>
              <a:t>4. Гідність - не бути надто дрібними.</a:t>
            </a:r>
          </a:p>
          <a:p>
            <a:pPr indent="0">
              <a:defRPr sz="1800"/>
            </a:pPr>
            <a:r>
              <a:t>5. Адекватність - відповідність потребам громади.</a:t>
            </a:r>
          </a:p>
          <a:p>
            <a:pPr indent="0">
              <a:defRPr sz="1800"/>
            </a:pPr>
            <a: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</a:p>
          <a:p>
            <a:pPr indent="0">
              <a:defRPr b="1" sz="1800"/>
            </a:pPr>
            <a:r>
              <a:t>Приклад формулювання мети та завдань.</a:t>
            </a:r>
          </a:p>
          <a:p>
            <a:pPr indent="0">
              <a:defRPr sz="1800"/>
            </a:pPr>
            <a: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</a:p>
          <a:p>
            <a:pPr indent="0">
              <a:defRPr sz="1800"/>
            </a:pPr>
            <a:r>
              <a:t>Завдання:</a:t>
            </a:r>
          </a:p>
          <a:p>
            <a:pPr indent="0">
              <a:defRPr sz="1800"/>
            </a:pPr>
            <a: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</a:p>
          <a:p>
            <a:pPr indent="0">
              <a:defRPr sz="1800"/>
            </a:pPr>
            <a: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</a:p>
          <a:p>
            <a:pPr indent="0">
              <a:defRPr sz="1800"/>
            </a:pPr>
            <a: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</a:p>
          <a:p>
            <a:pPr indent="0">
              <a:defRPr sz="1800"/>
            </a:pPr>
            <a:r>
              <a:t>4. Продемонструвати підтримку Представництва Фонду ім. Гайнріха Бьолля в Україні.</a:t>
            </a:r>
          </a:p>
          <a:p>
            <a:pPr indent="0">
              <a:defRPr sz="1800"/>
            </a:pPr>
            <a: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</a:p>
          <a:p>
            <a:pPr indent="0">
              <a:defRPr sz="1800"/>
            </a:pPr>
            <a:r>
              <a:t>6. Привернути увагу ЗМІ до майбутнього Проекту.</a:t>
            </a:r>
          </a:p>
          <a:p>
            <a:pPr indent="0">
              <a:defRPr sz="1800"/>
            </a:pPr>
            <a:r>
              <a:t>7. Залучити до майбутнього Проекту нових учасників, експертів, спонсорів.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defRPr sz="1800"/>
            </a:pPr>
            <a:r>
              <a:t>Під час виступу:</a:t>
            </a:r>
          </a:p>
          <a:p>
            <a:pPr marL="0" indent="0">
              <a:defRPr sz="1800"/>
            </a:pPr>
            <a:r>
              <a:t> - визначити процеси, що дають найбільший бізнес ефект – Відслідковування зміни ціни товару</a:t>
            </a:r>
          </a:p>
          <a:p>
            <a:pPr marL="0" indent="0">
              <a:defRPr sz="1800"/>
            </a:pPr>
            <a:r>
              <a:t> - визначити процеси, що будуть сервісами – Оплата замовлення.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defRPr sz="1800"/>
            </a:pPr>
            <a:r>
              <a:t>Під час виступу:</a:t>
            </a:r>
          </a:p>
          <a:p>
            <a:pPr marL="0" indent="0">
              <a:defRPr sz="1800"/>
            </a:pPr>
            <a:r>
              <a:t> - визначити процеси, що дають найбільший бізнес ефект – Відслідковування зміни ціни товару</a:t>
            </a:r>
          </a:p>
          <a:p>
            <a:pPr marL="0" indent="0">
              <a:defRPr sz="1800"/>
            </a:pPr>
            <a:r>
              <a:t> - визначити процеси, що будуть сервісами – Оплата замовлення.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7" name="Shape 2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defRPr sz="1800"/>
            </a:lvl1pPr>
          </a:lstStyle>
          <a:p>
            <a:pPr/>
            <a:r>
              <a:t>Під час виступу визначити, які ролі будуть у користувачів. Вказати, які кейси будуть доступні для якої ролі.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defRPr sz="1800"/>
            </a:pPr>
            <a:r>
              <a:t>На основі матеріалів http://amis.fpm.kpi.ua/dbis-plsql/121-oracle-visualization</a:t>
            </a:r>
          </a:p>
          <a:p>
            <a:pPr marL="0" indent="0">
              <a:defRPr sz="1800"/>
            </a:pPr>
            <a:r>
              <a:t>Визначити мінімум два типи діаграм, для візуалізації інформації про стан бізнесу.</a:t>
            </a:r>
          </a:p>
          <a:p>
            <a:pPr marL="0" indent="0">
              <a:defRPr sz="1800"/>
            </a:pPr>
            <a:r>
              <a:t>Під час виступу обґрунтувати їх корисність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2" name="Shape 3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defRPr sz="1800"/>
            </a:lvl1pPr>
          </a:lstStyle>
          <a:p>
            <a:pPr/>
            <a:r>
              <a:t>Створити гіперпосилання на адресу прототипу. Кнопка.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342900" indent="1143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342900" indent="5715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342900" indent="10287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342900" indent="14859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idx="1"/>
          </p:nvPr>
        </p:nvSpPr>
        <p:spPr>
          <a:xfrm rot="5400000">
            <a:off x="541337" y="190501"/>
            <a:ext cx="5851526" cy="6019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idx="1"/>
          </p:nvPr>
        </p:nvSpPr>
        <p:spPr>
          <a:xfrm rot="5400000">
            <a:off x="2309018" y="-251619"/>
            <a:ext cx="4525964" cy="8229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41" name="Google Shape;110;p17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22860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22860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22860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22860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Google Shape;118;p18"/>
          <p:cNvSpPr txBox="1"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b="1" sz="2400"/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b="1" sz="2400"/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b="1" sz="2400"/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Google Shape;134;p21"/>
          <p:cNvSpPr txBox="1"/>
          <p:nvPr>
            <p:ph type="body" sz="half" idx="13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178" name="Google Shape;135;p21"/>
          <p:cNvSpPr txBox="1"/>
          <p:nvPr>
            <p:ph type="body" sz="quarter" idx="14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179" name="Google Shape;136;p21"/>
          <p:cNvSpPr txBox="1"/>
          <p:nvPr>
            <p:ph type="body" sz="half" idx="15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 rot="5400000">
            <a:off x="541337" y="190501"/>
            <a:ext cx="5851526" cy="6019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143;p22"/>
          <p:cNvSpPr txBox="1"/>
          <p:nvPr>
            <p:ph type="body" sz="half" idx="13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indent="-406400">
              <a:spcBef>
                <a:spcPts val="500"/>
              </a:spcBef>
              <a:buSzPts val="2800"/>
              <a:defRPr sz="2800"/>
            </a:pP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198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7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342900" indent="1143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342900" indent="5715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342900" indent="10287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342900" indent="14859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 rot="5400000">
            <a:off x="2309018" y="-251619"/>
            <a:ext cx="4525964" cy="8229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Google Shape;35;p5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22860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22860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22860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22860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43;p6"/>
          <p:cNvSpPr txBox="1"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b="1" sz="2400"/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b="1" sz="2400"/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b="1" sz="2400"/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59;p9"/>
          <p:cNvSpPr txBox="1"/>
          <p:nvPr>
            <p:ph type="body" sz="half" idx="13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76" name="Google Shape;60;p9"/>
          <p:cNvSpPr txBox="1"/>
          <p:nvPr>
            <p:ph type="body" sz="quarter" idx="14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77" name="Google Shape;61;p9"/>
          <p:cNvSpPr txBox="1"/>
          <p:nvPr>
            <p:ph type="body" sz="half" idx="15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68;p10"/>
          <p:cNvSpPr txBox="1"/>
          <p:nvPr>
            <p:ph type="body" sz="half" idx="13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indent="-406400">
              <a:spcBef>
                <a:spcPts val="500"/>
              </a:spcBef>
              <a:buSzPts val="2800"/>
              <a:defRPr sz="2800"/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58" y="6404312"/>
            <a:ext cx="263942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431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2457" marR="0" indent="-46445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98600" marR="0" indent="-508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421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993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565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4137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709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281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Relationship Id="rId4" Type="http://schemas.openxmlformats.org/officeDocument/2006/relationships/image" Target="../media/image7.jpeg"/><Relationship Id="rId5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63;p25"/>
          <p:cNvSpPr txBox="1"/>
          <p:nvPr>
            <p:ph type="title"/>
          </p:nvPr>
        </p:nvSpPr>
        <p:spPr>
          <a:xfrm>
            <a:off x="236538" y="2636838"/>
            <a:ext cx="8670926" cy="107156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b="1" sz="3200">
                <a:solidFill>
                  <a:srgbClr val="E46C0A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Замовлення книжок в бібліотеці КПІ</a:t>
            </a:r>
          </a:p>
        </p:txBody>
      </p:sp>
      <p:pic>
        <p:nvPicPr>
          <p:cNvPr id="218" name="Google Shape;164;p25" descr="Google Shape;164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9825" y="5175250"/>
            <a:ext cx="2924175" cy="1682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Google Shape;166;p25" descr="Google Shape;166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0725" y="76200"/>
            <a:ext cx="1909764" cy="1908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Google Shape;167;p25" descr="Google Shape;167;p25"/>
          <p:cNvPicPr>
            <a:picLocks noChangeAspect="1"/>
          </p:cNvPicPr>
          <p:nvPr/>
        </p:nvPicPr>
        <p:blipFill>
          <a:blip r:embed="rId4">
            <a:extLst/>
          </a:blip>
          <a:srcRect l="0" t="7346" r="0" b="0"/>
          <a:stretch>
            <a:fillRect/>
          </a:stretch>
        </p:blipFill>
        <p:spPr>
          <a:xfrm>
            <a:off x="0" y="0"/>
            <a:ext cx="5645150" cy="2060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Google Shape;168;p25" descr="Google Shape;168;p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2060575"/>
            <a:ext cx="9144000" cy="10795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Google Shape;169;p25"/>
          <p:cNvSpPr txBox="1"/>
          <p:nvPr/>
        </p:nvSpPr>
        <p:spPr>
          <a:xfrm>
            <a:off x="250825" y="4868862"/>
            <a:ext cx="6819900" cy="89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>
                <a:solidFill>
                  <a:srgbClr val="244061"/>
                </a:solidFill>
              </a:defRPr>
            </a:pPr>
            <a:r>
              <a:t>НТУУ «Київський політехнічний інститут імені Ігоря Сікорського</a:t>
            </a:r>
          </a:p>
          <a:p>
            <a:pPr>
              <a:defRPr b="1">
                <a:solidFill>
                  <a:srgbClr val="244061"/>
                </a:solidFill>
              </a:defRPr>
            </a:pPr>
            <a:r>
              <a:t>Кафедра прикладної математики</a:t>
            </a:r>
          </a:p>
          <a:p>
            <a:pPr>
              <a:defRPr b="1">
                <a:solidFill>
                  <a:srgbClr val="244061"/>
                </a:solidFill>
              </a:defRPr>
            </a:pPr>
          </a:p>
          <a:p>
            <a:pPr>
              <a:defRPr b="1">
                <a:solidFill>
                  <a:srgbClr val="244061"/>
                </a:solidFill>
              </a:defRPr>
            </a:pPr>
            <a:r>
              <a:t>Страшнова Анастасія Сергіївна</a:t>
            </a:r>
          </a:p>
        </p:txBody>
      </p:sp>
      <p:sp>
        <p:nvSpPr>
          <p:cNvPr id="223" name="Google Shape;170;p25"/>
          <p:cNvSpPr txBox="1"/>
          <p:nvPr/>
        </p:nvSpPr>
        <p:spPr>
          <a:xfrm>
            <a:off x="3870325" y="6350000"/>
            <a:ext cx="1403350" cy="2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>
                <a:solidFill>
                  <a:srgbClr val="244061"/>
                </a:solidFill>
              </a:defRPr>
            </a:lvl1pPr>
          </a:lstStyle>
          <a:p>
            <a:pPr/>
            <a:r>
              <a:t>Київ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175;p26" descr="Google Shape;175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62037"/>
            <a:ext cx="9144000" cy="10795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Google Shape;176;p26"/>
          <p:cNvSpPr txBox="1"/>
          <p:nvPr>
            <p:ph type="title"/>
          </p:nvPr>
        </p:nvSpPr>
        <p:spPr>
          <a:xfrm>
            <a:off x="-1" y="188912"/>
            <a:ext cx="8243890" cy="784226"/>
          </a:xfrm>
          <a:prstGeom prst="rect">
            <a:avLst/>
          </a:prstGeom>
        </p:spPr>
        <p:txBody>
          <a:bodyPr lIns="45699" tIns="45699" rIns="45699" bIns="45699"/>
          <a:lstStyle>
            <a:lvl1pPr algn="l">
              <a:defRPr b="1" sz="2800">
                <a:solidFill>
                  <a:srgbClr val="E46C0A"/>
                </a:solidFill>
              </a:defRPr>
            </a:lvl1pPr>
          </a:lstStyle>
          <a:p>
            <a:pPr/>
            <a:r>
              <a:t>Актуальність проблеми</a:t>
            </a:r>
          </a:p>
        </p:txBody>
      </p:sp>
      <p:grpSp>
        <p:nvGrpSpPr>
          <p:cNvPr id="229" name="Google Shape;177;p26"/>
          <p:cNvGrpSpPr/>
          <p:nvPr/>
        </p:nvGrpSpPr>
        <p:grpSpPr>
          <a:xfrm>
            <a:off x="8372475" y="188912"/>
            <a:ext cx="663575" cy="360364"/>
            <a:chOff x="0" y="0"/>
            <a:chExt cx="663575" cy="360362"/>
          </a:xfrm>
        </p:grpSpPr>
        <p:sp>
          <p:nvSpPr>
            <p:cNvPr id="227" name="Rectangle"/>
            <p:cNvSpPr/>
            <p:nvPr/>
          </p:nvSpPr>
          <p:spPr>
            <a:xfrm>
              <a:off x="0" y="-1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28" name="19"/>
            <p:cNvSpPr txBox="1"/>
            <p:nvPr/>
          </p:nvSpPr>
          <p:spPr>
            <a:xfrm>
              <a:off x="0" y="1130"/>
              <a:ext cx="663575" cy="35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232" name="Google Shape;178;p26"/>
          <p:cNvGrpSpPr/>
          <p:nvPr/>
        </p:nvGrpSpPr>
        <p:grpSpPr>
          <a:xfrm>
            <a:off x="8372475" y="188912"/>
            <a:ext cx="663575" cy="360364"/>
            <a:chOff x="0" y="0"/>
            <a:chExt cx="663575" cy="360362"/>
          </a:xfrm>
        </p:grpSpPr>
        <p:sp>
          <p:nvSpPr>
            <p:cNvPr id="230" name="Rectangle"/>
            <p:cNvSpPr/>
            <p:nvPr/>
          </p:nvSpPr>
          <p:spPr>
            <a:xfrm>
              <a:off x="0" y="-1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31" name="1"/>
            <p:cNvSpPr txBox="1"/>
            <p:nvPr/>
          </p:nvSpPr>
          <p:spPr>
            <a:xfrm>
              <a:off x="0" y="1130"/>
              <a:ext cx="663575" cy="35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33" name="Google Shape;180;p26"/>
          <p:cNvSpPr txBox="1"/>
          <p:nvPr/>
        </p:nvSpPr>
        <p:spPr>
          <a:xfrm>
            <a:off x="238124" y="1243012"/>
            <a:ext cx="2836865" cy="2117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i="1"/>
            </a:pPr>
            <a:r>
              <a:t>Опис, як було</a:t>
            </a:r>
          </a:p>
          <a:p>
            <a:pPr>
              <a:defRPr i="1"/>
            </a:pPr>
          </a:p>
          <a:p>
            <a:pPr>
              <a:defRPr i="1"/>
            </a:pPr>
          </a:p>
          <a:p>
            <a:pPr/>
            <a:r>
              <a:t>Студенти замовляють літературу безпосередньо в бібліотеці.</a:t>
            </a:r>
          </a:p>
          <a:p>
            <a:pPr/>
          </a:p>
          <a:p>
            <a:pPr/>
          </a:p>
          <a:p>
            <a:pPr/>
          </a:p>
          <a:p>
            <a:pPr/>
          </a:p>
        </p:txBody>
      </p:sp>
      <p:sp>
        <p:nvSpPr>
          <p:cNvPr id="234" name="Google Shape;182;p26"/>
          <p:cNvSpPr txBox="1"/>
          <p:nvPr/>
        </p:nvSpPr>
        <p:spPr>
          <a:xfrm>
            <a:off x="3203575" y="1258887"/>
            <a:ext cx="2736850" cy="313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i="1">
                <a:solidFill>
                  <a:srgbClr val="C00000"/>
                </a:solidFill>
              </a:defRPr>
            </a:pPr>
            <a:r>
              <a:t>Список проблем</a:t>
            </a:r>
          </a:p>
          <a:p>
            <a:pPr>
              <a:defRPr i="1">
                <a:solidFill>
                  <a:srgbClr val="C00000"/>
                </a:solidFill>
              </a:defRPr>
            </a:pPr>
          </a:p>
          <a:p>
            <a:pPr>
              <a:defRPr i="1">
                <a:solidFill>
                  <a:srgbClr val="C00000"/>
                </a:solidFill>
              </a:defRPr>
            </a:pPr>
          </a:p>
          <a:p>
            <a:pPr>
              <a:buClr>
                <a:srgbClr val="000000"/>
              </a:buClr>
              <a:buSzPts val="1400"/>
              <a:buFont typeface="Arial"/>
              <a:buChar char="•"/>
              <a:defRPr i="1">
                <a:solidFill>
                  <a:srgbClr val="C00000"/>
                </a:solidFill>
              </a:defRPr>
            </a:pPr>
            <a:r>
              <a:t>Тривале очікування</a:t>
            </a:r>
          </a:p>
          <a:p>
            <a:pPr>
              <a:buClr>
                <a:srgbClr val="000000"/>
              </a:buClr>
              <a:buSzPts val="1400"/>
              <a:buFont typeface="Arial"/>
              <a:buChar char="•"/>
              <a:defRPr i="1">
                <a:solidFill>
                  <a:srgbClr val="C00000"/>
                </a:solidFill>
              </a:defRPr>
            </a:pPr>
            <a:r>
              <a:t>Не зручний сайт</a:t>
            </a:r>
          </a:p>
          <a:p>
            <a:pPr>
              <a:buClr>
                <a:srgbClr val="000000"/>
              </a:buClr>
              <a:buSzPts val="1400"/>
              <a:buFont typeface="Arial"/>
              <a:buChar char="•"/>
              <a:defRPr i="1">
                <a:solidFill>
                  <a:srgbClr val="C00000"/>
                </a:solidFill>
              </a:defRPr>
            </a:pPr>
            <a:r>
              <a:t>Не зрозуміло, чи є посібник в наявності </a:t>
            </a:r>
          </a:p>
          <a:p>
            <a:pPr/>
          </a:p>
          <a:p>
            <a:pPr/>
          </a:p>
          <a:p>
            <a:pPr>
              <a:defRPr i="1"/>
            </a:pPr>
          </a:p>
          <a:p>
            <a:pPr>
              <a:defRPr i="1"/>
            </a:pPr>
          </a:p>
          <a:p>
            <a:pPr/>
          </a:p>
          <a:p>
            <a:pPr/>
          </a:p>
          <a:p>
            <a:pPr/>
          </a:p>
        </p:txBody>
      </p:sp>
      <p:sp>
        <p:nvSpPr>
          <p:cNvPr id="235" name="Google Shape;183;p26"/>
          <p:cNvSpPr txBox="1"/>
          <p:nvPr/>
        </p:nvSpPr>
        <p:spPr>
          <a:xfrm>
            <a:off x="6248400" y="1258887"/>
            <a:ext cx="2838450" cy="2727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i="1">
                <a:solidFill>
                  <a:srgbClr val="00B050"/>
                </a:solidFill>
              </a:defRPr>
            </a:pPr>
            <a:r>
              <a:t>Які ключові рішення потрібні і для чого</a:t>
            </a:r>
          </a:p>
          <a:p>
            <a:pPr>
              <a:defRPr i="1"/>
            </a:pPr>
          </a:p>
          <a:p>
            <a:pPr>
              <a:buClr>
                <a:srgbClr val="000000"/>
              </a:buClr>
              <a:buSzPts val="1400"/>
              <a:buFont typeface="Arial"/>
              <a:buChar char="•"/>
              <a:defRPr i="1">
                <a:solidFill>
                  <a:srgbClr val="00B050"/>
                </a:solidFill>
              </a:defRPr>
            </a:pPr>
            <a:r>
              <a:t>Формування замовлення літературу поза межами бібліотеки</a:t>
            </a:r>
          </a:p>
          <a:p>
            <a:pPr>
              <a:buClr>
                <a:srgbClr val="000000"/>
              </a:buClr>
              <a:buSzPts val="1400"/>
              <a:buFont typeface="Arial"/>
              <a:buChar char="•"/>
              <a:defRPr i="1">
                <a:solidFill>
                  <a:srgbClr val="00B050"/>
                </a:solidFill>
              </a:defRPr>
            </a:pPr>
            <a:r>
              <a:t>Можливість зарезервувати посібник, якщо його ще не повернули в бібліотеку</a:t>
            </a:r>
          </a:p>
          <a:p>
            <a:pPr>
              <a:buClr>
                <a:srgbClr val="000000"/>
              </a:buClr>
              <a:buSzPts val="1400"/>
              <a:buFont typeface="Arial"/>
              <a:buChar char="•"/>
              <a:defRPr i="1">
                <a:solidFill>
                  <a:srgbClr val="00B050"/>
                </a:solidFill>
              </a:defRPr>
            </a:pPr>
            <a:r>
              <a:t>Відслідковування наявності посібника в бібліотеці</a:t>
            </a:r>
          </a:p>
          <a:p>
            <a:pPr/>
          </a:p>
        </p:txBody>
      </p:sp>
      <p:pic>
        <p:nvPicPr>
          <p:cNvPr id="236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rcRect l="27989" t="0" r="0" b="0"/>
          <a:stretch>
            <a:fillRect/>
          </a:stretch>
        </p:blipFill>
        <p:spPr>
          <a:xfrm>
            <a:off x="3132138" y="4073525"/>
            <a:ext cx="3059112" cy="2784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rcRect l="18481" t="0" r="18481" b="0"/>
          <a:stretch>
            <a:fillRect/>
          </a:stretch>
        </p:blipFill>
        <p:spPr>
          <a:xfrm>
            <a:off x="0" y="4076700"/>
            <a:ext cx="3203575" cy="2781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icture 17" descr="Picture 17"/>
          <p:cNvPicPr>
            <a:picLocks noChangeAspect="1"/>
          </p:cNvPicPr>
          <p:nvPr/>
        </p:nvPicPr>
        <p:blipFill>
          <a:blip r:embed="rId5">
            <a:extLst/>
          </a:blip>
          <a:srcRect l="14764" t="0" r="14764" b="0"/>
          <a:stretch>
            <a:fillRect/>
          </a:stretch>
        </p:blipFill>
        <p:spPr>
          <a:xfrm>
            <a:off x="6127749" y="4005262"/>
            <a:ext cx="3016251" cy="2852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190;p27" descr="Google Shape;190;p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62037"/>
            <a:ext cx="9144000" cy="10795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Google Shape;191;p27"/>
          <p:cNvSpPr txBox="1"/>
          <p:nvPr>
            <p:ph type="title"/>
          </p:nvPr>
        </p:nvSpPr>
        <p:spPr>
          <a:xfrm>
            <a:off x="-1" y="188912"/>
            <a:ext cx="8243890" cy="784226"/>
          </a:xfrm>
          <a:prstGeom prst="rect">
            <a:avLst/>
          </a:prstGeom>
        </p:spPr>
        <p:txBody>
          <a:bodyPr lIns="45699" tIns="45699" rIns="45699" bIns="45699"/>
          <a:lstStyle>
            <a:lvl1pPr algn="l">
              <a:defRPr b="1" sz="2800">
                <a:solidFill>
                  <a:srgbClr val="E46C0A"/>
                </a:solidFill>
              </a:defRPr>
            </a:lvl1pPr>
          </a:lstStyle>
          <a:p>
            <a:pPr/>
            <a:r>
              <a:t>Мета та завдання проекту</a:t>
            </a:r>
          </a:p>
        </p:txBody>
      </p:sp>
      <p:grpSp>
        <p:nvGrpSpPr>
          <p:cNvPr id="244" name="Google Shape;192;p27"/>
          <p:cNvGrpSpPr/>
          <p:nvPr/>
        </p:nvGrpSpPr>
        <p:grpSpPr>
          <a:xfrm>
            <a:off x="8372475" y="188912"/>
            <a:ext cx="663575" cy="360364"/>
            <a:chOff x="0" y="0"/>
            <a:chExt cx="663575" cy="360362"/>
          </a:xfrm>
        </p:grpSpPr>
        <p:sp>
          <p:nvSpPr>
            <p:cNvPr id="242" name="Rectangle"/>
            <p:cNvSpPr/>
            <p:nvPr/>
          </p:nvSpPr>
          <p:spPr>
            <a:xfrm>
              <a:off x="0" y="-1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43" name="19"/>
            <p:cNvSpPr txBox="1"/>
            <p:nvPr/>
          </p:nvSpPr>
          <p:spPr>
            <a:xfrm>
              <a:off x="0" y="1130"/>
              <a:ext cx="663575" cy="35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247" name="Google Shape;193;p27"/>
          <p:cNvGrpSpPr/>
          <p:nvPr/>
        </p:nvGrpSpPr>
        <p:grpSpPr>
          <a:xfrm>
            <a:off x="8372475" y="188912"/>
            <a:ext cx="663575" cy="360364"/>
            <a:chOff x="0" y="0"/>
            <a:chExt cx="663575" cy="360362"/>
          </a:xfrm>
        </p:grpSpPr>
        <p:sp>
          <p:nvSpPr>
            <p:cNvPr id="245" name="Rectangle"/>
            <p:cNvSpPr/>
            <p:nvPr/>
          </p:nvSpPr>
          <p:spPr>
            <a:xfrm>
              <a:off x="0" y="-1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46" name="2"/>
            <p:cNvSpPr txBox="1"/>
            <p:nvPr/>
          </p:nvSpPr>
          <p:spPr>
            <a:xfrm>
              <a:off x="0" y="1130"/>
              <a:ext cx="663575" cy="35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48" name="Google Shape;195;p27"/>
          <p:cNvSpPr txBox="1"/>
          <p:nvPr/>
        </p:nvSpPr>
        <p:spPr>
          <a:xfrm>
            <a:off x="155575" y="1573212"/>
            <a:ext cx="8737600" cy="116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800">
                <a:latin typeface="Calibri"/>
                <a:ea typeface="Calibri"/>
                <a:cs typeface="Calibri"/>
                <a:sym typeface="Calibri"/>
              </a:defRPr>
            </a:pPr>
            <a:r>
              <a:t>Мета поляга</a:t>
            </a:r>
            <a:r>
              <a:rPr>
                <a:latin typeface="+mn-lt"/>
                <a:ea typeface="+mn-ea"/>
                <a:cs typeface="+mn-cs"/>
                <a:sym typeface="Arial"/>
              </a:rPr>
              <a:t>є в спрощенні та прискоренні процесу замовлення та отимання літератури в бібіліотеці  КПІ.</a:t>
            </a:r>
          </a:p>
          <a:p>
            <a:pPr>
              <a:defRPr b="1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9" name="Google Shape;196;p27"/>
          <p:cNvSpPr txBox="1"/>
          <p:nvPr/>
        </p:nvSpPr>
        <p:spPr>
          <a:xfrm>
            <a:off x="155575" y="2900363"/>
            <a:ext cx="3624263" cy="195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800">
                <a:latin typeface="Calibri"/>
                <a:ea typeface="Calibri"/>
                <a:cs typeface="Calibri"/>
                <a:sym typeface="Calibri"/>
              </a:defRPr>
            </a:pPr>
            <a:r>
              <a:t>Завдання проекту</a:t>
            </a:r>
          </a:p>
          <a:p>
            <a:pPr>
              <a:defRPr b="1" sz="18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buClr>
                <a:srgbClr val="000000"/>
              </a:buClr>
              <a:buSzPts val="1800"/>
              <a:buAutoNum type="arabicPeriod" startAt="1"/>
              <a:defRPr b="1" sz="1800"/>
            </a:pPr>
            <a:r>
              <a:t>Створити сайт для дистанційного замовлення літератури в кпі</a:t>
            </a:r>
          </a:p>
          <a:p>
            <a:pPr>
              <a:defRPr b="1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01;p28" descr="Google Shape;201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62037"/>
            <a:ext cx="9144000" cy="10795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Google Shape;202;p28"/>
          <p:cNvSpPr txBox="1"/>
          <p:nvPr>
            <p:ph type="title"/>
          </p:nvPr>
        </p:nvSpPr>
        <p:spPr>
          <a:xfrm>
            <a:off x="-1" y="188912"/>
            <a:ext cx="8243890" cy="784226"/>
          </a:xfrm>
          <a:prstGeom prst="rect">
            <a:avLst/>
          </a:prstGeom>
        </p:spPr>
        <p:txBody>
          <a:bodyPr lIns="45699" tIns="45699" rIns="45699" bIns="45699"/>
          <a:lstStyle>
            <a:lvl1pPr algn="l">
              <a:defRPr b="1" sz="2800">
                <a:solidFill>
                  <a:srgbClr val="E46C0A"/>
                </a:solidFill>
              </a:defRPr>
            </a:lvl1pPr>
          </a:lstStyle>
          <a:p>
            <a:pPr/>
            <a:r>
              <a:t>Ієрархія процесів</a:t>
            </a:r>
          </a:p>
        </p:txBody>
      </p:sp>
      <p:grpSp>
        <p:nvGrpSpPr>
          <p:cNvPr id="257" name="Google Shape;203;p28"/>
          <p:cNvGrpSpPr/>
          <p:nvPr/>
        </p:nvGrpSpPr>
        <p:grpSpPr>
          <a:xfrm>
            <a:off x="8372475" y="188912"/>
            <a:ext cx="663575" cy="360364"/>
            <a:chOff x="0" y="0"/>
            <a:chExt cx="663575" cy="360362"/>
          </a:xfrm>
        </p:grpSpPr>
        <p:sp>
          <p:nvSpPr>
            <p:cNvPr id="255" name="Rectangle"/>
            <p:cNvSpPr/>
            <p:nvPr/>
          </p:nvSpPr>
          <p:spPr>
            <a:xfrm>
              <a:off x="0" y="-1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56" name="19"/>
            <p:cNvSpPr txBox="1"/>
            <p:nvPr/>
          </p:nvSpPr>
          <p:spPr>
            <a:xfrm>
              <a:off x="0" y="1130"/>
              <a:ext cx="663575" cy="35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260" name="Google Shape;204;p28"/>
          <p:cNvGrpSpPr/>
          <p:nvPr/>
        </p:nvGrpSpPr>
        <p:grpSpPr>
          <a:xfrm>
            <a:off x="8372475" y="188912"/>
            <a:ext cx="663575" cy="360364"/>
            <a:chOff x="0" y="0"/>
            <a:chExt cx="663575" cy="360362"/>
          </a:xfrm>
        </p:grpSpPr>
        <p:sp>
          <p:nvSpPr>
            <p:cNvPr id="258" name="Rectangle"/>
            <p:cNvSpPr/>
            <p:nvPr/>
          </p:nvSpPr>
          <p:spPr>
            <a:xfrm>
              <a:off x="0" y="-1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59" name="3"/>
            <p:cNvSpPr txBox="1"/>
            <p:nvPr/>
          </p:nvSpPr>
          <p:spPr>
            <a:xfrm>
              <a:off x="0" y="1130"/>
              <a:ext cx="663575" cy="35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3</a:t>
              </a:r>
            </a:p>
          </p:txBody>
        </p:sp>
      </p:grpSp>
      <p:pic>
        <p:nvPicPr>
          <p:cNvPr id="261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588" y="1484312"/>
            <a:ext cx="9145589" cy="4795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Object 14" descr="Object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1907" y="1478756"/>
            <a:ext cx="9167814" cy="4806951"/>
          </a:xfrm>
          <a:prstGeom prst="rect">
            <a:avLst/>
          </a:prstGeom>
          <a:ln w="127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01;p28" descr="Google Shape;201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62037"/>
            <a:ext cx="9144000" cy="10795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Google Shape;202;p28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699" tIns="45699" rIns="45699" bIns="45699"/>
          <a:lstStyle>
            <a:lvl1pPr algn="l">
              <a:defRPr b="1" sz="2800">
                <a:solidFill>
                  <a:srgbClr val="E46C0A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Бізнес правила</a:t>
            </a:r>
          </a:p>
        </p:txBody>
      </p:sp>
      <p:sp>
        <p:nvSpPr>
          <p:cNvPr id="268" name="Text Box 1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buSzPct val="100000"/>
              <a:buFontTx/>
              <a:buAutoNum type="arabicPeriod" startAt="1"/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Лише студент або працівник КПІ може зареєструватися на сайті.</a:t>
            </a:r>
            <a:endParaRPr sz="1400"/>
          </a:p>
          <a:p>
            <a:pPr marL="342900" indent="-342900">
              <a:spcBef>
                <a:spcPts val="0"/>
              </a:spcBef>
              <a:buSzPct val="100000"/>
              <a:buFontTx/>
              <a:buAutoNum type="arabicPeriod" startAt="1"/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Лише зареєстрований користувач може замовити і отримати книгу.</a:t>
            </a:r>
            <a:endParaRPr sz="1400"/>
          </a:p>
          <a:p>
            <a:pPr marL="342900" indent="-342900">
              <a:spcBef>
                <a:spcPts val="0"/>
              </a:spcBef>
              <a:buSzPct val="100000"/>
              <a:buFontTx/>
              <a:buAutoNum type="arabicPeriod" startAt="1"/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Замовник повинен мати електронну адресу.</a:t>
            </a:r>
            <a:endParaRPr sz="1400"/>
          </a:p>
          <a:p>
            <a:pPr marL="342900" indent="-342900">
              <a:spcBef>
                <a:spcPts val="0"/>
              </a:spcBef>
              <a:buSzPct val="100000"/>
              <a:buFontTx/>
              <a:buAutoNum type="arabicPeriod" startAt="1"/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Замовник повинен мати при собі документ посвідчення особи.</a:t>
            </a:r>
            <a:endParaRPr sz="1400"/>
          </a:p>
          <a:p>
            <a:pPr marL="342900" indent="-342900">
              <a:spcBef>
                <a:spcPts val="0"/>
              </a:spcBef>
              <a:buSzPct val="100000"/>
              <a:buFontTx/>
              <a:buAutoNum type="arabicPeriod" startAt="1"/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Книга може перебувати у замовника не більше року, з момента її отримання.</a:t>
            </a:r>
            <a:endParaRPr sz="1400"/>
          </a:p>
          <a:p>
            <a:pPr marL="342900" indent="-342900">
              <a:spcBef>
                <a:spcPts val="0"/>
              </a:spcBef>
              <a:buSzPct val="100000"/>
              <a:buFontTx/>
              <a:buAutoNum type="arabicPeriod" startAt="1"/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Замовник не може отримати на руки більше 7 різних примірників.</a:t>
            </a:r>
            <a:endParaRPr sz="1400"/>
          </a:p>
          <a:p>
            <a:pPr marL="342900" indent="-342900">
              <a:spcBef>
                <a:spcPts val="0"/>
              </a:spcBef>
              <a:buSzPct val="100000"/>
              <a:buFontTx/>
              <a:buAutoNum type="arabicPeriod" startAt="1"/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Замовник не може отримати на руки більше 3 однакових примірників.</a:t>
            </a:r>
            <a:endParaRPr sz="1400"/>
          </a:p>
          <a:p>
            <a:pPr marL="342900" indent="-342900">
              <a:spcBef>
                <a:spcPts val="0"/>
              </a:spcBef>
              <a:buSzPct val="100000"/>
              <a:buFontTx/>
              <a:buAutoNum type="arabicPeriod" startAt="1"/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Замовник не може отримати книгу, яка залишилась остання в бібліотеці.</a:t>
            </a:r>
            <a:endParaRPr sz="1400"/>
          </a:p>
          <a:p>
            <a:pPr marL="342900" indent="-342900">
              <a:spcBef>
                <a:spcPts val="0"/>
              </a:spcBef>
              <a:buSzPct val="100000"/>
              <a:buFontTx/>
              <a:buAutoNum type="arabicPeriod" startAt="1"/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Замовник може зарезервувати примірник, який бібліотека на даний момент не може. виділити.</a:t>
            </a:r>
            <a:endParaRPr sz="1400"/>
          </a:p>
          <a:p>
            <a:pPr marL="342900" indent="-342900">
              <a:spcBef>
                <a:spcPts val="0"/>
              </a:spcBef>
              <a:buSzPct val="100000"/>
              <a:buFontTx/>
              <a:buAutoNum type="arabicPeriod" startAt="1"/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При втраті чи псуванні примірника замовник повертає суму рівну його ринковій ціні або приносить його точну копію.</a:t>
            </a:r>
          </a:p>
        </p:txBody>
      </p:sp>
      <p:grpSp>
        <p:nvGrpSpPr>
          <p:cNvPr id="271" name="Google Shape;203;p28"/>
          <p:cNvGrpSpPr/>
          <p:nvPr/>
        </p:nvGrpSpPr>
        <p:grpSpPr>
          <a:xfrm>
            <a:off x="8372475" y="188912"/>
            <a:ext cx="663575" cy="360364"/>
            <a:chOff x="0" y="0"/>
            <a:chExt cx="663575" cy="360362"/>
          </a:xfrm>
        </p:grpSpPr>
        <p:sp>
          <p:nvSpPr>
            <p:cNvPr id="269" name="Rectangle"/>
            <p:cNvSpPr/>
            <p:nvPr/>
          </p:nvSpPr>
          <p:spPr>
            <a:xfrm>
              <a:off x="0" y="-1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70" name="19"/>
            <p:cNvSpPr txBox="1"/>
            <p:nvPr/>
          </p:nvSpPr>
          <p:spPr>
            <a:xfrm>
              <a:off x="0" y="1130"/>
              <a:ext cx="663575" cy="35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274" name="Google Shape;204;p28"/>
          <p:cNvGrpSpPr/>
          <p:nvPr/>
        </p:nvGrpSpPr>
        <p:grpSpPr>
          <a:xfrm>
            <a:off x="8372475" y="188912"/>
            <a:ext cx="663575" cy="360364"/>
            <a:chOff x="0" y="0"/>
            <a:chExt cx="663575" cy="360362"/>
          </a:xfrm>
        </p:grpSpPr>
        <p:sp>
          <p:nvSpPr>
            <p:cNvPr id="272" name="Rectangle"/>
            <p:cNvSpPr/>
            <p:nvPr/>
          </p:nvSpPr>
          <p:spPr>
            <a:xfrm>
              <a:off x="0" y="-1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73" name="4"/>
            <p:cNvSpPr txBox="1"/>
            <p:nvPr/>
          </p:nvSpPr>
          <p:spPr>
            <a:xfrm>
              <a:off x="0" y="4870"/>
              <a:ext cx="663575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14;p29"/>
          <p:cNvSpPr txBox="1"/>
          <p:nvPr>
            <p:ph type="title"/>
          </p:nvPr>
        </p:nvSpPr>
        <p:spPr>
          <a:xfrm>
            <a:off x="-1" y="188912"/>
            <a:ext cx="8243890" cy="784226"/>
          </a:xfrm>
          <a:prstGeom prst="rect">
            <a:avLst/>
          </a:prstGeom>
        </p:spPr>
        <p:txBody>
          <a:bodyPr lIns="45699" tIns="45699" rIns="45699" bIns="45699"/>
          <a:lstStyle>
            <a:lvl1pPr algn="l">
              <a:defRPr b="1" sz="2800">
                <a:solidFill>
                  <a:srgbClr val="E46C0A"/>
                </a:solidFill>
              </a:defRPr>
            </a:lvl1pPr>
          </a:lstStyle>
          <a:p>
            <a:pPr/>
            <a:r>
              <a:t>Use Case</a:t>
            </a:r>
          </a:p>
        </p:txBody>
      </p:sp>
      <p:grpSp>
        <p:nvGrpSpPr>
          <p:cNvPr id="281" name="Google Shape;215;p29"/>
          <p:cNvGrpSpPr/>
          <p:nvPr/>
        </p:nvGrpSpPr>
        <p:grpSpPr>
          <a:xfrm>
            <a:off x="8372475" y="188912"/>
            <a:ext cx="663575" cy="360364"/>
            <a:chOff x="0" y="0"/>
            <a:chExt cx="663575" cy="360362"/>
          </a:xfrm>
        </p:grpSpPr>
        <p:sp>
          <p:nvSpPr>
            <p:cNvPr id="279" name="Rectangle"/>
            <p:cNvSpPr/>
            <p:nvPr/>
          </p:nvSpPr>
          <p:spPr>
            <a:xfrm>
              <a:off x="0" y="-1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80" name="19"/>
            <p:cNvSpPr txBox="1"/>
            <p:nvPr/>
          </p:nvSpPr>
          <p:spPr>
            <a:xfrm>
              <a:off x="0" y="1130"/>
              <a:ext cx="663575" cy="35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284" name="Google Shape;216;p29"/>
          <p:cNvGrpSpPr/>
          <p:nvPr/>
        </p:nvGrpSpPr>
        <p:grpSpPr>
          <a:xfrm>
            <a:off x="8372475" y="188912"/>
            <a:ext cx="663575" cy="360364"/>
            <a:chOff x="0" y="0"/>
            <a:chExt cx="663575" cy="360362"/>
          </a:xfrm>
        </p:grpSpPr>
        <p:sp>
          <p:nvSpPr>
            <p:cNvPr id="282" name="Rectangle"/>
            <p:cNvSpPr/>
            <p:nvPr/>
          </p:nvSpPr>
          <p:spPr>
            <a:xfrm>
              <a:off x="0" y="-1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83" name="5"/>
            <p:cNvSpPr txBox="1"/>
            <p:nvPr/>
          </p:nvSpPr>
          <p:spPr>
            <a:xfrm>
              <a:off x="0" y="4870"/>
              <a:ext cx="663575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5</a:t>
              </a:r>
            </a:p>
          </p:txBody>
        </p:sp>
      </p:grpSp>
      <p:pic>
        <p:nvPicPr>
          <p:cNvPr id="285" name="USE case diaаgram.pdf" descr="USE case diaаgram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4164" y="766855"/>
            <a:ext cx="7753540" cy="6054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23;p30" descr="Google Shape;223;p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62037"/>
            <a:ext cx="9144000" cy="10795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Google Shape;224;p30"/>
          <p:cNvSpPr txBox="1"/>
          <p:nvPr>
            <p:ph type="title"/>
          </p:nvPr>
        </p:nvSpPr>
        <p:spPr>
          <a:xfrm>
            <a:off x="-1" y="188912"/>
            <a:ext cx="8243890" cy="784226"/>
          </a:xfrm>
          <a:prstGeom prst="rect">
            <a:avLst/>
          </a:prstGeom>
        </p:spPr>
        <p:txBody>
          <a:bodyPr lIns="45699" tIns="45699" rIns="45699" bIns="45699"/>
          <a:lstStyle>
            <a:lvl1pPr algn="l">
              <a:defRPr b="1" sz="2800">
                <a:solidFill>
                  <a:srgbClr val="E46C0A"/>
                </a:solidFill>
              </a:defRPr>
            </a:lvl1pPr>
          </a:lstStyle>
          <a:p>
            <a:pPr/>
            <a:r>
              <a:t>DashBoard</a:t>
            </a:r>
          </a:p>
        </p:txBody>
      </p:sp>
      <p:grpSp>
        <p:nvGrpSpPr>
          <p:cNvPr id="293" name="Google Shape;225;p30"/>
          <p:cNvGrpSpPr/>
          <p:nvPr/>
        </p:nvGrpSpPr>
        <p:grpSpPr>
          <a:xfrm>
            <a:off x="8372475" y="188912"/>
            <a:ext cx="663575" cy="360364"/>
            <a:chOff x="0" y="0"/>
            <a:chExt cx="663575" cy="360362"/>
          </a:xfrm>
        </p:grpSpPr>
        <p:sp>
          <p:nvSpPr>
            <p:cNvPr id="291" name="Rectangle"/>
            <p:cNvSpPr/>
            <p:nvPr/>
          </p:nvSpPr>
          <p:spPr>
            <a:xfrm>
              <a:off x="0" y="-1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92" name="19"/>
            <p:cNvSpPr txBox="1"/>
            <p:nvPr/>
          </p:nvSpPr>
          <p:spPr>
            <a:xfrm>
              <a:off x="0" y="1130"/>
              <a:ext cx="663575" cy="35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296" name="Google Shape;226;p30"/>
          <p:cNvGrpSpPr/>
          <p:nvPr/>
        </p:nvGrpSpPr>
        <p:grpSpPr>
          <a:xfrm>
            <a:off x="8372475" y="188912"/>
            <a:ext cx="663575" cy="360364"/>
            <a:chOff x="0" y="0"/>
            <a:chExt cx="663575" cy="360362"/>
          </a:xfrm>
        </p:grpSpPr>
        <p:sp>
          <p:nvSpPr>
            <p:cNvPr id="294" name="Rectangle"/>
            <p:cNvSpPr/>
            <p:nvPr/>
          </p:nvSpPr>
          <p:spPr>
            <a:xfrm>
              <a:off x="0" y="-1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95" name="6"/>
            <p:cNvSpPr txBox="1"/>
            <p:nvPr/>
          </p:nvSpPr>
          <p:spPr>
            <a:xfrm>
              <a:off x="0" y="4870"/>
              <a:ext cx="663575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297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3850" y="1412875"/>
            <a:ext cx="3816350" cy="3816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13" descr="Pictur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19475" y="3644900"/>
            <a:ext cx="4962525" cy="2482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235;p31" descr="Google Shape;235;p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62037"/>
            <a:ext cx="9144000" cy="10795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Google Shape;236;p31"/>
          <p:cNvSpPr txBox="1"/>
          <p:nvPr>
            <p:ph type="title"/>
          </p:nvPr>
        </p:nvSpPr>
        <p:spPr>
          <a:xfrm>
            <a:off x="-1" y="188912"/>
            <a:ext cx="8243890" cy="784226"/>
          </a:xfrm>
          <a:prstGeom prst="rect">
            <a:avLst/>
          </a:prstGeom>
        </p:spPr>
        <p:txBody>
          <a:bodyPr lIns="45699" tIns="45699" rIns="45699" bIns="45699"/>
          <a:lstStyle>
            <a:lvl1pPr algn="l">
              <a:defRPr b="1" sz="2800">
                <a:solidFill>
                  <a:srgbClr val="E46C0A"/>
                </a:solidFill>
              </a:defRPr>
            </a:lvl1pPr>
          </a:lstStyle>
          <a:p>
            <a:pPr/>
            <a:r>
              <a:t>Прототипи інтерфейсу</a:t>
            </a:r>
          </a:p>
        </p:txBody>
      </p:sp>
      <p:grpSp>
        <p:nvGrpSpPr>
          <p:cNvPr id="306" name="Google Shape;237;p31"/>
          <p:cNvGrpSpPr/>
          <p:nvPr/>
        </p:nvGrpSpPr>
        <p:grpSpPr>
          <a:xfrm>
            <a:off x="8372475" y="188912"/>
            <a:ext cx="663575" cy="360364"/>
            <a:chOff x="0" y="0"/>
            <a:chExt cx="663575" cy="360362"/>
          </a:xfrm>
        </p:grpSpPr>
        <p:sp>
          <p:nvSpPr>
            <p:cNvPr id="304" name="Rectangle"/>
            <p:cNvSpPr/>
            <p:nvPr/>
          </p:nvSpPr>
          <p:spPr>
            <a:xfrm>
              <a:off x="0" y="-1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5" name="19"/>
            <p:cNvSpPr txBox="1"/>
            <p:nvPr/>
          </p:nvSpPr>
          <p:spPr>
            <a:xfrm>
              <a:off x="0" y="1130"/>
              <a:ext cx="663575" cy="35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309" name="Google Shape;238;p31"/>
          <p:cNvGrpSpPr/>
          <p:nvPr/>
        </p:nvGrpSpPr>
        <p:grpSpPr>
          <a:xfrm>
            <a:off x="8372475" y="188912"/>
            <a:ext cx="663575" cy="360364"/>
            <a:chOff x="0" y="0"/>
            <a:chExt cx="663575" cy="360362"/>
          </a:xfrm>
        </p:grpSpPr>
        <p:sp>
          <p:nvSpPr>
            <p:cNvPr id="307" name="Rectangle"/>
            <p:cNvSpPr/>
            <p:nvPr/>
          </p:nvSpPr>
          <p:spPr>
            <a:xfrm>
              <a:off x="0" y="-1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8" name="7"/>
            <p:cNvSpPr txBox="1"/>
            <p:nvPr/>
          </p:nvSpPr>
          <p:spPr>
            <a:xfrm>
              <a:off x="0" y="4870"/>
              <a:ext cx="663575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7</a:t>
              </a:r>
            </a:p>
          </p:txBody>
        </p:sp>
      </p:grpSp>
      <p:pic>
        <p:nvPicPr>
          <p:cNvPr id="310" name="Знімок екрана 2020-05-04 о 21.39.39.png" descr="Знімок екрана 2020-05-04 о 21.39.3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877" y="1258887"/>
            <a:ext cx="6823147" cy="5226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246;p32" descr="Google Shape;246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37" y="3136900"/>
            <a:ext cx="3957639" cy="2930525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Google Shape;247;p32"/>
          <p:cNvSpPr txBox="1"/>
          <p:nvPr/>
        </p:nvSpPr>
        <p:spPr>
          <a:xfrm>
            <a:off x="1114425" y="1541462"/>
            <a:ext cx="7096125" cy="138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b="1" sz="440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Дякую за увагу!</a:t>
            </a:r>
          </a:p>
        </p:txBody>
      </p:sp>
      <p:sp>
        <p:nvSpPr>
          <p:cNvPr id="316" name="Google Shape;248;p32"/>
          <p:cNvSpPr txBox="1"/>
          <p:nvPr/>
        </p:nvSpPr>
        <p:spPr>
          <a:xfrm>
            <a:off x="420687" y="4602162"/>
            <a:ext cx="8229601" cy="84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2400">
                <a:solidFill>
                  <a:srgbClr val="7F7F7F"/>
                </a:solidFill>
              </a:defRPr>
            </a:lvl1pPr>
          </a:lstStyle>
          <a:p>
            <a:pPr/>
            <a:r>
              <a:t>Nastya.strashnova@gmail.com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Тема Office">
  <a:themeElements>
    <a:clrScheme name="1_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Тема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Тема Office">
  <a:themeElements>
    <a:clrScheme name="1_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Тема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