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6" r:id="rId4"/>
    <p:sldId id="277" r:id="rId5"/>
    <p:sldId id="265" r:id="rId6"/>
    <p:sldId id="280" r:id="rId7"/>
    <p:sldId id="281" r:id="rId8"/>
    <p:sldId id="283" r:id="rId9"/>
    <p:sldId id="279" r:id="rId10"/>
    <p:sldId id="275" r:id="rId11"/>
    <p:sldId id="284" r:id="rId12"/>
    <p:sldId id="286" r:id="rId13"/>
    <p:sldId id="285" r:id="rId14"/>
    <p:sldId id="263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57B"/>
    <a:srgbClr val="FFFF99"/>
    <a:srgbClr val="D0D8E8"/>
    <a:srgbClr val="E9EDF4"/>
    <a:srgbClr val="BCC7DE"/>
    <a:srgbClr val="B0B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7194" y="464351"/>
            <a:ext cx="448056" cy="44801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298697" y="464311"/>
            <a:ext cx="6978650" cy="586740"/>
          </a:xfrm>
          <a:custGeom>
            <a:avLst/>
            <a:gdLst/>
            <a:ahLst/>
            <a:cxnLst/>
            <a:rect l="l" t="t" r="r" b="b"/>
            <a:pathLst>
              <a:path w="6978650" h="586740">
                <a:moveTo>
                  <a:pt x="0" y="0"/>
                </a:moveTo>
                <a:lnTo>
                  <a:pt x="0" y="586359"/>
                </a:lnTo>
              </a:path>
              <a:path w="6978650" h="586740">
                <a:moveTo>
                  <a:pt x="2800731" y="0"/>
                </a:moveTo>
                <a:lnTo>
                  <a:pt x="2800731" y="586359"/>
                </a:lnTo>
              </a:path>
              <a:path w="6978650" h="586740">
                <a:moveTo>
                  <a:pt x="6978396" y="0"/>
                </a:moveTo>
                <a:lnTo>
                  <a:pt x="6978396" y="586359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14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"/>
              <a:ext cx="12192000" cy="68579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3853" y="962151"/>
              <a:ext cx="886498" cy="8864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0158" y="985392"/>
              <a:ext cx="5088890" cy="840105"/>
            </a:xfrm>
            <a:custGeom>
              <a:avLst/>
              <a:gdLst/>
              <a:ahLst/>
              <a:cxnLst/>
              <a:rect l="l" t="t" r="r" b="b"/>
              <a:pathLst>
                <a:path w="5088890" h="840105">
                  <a:moveTo>
                    <a:pt x="0" y="0"/>
                  </a:moveTo>
                  <a:lnTo>
                    <a:pt x="0" y="840105"/>
                  </a:lnTo>
                </a:path>
                <a:path w="5088890" h="840105">
                  <a:moveTo>
                    <a:pt x="2552446" y="0"/>
                  </a:moveTo>
                  <a:lnTo>
                    <a:pt x="2552446" y="840105"/>
                  </a:lnTo>
                </a:path>
                <a:path w="5088890" h="840105">
                  <a:moveTo>
                    <a:pt x="5088890" y="0"/>
                  </a:moveTo>
                  <a:lnTo>
                    <a:pt x="5088890" y="840105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33600" y="1278093"/>
            <a:ext cx="301485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0E2C68"/>
                </a:solidFill>
                <a:latin typeface="Arial"/>
                <a:cs typeface="Arial"/>
              </a:rPr>
              <a:t>Faculty of Economic Sciences</a:t>
            </a:r>
            <a:endParaRPr lang="ru-RU"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8113" y="1320086"/>
            <a:ext cx="1956435" cy="170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200" spc="-10" dirty="0">
                <a:solidFill>
                  <a:srgbClr val="0D2C69"/>
                </a:solidFill>
                <a:latin typeface="Arial"/>
                <a:cs typeface="Arial"/>
              </a:rPr>
              <a:t>Project Proposal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5361" y="1235402"/>
            <a:ext cx="685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>
                <a:solidFill>
                  <a:srgbClr val="0D2C69"/>
                </a:solidFill>
                <a:latin typeface="Arial"/>
                <a:cs typeface="Arial"/>
              </a:rPr>
              <a:t>Moscow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0D2C69"/>
                </a:solidFill>
                <a:latin typeface="Arial"/>
                <a:cs typeface="Arial"/>
              </a:rPr>
              <a:t>202</a:t>
            </a:r>
            <a:r>
              <a:rPr lang="en-US" sz="1200" spc="-20" dirty="0">
                <a:solidFill>
                  <a:srgbClr val="0D2C69"/>
                </a:solidFill>
                <a:latin typeface="Arial"/>
                <a:cs typeface="Arial"/>
              </a:rPr>
              <a:t>5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7265" y="2069478"/>
            <a:ext cx="8208735" cy="1813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82420" algn="l"/>
                <a:tab pos="3761104" algn="l"/>
                <a:tab pos="5109845" algn="l"/>
              </a:tabLst>
            </a:pPr>
            <a:r>
              <a:rPr lang="en-US" sz="3900" dirty="0">
                <a:solidFill>
                  <a:srgbClr val="0D2C69"/>
                </a:solidFill>
                <a:latin typeface="Arial"/>
                <a:cs typeface="Arial"/>
              </a:rPr>
              <a:t>Research and Modeling of Accident Frequency and Severity on Toll Highways in Russia</a:t>
            </a:r>
            <a:endParaRPr lang="ru-RU" sz="3900" dirty="0">
              <a:solidFill>
                <a:srgbClr val="0D2C69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A9EA0-D367-4E0B-B1A3-F414D5D5FB86}"/>
              </a:ext>
            </a:extLst>
          </p:cNvPr>
          <p:cNvSpPr txBox="1"/>
          <p:nvPr/>
        </p:nvSpPr>
        <p:spPr>
          <a:xfrm>
            <a:off x="1697265" y="4177635"/>
            <a:ext cx="5846535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82420" algn="l"/>
                <a:tab pos="3761104" algn="l"/>
                <a:tab pos="5109845" algn="l"/>
              </a:tabLst>
            </a:pPr>
            <a:r>
              <a:rPr lang="en-US" sz="1800" b="1" dirty="0">
                <a:solidFill>
                  <a:srgbClr val="0D2C69"/>
                </a:solidFill>
                <a:latin typeface="Arial"/>
                <a:cs typeface="Arial"/>
              </a:rPr>
              <a:t>Author: </a:t>
            </a:r>
            <a:r>
              <a:rPr lang="en-US" sz="1800" dirty="0">
                <a:solidFill>
                  <a:srgbClr val="0D2C69"/>
                </a:solidFill>
                <a:latin typeface="Arial"/>
                <a:cs typeface="Arial"/>
              </a:rPr>
              <a:t>Anastasia Kolesnikova</a:t>
            </a:r>
            <a:r>
              <a:rPr lang="ru-RU" sz="1800" dirty="0">
                <a:solidFill>
                  <a:srgbClr val="0D2C69"/>
                </a:solidFill>
                <a:latin typeface="Arial"/>
                <a:cs typeface="Arial"/>
              </a:rPr>
              <a:t>,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82420" algn="l"/>
                <a:tab pos="3761104" algn="l"/>
                <a:tab pos="5109845" algn="l"/>
              </a:tabLst>
            </a:pPr>
            <a:r>
              <a:rPr lang="en-US" sz="1800" dirty="0">
                <a:solidFill>
                  <a:srgbClr val="0D2C69"/>
                </a:solidFill>
                <a:latin typeface="Arial"/>
                <a:cs typeface="Arial"/>
              </a:rPr>
              <a:t>group BEC216</a:t>
            </a:r>
            <a:endParaRPr lang="ru-RU" sz="1800" dirty="0">
              <a:solidFill>
                <a:srgbClr val="0D2C69"/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85806-E345-46AD-A3F5-1CD79971927C}"/>
              </a:ext>
            </a:extLst>
          </p:cNvPr>
          <p:cNvSpPr txBox="1"/>
          <p:nvPr/>
        </p:nvSpPr>
        <p:spPr>
          <a:xfrm>
            <a:off x="1697265" y="4933576"/>
            <a:ext cx="6282646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82420" algn="l"/>
                <a:tab pos="3761104" algn="l"/>
                <a:tab pos="5109845" algn="l"/>
              </a:tabLst>
            </a:pPr>
            <a:r>
              <a:rPr lang="en-US" sz="1800" b="1" dirty="0">
                <a:solidFill>
                  <a:srgbClr val="0D2C69"/>
                </a:solidFill>
                <a:latin typeface="Arial"/>
                <a:cs typeface="Arial"/>
              </a:rPr>
              <a:t>Scientific supervisor:</a:t>
            </a:r>
            <a:r>
              <a:rPr lang="ru-RU" sz="1800" b="1" dirty="0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0D2C69"/>
                </a:solidFill>
                <a:latin typeface="Arial"/>
                <a:cs typeface="Arial"/>
              </a:rPr>
              <a:t>Ivan Stankevich, </a:t>
            </a:r>
            <a:endParaRPr lang="ru-RU" sz="1800" dirty="0">
              <a:solidFill>
                <a:srgbClr val="0D2C69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82420" algn="l"/>
                <a:tab pos="3761104" algn="l"/>
                <a:tab pos="5109845" algn="l"/>
              </a:tabLst>
            </a:pPr>
            <a:r>
              <a:rPr lang="en-US" sz="1800" dirty="0">
                <a:solidFill>
                  <a:srgbClr val="0D2C69"/>
                </a:solidFill>
                <a:latin typeface="Arial"/>
                <a:cs typeface="Arial"/>
              </a:rPr>
              <a:t>Assistant Professor</a:t>
            </a:r>
            <a:r>
              <a:rPr lang="ru-RU" dirty="0">
                <a:solidFill>
                  <a:srgbClr val="0D2C69"/>
                </a:solidFill>
                <a:latin typeface="Arial"/>
                <a:cs typeface="Arial"/>
              </a:rPr>
              <a:t>, </a:t>
            </a:r>
            <a:r>
              <a:rPr lang="en-US" dirty="0">
                <a:solidFill>
                  <a:srgbClr val="0D2C69"/>
                </a:solidFill>
                <a:latin typeface="Arial"/>
                <a:cs typeface="Arial"/>
              </a:rPr>
              <a:t>Department of Applied Economics</a:t>
            </a: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8632" y="512190"/>
            <a:ext cx="65036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0" dirty="0">
                <a:solidFill>
                  <a:srgbClr val="0F2C69"/>
                </a:solidFill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A3667DA-CBCF-4188-B2D9-54E94B58E562}"/>
              </a:ext>
            </a:extLst>
          </p:cNvPr>
          <p:cNvSpPr txBox="1"/>
          <p:nvPr/>
        </p:nvSpPr>
        <p:spPr>
          <a:xfrm>
            <a:off x="762000" y="1567413"/>
            <a:ext cx="61203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0E2C68"/>
                </a:solidFill>
                <a:latin typeface="Arial"/>
                <a:cs typeface="Arial"/>
              </a:rPr>
              <a:t>Results Anticipated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E2BAB092-CFF1-4475-A8E7-6735B2973131}"/>
              </a:ext>
            </a:extLst>
          </p:cNvPr>
          <p:cNvSpPr txBox="1"/>
          <p:nvPr/>
        </p:nvSpPr>
        <p:spPr>
          <a:xfrm>
            <a:off x="6291662" y="615193"/>
            <a:ext cx="12197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Moscow</a:t>
            </a:r>
            <a:r>
              <a:rPr lang="en-US" sz="1000" dirty="0">
                <a:latin typeface="Arial"/>
                <a:cs typeface="Arial"/>
              </a:rPr>
              <a:t>, </a:t>
            </a:r>
            <a:r>
              <a:rPr lang="en-US" sz="1000" spc="-20" dirty="0">
                <a:solidFill>
                  <a:srgbClr val="0D2C69"/>
                </a:solidFill>
                <a:latin typeface="Arial"/>
                <a:cs typeface="Arial"/>
              </a:rPr>
              <a:t>2025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58C7A4C-E105-4DF5-9F1E-E18327804587}"/>
              </a:ext>
            </a:extLst>
          </p:cNvPr>
          <p:cNvSpPr txBox="1"/>
          <p:nvPr/>
        </p:nvSpPr>
        <p:spPr>
          <a:xfrm>
            <a:off x="3755431" y="592328"/>
            <a:ext cx="1956435" cy="170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Project Proposal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852FD33-1110-48F6-9C3E-EA0F8FA229DF}"/>
              </a:ext>
            </a:extLst>
          </p:cNvPr>
          <p:cNvSpPr txBox="1"/>
          <p:nvPr/>
        </p:nvSpPr>
        <p:spPr>
          <a:xfrm>
            <a:off x="1219200" y="508971"/>
            <a:ext cx="1956435" cy="33727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Faculty of </a:t>
            </a:r>
          </a:p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Economic Sciences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652C098-8D42-4DE4-8483-B94850EEC57A}"/>
              </a:ext>
            </a:extLst>
          </p:cNvPr>
          <p:cNvSpPr txBox="1"/>
          <p:nvPr/>
        </p:nvSpPr>
        <p:spPr>
          <a:xfrm>
            <a:off x="762000" y="2670740"/>
            <a:ext cx="9417103" cy="28603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The number of accidents on toll roads is indeed lower compared to free roads, but the severity of outcomes may be higher due to higher speed limits.</a:t>
            </a: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ru-RU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The key factors influencing road safety include infrastructure quality, weather conditions, lighting, and traffic density.</a:t>
            </a: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ru-RU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The results of the study will make it possible to offer recommendations for improving safety on both toll and free highways.</a:t>
            </a:r>
            <a:endParaRPr lang="ru-RU" dirty="0">
              <a:solidFill>
                <a:srgbClr val="29457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91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8632" y="512190"/>
            <a:ext cx="65036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0" dirty="0">
                <a:solidFill>
                  <a:srgbClr val="0F2C69"/>
                </a:solidFill>
                <a:latin typeface="Arial"/>
                <a:cs typeface="Arial"/>
              </a:rPr>
              <a:t>13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A3667DA-CBCF-4188-B2D9-54E94B58E562}"/>
              </a:ext>
            </a:extLst>
          </p:cNvPr>
          <p:cNvSpPr txBox="1"/>
          <p:nvPr/>
        </p:nvSpPr>
        <p:spPr>
          <a:xfrm>
            <a:off x="762000" y="1567413"/>
            <a:ext cx="61203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0E2C68"/>
                </a:solidFill>
                <a:latin typeface="Arial"/>
                <a:cs typeface="Arial"/>
              </a:rPr>
              <a:t>Appendix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E2BAB092-CFF1-4475-A8E7-6735B2973131}"/>
              </a:ext>
            </a:extLst>
          </p:cNvPr>
          <p:cNvSpPr txBox="1"/>
          <p:nvPr/>
        </p:nvSpPr>
        <p:spPr>
          <a:xfrm>
            <a:off x="6291662" y="615193"/>
            <a:ext cx="12197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Moscow</a:t>
            </a:r>
            <a:r>
              <a:rPr lang="en-US" sz="1000" dirty="0">
                <a:latin typeface="Arial"/>
                <a:cs typeface="Arial"/>
              </a:rPr>
              <a:t>, </a:t>
            </a:r>
            <a:r>
              <a:rPr lang="en-US" sz="1000" spc="-20" dirty="0">
                <a:solidFill>
                  <a:srgbClr val="0D2C69"/>
                </a:solidFill>
                <a:latin typeface="Arial"/>
                <a:cs typeface="Arial"/>
              </a:rPr>
              <a:t>2025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58C7A4C-E105-4DF5-9F1E-E18327804587}"/>
              </a:ext>
            </a:extLst>
          </p:cNvPr>
          <p:cNvSpPr txBox="1"/>
          <p:nvPr/>
        </p:nvSpPr>
        <p:spPr>
          <a:xfrm>
            <a:off x="3755431" y="592328"/>
            <a:ext cx="1956435" cy="170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Project Proposal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852FD33-1110-48F6-9C3E-EA0F8FA229DF}"/>
              </a:ext>
            </a:extLst>
          </p:cNvPr>
          <p:cNvSpPr txBox="1"/>
          <p:nvPr/>
        </p:nvSpPr>
        <p:spPr>
          <a:xfrm>
            <a:off x="1219200" y="508971"/>
            <a:ext cx="1956435" cy="33727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Faculty of </a:t>
            </a:r>
          </a:p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Economic Sciences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0610CAF-C724-423B-9B91-5D7102A9D1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282" y="2193331"/>
            <a:ext cx="5386705" cy="406463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9FC385E-F6E4-4DA0-9FA7-0552C98D30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1662" y="2202221"/>
            <a:ext cx="5323205" cy="40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9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8632" y="512190"/>
            <a:ext cx="65036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0" dirty="0">
                <a:solidFill>
                  <a:srgbClr val="0F2C69"/>
                </a:solidFill>
                <a:latin typeface="Arial"/>
                <a:cs typeface="Arial"/>
              </a:rPr>
              <a:t>11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A3667DA-CBCF-4188-B2D9-54E94B58E562}"/>
              </a:ext>
            </a:extLst>
          </p:cNvPr>
          <p:cNvSpPr txBox="1"/>
          <p:nvPr/>
        </p:nvSpPr>
        <p:spPr>
          <a:xfrm>
            <a:off x="762000" y="1567413"/>
            <a:ext cx="61203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0E2C68"/>
                </a:solidFill>
                <a:latin typeface="Arial"/>
                <a:cs typeface="Arial"/>
              </a:rPr>
              <a:t>Appendix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E2BAB092-CFF1-4475-A8E7-6735B2973131}"/>
              </a:ext>
            </a:extLst>
          </p:cNvPr>
          <p:cNvSpPr txBox="1"/>
          <p:nvPr/>
        </p:nvSpPr>
        <p:spPr>
          <a:xfrm>
            <a:off x="6291662" y="615193"/>
            <a:ext cx="12197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Moscow</a:t>
            </a:r>
            <a:r>
              <a:rPr lang="en-US" sz="1000" dirty="0">
                <a:latin typeface="Arial"/>
                <a:cs typeface="Arial"/>
              </a:rPr>
              <a:t>, </a:t>
            </a:r>
            <a:r>
              <a:rPr lang="en-US" sz="1000" spc="-20" dirty="0">
                <a:solidFill>
                  <a:srgbClr val="0D2C69"/>
                </a:solidFill>
                <a:latin typeface="Arial"/>
                <a:cs typeface="Arial"/>
              </a:rPr>
              <a:t>2025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58C7A4C-E105-4DF5-9F1E-E18327804587}"/>
              </a:ext>
            </a:extLst>
          </p:cNvPr>
          <p:cNvSpPr txBox="1"/>
          <p:nvPr/>
        </p:nvSpPr>
        <p:spPr>
          <a:xfrm>
            <a:off x="3755431" y="592328"/>
            <a:ext cx="1956435" cy="170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Project Proposal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852FD33-1110-48F6-9C3E-EA0F8FA229DF}"/>
              </a:ext>
            </a:extLst>
          </p:cNvPr>
          <p:cNvSpPr txBox="1"/>
          <p:nvPr/>
        </p:nvSpPr>
        <p:spPr>
          <a:xfrm>
            <a:off x="1219200" y="508971"/>
            <a:ext cx="1956435" cy="33727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Faculty of </a:t>
            </a:r>
          </a:p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Economic Sciences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2E64D55-2B55-49D0-A552-4EF2E1B640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1750" y="2158029"/>
            <a:ext cx="7048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3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8632" y="512190"/>
            <a:ext cx="65036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0" dirty="0">
                <a:solidFill>
                  <a:srgbClr val="0F2C69"/>
                </a:solidFill>
                <a:latin typeface="Arial"/>
                <a:cs typeface="Arial"/>
              </a:rPr>
              <a:t>12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A3667DA-CBCF-4188-B2D9-54E94B58E562}"/>
              </a:ext>
            </a:extLst>
          </p:cNvPr>
          <p:cNvSpPr txBox="1"/>
          <p:nvPr/>
        </p:nvSpPr>
        <p:spPr>
          <a:xfrm>
            <a:off x="762000" y="1567413"/>
            <a:ext cx="61203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0E2C68"/>
                </a:solidFill>
                <a:latin typeface="Arial"/>
                <a:cs typeface="Arial"/>
              </a:rPr>
              <a:t>Appendix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E2BAB092-CFF1-4475-A8E7-6735B2973131}"/>
              </a:ext>
            </a:extLst>
          </p:cNvPr>
          <p:cNvSpPr txBox="1"/>
          <p:nvPr/>
        </p:nvSpPr>
        <p:spPr>
          <a:xfrm>
            <a:off x="6291662" y="615193"/>
            <a:ext cx="12197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Moscow</a:t>
            </a:r>
            <a:r>
              <a:rPr lang="en-US" sz="1000" dirty="0">
                <a:latin typeface="Arial"/>
                <a:cs typeface="Arial"/>
              </a:rPr>
              <a:t>, </a:t>
            </a:r>
            <a:r>
              <a:rPr lang="en-US" sz="1000" spc="-20" dirty="0">
                <a:solidFill>
                  <a:srgbClr val="0D2C69"/>
                </a:solidFill>
                <a:latin typeface="Arial"/>
                <a:cs typeface="Arial"/>
              </a:rPr>
              <a:t>2025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58C7A4C-E105-4DF5-9F1E-E18327804587}"/>
              </a:ext>
            </a:extLst>
          </p:cNvPr>
          <p:cNvSpPr txBox="1"/>
          <p:nvPr/>
        </p:nvSpPr>
        <p:spPr>
          <a:xfrm>
            <a:off x="3755431" y="592328"/>
            <a:ext cx="1956435" cy="170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Project Proposal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852FD33-1110-48F6-9C3E-EA0F8FA229DF}"/>
              </a:ext>
            </a:extLst>
          </p:cNvPr>
          <p:cNvSpPr txBox="1"/>
          <p:nvPr/>
        </p:nvSpPr>
        <p:spPr>
          <a:xfrm>
            <a:off x="1219200" y="508971"/>
            <a:ext cx="1956435" cy="33727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Faculty of </a:t>
            </a:r>
          </a:p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Economic Sciences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5597F1-6F19-4121-AD33-2794847172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4213" y="2209800"/>
            <a:ext cx="716357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8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2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-6350"/>
            <a:ext cx="12204700" cy="6870700"/>
            <a:chOff x="-6350" y="-6350"/>
            <a:chExt cx="12204700" cy="68707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091F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0759" y="2643885"/>
              <a:ext cx="1570354" cy="15703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8632" y="5121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0F2C69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7890" y="533146"/>
            <a:ext cx="12197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Moscow</a:t>
            </a:r>
            <a:r>
              <a:rPr lang="en-US" sz="1000" dirty="0">
                <a:latin typeface="Arial"/>
                <a:cs typeface="Arial"/>
              </a:rPr>
              <a:t>, </a:t>
            </a:r>
            <a:r>
              <a:rPr lang="en-US" sz="1000" spc="-20" dirty="0">
                <a:solidFill>
                  <a:srgbClr val="0D2C69"/>
                </a:solidFill>
                <a:latin typeface="Arial"/>
                <a:cs typeface="Arial"/>
              </a:rPr>
              <a:t>2025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16AEF99-7B50-4F6B-88AC-B0C597277EB0}"/>
              </a:ext>
            </a:extLst>
          </p:cNvPr>
          <p:cNvSpPr txBox="1"/>
          <p:nvPr/>
        </p:nvSpPr>
        <p:spPr>
          <a:xfrm>
            <a:off x="1175428" y="510281"/>
            <a:ext cx="1956435" cy="33727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Faculty of </a:t>
            </a:r>
          </a:p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Economic Sciences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A80164E-E517-4788-9E80-E0AEA8362908}"/>
              </a:ext>
            </a:extLst>
          </p:cNvPr>
          <p:cNvSpPr txBox="1"/>
          <p:nvPr/>
        </p:nvSpPr>
        <p:spPr>
          <a:xfrm>
            <a:off x="762000" y="1584980"/>
            <a:ext cx="7427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E2C68"/>
                </a:solidFill>
                <a:latin typeface="Arial"/>
                <a:cs typeface="Arial"/>
              </a:rPr>
              <a:t>Relevance of the Study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29024-8F2E-4DAE-BDC1-547C1B430B12}"/>
              </a:ext>
            </a:extLst>
          </p:cNvPr>
          <p:cNvSpPr txBox="1"/>
          <p:nvPr/>
        </p:nvSpPr>
        <p:spPr>
          <a:xfrm>
            <a:off x="152400" y="2407140"/>
            <a:ext cx="5029200" cy="380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6285" lvl="1" indent="-286385">
              <a:spcBef>
                <a:spcPts val="1000"/>
              </a:spcBef>
              <a:buFont typeface="Segoe UI Symbol"/>
              <a:buChar char="❑"/>
              <a:tabLst>
                <a:tab pos="756285" algn="l"/>
              </a:tabLst>
            </a:pPr>
            <a:r>
              <a:rPr lang="en-US" sz="1600" dirty="0">
                <a:solidFill>
                  <a:srgbClr val="0D2C69"/>
                </a:solidFill>
                <a:latin typeface="Arial"/>
                <a:cs typeface="Arial"/>
              </a:rPr>
              <a:t>Mortality and injuries resulting from road traffic accidents lead to economic losses amounting to 2% to 5% of a country’s GDP</a:t>
            </a:r>
            <a:r>
              <a:rPr lang="ru-RU" sz="1600" dirty="0">
                <a:solidFill>
                  <a:srgbClr val="0D2C69"/>
                </a:solidFill>
                <a:latin typeface="Arial"/>
                <a:cs typeface="Arial"/>
              </a:rPr>
              <a:t>.</a:t>
            </a:r>
          </a:p>
          <a:p>
            <a:pPr marL="756285" lvl="1" indent="-286385">
              <a:spcBef>
                <a:spcPts val="1000"/>
              </a:spcBef>
              <a:buFont typeface="Segoe UI Symbol"/>
              <a:buChar char="❑"/>
              <a:tabLst>
                <a:tab pos="756285" algn="l"/>
              </a:tabLst>
            </a:pPr>
            <a:endParaRPr lang="ru-RU" sz="1600" dirty="0">
              <a:solidFill>
                <a:srgbClr val="0D2C69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1000"/>
              </a:spcBef>
              <a:buFont typeface="Segoe UI Symbol"/>
              <a:buChar char="❑"/>
              <a:tabLst>
                <a:tab pos="756285" algn="l"/>
              </a:tabLst>
            </a:pPr>
            <a:r>
              <a:rPr lang="en-US" sz="1600" dirty="0">
                <a:solidFill>
                  <a:srgbClr val="0D2C69"/>
                </a:solidFill>
                <a:latin typeface="Arial"/>
                <a:cs typeface="Arial"/>
              </a:rPr>
              <a:t>On average, 3% of global GDP is lost due to fatalities and injuries caused by road traffic accidents</a:t>
            </a:r>
            <a:r>
              <a:rPr lang="ru-RU" sz="1600" dirty="0">
                <a:solidFill>
                  <a:srgbClr val="0D2C69"/>
                </a:solidFill>
                <a:latin typeface="Arial"/>
                <a:cs typeface="Arial"/>
              </a:rPr>
              <a:t>.</a:t>
            </a:r>
          </a:p>
          <a:p>
            <a:pPr marL="756285" lvl="1" indent="-286385">
              <a:spcBef>
                <a:spcPts val="1000"/>
              </a:spcBef>
              <a:buFont typeface="Segoe UI Symbol"/>
              <a:buChar char="❑"/>
              <a:tabLst>
                <a:tab pos="756285" algn="l"/>
              </a:tabLst>
            </a:pPr>
            <a:endParaRPr lang="ru-RU" sz="1600" dirty="0">
              <a:solidFill>
                <a:srgbClr val="0D2C69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1000"/>
              </a:spcBef>
              <a:buFont typeface="Segoe UI Symbol"/>
              <a:buChar char="❑"/>
              <a:tabLst>
                <a:tab pos="756285" algn="l"/>
              </a:tabLst>
            </a:pPr>
            <a:r>
              <a:rPr lang="en-US" sz="1600" dirty="0">
                <a:solidFill>
                  <a:srgbClr val="0D2C69"/>
                </a:solidFill>
                <a:latin typeface="Arial"/>
                <a:cs typeface="Arial"/>
              </a:rPr>
              <a:t>The issue of road safety on toll roads and the economic benefits of investing in the development of the toll road system in Russia has not been studied comprehensively</a:t>
            </a:r>
            <a:endParaRPr lang="ru-RU" sz="1600" dirty="0">
              <a:solidFill>
                <a:srgbClr val="0D2C69"/>
              </a:solidFill>
              <a:latin typeface="Arial"/>
              <a:cs typeface="Arial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C5F5129-8DF4-4872-870B-1CA0FD063593}"/>
              </a:ext>
            </a:extLst>
          </p:cNvPr>
          <p:cNvSpPr txBox="1"/>
          <p:nvPr/>
        </p:nvSpPr>
        <p:spPr>
          <a:xfrm>
            <a:off x="3711659" y="510281"/>
            <a:ext cx="1956435" cy="170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Project Proposal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8CB068-FD8B-424B-95B6-E305243CC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06" y="1326240"/>
            <a:ext cx="6130944" cy="505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6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8632" y="5121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0" dirty="0">
                <a:solidFill>
                  <a:srgbClr val="0F2C69"/>
                </a:solidFill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A80164E-E517-4788-9E80-E0AEA8362908}"/>
              </a:ext>
            </a:extLst>
          </p:cNvPr>
          <p:cNvSpPr txBox="1"/>
          <p:nvPr/>
        </p:nvSpPr>
        <p:spPr>
          <a:xfrm>
            <a:off x="4800600" y="1160568"/>
            <a:ext cx="4495802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E2C68"/>
                </a:solidFill>
                <a:latin typeface="Arial"/>
                <a:cs typeface="Arial"/>
              </a:rPr>
              <a:t>Research Objectives and Tasks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9619E-534B-443F-8E14-AF3A4D890573}"/>
              </a:ext>
            </a:extLst>
          </p:cNvPr>
          <p:cNvSpPr txBox="1"/>
          <p:nvPr/>
        </p:nvSpPr>
        <p:spPr>
          <a:xfrm>
            <a:off x="4953001" y="1713292"/>
            <a:ext cx="5715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D2C69"/>
                </a:solidFill>
                <a:latin typeface="Arial"/>
                <a:cs typeface="Arial"/>
              </a:rPr>
              <a:t>Research question:</a:t>
            </a:r>
            <a:r>
              <a:rPr lang="ru-RU" sz="1600" b="1" dirty="0">
                <a:solidFill>
                  <a:srgbClr val="0D2C69"/>
                </a:solidFill>
                <a:latin typeface="Arial"/>
                <a:cs typeface="Arial"/>
              </a:rPr>
              <a:t> </a:t>
            </a:r>
          </a:p>
          <a:p>
            <a:endParaRPr lang="ru-RU" sz="1600" b="1" dirty="0">
              <a:solidFill>
                <a:srgbClr val="0D2C69"/>
              </a:solidFill>
              <a:latin typeface="Arial"/>
              <a:cs typeface="Arial"/>
            </a:endParaRPr>
          </a:p>
          <a:p>
            <a:r>
              <a:rPr lang="ru-RU" sz="1600" dirty="0">
                <a:solidFill>
                  <a:srgbClr val="0D2C69"/>
                </a:solidFill>
                <a:latin typeface="Arial"/>
                <a:cs typeface="Arial"/>
              </a:rPr>
              <a:t>«</a:t>
            </a:r>
            <a:r>
              <a:rPr lang="en-US" sz="1600" dirty="0">
                <a:solidFill>
                  <a:srgbClr val="0D2C69"/>
                </a:solidFill>
                <a:latin typeface="Arial"/>
                <a:cs typeface="Arial"/>
              </a:rPr>
              <a:t>How does road type (toll vs. free) affect the frequency and severity of traffic accidents in Russia?</a:t>
            </a:r>
            <a:r>
              <a:rPr lang="ru-RU" sz="1600" dirty="0">
                <a:solidFill>
                  <a:srgbClr val="0D2C69"/>
                </a:solidFill>
                <a:latin typeface="Arial"/>
                <a:cs typeface="Arial"/>
              </a:rPr>
              <a:t>»</a:t>
            </a:r>
            <a:endParaRPr lang="ru-RU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2ECE63-8DBA-4727-AE48-0811083FFE5D}"/>
              </a:ext>
            </a:extLst>
          </p:cNvPr>
          <p:cNvSpPr txBox="1"/>
          <p:nvPr/>
        </p:nvSpPr>
        <p:spPr>
          <a:xfrm>
            <a:off x="4953000" y="2951439"/>
            <a:ext cx="3931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D2C69"/>
                </a:solidFill>
                <a:latin typeface="Arial"/>
                <a:cs typeface="Arial"/>
              </a:rPr>
              <a:t>Research tasks:</a:t>
            </a:r>
            <a:endParaRPr lang="ru-RU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3C63F-A4B5-4024-81D0-5D9BFDC990D1}"/>
              </a:ext>
            </a:extLst>
          </p:cNvPr>
          <p:cNvSpPr txBox="1"/>
          <p:nvPr/>
        </p:nvSpPr>
        <p:spPr>
          <a:xfrm>
            <a:off x="4267200" y="3452725"/>
            <a:ext cx="7467600" cy="306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6285" lvl="1" indent="-286385">
              <a:spcBef>
                <a:spcPts val="1000"/>
              </a:spcBef>
              <a:buFont typeface="Segoe UI Symbol"/>
              <a:buChar char="❑"/>
              <a:tabLst>
                <a:tab pos="756285" algn="l"/>
              </a:tabLst>
            </a:pPr>
            <a:r>
              <a:rPr lang="en-US" sz="1600" dirty="0">
                <a:solidFill>
                  <a:srgbClr val="0D2C69"/>
                </a:solidFill>
                <a:latin typeface="Arial"/>
                <a:cs typeface="Arial"/>
              </a:rPr>
              <a:t>Collect, preprocess, and analyze traffic accident data for toll and free roads in Russia.</a:t>
            </a:r>
          </a:p>
          <a:p>
            <a:pPr marL="756285" lvl="1" indent="-286385">
              <a:spcBef>
                <a:spcPts val="1000"/>
              </a:spcBef>
              <a:buFont typeface="Segoe UI Symbol"/>
              <a:buChar char="❑"/>
              <a:tabLst>
                <a:tab pos="756285" algn="l"/>
              </a:tabLst>
            </a:pPr>
            <a:r>
              <a:rPr lang="en-US" sz="1600" dirty="0">
                <a:solidFill>
                  <a:srgbClr val="0D2C69"/>
                </a:solidFill>
                <a:latin typeface="Arial"/>
                <a:cs typeface="Arial"/>
              </a:rPr>
              <a:t>Test the hypotheses using econometric methods and machine learning techniques.</a:t>
            </a:r>
          </a:p>
          <a:p>
            <a:pPr marL="756285" lvl="1" indent="-286385">
              <a:spcBef>
                <a:spcPts val="1000"/>
              </a:spcBef>
              <a:buFont typeface="Segoe UI Symbol"/>
              <a:buChar char="❑"/>
              <a:tabLst>
                <a:tab pos="756285" algn="l"/>
              </a:tabLst>
            </a:pPr>
            <a:r>
              <a:rPr lang="en-US" sz="1600" dirty="0">
                <a:solidFill>
                  <a:srgbClr val="0D2C69"/>
                </a:solidFill>
                <a:latin typeface="Arial"/>
                <a:cs typeface="Arial"/>
              </a:rPr>
              <a:t>Identify the key factors influencing accident rates and compare them for toll and free roads.</a:t>
            </a:r>
          </a:p>
          <a:p>
            <a:pPr marL="756285" lvl="1" indent="-286385">
              <a:spcBef>
                <a:spcPts val="1000"/>
              </a:spcBef>
              <a:buFont typeface="Segoe UI Symbol"/>
              <a:buChar char="❑"/>
              <a:tabLst>
                <a:tab pos="756285" algn="l"/>
              </a:tabLst>
            </a:pPr>
            <a:r>
              <a:rPr lang="en-US" sz="1600" dirty="0">
                <a:solidFill>
                  <a:srgbClr val="0D2C69"/>
                </a:solidFill>
                <a:latin typeface="Arial"/>
                <a:cs typeface="Arial"/>
              </a:rPr>
              <a:t>Identify "hot spots" and analyze whether key accident factors change in dangerous zones.</a:t>
            </a:r>
          </a:p>
          <a:p>
            <a:pPr marL="756285" lvl="1" indent="-286385">
              <a:spcBef>
                <a:spcPts val="1000"/>
              </a:spcBef>
              <a:buFont typeface="Segoe UI Symbol"/>
              <a:buChar char="❑"/>
              <a:tabLst>
                <a:tab pos="756285" algn="l"/>
              </a:tabLst>
            </a:pPr>
            <a:r>
              <a:rPr lang="en-US" sz="1600" dirty="0">
                <a:solidFill>
                  <a:srgbClr val="0D2C69"/>
                </a:solidFill>
                <a:latin typeface="Arial"/>
                <a:cs typeface="Arial"/>
              </a:rPr>
              <a:t>Build a model to predict the likelihood of accidents in dangerous zones on toll and free roads.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E1BC24-A84F-424E-870D-53DD962FE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9" t="2498" r="4524"/>
          <a:stretch/>
        </p:blipFill>
        <p:spPr bwMode="auto">
          <a:xfrm>
            <a:off x="685800" y="1164226"/>
            <a:ext cx="3124200" cy="532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bject 10">
            <a:extLst>
              <a:ext uri="{FF2B5EF4-FFF2-40B4-BE49-F238E27FC236}">
                <a16:creationId xmlns:a16="http://schemas.microsoft.com/office/drawing/2014/main" id="{F392F52F-CD6E-4107-AE5E-A8EE47E163C3}"/>
              </a:ext>
            </a:extLst>
          </p:cNvPr>
          <p:cNvSpPr txBox="1"/>
          <p:nvPr/>
        </p:nvSpPr>
        <p:spPr>
          <a:xfrm>
            <a:off x="6215462" y="618412"/>
            <a:ext cx="12197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Moscow</a:t>
            </a:r>
            <a:r>
              <a:rPr lang="en-US" sz="1000" dirty="0">
                <a:latin typeface="Arial"/>
                <a:cs typeface="Arial"/>
              </a:rPr>
              <a:t>, </a:t>
            </a:r>
            <a:r>
              <a:rPr lang="en-US" sz="1000" spc="-20" dirty="0">
                <a:solidFill>
                  <a:srgbClr val="0D2C69"/>
                </a:solidFill>
                <a:latin typeface="Arial"/>
                <a:cs typeface="Arial"/>
              </a:rPr>
              <a:t>2025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136ACF28-E0B9-4D44-9667-419D350EFA05}"/>
              </a:ext>
            </a:extLst>
          </p:cNvPr>
          <p:cNvSpPr txBox="1"/>
          <p:nvPr/>
        </p:nvSpPr>
        <p:spPr>
          <a:xfrm>
            <a:off x="3679231" y="595547"/>
            <a:ext cx="1956435" cy="170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Project Proposal</a:t>
            </a: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AA79056B-E020-46E4-B693-0FC0A4E98057}"/>
              </a:ext>
            </a:extLst>
          </p:cNvPr>
          <p:cNvSpPr txBox="1"/>
          <p:nvPr/>
        </p:nvSpPr>
        <p:spPr>
          <a:xfrm>
            <a:off x="1143000" y="512190"/>
            <a:ext cx="1956435" cy="33727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Faculty of </a:t>
            </a:r>
          </a:p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Economic Sciences</a:t>
            </a:r>
          </a:p>
        </p:txBody>
      </p:sp>
    </p:spTree>
    <p:extLst>
      <p:ext uri="{BB962C8B-B14F-4D97-AF65-F5344CB8AC3E}">
        <p14:creationId xmlns:p14="http://schemas.microsoft.com/office/powerpoint/2010/main" val="176526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8632" y="5121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0" dirty="0">
                <a:solidFill>
                  <a:srgbClr val="0F2C69"/>
                </a:solidFill>
                <a:latin typeface="Arial"/>
                <a:cs typeface="Arial"/>
              </a:rPr>
              <a:t>4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1728146"/>
            <a:ext cx="62845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E2C68"/>
                </a:solidFill>
                <a:latin typeface="Arial"/>
                <a:cs typeface="Arial"/>
              </a:rPr>
              <a:t>Literature Review and Theory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425" y="2537490"/>
            <a:ext cx="9417103" cy="3691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u="sng" dirty="0">
                <a:solidFill>
                  <a:srgbClr val="29457B"/>
                </a:solidFill>
                <a:latin typeface="Arial"/>
                <a:cs typeface="Arial"/>
              </a:rPr>
              <a:t>The introduction of tolls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 may lead to </a:t>
            </a:r>
            <a:r>
              <a:rPr lang="en-US" u="sng" dirty="0">
                <a:solidFill>
                  <a:srgbClr val="29457B"/>
                </a:solidFill>
                <a:latin typeface="Arial"/>
                <a:cs typeface="Arial"/>
              </a:rPr>
              <a:t>an increase in the number of accidents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, as drivers start using alternative, less safe roads</a:t>
            </a:r>
            <a:r>
              <a:rPr lang="ru-RU" dirty="0">
                <a:solidFill>
                  <a:srgbClr val="29457B"/>
                </a:solidFill>
                <a:latin typeface="Arial"/>
                <a:cs typeface="Arial"/>
              </a:rPr>
              <a:t> (</a:t>
            </a:r>
            <a:r>
              <a:rPr lang="pt-BR" dirty="0">
                <a:solidFill>
                  <a:srgbClr val="29457B"/>
                </a:solidFill>
                <a:latin typeface="Arial"/>
                <a:cs typeface="Arial"/>
              </a:rPr>
              <a:t>Alfredo Marvão Pereira et al. (2020)</a:t>
            </a:r>
            <a:endParaRPr lang="ru-RU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ru-RU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u="sng" dirty="0">
                <a:solidFill>
                  <a:srgbClr val="29457B"/>
                </a:solidFill>
                <a:latin typeface="Arial"/>
                <a:cs typeface="Arial"/>
              </a:rPr>
              <a:t>The accident rate on toll roads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 is significantly </a:t>
            </a:r>
            <a:r>
              <a:rPr lang="en-US" u="sng" dirty="0">
                <a:solidFill>
                  <a:srgbClr val="29457B"/>
                </a:solidFill>
                <a:latin typeface="Arial"/>
                <a:cs typeface="Arial"/>
              </a:rPr>
              <a:t>influenced by factors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 such as the number of lanes, shoulder width, the presence of high-risk areas, and the distance to rest areas</a:t>
            </a:r>
            <a:r>
              <a:rPr lang="ru-RU" dirty="0">
                <a:solidFill>
                  <a:srgbClr val="29457B"/>
                </a:solidFill>
                <a:latin typeface="Arial"/>
                <a:cs typeface="Arial"/>
              </a:rPr>
              <a:t> (</a:t>
            </a:r>
            <a:r>
              <a:rPr lang="en-US" dirty="0" err="1">
                <a:solidFill>
                  <a:srgbClr val="29457B"/>
                </a:solidFill>
                <a:latin typeface="Arial"/>
                <a:cs typeface="Arial"/>
              </a:rPr>
              <a:t>Kristianto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29457B"/>
                </a:solidFill>
                <a:latin typeface="Arial"/>
                <a:cs typeface="Arial"/>
              </a:rPr>
              <a:t>Kristianto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,</a:t>
            </a:r>
            <a:r>
              <a:rPr lang="ru-RU" dirty="0">
                <a:solidFill>
                  <a:srgbClr val="29457B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29457B"/>
                </a:solidFill>
                <a:latin typeface="Arial"/>
                <a:cs typeface="Arial"/>
              </a:rPr>
              <a:t>Carunia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 M. </a:t>
            </a:r>
            <a:r>
              <a:rPr lang="en-US" dirty="0" err="1">
                <a:solidFill>
                  <a:srgbClr val="29457B"/>
                </a:solidFill>
                <a:latin typeface="Arial"/>
                <a:cs typeface="Arial"/>
              </a:rPr>
              <a:t>Firdausy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29457B"/>
                </a:solidFill>
                <a:latin typeface="Arial"/>
                <a:cs typeface="Arial"/>
              </a:rPr>
              <a:t>Najid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29457B"/>
                </a:solidFill>
                <a:latin typeface="Arial"/>
                <a:cs typeface="Arial"/>
              </a:rPr>
              <a:t>Najid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, Toni Hartono </a:t>
            </a:r>
            <a:r>
              <a:rPr lang="en-US" dirty="0" err="1">
                <a:solidFill>
                  <a:srgbClr val="29457B"/>
                </a:solidFill>
                <a:latin typeface="Arial"/>
                <a:cs typeface="Arial"/>
              </a:rPr>
              <a:t>Bagio</a:t>
            </a:r>
            <a:r>
              <a:rPr lang="ru-RU" dirty="0">
                <a:solidFill>
                  <a:srgbClr val="29457B"/>
                </a:solidFill>
                <a:latin typeface="Arial"/>
                <a:cs typeface="Arial"/>
              </a:rPr>
              <a:t>, 2024)</a:t>
            </a: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ru-RU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u="sng" dirty="0">
                <a:solidFill>
                  <a:srgbClr val="29457B"/>
                </a:solidFill>
                <a:latin typeface="Arial"/>
                <a:cs typeface="Arial"/>
              </a:rPr>
              <a:t>The cost of preventing accidents is higher than the revenue from toll collection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, while reducing toll rates could increase traffic on toll roads, potentially decreasing the number of accidents by redistributing traffic from less safe routes</a:t>
            </a:r>
            <a:r>
              <a:rPr lang="ru-RU" dirty="0">
                <a:solidFill>
                  <a:srgbClr val="29457B"/>
                </a:solidFill>
                <a:latin typeface="Arial"/>
                <a:cs typeface="Arial"/>
              </a:rPr>
              <a:t>. (</a:t>
            </a:r>
            <a:r>
              <a:rPr lang="es-ES" dirty="0">
                <a:solidFill>
                  <a:srgbClr val="29457B"/>
                </a:solidFill>
                <a:latin typeface="Arial"/>
                <a:cs typeface="Arial"/>
              </a:rPr>
              <a:t>Zapico</a:t>
            </a:r>
            <a:r>
              <a:rPr lang="ru-RU" dirty="0">
                <a:solidFill>
                  <a:srgbClr val="29457B"/>
                </a:solidFill>
                <a:latin typeface="Arial"/>
                <a:cs typeface="Arial"/>
              </a:rPr>
              <a:t> </a:t>
            </a:r>
            <a:r>
              <a:rPr lang="es-ES" dirty="0">
                <a:solidFill>
                  <a:srgbClr val="29457B"/>
                </a:solidFill>
                <a:latin typeface="Arial"/>
                <a:cs typeface="Arial"/>
              </a:rPr>
              <a:t>Emma</a:t>
            </a:r>
            <a:r>
              <a:rPr lang="ru-RU" dirty="0">
                <a:solidFill>
                  <a:srgbClr val="29457B"/>
                </a:solidFill>
                <a:latin typeface="Arial"/>
                <a:cs typeface="Arial"/>
              </a:rPr>
              <a:t>, </a:t>
            </a:r>
            <a:r>
              <a:rPr lang="es-ES" dirty="0">
                <a:solidFill>
                  <a:srgbClr val="29457B"/>
                </a:solidFill>
                <a:latin typeface="Arial"/>
                <a:cs typeface="Arial"/>
              </a:rPr>
              <a:t>Baños-Pino José F.</a:t>
            </a:r>
            <a:r>
              <a:rPr lang="ru-RU" dirty="0">
                <a:solidFill>
                  <a:srgbClr val="29457B"/>
                </a:solidFill>
                <a:latin typeface="Arial"/>
                <a:cs typeface="Arial"/>
              </a:rPr>
              <a:t>, </a:t>
            </a:r>
            <a:r>
              <a:rPr lang="es-ES" dirty="0">
                <a:solidFill>
                  <a:srgbClr val="29457B"/>
                </a:solidFill>
                <a:latin typeface="Arial"/>
                <a:cs typeface="Arial"/>
              </a:rPr>
              <a:t>Mayor Matías</a:t>
            </a:r>
            <a:r>
              <a:rPr lang="ru-RU" dirty="0">
                <a:solidFill>
                  <a:srgbClr val="29457B"/>
                </a:solidFill>
                <a:latin typeface="Arial"/>
                <a:cs typeface="Arial"/>
              </a:rPr>
              <a:t>, 2024)</a:t>
            </a: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327194CC-2ED3-4C3E-B6B3-0D77AFA7F394}"/>
              </a:ext>
            </a:extLst>
          </p:cNvPr>
          <p:cNvSpPr txBox="1"/>
          <p:nvPr/>
        </p:nvSpPr>
        <p:spPr>
          <a:xfrm>
            <a:off x="6270031" y="651980"/>
            <a:ext cx="12197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Moscow</a:t>
            </a:r>
            <a:r>
              <a:rPr lang="en-US" sz="1000" dirty="0">
                <a:latin typeface="Arial"/>
                <a:cs typeface="Arial"/>
              </a:rPr>
              <a:t>, </a:t>
            </a:r>
            <a:r>
              <a:rPr lang="en-US" sz="1000" spc="-20" dirty="0">
                <a:solidFill>
                  <a:srgbClr val="0D2C69"/>
                </a:solidFill>
                <a:latin typeface="Arial"/>
                <a:cs typeface="Arial"/>
              </a:rPr>
              <a:t>2025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79A0AFC7-7C02-4E62-AC5F-1912571C9F0A}"/>
              </a:ext>
            </a:extLst>
          </p:cNvPr>
          <p:cNvSpPr txBox="1"/>
          <p:nvPr/>
        </p:nvSpPr>
        <p:spPr>
          <a:xfrm>
            <a:off x="3733800" y="629115"/>
            <a:ext cx="1956435" cy="170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Project Proposal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C0D00323-DF57-4650-B091-09FA19928947}"/>
              </a:ext>
            </a:extLst>
          </p:cNvPr>
          <p:cNvSpPr txBox="1"/>
          <p:nvPr/>
        </p:nvSpPr>
        <p:spPr>
          <a:xfrm>
            <a:off x="1197569" y="545758"/>
            <a:ext cx="1956435" cy="33727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Faculty of </a:t>
            </a:r>
          </a:p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Economic Sciences</a:t>
            </a:r>
          </a:p>
        </p:txBody>
      </p:sp>
    </p:spTree>
    <p:extLst>
      <p:ext uri="{BB962C8B-B14F-4D97-AF65-F5344CB8AC3E}">
        <p14:creationId xmlns:p14="http://schemas.microsoft.com/office/powerpoint/2010/main" val="296508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8632" y="5121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0" dirty="0">
                <a:solidFill>
                  <a:srgbClr val="0F2C69"/>
                </a:solidFill>
                <a:latin typeface="Arial"/>
                <a:cs typeface="Arial"/>
              </a:rPr>
              <a:t>5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AAA644EE-960A-4D84-A3E5-2EC99F3C61F9}"/>
              </a:ext>
            </a:extLst>
          </p:cNvPr>
          <p:cNvSpPr txBox="1"/>
          <p:nvPr/>
        </p:nvSpPr>
        <p:spPr>
          <a:xfrm>
            <a:off x="6291662" y="618472"/>
            <a:ext cx="12197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Moscow</a:t>
            </a:r>
            <a:r>
              <a:rPr lang="en-US" sz="1000" dirty="0">
                <a:latin typeface="Arial"/>
                <a:cs typeface="Arial"/>
              </a:rPr>
              <a:t>, </a:t>
            </a:r>
            <a:r>
              <a:rPr lang="en-US" sz="1000" spc="-20" dirty="0">
                <a:solidFill>
                  <a:srgbClr val="0D2C69"/>
                </a:solidFill>
                <a:latin typeface="Arial"/>
                <a:cs typeface="Arial"/>
              </a:rPr>
              <a:t>2025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4D95336D-B380-42E6-B929-93F51B315A05}"/>
              </a:ext>
            </a:extLst>
          </p:cNvPr>
          <p:cNvSpPr txBox="1"/>
          <p:nvPr/>
        </p:nvSpPr>
        <p:spPr>
          <a:xfrm>
            <a:off x="3755431" y="595607"/>
            <a:ext cx="1956435" cy="170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Project Proposal</a:t>
            </a: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F22176FF-59C8-4F26-8E8A-DC72F15871E7}"/>
              </a:ext>
            </a:extLst>
          </p:cNvPr>
          <p:cNvSpPr txBox="1"/>
          <p:nvPr/>
        </p:nvSpPr>
        <p:spPr>
          <a:xfrm>
            <a:off x="1219200" y="512250"/>
            <a:ext cx="1956435" cy="33727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Faculty of </a:t>
            </a:r>
          </a:p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Economic Sciences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A5D8276B-2AFE-49DE-A8A4-C7E4452883A5}"/>
              </a:ext>
            </a:extLst>
          </p:cNvPr>
          <p:cNvSpPr txBox="1"/>
          <p:nvPr/>
        </p:nvSpPr>
        <p:spPr>
          <a:xfrm>
            <a:off x="668263" y="1265069"/>
            <a:ext cx="75681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0E2C68"/>
                </a:solidFill>
                <a:latin typeface="Arial"/>
                <a:cs typeface="Arial"/>
              </a:rPr>
              <a:t>Research Hypotheses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AE3D15BD-9E89-4018-8403-0CE259EBA1D1}"/>
              </a:ext>
            </a:extLst>
          </p:cNvPr>
          <p:cNvSpPr txBox="1"/>
          <p:nvPr/>
        </p:nvSpPr>
        <p:spPr>
          <a:xfrm>
            <a:off x="661412" y="2044799"/>
            <a:ext cx="5205988" cy="17870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spcBef>
                <a:spcPts val="9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sz="1600" b="1" dirty="0">
                <a:solidFill>
                  <a:srgbClr val="29457B"/>
                </a:solidFill>
                <a:latin typeface="Arial"/>
                <a:cs typeface="Arial"/>
              </a:rPr>
              <a:t>Hypothesis 1.1:</a:t>
            </a:r>
            <a:endParaRPr lang="ru-RU" sz="1600" b="1" dirty="0">
              <a:solidFill>
                <a:srgbClr val="29457B"/>
              </a:solidFill>
              <a:latin typeface="Arial"/>
              <a:cs typeface="Arial"/>
            </a:endParaRPr>
          </a:p>
          <a:p>
            <a:pPr marL="12065" marR="5080">
              <a:spcBef>
                <a:spcPts val="95"/>
              </a:spcBef>
              <a:tabLst>
                <a:tab pos="299085" algn="l"/>
              </a:tabLst>
            </a:pPr>
            <a:r>
              <a:rPr lang="ru-RU" sz="1600" dirty="0">
                <a:solidFill>
                  <a:srgbClr val="29457B"/>
                </a:solidFill>
                <a:latin typeface="Arial"/>
                <a:cs typeface="Arial"/>
              </a:rPr>
              <a:t>«</a:t>
            </a:r>
            <a:r>
              <a:rPr lang="en-US" sz="1600" dirty="0">
                <a:solidFill>
                  <a:srgbClr val="29457B"/>
                </a:solidFill>
                <a:latin typeface="Arial"/>
                <a:cs typeface="Arial"/>
              </a:rPr>
              <a:t>The </a:t>
            </a:r>
            <a:r>
              <a:rPr lang="en-US" sz="1600" u="sng" dirty="0">
                <a:solidFill>
                  <a:srgbClr val="29457B"/>
                </a:solidFill>
                <a:latin typeface="Arial"/>
                <a:cs typeface="Arial"/>
              </a:rPr>
              <a:t>average number</a:t>
            </a:r>
            <a:r>
              <a:rPr lang="en-US" sz="1600" dirty="0">
                <a:solidFill>
                  <a:srgbClr val="29457B"/>
                </a:solidFill>
                <a:latin typeface="Arial"/>
                <a:cs typeface="Arial"/>
              </a:rPr>
              <a:t> of traffic accidents per month on toll roads is lower than on alternative free roads</a:t>
            </a:r>
            <a:r>
              <a:rPr lang="ru-RU" sz="1600" dirty="0">
                <a:solidFill>
                  <a:srgbClr val="29457B"/>
                </a:solidFill>
                <a:latin typeface="Arial"/>
                <a:cs typeface="Arial"/>
              </a:rPr>
              <a:t>»</a:t>
            </a:r>
          </a:p>
          <a:p>
            <a:pPr marL="12065" marR="5080">
              <a:spcBef>
                <a:spcPts val="95"/>
              </a:spcBef>
              <a:tabLst>
                <a:tab pos="299085" algn="l"/>
              </a:tabLst>
            </a:pPr>
            <a:endParaRPr lang="ru-RU" sz="1600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9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sz="1600" b="1" dirty="0">
                <a:solidFill>
                  <a:srgbClr val="29457B"/>
                </a:solidFill>
                <a:latin typeface="Arial"/>
                <a:cs typeface="Arial"/>
              </a:rPr>
              <a:t>Hypothesis 1.2</a:t>
            </a:r>
            <a:r>
              <a:rPr lang="ru-RU" sz="1600" b="1" dirty="0">
                <a:solidFill>
                  <a:srgbClr val="29457B"/>
                </a:solidFill>
                <a:latin typeface="Arial"/>
                <a:cs typeface="Arial"/>
              </a:rPr>
              <a:t>:</a:t>
            </a:r>
            <a:r>
              <a:rPr lang="ru-RU" sz="1600" dirty="0">
                <a:solidFill>
                  <a:srgbClr val="29457B"/>
                </a:solidFill>
                <a:latin typeface="Arial"/>
                <a:cs typeface="Arial"/>
              </a:rPr>
              <a:t> </a:t>
            </a:r>
          </a:p>
          <a:p>
            <a:pPr marL="12065" marR="5080">
              <a:spcBef>
                <a:spcPts val="95"/>
              </a:spcBef>
              <a:tabLst>
                <a:tab pos="299085" algn="l"/>
              </a:tabLst>
            </a:pPr>
            <a:r>
              <a:rPr lang="ru-RU" sz="1600" dirty="0">
                <a:solidFill>
                  <a:srgbClr val="29457B"/>
                </a:solidFill>
                <a:latin typeface="Arial"/>
                <a:cs typeface="Arial"/>
              </a:rPr>
              <a:t>«</a:t>
            </a:r>
            <a:r>
              <a:rPr lang="en-US" sz="1600" dirty="0">
                <a:solidFill>
                  <a:srgbClr val="29457B"/>
                </a:solidFill>
                <a:latin typeface="Arial"/>
                <a:cs typeface="Arial"/>
              </a:rPr>
              <a:t>The </a:t>
            </a:r>
            <a:r>
              <a:rPr lang="en-US" sz="1600" u="sng" dirty="0">
                <a:solidFill>
                  <a:srgbClr val="29457B"/>
                </a:solidFill>
                <a:latin typeface="Arial"/>
                <a:cs typeface="Arial"/>
              </a:rPr>
              <a:t>factors influencing the number</a:t>
            </a:r>
            <a:r>
              <a:rPr lang="en-US" sz="1600" dirty="0">
                <a:solidFill>
                  <a:srgbClr val="29457B"/>
                </a:solidFill>
                <a:latin typeface="Arial"/>
                <a:cs typeface="Arial"/>
              </a:rPr>
              <a:t> of traffic accidents differ for toll and free roads</a:t>
            </a:r>
            <a:r>
              <a:rPr lang="ru-RU" sz="1600" dirty="0">
                <a:solidFill>
                  <a:srgbClr val="29457B"/>
                </a:solidFill>
                <a:latin typeface="Arial"/>
                <a:cs typeface="Arial"/>
              </a:rPr>
              <a:t>»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02BB00-C594-43EA-8AEF-339AEE0599EA}"/>
              </a:ext>
            </a:extLst>
          </p:cNvPr>
          <p:cNvSpPr txBox="1"/>
          <p:nvPr/>
        </p:nvSpPr>
        <p:spPr>
          <a:xfrm>
            <a:off x="664837" y="4800963"/>
            <a:ext cx="10607721" cy="162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marR="5080" lvl="0" indent="-28702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Segoe UI Symbol"/>
              <a:buChar char="❑"/>
              <a:tabLst>
                <a:tab pos="299085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9457B"/>
                </a:solidFill>
                <a:effectLst/>
                <a:uLnTx/>
                <a:uFillTx/>
                <a:latin typeface="Arial"/>
                <a:cs typeface="Arial"/>
              </a:rPr>
              <a:t>Data source: </a:t>
            </a:r>
            <a:r>
              <a:rPr lang="en-US" sz="1600" dirty="0">
                <a:solidFill>
                  <a:srgbClr val="29457B"/>
                </a:solidFill>
                <a:latin typeface="Arial"/>
                <a:cs typeface="Arial"/>
              </a:rPr>
              <a:t>Official website of the State Traffic Safety Inspectorate of the Ministry of Internal Affairs of Russia</a:t>
            </a:r>
          </a:p>
          <a:p>
            <a:pPr marL="299085" marR="5080" lvl="0" indent="-28702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Segoe UI Symbol"/>
              <a:buChar char="❑"/>
              <a:tabLst>
                <a:tab pos="299085" algn="l"/>
              </a:tabLst>
              <a:defRPr/>
            </a:pP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29457B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99085" marR="5080" lvl="0" indent="-28702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Segoe UI Symbol"/>
              <a:buChar char="❑"/>
              <a:tabLst>
                <a:tab pos="299085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9457B"/>
                </a:solidFill>
                <a:effectLst/>
                <a:uLnTx/>
                <a:uFillTx/>
                <a:latin typeface="Arial"/>
                <a:cs typeface="Arial"/>
              </a:rPr>
              <a:t>Data description: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9457B"/>
                </a:solidFill>
                <a:effectLst/>
                <a:uLnTx/>
                <a:uFillTx/>
                <a:latin typeface="Arial"/>
                <a:cs typeface="Arial"/>
              </a:rPr>
              <a:t>The statistics include data from all regions of Russia, covering the period from the beginning of 2015 to mid-2024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29457B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99085" marR="5080" lvl="0" indent="-28702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Segoe UI Symbol"/>
              <a:buChar char="❑"/>
              <a:tabLst>
                <a:tab pos="299085" algn="l"/>
              </a:tabLst>
              <a:defRPr/>
            </a:pPr>
            <a:endParaRPr kumimoji="0" lang="ru-RU" sz="1600" b="0" i="0" u="sng" strike="noStrike" kern="0" cap="none" spc="0" normalizeH="0" baseline="0" noProof="0" dirty="0">
              <a:ln>
                <a:noFill/>
              </a:ln>
              <a:solidFill>
                <a:srgbClr val="29457B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99085" marR="5080" lvl="0" indent="-28702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Segoe UI Symbol"/>
              <a:buChar char="❑"/>
              <a:tabLst>
                <a:tab pos="299085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9457B"/>
                </a:solidFill>
                <a:effectLst/>
                <a:uLnTx/>
                <a:uFillTx/>
                <a:latin typeface="Arial"/>
                <a:cs typeface="Arial"/>
              </a:rPr>
              <a:t>Number of observations: 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rgbClr val="29457B"/>
                </a:solidFill>
                <a:effectLst/>
                <a:uLnTx/>
                <a:uFillTx/>
                <a:latin typeface="Arial"/>
                <a:cs typeface="Arial"/>
              </a:rPr>
              <a:t>1,400,915 (1.4 million) accidents</a:t>
            </a:r>
            <a:endParaRPr kumimoji="0" lang="ru-RU" sz="1600" b="0" u="none" strike="noStrike" kern="0" cap="none" spc="0" normalizeH="0" baseline="0" noProof="0" dirty="0">
              <a:ln>
                <a:noFill/>
              </a:ln>
              <a:solidFill>
                <a:srgbClr val="29457B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AC2FFA32-891E-4FFA-A4C7-57A50BC1F956}"/>
              </a:ext>
            </a:extLst>
          </p:cNvPr>
          <p:cNvSpPr txBox="1"/>
          <p:nvPr/>
        </p:nvSpPr>
        <p:spPr>
          <a:xfrm>
            <a:off x="664838" y="4267563"/>
            <a:ext cx="75681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0E2C68"/>
                </a:solidFill>
                <a:latin typeface="Arial"/>
                <a:cs typeface="Arial"/>
              </a:rPr>
              <a:t>Research Data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EC0F889C-59EC-4B00-881C-21C28B9ECED0}"/>
              </a:ext>
            </a:extLst>
          </p:cNvPr>
          <p:cNvSpPr txBox="1"/>
          <p:nvPr/>
        </p:nvSpPr>
        <p:spPr>
          <a:xfrm>
            <a:off x="6096000" y="2044799"/>
            <a:ext cx="5714999" cy="17870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spcBef>
                <a:spcPts val="9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sz="1600" b="1" dirty="0">
                <a:solidFill>
                  <a:srgbClr val="29457B"/>
                </a:solidFill>
                <a:latin typeface="Arial"/>
                <a:cs typeface="Arial"/>
              </a:rPr>
              <a:t>Hypothesis 2.1</a:t>
            </a:r>
            <a:r>
              <a:rPr lang="ru-RU" sz="1600" b="1" dirty="0">
                <a:solidFill>
                  <a:srgbClr val="29457B"/>
                </a:solidFill>
                <a:latin typeface="Arial"/>
                <a:cs typeface="Arial"/>
              </a:rPr>
              <a:t>:</a:t>
            </a:r>
          </a:p>
          <a:p>
            <a:pPr marL="12065" marR="5080">
              <a:spcBef>
                <a:spcPts val="95"/>
              </a:spcBef>
              <a:tabLst>
                <a:tab pos="299085" algn="l"/>
              </a:tabLst>
            </a:pPr>
            <a:r>
              <a:rPr lang="ru-RU" sz="1600" dirty="0">
                <a:solidFill>
                  <a:srgbClr val="29457B"/>
                </a:solidFill>
                <a:latin typeface="Arial"/>
                <a:cs typeface="Arial"/>
              </a:rPr>
              <a:t>«</a:t>
            </a:r>
            <a:r>
              <a:rPr lang="en-US" sz="1600" dirty="0">
                <a:solidFill>
                  <a:srgbClr val="29457B"/>
                </a:solidFill>
                <a:latin typeface="Arial"/>
                <a:cs typeface="Arial"/>
              </a:rPr>
              <a:t>The probability of </a:t>
            </a:r>
            <a:r>
              <a:rPr lang="en-US" sz="1600" u="sng" dirty="0">
                <a:solidFill>
                  <a:srgbClr val="29457B"/>
                </a:solidFill>
                <a:latin typeface="Arial"/>
                <a:cs typeface="Arial"/>
              </a:rPr>
              <a:t>a more severe outcome of traffic</a:t>
            </a:r>
            <a:r>
              <a:rPr lang="en-US" sz="1600" dirty="0">
                <a:solidFill>
                  <a:srgbClr val="29457B"/>
                </a:solidFill>
                <a:latin typeface="Arial"/>
                <a:cs typeface="Arial"/>
              </a:rPr>
              <a:t> accidents is lower on toll roads than on alternative free roads</a:t>
            </a:r>
            <a:r>
              <a:rPr lang="ru-RU" sz="1600" dirty="0">
                <a:solidFill>
                  <a:srgbClr val="29457B"/>
                </a:solidFill>
                <a:latin typeface="Arial"/>
                <a:cs typeface="Arial"/>
              </a:rPr>
              <a:t>»</a:t>
            </a:r>
          </a:p>
          <a:p>
            <a:pPr marL="12065" marR="5080">
              <a:spcBef>
                <a:spcPts val="95"/>
              </a:spcBef>
              <a:tabLst>
                <a:tab pos="299085" algn="l"/>
              </a:tabLst>
            </a:pPr>
            <a:endParaRPr lang="ru-RU" sz="1600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9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sz="1600" b="1" dirty="0">
                <a:solidFill>
                  <a:srgbClr val="29457B"/>
                </a:solidFill>
                <a:latin typeface="Arial"/>
                <a:cs typeface="Arial"/>
              </a:rPr>
              <a:t>Hypothesis 2.2</a:t>
            </a:r>
            <a:r>
              <a:rPr lang="ru-RU" sz="1600" b="1" dirty="0">
                <a:solidFill>
                  <a:srgbClr val="29457B"/>
                </a:solidFill>
                <a:latin typeface="Arial"/>
                <a:cs typeface="Arial"/>
              </a:rPr>
              <a:t>:</a:t>
            </a:r>
            <a:r>
              <a:rPr lang="ru-RU" sz="1600" dirty="0">
                <a:solidFill>
                  <a:srgbClr val="29457B"/>
                </a:solidFill>
                <a:latin typeface="Arial"/>
                <a:cs typeface="Arial"/>
              </a:rPr>
              <a:t> </a:t>
            </a:r>
          </a:p>
          <a:p>
            <a:pPr marL="12065" marR="5080">
              <a:spcBef>
                <a:spcPts val="95"/>
              </a:spcBef>
              <a:tabLst>
                <a:tab pos="299085" algn="l"/>
              </a:tabLst>
            </a:pPr>
            <a:r>
              <a:rPr lang="ru-RU" sz="1600" dirty="0">
                <a:solidFill>
                  <a:srgbClr val="29457B"/>
                </a:solidFill>
                <a:latin typeface="Arial"/>
                <a:cs typeface="Arial"/>
              </a:rPr>
              <a:t>«</a:t>
            </a:r>
            <a:r>
              <a:rPr lang="en-US" sz="1600" dirty="0">
                <a:solidFill>
                  <a:srgbClr val="29457B"/>
                </a:solidFill>
                <a:latin typeface="Arial"/>
                <a:cs typeface="Arial"/>
              </a:rPr>
              <a:t>The </a:t>
            </a:r>
            <a:r>
              <a:rPr lang="en-US" sz="1600" u="sng" dirty="0">
                <a:solidFill>
                  <a:srgbClr val="29457B"/>
                </a:solidFill>
                <a:latin typeface="Arial"/>
                <a:cs typeface="Arial"/>
              </a:rPr>
              <a:t>factors influencing the severity</a:t>
            </a:r>
            <a:r>
              <a:rPr lang="en-US" sz="1600" dirty="0">
                <a:solidFill>
                  <a:srgbClr val="29457B"/>
                </a:solidFill>
                <a:latin typeface="Arial"/>
                <a:cs typeface="Arial"/>
              </a:rPr>
              <a:t> of traffic accidents differ for toll and free roads</a:t>
            </a:r>
            <a:r>
              <a:rPr lang="ru-RU" sz="1600" dirty="0">
                <a:solidFill>
                  <a:srgbClr val="29457B"/>
                </a:solidFill>
                <a:latin typeface="Arial"/>
                <a:cs typeface="Arial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82833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8632" y="46081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0" dirty="0">
                <a:solidFill>
                  <a:srgbClr val="0F2C69"/>
                </a:solidFill>
                <a:latin typeface="Arial"/>
                <a:cs typeface="Arial"/>
              </a:rPr>
              <a:t>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5FE814E-39E2-4C33-82A8-77F4360ADB2F}"/>
              </a:ext>
            </a:extLst>
          </p:cNvPr>
          <p:cNvSpPr txBox="1"/>
          <p:nvPr/>
        </p:nvSpPr>
        <p:spPr>
          <a:xfrm>
            <a:off x="695325" y="1149403"/>
            <a:ext cx="75681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0E2C68"/>
                </a:solidFill>
                <a:latin typeface="Arial"/>
                <a:cs typeface="Arial"/>
              </a:rPr>
              <a:t>Data Description</a:t>
            </a:r>
            <a:endParaRPr lang="ru-RU" sz="2400" dirty="0"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A4D738-82B7-4459-96A2-3FE2A8327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97" y="1531559"/>
            <a:ext cx="8296275" cy="5011418"/>
          </a:xfrm>
          <a:prstGeom prst="rect">
            <a:avLst/>
          </a:prstGeom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2BDA72FF-A1F9-4C79-A390-E1202B4B087E}"/>
              </a:ext>
            </a:extLst>
          </p:cNvPr>
          <p:cNvSpPr txBox="1"/>
          <p:nvPr/>
        </p:nvSpPr>
        <p:spPr>
          <a:xfrm>
            <a:off x="6270031" y="563514"/>
            <a:ext cx="12197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Moscow</a:t>
            </a:r>
            <a:r>
              <a:rPr lang="en-US" sz="1000" dirty="0">
                <a:latin typeface="Arial"/>
                <a:cs typeface="Arial"/>
              </a:rPr>
              <a:t>, </a:t>
            </a:r>
            <a:r>
              <a:rPr lang="en-US" sz="1000" spc="-20" dirty="0">
                <a:solidFill>
                  <a:srgbClr val="0D2C69"/>
                </a:solidFill>
                <a:latin typeface="Arial"/>
                <a:cs typeface="Arial"/>
              </a:rPr>
              <a:t>2025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55621E6-1F0E-4236-8A79-41C9769E974C}"/>
              </a:ext>
            </a:extLst>
          </p:cNvPr>
          <p:cNvSpPr txBox="1"/>
          <p:nvPr/>
        </p:nvSpPr>
        <p:spPr>
          <a:xfrm>
            <a:off x="3733800" y="540649"/>
            <a:ext cx="1956435" cy="170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Project Proposal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1A901B8-7B60-452F-8025-48AF6E125A12}"/>
              </a:ext>
            </a:extLst>
          </p:cNvPr>
          <p:cNvSpPr txBox="1"/>
          <p:nvPr/>
        </p:nvSpPr>
        <p:spPr>
          <a:xfrm>
            <a:off x="1197569" y="457292"/>
            <a:ext cx="1956435" cy="33727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Faculty of </a:t>
            </a:r>
          </a:p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Economic Sciences</a:t>
            </a:r>
          </a:p>
        </p:txBody>
      </p:sp>
    </p:spTree>
    <p:extLst>
      <p:ext uri="{BB962C8B-B14F-4D97-AF65-F5344CB8AC3E}">
        <p14:creationId xmlns:p14="http://schemas.microsoft.com/office/powerpoint/2010/main" val="245717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8632" y="5121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0" dirty="0">
                <a:solidFill>
                  <a:srgbClr val="0F2C69"/>
                </a:solidFill>
                <a:latin typeface="Arial"/>
                <a:cs typeface="Arial"/>
              </a:rPr>
              <a:t>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5FE814E-39E2-4C33-82A8-77F4360ADB2F}"/>
              </a:ext>
            </a:extLst>
          </p:cNvPr>
          <p:cNvSpPr txBox="1"/>
          <p:nvPr/>
        </p:nvSpPr>
        <p:spPr>
          <a:xfrm>
            <a:off x="695325" y="1149403"/>
            <a:ext cx="75681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0E2C68"/>
                </a:solidFill>
                <a:latin typeface="Arial"/>
                <a:cs typeface="Arial"/>
              </a:rPr>
              <a:t>Data Description</a:t>
            </a:r>
            <a:endParaRPr lang="ru-RU" sz="2400" dirty="0">
              <a:latin typeface="Arial"/>
              <a:cs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3F2681-549B-4406-BF3D-87B7F022F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7"/>
          <a:stretch/>
        </p:blipFill>
        <p:spPr>
          <a:xfrm>
            <a:off x="530850" y="1869935"/>
            <a:ext cx="7467600" cy="4292914"/>
          </a:xfrm>
          <a:prstGeom prst="rect">
            <a:avLst/>
          </a:prstGeom>
        </p:spPr>
      </p:pic>
      <p:sp>
        <p:nvSpPr>
          <p:cNvPr id="13" name="object 10">
            <a:extLst>
              <a:ext uri="{FF2B5EF4-FFF2-40B4-BE49-F238E27FC236}">
                <a16:creationId xmlns:a16="http://schemas.microsoft.com/office/drawing/2014/main" id="{61230DC5-EF1C-441A-9F2B-4EDB82E7FBB5}"/>
              </a:ext>
            </a:extLst>
          </p:cNvPr>
          <p:cNvSpPr txBox="1"/>
          <p:nvPr/>
        </p:nvSpPr>
        <p:spPr>
          <a:xfrm>
            <a:off x="6291662" y="618412"/>
            <a:ext cx="12197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Moscow</a:t>
            </a:r>
            <a:r>
              <a:rPr lang="en-US" sz="1000" dirty="0">
                <a:latin typeface="Arial"/>
                <a:cs typeface="Arial"/>
              </a:rPr>
              <a:t>, </a:t>
            </a:r>
            <a:r>
              <a:rPr lang="en-US" sz="1000" spc="-20" dirty="0">
                <a:solidFill>
                  <a:srgbClr val="0D2C69"/>
                </a:solidFill>
                <a:latin typeface="Arial"/>
                <a:cs typeface="Arial"/>
              </a:rPr>
              <a:t>2025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687C2A5-2CDC-416D-8E0E-6793D1A9F48E}"/>
              </a:ext>
            </a:extLst>
          </p:cNvPr>
          <p:cNvSpPr txBox="1"/>
          <p:nvPr/>
        </p:nvSpPr>
        <p:spPr>
          <a:xfrm>
            <a:off x="3755431" y="595547"/>
            <a:ext cx="1956435" cy="170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Project Proposal</a:t>
            </a: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109564F2-5B8D-4002-B83E-D619EF3DF8FF}"/>
              </a:ext>
            </a:extLst>
          </p:cNvPr>
          <p:cNvSpPr txBox="1"/>
          <p:nvPr/>
        </p:nvSpPr>
        <p:spPr>
          <a:xfrm>
            <a:off x="1219200" y="512190"/>
            <a:ext cx="1956435" cy="33727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Faculty of </a:t>
            </a:r>
          </a:p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Economic Sciences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C5AD7E98-5F1D-4208-91F2-32BF8F84F839}"/>
              </a:ext>
            </a:extLst>
          </p:cNvPr>
          <p:cNvSpPr txBox="1"/>
          <p:nvPr/>
        </p:nvSpPr>
        <p:spPr>
          <a:xfrm>
            <a:off x="8534400" y="2020654"/>
            <a:ext cx="3092503" cy="39914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sz="1600" dirty="0">
                <a:solidFill>
                  <a:srgbClr val="29457B"/>
                </a:solidFill>
                <a:latin typeface="Arial"/>
                <a:cs typeface="Arial"/>
              </a:rPr>
              <a:t>Panel data, where the </a:t>
            </a:r>
            <a:r>
              <a:rPr lang="en-US" sz="1600" u="sng" dirty="0">
                <a:solidFill>
                  <a:srgbClr val="29457B"/>
                </a:solidFill>
                <a:latin typeface="Arial"/>
                <a:cs typeface="Arial"/>
              </a:rPr>
              <a:t>observation is represented by a road section × month</a:t>
            </a:r>
            <a:r>
              <a:rPr lang="en-US" sz="1600" dirty="0">
                <a:solidFill>
                  <a:srgbClr val="29457B"/>
                </a:solidFill>
                <a:latin typeface="Arial"/>
                <a:cs typeface="Arial"/>
              </a:rPr>
              <a:t>, indicating the number of accidents that occurred during that period (about 20-30 thousand observations)</a:t>
            </a: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sz="1600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sz="1600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sz="1600" dirty="0">
                <a:solidFill>
                  <a:srgbClr val="29457B"/>
                </a:solidFill>
                <a:latin typeface="Arial"/>
                <a:cs typeface="Arial"/>
              </a:rPr>
              <a:t>Time-location data, where each </a:t>
            </a:r>
            <a:r>
              <a:rPr lang="en-US" sz="1600" u="sng" dirty="0">
                <a:solidFill>
                  <a:srgbClr val="29457B"/>
                </a:solidFill>
                <a:latin typeface="Arial"/>
                <a:cs typeface="Arial"/>
              </a:rPr>
              <a:t>observation is an accident with information on time</a:t>
            </a:r>
            <a:r>
              <a:rPr lang="en-US" sz="1600" dirty="0">
                <a:solidFill>
                  <a:srgbClr val="29457B"/>
                </a:solidFill>
                <a:latin typeface="Arial"/>
                <a:cs typeface="Arial"/>
              </a:rPr>
              <a:t>, geographical coordinates, and several other features (about 1 million observations)</a:t>
            </a:r>
          </a:p>
        </p:txBody>
      </p:sp>
    </p:spTree>
    <p:extLst>
      <p:ext uri="{BB962C8B-B14F-4D97-AF65-F5344CB8AC3E}">
        <p14:creationId xmlns:p14="http://schemas.microsoft.com/office/powerpoint/2010/main" val="330646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8632" y="5121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0" dirty="0">
                <a:solidFill>
                  <a:srgbClr val="0F2C69"/>
                </a:solidFill>
                <a:latin typeface="Arial"/>
                <a:cs typeface="Arial"/>
              </a:rPr>
              <a:t>8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EE14B78-B6F4-435D-8F13-8556BDAA0462}"/>
              </a:ext>
            </a:extLst>
          </p:cNvPr>
          <p:cNvSpPr txBox="1"/>
          <p:nvPr/>
        </p:nvSpPr>
        <p:spPr>
          <a:xfrm>
            <a:off x="753703" y="1121079"/>
            <a:ext cx="61203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0E2C68"/>
                </a:solidFill>
                <a:latin typeface="Arial"/>
                <a:cs typeface="Arial"/>
              </a:rPr>
              <a:t>Methods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1B51ED44-5508-4408-928D-E467C20A2232}"/>
              </a:ext>
            </a:extLst>
          </p:cNvPr>
          <p:cNvSpPr txBox="1"/>
          <p:nvPr/>
        </p:nvSpPr>
        <p:spPr>
          <a:xfrm>
            <a:off x="6270031" y="599557"/>
            <a:ext cx="12197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Moscow</a:t>
            </a:r>
            <a:r>
              <a:rPr lang="en-US" sz="1000" dirty="0">
                <a:latin typeface="Arial"/>
                <a:cs typeface="Arial"/>
              </a:rPr>
              <a:t>, </a:t>
            </a:r>
            <a:r>
              <a:rPr lang="en-US" sz="1000" spc="-20" dirty="0">
                <a:solidFill>
                  <a:srgbClr val="0D2C69"/>
                </a:solidFill>
                <a:latin typeface="Arial"/>
                <a:cs typeface="Arial"/>
              </a:rPr>
              <a:t>2025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F8BC1F4-8FBA-41DA-B8F5-2A2CCA198FF8}"/>
              </a:ext>
            </a:extLst>
          </p:cNvPr>
          <p:cNvSpPr txBox="1"/>
          <p:nvPr/>
        </p:nvSpPr>
        <p:spPr>
          <a:xfrm>
            <a:off x="3733800" y="576692"/>
            <a:ext cx="1956435" cy="170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Project Proposal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042E69E8-5248-4033-BFD0-E1274155ADC0}"/>
              </a:ext>
            </a:extLst>
          </p:cNvPr>
          <p:cNvSpPr txBox="1"/>
          <p:nvPr/>
        </p:nvSpPr>
        <p:spPr>
          <a:xfrm>
            <a:off x="1197569" y="493335"/>
            <a:ext cx="1956435" cy="33727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Faculty of </a:t>
            </a:r>
          </a:p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Economic Sciences</a:t>
            </a: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D2243495-AA9B-47AF-8D88-F9C5AA508D01}"/>
              </a:ext>
            </a:extLst>
          </p:cNvPr>
          <p:cNvSpPr txBox="1"/>
          <p:nvPr/>
        </p:nvSpPr>
        <p:spPr>
          <a:xfrm>
            <a:off x="590127" y="1847146"/>
            <a:ext cx="5189897" cy="45993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spcBef>
                <a:spcPts val="105"/>
              </a:spcBef>
              <a:tabLst>
                <a:tab pos="299085" algn="l"/>
              </a:tabLst>
            </a:pPr>
            <a:r>
              <a:rPr lang="en-US" b="1" dirty="0">
                <a:solidFill>
                  <a:srgbClr val="29457B"/>
                </a:solidFill>
                <a:latin typeface="Arial"/>
                <a:cs typeface="Arial"/>
              </a:rPr>
              <a:t>For testing hypothesis (1.1) and (1.2):</a:t>
            </a: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Panel </a:t>
            </a:r>
            <a:r>
              <a:rPr lang="en-US" b="1" dirty="0">
                <a:solidFill>
                  <a:srgbClr val="29457B"/>
                </a:solidFill>
                <a:latin typeface="Arial"/>
                <a:cs typeface="Arial"/>
              </a:rPr>
              <a:t>regression model 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with FE:</a:t>
            </a: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FE </a:t>
            </a:r>
            <a:r>
              <a:rPr lang="en-US" b="1" dirty="0">
                <a:solidFill>
                  <a:srgbClr val="29457B"/>
                </a:solidFill>
                <a:latin typeface="Arial"/>
                <a:cs typeface="Arial"/>
              </a:rPr>
              <a:t>Negative Binomial Regression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:</a:t>
            </a: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Machine learning methods such as </a:t>
            </a:r>
            <a:r>
              <a:rPr lang="en-US" b="1" dirty="0">
                <a:solidFill>
                  <a:srgbClr val="29457B"/>
                </a:solidFill>
                <a:latin typeface="Arial"/>
                <a:cs typeface="Arial"/>
              </a:rPr>
              <a:t>Random Forest Regressor 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and </a:t>
            </a:r>
            <a:r>
              <a:rPr lang="en-US" b="1" dirty="0">
                <a:solidFill>
                  <a:srgbClr val="29457B"/>
                </a:solidFill>
                <a:latin typeface="Arial"/>
                <a:cs typeface="Arial"/>
              </a:rPr>
              <a:t>Gradient Boosting 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(using MAE/MSE metrics) with SHAP analysis or feature importance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91E8AC-B184-4A95-B95D-58FB2ABC22E3}"/>
                  </a:ext>
                </a:extLst>
              </p:cNvPr>
              <p:cNvSpPr txBox="1"/>
              <p:nvPr/>
            </p:nvSpPr>
            <p:spPr>
              <a:xfrm>
                <a:off x="-39945" y="3059667"/>
                <a:ext cx="60977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𝑇𝑜𝑙𝑙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91E8AC-B184-4A95-B95D-58FB2ABC2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945" y="3059667"/>
                <a:ext cx="6097712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CB13FD-FA90-40AF-8CA6-A6C4049F108B}"/>
                  </a:ext>
                </a:extLst>
              </p:cNvPr>
              <p:cNvSpPr txBox="1"/>
              <p:nvPr/>
            </p:nvSpPr>
            <p:spPr>
              <a:xfrm>
                <a:off x="172319" y="4535185"/>
                <a:ext cx="60977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func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𝑇𝑜𝑙𝑙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CB13FD-FA90-40AF-8CA6-A6C4049F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9" y="4535185"/>
                <a:ext cx="609771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7">
            <a:extLst>
              <a:ext uri="{FF2B5EF4-FFF2-40B4-BE49-F238E27FC236}">
                <a16:creationId xmlns:a16="http://schemas.microsoft.com/office/drawing/2014/main" id="{CE392536-0B89-4B21-947B-BDE42CE1D800}"/>
              </a:ext>
            </a:extLst>
          </p:cNvPr>
          <p:cNvSpPr txBox="1"/>
          <p:nvPr/>
        </p:nvSpPr>
        <p:spPr>
          <a:xfrm>
            <a:off x="6723259" y="1826598"/>
            <a:ext cx="4798444" cy="37170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spcBef>
                <a:spcPts val="105"/>
              </a:spcBef>
              <a:tabLst>
                <a:tab pos="299085" algn="l"/>
              </a:tabLst>
            </a:pPr>
            <a:r>
              <a:rPr lang="en-US" b="1" dirty="0">
                <a:solidFill>
                  <a:srgbClr val="29457B"/>
                </a:solidFill>
                <a:latin typeface="Arial"/>
                <a:cs typeface="Arial"/>
              </a:rPr>
              <a:t>For testing hypothesis (2.1) and (2.2):</a:t>
            </a: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Multinomial Logit (MNL) regression:</a:t>
            </a: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Machine learning methods such as </a:t>
            </a:r>
            <a:r>
              <a:rPr lang="en-US" b="1" dirty="0">
                <a:solidFill>
                  <a:srgbClr val="29457B"/>
                </a:solidFill>
                <a:latin typeface="Arial"/>
                <a:cs typeface="Arial"/>
              </a:rPr>
              <a:t>Random Forest Regressor 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and </a:t>
            </a:r>
            <a:r>
              <a:rPr lang="en-US" b="1" dirty="0">
                <a:solidFill>
                  <a:srgbClr val="29457B"/>
                </a:solidFill>
                <a:latin typeface="Arial"/>
                <a:cs typeface="Arial"/>
              </a:rPr>
              <a:t>Gradient Boosting 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(using Accuracy and F1-score metrics) with SHAP analysis or feature importance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639573-BE47-4ED1-AF27-99C09106448B}"/>
                  </a:ext>
                </a:extLst>
              </p:cNvPr>
              <p:cNvSpPr txBox="1"/>
              <p:nvPr/>
            </p:nvSpPr>
            <p:spPr>
              <a:xfrm>
                <a:off x="6415233" y="3035878"/>
                <a:ext cx="4860548" cy="78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639573-BE47-4ED1-AF27-99C091064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33" y="3035878"/>
                <a:ext cx="4860548" cy="786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5B0530B-4EEF-409A-B224-368B529A5061}"/>
              </a:ext>
            </a:extLst>
          </p:cNvPr>
          <p:cNvCxnSpPr/>
          <p:nvPr/>
        </p:nvCxnSpPr>
        <p:spPr>
          <a:xfrm>
            <a:off x="6105776" y="1503235"/>
            <a:ext cx="0" cy="4876800"/>
          </a:xfrm>
          <a:prstGeom prst="line">
            <a:avLst/>
          </a:prstGeom>
          <a:ln w="12700">
            <a:solidFill>
              <a:srgbClr val="2945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9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8632" y="51219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0" dirty="0">
                <a:solidFill>
                  <a:srgbClr val="0F2C69"/>
                </a:solidFill>
                <a:latin typeface="Arial"/>
                <a:cs typeface="Arial"/>
              </a:rPr>
              <a:t>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EE14B78-B6F4-435D-8F13-8556BDAA0462}"/>
              </a:ext>
            </a:extLst>
          </p:cNvPr>
          <p:cNvSpPr txBox="1"/>
          <p:nvPr/>
        </p:nvSpPr>
        <p:spPr>
          <a:xfrm>
            <a:off x="1262016" y="1414540"/>
            <a:ext cx="61203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0E2C68"/>
                </a:solidFill>
                <a:latin typeface="Arial"/>
                <a:cs typeface="Arial"/>
              </a:rPr>
              <a:t>Methods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1B51ED44-5508-4408-928D-E467C20A2232}"/>
              </a:ext>
            </a:extLst>
          </p:cNvPr>
          <p:cNvSpPr txBox="1"/>
          <p:nvPr/>
        </p:nvSpPr>
        <p:spPr>
          <a:xfrm>
            <a:off x="6270031" y="599557"/>
            <a:ext cx="12197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Moscow</a:t>
            </a:r>
            <a:r>
              <a:rPr lang="en-US" sz="1000" dirty="0">
                <a:latin typeface="Arial"/>
                <a:cs typeface="Arial"/>
              </a:rPr>
              <a:t>, </a:t>
            </a:r>
            <a:r>
              <a:rPr lang="en-US" sz="1000" spc="-20" dirty="0">
                <a:solidFill>
                  <a:srgbClr val="0D2C69"/>
                </a:solidFill>
                <a:latin typeface="Arial"/>
                <a:cs typeface="Arial"/>
              </a:rPr>
              <a:t>2025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F8BC1F4-8FBA-41DA-B8F5-2A2CCA198FF8}"/>
              </a:ext>
            </a:extLst>
          </p:cNvPr>
          <p:cNvSpPr txBox="1"/>
          <p:nvPr/>
        </p:nvSpPr>
        <p:spPr>
          <a:xfrm>
            <a:off x="3733800" y="576692"/>
            <a:ext cx="1956435" cy="170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spc="-10" dirty="0">
                <a:solidFill>
                  <a:srgbClr val="0D2C69"/>
                </a:solidFill>
                <a:latin typeface="Arial"/>
                <a:cs typeface="Arial"/>
              </a:rPr>
              <a:t>Project Proposal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042E69E8-5248-4033-BFD0-E1274155ADC0}"/>
              </a:ext>
            </a:extLst>
          </p:cNvPr>
          <p:cNvSpPr txBox="1"/>
          <p:nvPr/>
        </p:nvSpPr>
        <p:spPr>
          <a:xfrm>
            <a:off x="1197569" y="493335"/>
            <a:ext cx="1956435" cy="33727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Faculty of </a:t>
            </a:r>
          </a:p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lang="en-US" sz="1000" dirty="0">
                <a:solidFill>
                  <a:srgbClr val="29457B"/>
                </a:solidFill>
                <a:latin typeface="Arial"/>
                <a:cs typeface="Arial"/>
              </a:rPr>
              <a:t>Economic Sciences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8D1B921A-F32B-424A-B77D-D2BEE744A900}"/>
              </a:ext>
            </a:extLst>
          </p:cNvPr>
          <p:cNvSpPr txBox="1"/>
          <p:nvPr/>
        </p:nvSpPr>
        <p:spPr>
          <a:xfrm>
            <a:off x="1262016" y="2268095"/>
            <a:ext cx="3919584" cy="3678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spcBef>
                <a:spcPts val="105"/>
              </a:spcBef>
              <a:tabLst>
                <a:tab pos="299085" algn="l"/>
              </a:tabLst>
            </a:pP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The key factors influencing accidents may differ from the overall sample on high-accident sections, so the next step will be to identify "hot spots" </a:t>
            </a:r>
          </a:p>
          <a:p>
            <a:pPr marL="12065" marR="5080">
              <a:spcBef>
                <a:spcPts val="105"/>
              </a:spcBef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12065" marR="5080">
              <a:spcBef>
                <a:spcPts val="105"/>
              </a:spcBef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b="1" dirty="0">
                <a:solidFill>
                  <a:srgbClr val="29457B"/>
                </a:solidFill>
                <a:latin typeface="Arial"/>
                <a:cs typeface="Arial"/>
              </a:rPr>
              <a:t>DBSCAN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 clustering algorithm</a:t>
            </a: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endParaRPr lang="en-US" dirty="0">
              <a:solidFill>
                <a:srgbClr val="29457B"/>
              </a:solidFill>
              <a:latin typeface="Arial"/>
              <a:cs typeface="Arial"/>
            </a:endParaRPr>
          </a:p>
          <a:p>
            <a:pPr marL="299085" marR="5080" indent="-287020">
              <a:spcBef>
                <a:spcPts val="105"/>
              </a:spcBef>
              <a:buFont typeface="Segoe UI Symbol"/>
              <a:buChar char="❑"/>
              <a:tabLst>
                <a:tab pos="299085" algn="l"/>
              </a:tabLst>
            </a:pPr>
            <a:r>
              <a:rPr lang="en-US" b="1" dirty="0">
                <a:solidFill>
                  <a:srgbClr val="29457B"/>
                </a:solidFill>
                <a:latin typeface="Arial"/>
                <a:cs typeface="Arial"/>
              </a:rPr>
              <a:t>Predicting the probability of accidents </a:t>
            </a:r>
            <a:r>
              <a:rPr lang="en-US" dirty="0">
                <a:solidFill>
                  <a:srgbClr val="29457B"/>
                </a:solidFill>
                <a:latin typeface="Arial"/>
                <a:cs typeface="Arial"/>
              </a:rPr>
              <a:t>on these dangerous sections of different types of roads</a:t>
            </a:r>
            <a:r>
              <a:rPr lang="en-US" sz="1800" dirty="0">
                <a:solidFill>
                  <a:srgbClr val="0D2C69"/>
                </a:solidFill>
                <a:latin typeface="Arial"/>
                <a:cs typeface="Arial"/>
              </a:rPr>
              <a:t> (toll vs. free) using </a:t>
            </a:r>
            <a:r>
              <a:rPr lang="en-US" sz="1800" b="1" dirty="0">
                <a:solidFill>
                  <a:srgbClr val="0D2C69"/>
                </a:solidFill>
                <a:latin typeface="Arial"/>
                <a:cs typeface="Arial"/>
              </a:rPr>
              <a:t>negative sampling</a:t>
            </a:r>
            <a:endParaRPr lang="en-US" b="1" dirty="0">
              <a:solidFill>
                <a:srgbClr val="29457B"/>
              </a:solidFill>
              <a:latin typeface="Arial"/>
              <a:cs typeface="Arial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C046D99-9DC5-4F7C-B0CB-84AAD8EB4F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3600" y="1577211"/>
            <a:ext cx="5227928" cy="46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</TotalTime>
  <Words>949</Words>
  <Application>Microsoft Office PowerPoint</Application>
  <PresentationFormat>Широкоэкранный</PresentationFormat>
  <Paragraphs>160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Segoe UI Symbol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Кутьков Юрий Юрьевич</dc:creator>
  <cp:lastModifiedBy>Anastasiia Kolesnikova</cp:lastModifiedBy>
  <cp:revision>351</cp:revision>
  <dcterms:created xsi:type="dcterms:W3CDTF">2024-09-08T19:29:48Z</dcterms:created>
  <dcterms:modified xsi:type="dcterms:W3CDTF">2025-03-12T07:04:13Z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2024-09-08T00:00:00Z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2024-09-08T00:00:00Z</vt:filetime>
  </property>
  <property fmtid="{D5CDD505-2E9C-101B-9397-08002B2CF9AE}" pid="5" name="Producer">
    <vt:lpwstr>GPL Ghostscript 9.20</vt:lpwstr>
  </property>
</Properties>
</file>