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nva Sans" panose="020B0604020202020204" charset="0"/>
      <p:regular r:id="rId24"/>
    </p:embeddedFont>
    <p:embeddedFont>
      <p:font typeface="Cloud Soft Light" panose="020B0604020202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old" panose="000008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oogle.com/search?sca_esv=587427479&amp;rlz=1C1GCEU_enTH1068TH1068&amp;sxsrf=AM9HkKk59nOGQn8CF7-rOHrwjspQPV_Mvw:1701596919054&amp;q=empathize+map+canvas&amp;spell=1&amp;sa=X&amp;ved=2ahUKEwjtvaS__vKCAxU9aPUHHRryC-EQkeECKAB6BAgIEA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dosad/auto-sales-dat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6731" y="-344819"/>
            <a:ext cx="1678087" cy="3545859"/>
            <a:chOff x="0" y="0"/>
            <a:chExt cx="441965" cy="933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65" cy="933889"/>
            </a:xfrm>
            <a:custGeom>
              <a:avLst/>
              <a:gdLst/>
              <a:ahLst/>
              <a:cxnLst/>
              <a:rect l="l" t="t" r="r" b="b"/>
              <a:pathLst>
                <a:path w="441965" h="933889">
                  <a:moveTo>
                    <a:pt x="0" y="0"/>
                  </a:moveTo>
                  <a:lnTo>
                    <a:pt x="441965" y="0"/>
                  </a:lnTo>
                  <a:lnTo>
                    <a:pt x="441965" y="933889"/>
                  </a:lnTo>
                  <a:lnTo>
                    <a:pt x="0" y="933889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1965" cy="971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4111910"/>
            <a:ext cx="3945838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339729" y="0"/>
            <a:ext cx="8948271" cy="10287000"/>
            <a:chOff x="0" y="0"/>
            <a:chExt cx="235674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6746" cy="2709333"/>
            </a:xfrm>
            <a:custGeom>
              <a:avLst/>
              <a:gdLst/>
              <a:ahLst/>
              <a:cxnLst/>
              <a:rect l="l" t="t" r="r" b="b"/>
              <a:pathLst>
                <a:path w="2356746" h="2709333">
                  <a:moveTo>
                    <a:pt x="0" y="0"/>
                  </a:moveTo>
                  <a:lnTo>
                    <a:pt x="2356746" y="0"/>
                  </a:lnTo>
                  <a:lnTo>
                    <a:pt x="23567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35674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9298561" y="6476206"/>
            <a:ext cx="8639149" cy="8948271"/>
          </a:xfrm>
          <a:custGeom>
            <a:avLst/>
            <a:gdLst/>
            <a:ahLst/>
            <a:cxnLst/>
            <a:rect l="l" t="t" r="r" b="b"/>
            <a:pathLst>
              <a:path w="8639149" h="8948271">
                <a:moveTo>
                  <a:pt x="0" y="0"/>
                </a:moveTo>
                <a:lnTo>
                  <a:pt x="8639149" y="0"/>
                </a:lnTo>
                <a:lnTo>
                  <a:pt x="8639149" y="8948271"/>
                </a:lnTo>
                <a:lnTo>
                  <a:pt x="0" y="89482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658350" y="1759683"/>
            <a:ext cx="7919571" cy="6767633"/>
          </a:xfrm>
          <a:custGeom>
            <a:avLst/>
            <a:gdLst/>
            <a:ahLst/>
            <a:cxnLst/>
            <a:rect l="l" t="t" r="r" b="b"/>
            <a:pathLst>
              <a:path w="7919571" h="6767633">
                <a:moveTo>
                  <a:pt x="0" y="0"/>
                </a:moveTo>
                <a:lnTo>
                  <a:pt x="7919571" y="0"/>
                </a:lnTo>
                <a:lnTo>
                  <a:pt x="7919571" y="6767634"/>
                </a:lnTo>
                <a:lnTo>
                  <a:pt x="0" y="6767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4692297"/>
            <a:ext cx="7891676" cy="233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48"/>
              </a:lnSpc>
            </a:pPr>
            <a:r>
              <a:rPr lang="en-US" sz="7456">
                <a:solidFill>
                  <a:srgbClr val="FFFFFF"/>
                </a:solidFill>
                <a:latin typeface="Poppins Bold"/>
              </a:rPr>
              <a:t>vehicle model</a:t>
            </a:r>
          </a:p>
          <a:p>
            <a:pPr>
              <a:lnSpc>
                <a:spcPts val="8948"/>
              </a:lnSpc>
            </a:pPr>
            <a:r>
              <a:rPr lang="en-US" sz="7456">
                <a:solidFill>
                  <a:srgbClr val="FFFFFF"/>
                </a:solidFill>
                <a:latin typeface="Poppins Bold"/>
              </a:rPr>
              <a:t>SALES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40829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55621" y="3829847"/>
            <a:ext cx="4314232" cy="5857078"/>
          </a:xfrm>
          <a:custGeom>
            <a:avLst/>
            <a:gdLst/>
            <a:ahLst/>
            <a:cxnLst/>
            <a:rect l="l" t="t" r="r" b="b"/>
            <a:pathLst>
              <a:path w="4314232" h="5857078">
                <a:moveTo>
                  <a:pt x="0" y="0"/>
                </a:moveTo>
                <a:lnTo>
                  <a:pt x="4314232" y="0"/>
                </a:lnTo>
                <a:lnTo>
                  <a:pt x="4314232" y="5857078"/>
                </a:lnTo>
                <a:lnTo>
                  <a:pt x="0" y="5857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94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80027" y="3829847"/>
            <a:ext cx="4376131" cy="5857078"/>
          </a:xfrm>
          <a:custGeom>
            <a:avLst/>
            <a:gdLst/>
            <a:ahLst/>
            <a:cxnLst/>
            <a:rect l="l" t="t" r="r" b="b"/>
            <a:pathLst>
              <a:path w="4376131" h="5857078">
                <a:moveTo>
                  <a:pt x="0" y="0"/>
                </a:moveTo>
                <a:lnTo>
                  <a:pt x="4376131" y="0"/>
                </a:lnTo>
                <a:lnTo>
                  <a:pt x="4376131" y="5857078"/>
                </a:lnTo>
                <a:lnTo>
                  <a:pt x="0" y="5857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214224" y="8075694"/>
            <a:ext cx="5107737" cy="119497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933525" y="971550"/>
            <a:ext cx="5276951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INSERT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77995" y="827533"/>
            <a:ext cx="1075848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3682" y="848102"/>
            <a:ext cx="1126331" cy="126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53843" y="985262"/>
            <a:ext cx="6056804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UPDATE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77995" y="2410689"/>
            <a:ext cx="6124442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UPDATE DATA อัพเดท PRODUCT เป็นข้อมูลใหม่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682" y="2410689"/>
            <a:ext cx="538080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INSERT DATA เพิ่มรายการ PRODUCT ใหม่ 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70014" y="8075694"/>
            <a:ext cx="5054855" cy="118260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43682" y="3128239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77995" y="3128239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318"/>
            <a:ext cx="9372600" cy="10269682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40829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11839" y="3940905"/>
            <a:ext cx="4434670" cy="5628136"/>
          </a:xfrm>
          <a:custGeom>
            <a:avLst/>
            <a:gdLst/>
            <a:ahLst/>
            <a:cxnLst/>
            <a:rect l="l" t="t" r="r" b="b"/>
            <a:pathLst>
              <a:path w="4434670" h="5628136">
                <a:moveTo>
                  <a:pt x="0" y="0"/>
                </a:moveTo>
                <a:lnTo>
                  <a:pt x="4434669" y="0"/>
                </a:lnTo>
                <a:lnTo>
                  <a:pt x="4434669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330109" y="6754973"/>
            <a:ext cx="6715387" cy="1203122"/>
          </a:xfrm>
          <a:custGeom>
            <a:avLst/>
            <a:gdLst/>
            <a:ahLst/>
            <a:cxnLst/>
            <a:rect l="l" t="t" r="r" b="b"/>
            <a:pathLst>
              <a:path w="6715387" h="1203122">
                <a:moveTo>
                  <a:pt x="0" y="0"/>
                </a:moveTo>
                <a:lnTo>
                  <a:pt x="6715387" y="0"/>
                </a:lnTo>
                <a:lnTo>
                  <a:pt x="6715387" y="1203122"/>
                </a:lnTo>
                <a:lnTo>
                  <a:pt x="0" y="1203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90698" y="971550"/>
            <a:ext cx="5276951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DELETE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8860" y="834390"/>
            <a:ext cx="985838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12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2579" y="848102"/>
            <a:ext cx="720177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88692" y="963553"/>
            <a:ext cx="6056804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TRUNCATE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48860" y="2410689"/>
            <a:ext cx="6124442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TRUNCATE  ลบข้อมูลทั้งหมดจาก ตาราง โดยยังเหลือโครงสร้างของตารางอยู่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2580" y="2410689"/>
            <a:ext cx="5380805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DELETE DATA ลบรายการ PRODUCT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69805" y="4942390"/>
            <a:ext cx="5580906" cy="918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</a:rPr>
              <a:t>TRUNCATE TABLE QUANTITY;</a:t>
            </a:r>
          </a:p>
          <a:p>
            <a:pPr>
              <a:lnSpc>
                <a:spcPts val="3569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</a:rPr>
              <a:t>TRUNCATE TABLE SUCCESSFUL.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2580" y="3204439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948860" y="3391763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5237" y="1085850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936184" y="2900731"/>
            <a:ext cx="12415632" cy="6739915"/>
          </a:xfrm>
          <a:custGeom>
            <a:avLst/>
            <a:gdLst/>
            <a:ahLst/>
            <a:cxnLst/>
            <a:rect l="l" t="t" r="r" b="b"/>
            <a:pathLst>
              <a:path w="12415632" h="6739915">
                <a:moveTo>
                  <a:pt x="0" y="0"/>
                </a:moveTo>
                <a:lnTo>
                  <a:pt x="12415632" y="0"/>
                </a:lnTo>
                <a:lnTo>
                  <a:pt x="12415632" y="6739915"/>
                </a:lnTo>
                <a:lnTo>
                  <a:pt x="0" y="6739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35237" y="1466850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LINE GRAPH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52896" y="466626"/>
            <a:ext cx="7210548" cy="160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3"/>
              </a:lnSpc>
              <a:spcBef>
                <a:spcPct val="0"/>
              </a:spcBef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แสดงยอดขายรายเดือน </a:t>
            </a:r>
            <a:r>
              <a:rPr lang="en-US" sz="3002">
                <a:solidFill>
                  <a:srgbClr val="FFFFFF"/>
                </a:solidFill>
                <a:cs typeface="Poppins"/>
              </a:rPr>
              <a:t>ซึ่งแสดงให้เห็นถึงแนวโน้มและ ลักษณะของกราฟ เพื่อมาวิเคราะห์ถึงปัจจัยที่ส่งผลต่อยอดขาย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220" y="3172783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5237" y="1085850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35237" y="1466850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BAR CHART 1</a:t>
            </a:r>
          </a:p>
        </p:txBody>
      </p:sp>
      <p:sp>
        <p:nvSpPr>
          <p:cNvPr id="7" name="Freeform 7"/>
          <p:cNvSpPr/>
          <p:nvPr/>
        </p:nvSpPr>
        <p:spPr>
          <a:xfrm>
            <a:off x="2697240" y="2822042"/>
            <a:ext cx="12051126" cy="6436258"/>
          </a:xfrm>
          <a:custGeom>
            <a:avLst/>
            <a:gdLst/>
            <a:ahLst/>
            <a:cxnLst/>
            <a:rect l="l" t="t" r="r" b="b"/>
            <a:pathLst>
              <a:path w="12051126" h="6436258">
                <a:moveTo>
                  <a:pt x="0" y="0"/>
                </a:moveTo>
                <a:lnTo>
                  <a:pt x="12051126" y="0"/>
                </a:lnTo>
                <a:lnTo>
                  <a:pt x="12051126" y="6436258"/>
                </a:lnTo>
                <a:lnTo>
                  <a:pt x="0" y="643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994504" y="676303"/>
            <a:ext cx="7977496" cy="160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3"/>
              </a:lnSpc>
              <a:spcBef>
                <a:spcPct val="0"/>
              </a:spcBef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แสดงยอดขายของสินค้าแต่ละรุ่น </a:t>
            </a:r>
            <a:r>
              <a:rPr lang="en-US" sz="3002">
                <a:solidFill>
                  <a:srgbClr val="FFFFFF"/>
                </a:solidFill>
                <a:latin typeface="Poppins"/>
                <a:cs typeface="Poppins"/>
              </a:rPr>
              <a:t>เพื่อแสดงให้เห็นถึงสินค้าที่เป็น TOP SALES และ BAD SALES เพื่อนำไปวางแผนกลยุทธ์ทางการตลาดต่อไป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6620" y="3325183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574" y="1795532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053765" y="5143500"/>
            <a:ext cx="3804166" cy="3860945"/>
          </a:xfrm>
          <a:custGeom>
            <a:avLst/>
            <a:gdLst/>
            <a:ahLst/>
            <a:cxnLst/>
            <a:rect l="l" t="t" r="r" b="b"/>
            <a:pathLst>
              <a:path w="3804166" h="3860945">
                <a:moveTo>
                  <a:pt x="0" y="0"/>
                </a:moveTo>
                <a:lnTo>
                  <a:pt x="3804167" y="0"/>
                </a:lnTo>
                <a:lnTo>
                  <a:pt x="3804167" y="3860945"/>
                </a:lnTo>
                <a:lnTo>
                  <a:pt x="0" y="3860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47650" y="1852682"/>
            <a:ext cx="7911650" cy="5926061"/>
          </a:xfrm>
          <a:custGeom>
            <a:avLst/>
            <a:gdLst/>
            <a:ahLst/>
            <a:cxnLst/>
            <a:rect l="l" t="t" r="r" b="b"/>
            <a:pathLst>
              <a:path w="7911650" h="5926061">
                <a:moveTo>
                  <a:pt x="0" y="0"/>
                </a:moveTo>
                <a:lnTo>
                  <a:pt x="7911650" y="0"/>
                </a:lnTo>
                <a:lnTo>
                  <a:pt x="7911650" y="5926061"/>
                </a:lnTo>
                <a:lnTo>
                  <a:pt x="0" y="5926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50574" y="2233682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RADAR CHART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37405" y="3690695"/>
            <a:ext cx="5897069" cy="54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3"/>
              </a:lnSpc>
              <a:spcBef>
                <a:spcPct val="0"/>
              </a:spcBef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แสดงยอดขายของสินค้าแต่ละประเภท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952500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5237" y="1085850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3960774"/>
            <a:ext cx="7486694" cy="5252182"/>
          </a:xfrm>
          <a:custGeom>
            <a:avLst/>
            <a:gdLst/>
            <a:ahLst/>
            <a:cxnLst/>
            <a:rect l="l" t="t" r="r" b="b"/>
            <a:pathLst>
              <a:path w="7486694" h="5252182">
                <a:moveTo>
                  <a:pt x="0" y="0"/>
                </a:moveTo>
                <a:lnTo>
                  <a:pt x="7486694" y="0"/>
                </a:lnTo>
                <a:lnTo>
                  <a:pt x="7486694" y="5252181"/>
                </a:lnTo>
                <a:lnTo>
                  <a:pt x="0" y="5252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75610" y="3960774"/>
            <a:ext cx="8083690" cy="5297526"/>
          </a:xfrm>
          <a:custGeom>
            <a:avLst/>
            <a:gdLst/>
            <a:ahLst/>
            <a:cxnLst/>
            <a:rect l="l" t="t" r="r" b="b"/>
            <a:pathLst>
              <a:path w="8083690" h="5297526">
                <a:moveTo>
                  <a:pt x="0" y="0"/>
                </a:moveTo>
                <a:lnTo>
                  <a:pt x="8083690" y="0"/>
                </a:lnTo>
                <a:lnTo>
                  <a:pt x="8083690" y="5297526"/>
                </a:lnTo>
                <a:lnTo>
                  <a:pt x="0" y="5297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35237" y="1466850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BAR CHART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06527" y="1438275"/>
            <a:ext cx="7436585" cy="107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แสดงคู่ค้าที่ทำยอดขายให้กับบริษัท</a:t>
            </a:r>
          </a:p>
          <a:p>
            <a:pPr algn="just">
              <a:lnSpc>
                <a:spcPts val="4203"/>
              </a:lnSpc>
              <a:spcBef>
                <a:spcPct val="0"/>
              </a:spcBef>
            </a:pPr>
            <a:r>
              <a:rPr lang="en-US" sz="3002">
                <a:solidFill>
                  <a:srgbClr val="FFFFFF"/>
                </a:solidFill>
                <a:latin typeface="Poppins Bold"/>
                <a:cs typeface="Poppins Bold"/>
              </a:rPr>
              <a:t>มากที่สุด และ น้อยที่สุด 5 อันดับแรก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06527" y="2716317"/>
            <a:ext cx="7436585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cs typeface="Poppins"/>
              </a:rPr>
              <a:t>เพื่อนำข้อมูลมาพิจารณาแนวทางการรักษาลูกค้า</a:t>
            </a:r>
            <a:r>
              <a:rPr lang="en-US" sz="2000" dirty="0">
                <a:solidFill>
                  <a:srgbClr val="FFFFFF"/>
                </a:solidFill>
                <a:cs typeface="Poppi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Poppins"/>
              </a:rPr>
              <a:t>และ</a:t>
            </a:r>
            <a:r>
              <a:rPr lang="en-US" sz="2000" dirty="0">
                <a:solidFill>
                  <a:srgbClr val="FFFFFF"/>
                </a:solidFill>
                <a:cs typeface="Poppi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cs typeface="Poppins"/>
              </a:rPr>
              <a:t>วิเคราะห์</a:t>
            </a:r>
            <a:r>
              <a:rPr lang="en-US" sz="2000" dirty="0">
                <a:solidFill>
                  <a:srgbClr val="FFFFFF"/>
                </a:solidFill>
                <a:cs typeface="Poppins"/>
              </a:rPr>
              <a:t>  </a:t>
            </a:r>
            <a:r>
              <a:rPr lang="en-US" sz="2000" u="sng" dirty="0">
                <a:solidFill>
                  <a:schemeClr val="bg1"/>
                </a:solidFill>
                <a:latin typeface="Poppins"/>
                <a:hlinkClick r:id="rId4" tooltip="https://www.google.com/search?sca_esv=587427479&amp;rlz=1C1GCEU_enTH1068TH1068&amp;sxsrf=AM9HkKk59nOGQn8CF7-rOHrwjspQPV_Mvw:1701596919054&amp;q=empathize+map+canvas&amp;spell=1&amp;sa=X&amp;ved=2ahUKEwjtvaS__vKCAxU9aPUHHRryC-EQkeECKAB6BAgIE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EMPATHIZE MAP CANVAS</a:t>
            </a:r>
            <a:r>
              <a:rPr lang="en-US" sz="2000" dirty="0">
                <a:solidFill>
                  <a:schemeClr val="bg1"/>
                </a:solidFill>
                <a:latin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933389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574" y="1795532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193842" y="3703558"/>
            <a:ext cx="9900316" cy="5255730"/>
          </a:xfrm>
          <a:custGeom>
            <a:avLst/>
            <a:gdLst/>
            <a:ahLst/>
            <a:cxnLst/>
            <a:rect l="l" t="t" r="r" b="b"/>
            <a:pathLst>
              <a:path w="9900316" h="5255730">
                <a:moveTo>
                  <a:pt x="0" y="0"/>
                </a:moveTo>
                <a:lnTo>
                  <a:pt x="9900316" y="0"/>
                </a:lnTo>
                <a:lnTo>
                  <a:pt x="9900316" y="5255730"/>
                </a:lnTo>
                <a:lnTo>
                  <a:pt x="0" y="5255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973" t="-15460" b="-1315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50574" y="2233682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PIE CHART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54249" y="1766957"/>
            <a:ext cx="7790258" cy="107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3"/>
              </a:lnSpc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แสดงสัดส่วนของคู่ค้า</a:t>
            </a:r>
          </a:p>
          <a:p>
            <a:pPr algn="just">
              <a:lnSpc>
                <a:spcPts val="4203"/>
              </a:lnSpc>
              <a:spcBef>
                <a:spcPct val="0"/>
              </a:spcBef>
            </a:pPr>
            <a:r>
              <a:rPr lang="en-US" sz="3002">
                <a:solidFill>
                  <a:srgbClr val="FFFFFF"/>
                </a:solidFill>
                <a:latin typeface="Poppins Bold"/>
                <a:cs typeface="Poppins Bold"/>
              </a:rPr>
              <a:t>ที่ทำยอดขายให้กับบริษัทมากที่สุด 10อันดับแรก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0574" y="3700220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67357" y="1243365"/>
            <a:ext cx="136200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0" y="6586864"/>
            <a:ext cx="18288000" cy="2671436"/>
            <a:chOff x="0" y="0"/>
            <a:chExt cx="4816593" cy="7035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703588"/>
            </a:xfrm>
            <a:custGeom>
              <a:avLst/>
              <a:gdLst/>
              <a:ahLst/>
              <a:cxnLst/>
              <a:rect l="l" t="t" r="r" b="b"/>
              <a:pathLst>
                <a:path w="4816592" h="703588">
                  <a:moveTo>
                    <a:pt x="0" y="0"/>
                  </a:moveTo>
                  <a:lnTo>
                    <a:pt x="4816592" y="0"/>
                  </a:lnTo>
                  <a:lnTo>
                    <a:pt x="4816592" y="703588"/>
                  </a:lnTo>
                  <a:lnTo>
                    <a:pt x="0" y="703588"/>
                  </a:lnTo>
                  <a:close/>
                </a:path>
              </a:pathLst>
            </a:custGeom>
            <a:solidFill>
              <a:srgbClr val="48456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816593" cy="770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540276" y="3278716"/>
            <a:ext cx="11207448" cy="5979584"/>
          </a:xfrm>
          <a:custGeom>
            <a:avLst/>
            <a:gdLst/>
            <a:ahLst/>
            <a:cxnLst/>
            <a:rect l="l" t="t" r="r" b="b"/>
            <a:pathLst>
              <a:path w="11207448" h="5979584">
                <a:moveTo>
                  <a:pt x="0" y="0"/>
                </a:moveTo>
                <a:lnTo>
                  <a:pt x="11207448" y="0"/>
                </a:lnTo>
                <a:lnTo>
                  <a:pt x="11207448" y="5979584"/>
                </a:lnTo>
                <a:lnTo>
                  <a:pt x="0" y="597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67357" y="1534691"/>
            <a:ext cx="6870729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SCATTER PLOT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1620161"/>
            <a:ext cx="8164735" cy="107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3"/>
              </a:lnSpc>
            </a:pPr>
            <a:r>
              <a:rPr lang="en-US" sz="3002">
                <a:solidFill>
                  <a:srgbClr val="FFFFFF"/>
                </a:solidFill>
                <a:cs typeface="Poppins Bold"/>
              </a:rPr>
              <a:t>แสดงประเภทของสินค้า ที่มีปริมาณการสั่งซื้อมากสุด จำแนกตามประเทศ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7357" y="3680165"/>
            <a:ext cx="1842034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761448"/>
            <a:chOff x="0" y="0"/>
            <a:chExt cx="4816593" cy="1780793"/>
          </a:xfrm>
        </p:grpSpPr>
        <p:sp>
          <p:nvSpPr>
            <p:cNvPr id="3" name="Freeform 3">
              <a:hlinkClick r:id="rId2" tooltip="https://www.kaggle.com/datasets/ddosad/auto-sales-data/"/>
            </p:cNvPr>
            <p:cNvSpPr/>
            <p:nvPr/>
          </p:nvSpPr>
          <p:spPr>
            <a:xfrm>
              <a:off x="0" y="0"/>
              <a:ext cx="4816592" cy="1780793"/>
            </a:xfrm>
            <a:custGeom>
              <a:avLst/>
              <a:gdLst/>
              <a:ahLst/>
              <a:cxnLst/>
              <a:rect l="l" t="t" r="r" b="b"/>
              <a:pathLst>
                <a:path w="4816592" h="1780793">
                  <a:moveTo>
                    <a:pt x="0" y="0"/>
                  </a:moveTo>
                  <a:lnTo>
                    <a:pt x="4816592" y="0"/>
                  </a:lnTo>
                  <a:lnTo>
                    <a:pt x="4816592" y="1780793"/>
                  </a:lnTo>
                  <a:lnTo>
                    <a:pt x="0" y="178079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18474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75289" y="6675723"/>
            <a:ext cx="1909944" cy="0"/>
          </a:xfrm>
          <a:prstGeom prst="line">
            <a:avLst/>
          </a:prstGeom>
          <a:ln w="171450" cap="flat">
            <a:solidFill>
              <a:srgbClr val="F4CF8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5948167" y="6675723"/>
            <a:ext cx="1909944" cy="0"/>
          </a:xfrm>
          <a:prstGeom prst="line">
            <a:avLst/>
          </a:prstGeom>
          <a:ln w="171450" cap="flat">
            <a:solidFill>
              <a:srgbClr val="69ADD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0517757" y="6675723"/>
            <a:ext cx="1909944" cy="0"/>
          </a:xfrm>
          <a:prstGeom prst="line">
            <a:avLst/>
          </a:prstGeom>
          <a:ln w="171450" cap="flat">
            <a:solidFill>
              <a:srgbClr val="FF7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5087348" y="6675723"/>
            <a:ext cx="1909944" cy="0"/>
          </a:xfrm>
          <a:prstGeom prst="line">
            <a:avLst/>
          </a:prstGeom>
          <a:ln w="171450" cap="flat">
            <a:solidFill>
              <a:srgbClr val="A4E48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495008" y="-487853"/>
            <a:ext cx="1764292" cy="3868576"/>
            <a:chOff x="0" y="0"/>
            <a:chExt cx="464670" cy="10188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64670" cy="1018884"/>
            </a:xfrm>
            <a:custGeom>
              <a:avLst/>
              <a:gdLst/>
              <a:ahLst/>
              <a:cxnLst/>
              <a:rect l="l" t="t" r="r" b="b"/>
              <a:pathLst>
                <a:path w="464670" h="1018884">
                  <a:moveTo>
                    <a:pt x="0" y="0"/>
                  </a:moveTo>
                  <a:lnTo>
                    <a:pt x="464670" y="0"/>
                  </a:lnTo>
                  <a:lnTo>
                    <a:pt x="464670" y="1018884"/>
                  </a:lnTo>
                  <a:lnTo>
                    <a:pt x="0" y="1018884"/>
                  </a:lnTo>
                  <a:close/>
                </a:path>
              </a:pathLst>
            </a:custGeom>
            <a:solidFill>
              <a:srgbClr val="69ADD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464670" cy="1085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390433" y="3094974"/>
            <a:ext cx="7507135" cy="1807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69"/>
              </a:lnSpc>
            </a:pPr>
            <a:r>
              <a:rPr lang="en-US" sz="10049">
                <a:solidFill>
                  <a:srgbClr val="FFFFFF"/>
                </a:solidFill>
                <a:latin typeface="Poppins Bold"/>
              </a:rPr>
              <a:t>THANK YOU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44062" y="7623060"/>
            <a:ext cx="6599877" cy="112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3"/>
              </a:lnSpc>
            </a:pPr>
            <a:r>
              <a:rPr lang="en-US" sz="3002">
                <a:solidFill>
                  <a:srgbClr val="FFFFFF"/>
                </a:solidFill>
                <a:latin typeface="Poppins Bold"/>
                <a:cs typeface="Poppins Bold"/>
              </a:rPr>
              <a:t>6610412003      รนกร บุญสวนเกริกชัย</a:t>
            </a:r>
          </a:p>
          <a:p>
            <a:pPr algn="just">
              <a:lnSpc>
                <a:spcPts val="5073"/>
              </a:lnSpc>
            </a:pPr>
            <a:r>
              <a:rPr lang="en-US" sz="3002">
                <a:solidFill>
                  <a:srgbClr val="FFFFFF"/>
                </a:solidFill>
                <a:latin typeface="Poppins Bold"/>
                <a:cs typeface="Poppins Bold"/>
              </a:rPr>
              <a:t>6610412005      นวินดา อะหมัดตอเฮด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04956" y="1085850"/>
            <a:ext cx="1678087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1" y="4310291"/>
            <a:ext cx="18288001" cy="2146484"/>
            <a:chOff x="0" y="0"/>
            <a:chExt cx="5701762" cy="5653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01762" cy="565329"/>
            </a:xfrm>
            <a:custGeom>
              <a:avLst/>
              <a:gdLst/>
              <a:ahLst/>
              <a:cxnLst/>
              <a:rect l="l" t="t" r="r" b="b"/>
              <a:pathLst>
                <a:path w="5701762" h="565329">
                  <a:moveTo>
                    <a:pt x="0" y="0"/>
                  </a:moveTo>
                  <a:lnTo>
                    <a:pt x="5701762" y="0"/>
                  </a:lnTo>
                  <a:lnTo>
                    <a:pt x="5701762" y="565329"/>
                  </a:lnTo>
                  <a:lnTo>
                    <a:pt x="0" y="565329"/>
                  </a:lnTo>
                  <a:close/>
                </a:path>
              </a:pathLst>
            </a:custGeom>
            <a:solidFill>
              <a:srgbClr val="E0E0E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5701762" cy="632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67081" y="3767659"/>
            <a:ext cx="17172887" cy="3231748"/>
            <a:chOff x="0" y="0"/>
            <a:chExt cx="22897183" cy="4308998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327052" cy="4308998"/>
              <a:chOff x="0" y="0"/>
              <a:chExt cx="1257699" cy="101733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57699" cy="1017339"/>
              </a:xfrm>
              <a:custGeom>
                <a:avLst/>
                <a:gdLst/>
                <a:ahLst/>
                <a:cxnLst/>
                <a:rect l="l" t="t" r="r" b="b"/>
                <a:pathLst>
                  <a:path w="1257699" h="1017339">
                    <a:moveTo>
                      <a:pt x="0" y="0"/>
                    </a:moveTo>
                    <a:lnTo>
                      <a:pt x="1257699" y="0"/>
                    </a:lnTo>
                    <a:lnTo>
                      <a:pt x="1257699" y="1017339"/>
                    </a:lnTo>
                    <a:lnTo>
                      <a:pt x="0" y="1017339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66675"/>
                <a:ext cx="1257699" cy="1084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849226" y="0"/>
              <a:ext cx="5327052" cy="4308998"/>
              <a:chOff x="0" y="0"/>
              <a:chExt cx="1257699" cy="101733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57699" cy="1017339"/>
              </a:xfrm>
              <a:custGeom>
                <a:avLst/>
                <a:gdLst/>
                <a:ahLst/>
                <a:cxnLst/>
                <a:rect l="l" t="t" r="r" b="b"/>
                <a:pathLst>
                  <a:path w="1257699" h="1017339">
                    <a:moveTo>
                      <a:pt x="0" y="0"/>
                    </a:moveTo>
                    <a:lnTo>
                      <a:pt x="1257699" y="0"/>
                    </a:lnTo>
                    <a:lnTo>
                      <a:pt x="1257699" y="1017339"/>
                    </a:lnTo>
                    <a:lnTo>
                      <a:pt x="0" y="1017339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1257699" cy="1084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1696978" y="0"/>
              <a:ext cx="5327052" cy="4308998"/>
              <a:chOff x="0" y="0"/>
              <a:chExt cx="1257699" cy="101733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57699" cy="1017339"/>
              </a:xfrm>
              <a:custGeom>
                <a:avLst/>
                <a:gdLst/>
                <a:ahLst/>
                <a:cxnLst/>
                <a:rect l="l" t="t" r="r" b="b"/>
                <a:pathLst>
                  <a:path w="1257699" h="1017339">
                    <a:moveTo>
                      <a:pt x="0" y="0"/>
                    </a:moveTo>
                    <a:lnTo>
                      <a:pt x="1257699" y="0"/>
                    </a:lnTo>
                    <a:lnTo>
                      <a:pt x="1257699" y="1017339"/>
                    </a:lnTo>
                    <a:lnTo>
                      <a:pt x="0" y="1017339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66675"/>
                <a:ext cx="1257699" cy="1084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7544731" y="0"/>
              <a:ext cx="5327052" cy="4308998"/>
              <a:chOff x="0" y="0"/>
              <a:chExt cx="1257699" cy="1017339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257699" cy="1017339"/>
              </a:xfrm>
              <a:custGeom>
                <a:avLst/>
                <a:gdLst/>
                <a:ahLst/>
                <a:cxnLst/>
                <a:rect l="l" t="t" r="r" b="b"/>
                <a:pathLst>
                  <a:path w="1257699" h="1017339">
                    <a:moveTo>
                      <a:pt x="0" y="0"/>
                    </a:moveTo>
                    <a:lnTo>
                      <a:pt x="1257699" y="0"/>
                    </a:lnTo>
                    <a:lnTo>
                      <a:pt x="1257699" y="1017339"/>
                    </a:lnTo>
                    <a:lnTo>
                      <a:pt x="0" y="1017339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66675"/>
                <a:ext cx="1257699" cy="10840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15491" y="1701977"/>
              <a:ext cx="4091553" cy="80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9"/>
                </a:lnSpc>
              </a:pPr>
              <a:r>
                <a:rPr lang="en-US" sz="3564">
                  <a:solidFill>
                    <a:srgbClr val="FFFFFF"/>
                  </a:solidFill>
                  <a:latin typeface="Poppins Bold"/>
                </a:rPr>
                <a:t>Orders Table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201374" y="1701977"/>
              <a:ext cx="4764976" cy="80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9"/>
                </a:lnSpc>
              </a:pPr>
              <a:r>
                <a:rPr lang="en-US" sz="3564">
                  <a:solidFill>
                    <a:srgbClr val="FFFFFF"/>
                  </a:solidFill>
                  <a:latin typeface="Poppins Bold"/>
                </a:rPr>
                <a:t>Products Table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2066753" y="1701977"/>
              <a:ext cx="4730569" cy="80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9"/>
                </a:lnSpc>
              </a:pPr>
              <a:r>
                <a:rPr lang="en-US" sz="3564">
                  <a:solidFill>
                    <a:srgbClr val="FFFFFF"/>
                  </a:solidFill>
                  <a:latin typeface="Poppins Bold"/>
                </a:rPr>
                <a:t>Quantity Table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7604004" y="1701977"/>
              <a:ext cx="5293179" cy="8097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9"/>
                </a:lnSpc>
              </a:pPr>
              <a:r>
                <a:rPr lang="en-US" sz="3564">
                  <a:solidFill>
                    <a:srgbClr val="FFFFFF"/>
                  </a:solidFill>
                  <a:latin typeface="Poppins Bold"/>
                </a:rPr>
                <a:t>CustomersTable 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5249617" y="6608593"/>
            <a:ext cx="2066807" cy="781629"/>
          </a:xfrm>
          <a:custGeom>
            <a:avLst/>
            <a:gdLst/>
            <a:ahLst/>
            <a:cxnLst/>
            <a:rect l="l" t="t" r="r" b="b"/>
            <a:pathLst>
              <a:path w="2066807" h="781629">
                <a:moveTo>
                  <a:pt x="0" y="0"/>
                </a:moveTo>
                <a:lnTo>
                  <a:pt x="2066807" y="0"/>
                </a:lnTo>
                <a:lnTo>
                  <a:pt x="2066807" y="781629"/>
                </a:lnTo>
                <a:lnTo>
                  <a:pt x="0" y="781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154567" y="7933915"/>
            <a:ext cx="1465586" cy="824392"/>
          </a:xfrm>
          <a:custGeom>
            <a:avLst/>
            <a:gdLst/>
            <a:ahLst/>
            <a:cxnLst/>
            <a:rect l="l" t="t" r="r" b="b"/>
            <a:pathLst>
              <a:path w="1465586" h="824392">
                <a:moveTo>
                  <a:pt x="0" y="0"/>
                </a:moveTo>
                <a:lnTo>
                  <a:pt x="1465585" y="0"/>
                </a:lnTo>
                <a:lnTo>
                  <a:pt x="1465585" y="824391"/>
                </a:lnTo>
                <a:lnTo>
                  <a:pt x="0" y="82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5249617" y="7809410"/>
            <a:ext cx="1830916" cy="952076"/>
          </a:xfrm>
          <a:custGeom>
            <a:avLst/>
            <a:gdLst/>
            <a:ahLst/>
            <a:cxnLst/>
            <a:rect l="l" t="t" r="r" b="b"/>
            <a:pathLst>
              <a:path w="1830916" h="952076">
                <a:moveTo>
                  <a:pt x="0" y="0"/>
                </a:moveTo>
                <a:lnTo>
                  <a:pt x="1830916" y="0"/>
                </a:lnTo>
                <a:lnTo>
                  <a:pt x="1830916" y="952077"/>
                </a:lnTo>
                <a:lnTo>
                  <a:pt x="0" y="952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616651" y="8682599"/>
            <a:ext cx="1365498" cy="474511"/>
          </a:xfrm>
          <a:custGeom>
            <a:avLst/>
            <a:gdLst/>
            <a:ahLst/>
            <a:cxnLst/>
            <a:rect l="l" t="t" r="r" b="b"/>
            <a:pathLst>
              <a:path w="1365498" h="474511">
                <a:moveTo>
                  <a:pt x="0" y="0"/>
                </a:moveTo>
                <a:lnTo>
                  <a:pt x="1365498" y="0"/>
                </a:lnTo>
                <a:lnTo>
                  <a:pt x="1365498" y="474511"/>
                </a:lnTo>
                <a:lnTo>
                  <a:pt x="0" y="4745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7586213" y="8995562"/>
            <a:ext cx="1437487" cy="670228"/>
          </a:xfrm>
          <a:custGeom>
            <a:avLst/>
            <a:gdLst/>
            <a:ahLst/>
            <a:cxnLst/>
            <a:rect l="l" t="t" r="r" b="b"/>
            <a:pathLst>
              <a:path w="1437487" h="670228">
                <a:moveTo>
                  <a:pt x="0" y="0"/>
                </a:moveTo>
                <a:lnTo>
                  <a:pt x="1437487" y="0"/>
                </a:lnTo>
                <a:lnTo>
                  <a:pt x="1437487" y="670228"/>
                </a:lnTo>
                <a:lnTo>
                  <a:pt x="0" y="6702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693429" y="8346111"/>
            <a:ext cx="716756" cy="689878"/>
          </a:xfrm>
          <a:custGeom>
            <a:avLst/>
            <a:gdLst/>
            <a:ahLst/>
            <a:cxnLst/>
            <a:rect l="l" t="t" r="r" b="b"/>
            <a:pathLst>
              <a:path w="716756" h="689878">
                <a:moveTo>
                  <a:pt x="0" y="0"/>
                </a:moveTo>
                <a:lnTo>
                  <a:pt x="716756" y="0"/>
                </a:lnTo>
                <a:lnTo>
                  <a:pt x="716756" y="689877"/>
                </a:lnTo>
                <a:lnTo>
                  <a:pt x="0" y="6898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4417423" y="7241724"/>
            <a:ext cx="2841877" cy="2097822"/>
          </a:xfrm>
          <a:custGeom>
            <a:avLst/>
            <a:gdLst/>
            <a:ahLst/>
            <a:cxnLst/>
            <a:rect l="l" t="t" r="r" b="b"/>
            <a:pathLst>
              <a:path w="2841877" h="2097822">
                <a:moveTo>
                  <a:pt x="0" y="0"/>
                </a:moveTo>
                <a:lnTo>
                  <a:pt x="2841877" y="0"/>
                </a:lnTo>
                <a:lnTo>
                  <a:pt x="2841877" y="2097822"/>
                </a:lnTo>
                <a:lnTo>
                  <a:pt x="0" y="20978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9996626" y="7523646"/>
            <a:ext cx="3044323" cy="1660540"/>
          </a:xfrm>
          <a:custGeom>
            <a:avLst/>
            <a:gdLst/>
            <a:ahLst/>
            <a:cxnLst/>
            <a:rect l="l" t="t" r="r" b="b"/>
            <a:pathLst>
              <a:path w="3044323" h="1660540">
                <a:moveTo>
                  <a:pt x="0" y="0"/>
                </a:moveTo>
                <a:lnTo>
                  <a:pt x="3044323" y="0"/>
                </a:lnTo>
                <a:lnTo>
                  <a:pt x="3044323" y="1660540"/>
                </a:lnTo>
                <a:lnTo>
                  <a:pt x="0" y="166054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83685" y="7641753"/>
            <a:ext cx="2884807" cy="1688923"/>
          </a:xfrm>
          <a:custGeom>
            <a:avLst/>
            <a:gdLst/>
            <a:ahLst/>
            <a:cxnLst/>
            <a:rect l="l" t="t" r="r" b="b"/>
            <a:pathLst>
              <a:path w="2884807" h="1688923">
                <a:moveTo>
                  <a:pt x="0" y="0"/>
                </a:moveTo>
                <a:lnTo>
                  <a:pt x="2884807" y="0"/>
                </a:lnTo>
                <a:lnTo>
                  <a:pt x="2884807" y="1688923"/>
                </a:lnTo>
                <a:lnTo>
                  <a:pt x="0" y="16889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4317508" y="1288653"/>
            <a:ext cx="9652981" cy="1461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87"/>
              </a:lnSpc>
            </a:pPr>
            <a:r>
              <a:rPr lang="en-US" sz="8562" dirty="0">
                <a:solidFill>
                  <a:srgbClr val="FFFFFF"/>
                </a:solidFill>
                <a:latin typeface="Poppins Bold"/>
              </a:rPr>
              <a:t>OUR DATA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55781" y="0"/>
            <a:ext cx="12332219" cy="10287000"/>
            <a:chOff x="0" y="0"/>
            <a:chExt cx="32479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47992" cy="2709333"/>
            </a:xfrm>
            <a:custGeom>
              <a:avLst/>
              <a:gdLst/>
              <a:ahLst/>
              <a:cxnLst/>
              <a:rect l="l" t="t" r="r" b="b"/>
              <a:pathLst>
                <a:path w="3247992" h="2709333">
                  <a:moveTo>
                    <a:pt x="0" y="0"/>
                  </a:moveTo>
                  <a:lnTo>
                    <a:pt x="3247992" y="0"/>
                  </a:lnTo>
                  <a:lnTo>
                    <a:pt x="32479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247992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28447" y="3107271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6951523" y="1680089"/>
            <a:ext cx="10340735" cy="8014070"/>
          </a:xfrm>
          <a:custGeom>
            <a:avLst/>
            <a:gdLst/>
            <a:ahLst/>
            <a:cxnLst/>
            <a:rect l="l" t="t" r="r" b="b"/>
            <a:pathLst>
              <a:path w="10340735" h="8014070">
                <a:moveTo>
                  <a:pt x="0" y="0"/>
                </a:moveTo>
                <a:lnTo>
                  <a:pt x="10340735" y="0"/>
                </a:lnTo>
                <a:lnTo>
                  <a:pt x="10340735" y="8014070"/>
                </a:lnTo>
                <a:lnTo>
                  <a:pt x="0" y="801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28447" y="329121"/>
            <a:ext cx="13039371" cy="2257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ENTITY - RELATIONSHIP</a:t>
            </a:r>
          </a:p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DIAGRAM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5996232"/>
            <a:ext cx="3677756" cy="3697927"/>
          </a:xfrm>
          <a:custGeom>
            <a:avLst/>
            <a:gdLst/>
            <a:ahLst/>
            <a:cxnLst/>
            <a:rect l="l" t="t" r="r" b="b"/>
            <a:pathLst>
              <a:path w="3677756" h="3697927">
                <a:moveTo>
                  <a:pt x="0" y="0"/>
                </a:moveTo>
                <a:lnTo>
                  <a:pt x="3677756" y="0"/>
                </a:lnTo>
                <a:lnTo>
                  <a:pt x="3677756" y="3697927"/>
                </a:lnTo>
                <a:lnTo>
                  <a:pt x="0" y="3697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849985" y="1146217"/>
            <a:ext cx="7151463" cy="181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7"/>
              </a:lnSpc>
            </a:pPr>
            <a:r>
              <a:rPr lang="en-US" sz="3947">
                <a:solidFill>
                  <a:srgbClr val="FFFFFF"/>
                </a:solidFill>
                <a:latin typeface="Poppins Bold"/>
              </a:rPr>
              <a:t>AGGREGATE FUNCTIONS WINDOW FUNCTION, JOIN,  GROUP BY, ORDER BY</a:t>
            </a:r>
          </a:p>
        </p:txBody>
      </p:sp>
      <p:sp>
        <p:nvSpPr>
          <p:cNvPr id="6" name="AutoShape 6"/>
          <p:cNvSpPr/>
          <p:nvPr/>
        </p:nvSpPr>
        <p:spPr>
          <a:xfrm>
            <a:off x="14248197" y="3324266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55587" y="3181539"/>
            <a:ext cx="9102648" cy="5647357"/>
          </a:xfrm>
          <a:custGeom>
            <a:avLst/>
            <a:gdLst/>
            <a:ahLst/>
            <a:cxnLst/>
            <a:rect l="l" t="t" r="r" b="b"/>
            <a:pathLst>
              <a:path w="9102648" h="5647357">
                <a:moveTo>
                  <a:pt x="0" y="0"/>
                </a:moveTo>
                <a:lnTo>
                  <a:pt x="9102648" y="0"/>
                </a:lnTo>
                <a:lnTo>
                  <a:pt x="9102648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849985" y="4025861"/>
            <a:ext cx="6666273" cy="141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0"/>
              </a:lnSpc>
              <a:spcBef>
                <a:spcPct val="0"/>
              </a:spcBef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COUNT, MAX ,MIN, AVG, SUM และ เรียงลำดับข้อมูลจาก PRODUCT_ID ที่ยอดขายมากที่สุด พร้อมกับจัดกลุ่ม LEVEL ตามจำนวนPRODUCT ที่สั่งซื้อ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3809" y="292141"/>
            <a:ext cx="1109782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Poppin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91914" y="5900443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70949" y="7045044"/>
            <a:ext cx="6666273" cy="189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1521" lvl="1" indent="-29076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เพื่อทราบแนวโน้มการสั่งซื้อในช่วงปี 2018</a:t>
            </a:r>
            <a:r>
              <a:rPr lang="en-US" sz="2693">
                <a:solidFill>
                  <a:srgbClr val="FFFFFF"/>
                </a:solidFill>
                <a:latin typeface="Cloud Soft Light"/>
              </a:rPr>
              <a:t> </a:t>
            </a:r>
          </a:p>
          <a:p>
            <a:pPr marL="581521" lvl="1" indent="-29076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FFFFFF"/>
                </a:solidFill>
                <a:cs typeface="Cloud Soft Light"/>
              </a:rPr>
              <a:t>เพื่อสามารถวิเคราะห์ถึงปัจจัยที่ส่งผลกับยอดขายในแต่ละเดือน และวางแผนการตลาดต่อไป</a:t>
            </a:r>
          </a:p>
          <a:p>
            <a:pPr>
              <a:lnSpc>
                <a:spcPts val="3770"/>
              </a:lnSpc>
            </a:pPr>
            <a:endParaRPr lang="en-US" sz="2693">
              <a:solidFill>
                <a:srgbClr val="FFFFFF"/>
              </a:solidFill>
              <a:cs typeface="Cloud Soft Ligh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691914" y="6715562"/>
            <a:ext cx="6824344" cy="3086100"/>
            <a:chOff x="0" y="0"/>
            <a:chExt cx="1797358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97358" cy="812800"/>
            </a:xfrm>
            <a:custGeom>
              <a:avLst/>
              <a:gdLst/>
              <a:ahLst/>
              <a:cxnLst/>
              <a:rect l="l" t="t" r="r" b="b"/>
              <a:pathLst>
                <a:path w="1797358" h="812800">
                  <a:moveTo>
                    <a:pt x="0" y="0"/>
                  </a:moveTo>
                  <a:lnTo>
                    <a:pt x="1797358" y="0"/>
                  </a:lnTo>
                  <a:lnTo>
                    <a:pt x="17973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891D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797358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770949" y="7045044"/>
            <a:ext cx="6666273" cy="236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1521" lvl="1" indent="-29076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เพื่อดูค่า MAX MIN AVG COUNT SUM  สำหรับการ STOCK PRODUCT</a:t>
            </a:r>
          </a:p>
          <a:p>
            <a:pPr marL="581521" lvl="1" indent="-29076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เพื่อทราบยอดขายของ PRODUCT_ID แต่ละรุ่น</a:t>
            </a:r>
          </a:p>
          <a:p>
            <a:pPr marL="581521" lvl="1" indent="-290761">
              <a:lnSpc>
                <a:spcPts val="3770"/>
              </a:lnSpc>
              <a:buFont typeface="Arial"/>
              <a:buChar char="•"/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แบ่งกลุ่ม PRODUCT_ID ออกเป็น 3 กลุ่ม โดยพิจารณาจากยอดขาย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5587" y="2130541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  <p:txBody>
            <a:bodyPr/>
            <a:lstStyle/>
            <a:p>
              <a:endParaRPr lang="th-TH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40829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90514" y="3300240"/>
            <a:ext cx="4578692" cy="3686521"/>
          </a:xfrm>
          <a:custGeom>
            <a:avLst/>
            <a:gdLst/>
            <a:ahLst/>
            <a:cxnLst/>
            <a:rect l="l" t="t" r="r" b="b"/>
            <a:pathLst>
              <a:path w="4578692" h="3686521">
                <a:moveTo>
                  <a:pt x="0" y="0"/>
                </a:moveTo>
                <a:lnTo>
                  <a:pt x="4578693" y="0"/>
                </a:lnTo>
                <a:lnTo>
                  <a:pt x="4578693" y="3686520"/>
                </a:lnTo>
                <a:lnTo>
                  <a:pt x="0" y="36865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34956" y="7966546"/>
            <a:ext cx="6824344" cy="1657184"/>
            <a:chOff x="0" y="0"/>
            <a:chExt cx="9099125" cy="220957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9099125" cy="2209579"/>
              <a:chOff x="0" y="0"/>
              <a:chExt cx="1797358" cy="4364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358" cy="436460"/>
              </a:xfrm>
              <a:custGeom>
                <a:avLst/>
                <a:gdLst/>
                <a:ahLst/>
                <a:cxnLst/>
                <a:rect l="l" t="t" r="r" b="b"/>
                <a:pathLst>
                  <a:path w="1797358" h="436460">
                    <a:moveTo>
                      <a:pt x="0" y="0"/>
                    </a:moveTo>
                    <a:lnTo>
                      <a:pt x="1797358" y="0"/>
                    </a:lnTo>
                    <a:lnTo>
                      <a:pt x="1797358" y="436460"/>
                    </a:lnTo>
                    <a:lnTo>
                      <a:pt x="0" y="436460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66675"/>
                <a:ext cx="1797358" cy="5031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05381" y="458360"/>
              <a:ext cx="8888363" cy="1235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cs typeface="Cloud Soft Light"/>
                </a:rPr>
                <a:t>คิดกลยุทธทางการตลาดและกระตุ้นความสัมพันธ์กับบริษัทเหล่านี้ให้มากขึ้น เพื่อเพิ่มยอดการสั่งซื้อ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8204671"/>
            <a:ext cx="6824344" cy="1180934"/>
            <a:chOff x="0" y="0"/>
            <a:chExt cx="9099125" cy="157457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099125" cy="1574579"/>
              <a:chOff x="0" y="0"/>
              <a:chExt cx="1797358" cy="31102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97358" cy="311028"/>
              </a:xfrm>
              <a:custGeom>
                <a:avLst/>
                <a:gdLst/>
                <a:ahLst/>
                <a:cxnLst/>
                <a:rect l="l" t="t" r="r" b="b"/>
                <a:pathLst>
                  <a:path w="1797358" h="311028">
                    <a:moveTo>
                      <a:pt x="0" y="0"/>
                    </a:moveTo>
                    <a:lnTo>
                      <a:pt x="1797358" y="0"/>
                    </a:lnTo>
                    <a:lnTo>
                      <a:pt x="1797358" y="311028"/>
                    </a:lnTo>
                    <a:lnTo>
                      <a:pt x="0" y="311028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1797358" cy="3777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05381" y="458360"/>
              <a:ext cx="8888363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cs typeface="Cloud Soft Light"/>
                </a:rPr>
                <a:t>เพื่อทราบประเภทของสินค้าในบริษํท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2944181" y="2555926"/>
            <a:ext cx="3255638" cy="5175148"/>
          </a:xfrm>
          <a:custGeom>
            <a:avLst/>
            <a:gdLst/>
            <a:ahLst/>
            <a:cxnLst/>
            <a:rect l="l" t="t" r="r" b="b"/>
            <a:pathLst>
              <a:path w="3255638" h="5175148">
                <a:moveTo>
                  <a:pt x="0" y="0"/>
                </a:moveTo>
                <a:lnTo>
                  <a:pt x="3255638" y="0"/>
                </a:lnTo>
                <a:lnTo>
                  <a:pt x="3255638" y="5175148"/>
                </a:lnTo>
                <a:lnTo>
                  <a:pt x="0" y="5175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933525" y="486868"/>
            <a:ext cx="5276951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 dirty="0">
                <a:solidFill>
                  <a:srgbClr val="FFFFFF"/>
                </a:solidFill>
                <a:latin typeface="Poppins Bold"/>
              </a:rPr>
              <a:t>GROUP BY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76196" y="348696"/>
            <a:ext cx="1298496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3209" y="411747"/>
            <a:ext cx="1270316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74692" y="486868"/>
            <a:ext cx="6218729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VIEW &amp; LIMIT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51407" y="1748355"/>
            <a:ext cx="8391443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ใข้ตาราง VIEW เพื่อสืบค้นข้อมูลผู้ติดต่อของบริษัท ที่มีการสั่งซื้อสินค้า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ใช้ LIMIT เพื่อกรองข้อมูลที่น้อยที่สุด 5 อันดับแรก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1748355"/>
            <a:ext cx="5062694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GROUP BY แบ่งประเภทของ PRODUCT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34956" y="7217730"/>
            <a:ext cx="203475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7217730"/>
            <a:ext cx="203475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2479726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76196" y="2886823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248197" y="3324266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465269" y="146050"/>
            <a:ext cx="1434703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Poppins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91914" y="5663131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66216" y="1429103"/>
            <a:ext cx="5276951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HAVING</a:t>
            </a:r>
          </a:p>
        </p:txBody>
      </p:sp>
      <p:sp>
        <p:nvSpPr>
          <p:cNvPr id="9" name="Freeform 9"/>
          <p:cNvSpPr/>
          <p:nvPr/>
        </p:nvSpPr>
        <p:spPr>
          <a:xfrm>
            <a:off x="2692639" y="3010885"/>
            <a:ext cx="3951731" cy="5514043"/>
          </a:xfrm>
          <a:custGeom>
            <a:avLst/>
            <a:gdLst/>
            <a:ahLst/>
            <a:cxnLst/>
            <a:rect l="l" t="t" r="r" b="b"/>
            <a:pathLst>
              <a:path w="3951731" h="5514043">
                <a:moveTo>
                  <a:pt x="0" y="0"/>
                </a:moveTo>
                <a:lnTo>
                  <a:pt x="3951731" y="0"/>
                </a:lnTo>
                <a:lnTo>
                  <a:pt x="3951731" y="5514043"/>
                </a:lnTo>
                <a:lnTo>
                  <a:pt x="0" y="5514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888282" y="4278952"/>
            <a:ext cx="6371018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ผลการค้นหา ประเทศ ที่มีการสั่งซื้อตั้งแต่ 100 ครั้ง ขึ้นไป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691914" y="6974406"/>
            <a:ext cx="7132185" cy="1763864"/>
            <a:chOff x="0" y="0"/>
            <a:chExt cx="9509579" cy="235181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9509579" cy="2351819"/>
              <a:chOff x="0" y="0"/>
              <a:chExt cx="1878435" cy="46455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78436" cy="464557"/>
              </a:xfrm>
              <a:custGeom>
                <a:avLst/>
                <a:gdLst/>
                <a:ahLst/>
                <a:cxnLst/>
                <a:rect l="l" t="t" r="r" b="b"/>
                <a:pathLst>
                  <a:path w="1878436" h="464557">
                    <a:moveTo>
                      <a:pt x="0" y="0"/>
                    </a:moveTo>
                    <a:lnTo>
                      <a:pt x="1878436" y="0"/>
                    </a:lnTo>
                    <a:lnTo>
                      <a:pt x="1878436" y="464557"/>
                    </a:lnTo>
                    <a:lnTo>
                      <a:pt x="0" y="464557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66675"/>
                <a:ext cx="1878435" cy="5312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10134" y="439310"/>
              <a:ext cx="9289311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Cloud Soft Light"/>
                  <a:cs typeface="Cloud Soft Light"/>
                </a:rPr>
                <a:t> เพื่อให้ทราบฐานลูกค้า และปรับปรุงพัฒนาการขนส่งให้ดียิ่งขึ้น เพื่อเป็นที่พอใจสำหรับลูกค้า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65269" y="1933772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4495279" y="2638835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167259" y="712828"/>
            <a:ext cx="1157585" cy="12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847636" y="2003836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40232" y="824109"/>
            <a:ext cx="5276951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LIKE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475903"/>
            <a:ext cx="8035993" cy="1138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5"/>
              </a:lnSpc>
              <a:spcBef>
                <a:spcPct val="0"/>
              </a:spcBef>
            </a:pPr>
            <a:r>
              <a:rPr lang="en-US" sz="3246">
                <a:solidFill>
                  <a:srgbClr val="FFFFFF"/>
                </a:solidFill>
                <a:latin typeface="Cloud Soft Light"/>
                <a:cs typeface="Cloud Soft Light"/>
              </a:rPr>
              <a:t>ค้นหา CUSTOMER_NAME ที่มีคำว่า TOY เพื่อทราบว่าลูกค้ารายใดที่เป็นบริษัทของเล่นโดยตรง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55934" y="6172817"/>
            <a:ext cx="15417519" cy="3378086"/>
          </a:xfrm>
          <a:custGeom>
            <a:avLst/>
            <a:gdLst/>
            <a:ahLst/>
            <a:cxnLst/>
            <a:rect l="l" t="t" r="r" b="b"/>
            <a:pathLst>
              <a:path w="15417519" h="3378086">
                <a:moveTo>
                  <a:pt x="0" y="0"/>
                </a:moveTo>
                <a:lnTo>
                  <a:pt x="15417519" y="0"/>
                </a:lnTo>
                <a:lnTo>
                  <a:pt x="15417519" y="3378085"/>
                </a:lnTo>
                <a:lnTo>
                  <a:pt x="0" y="3378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847636" y="3062241"/>
            <a:ext cx="7006020" cy="2041541"/>
            <a:chOff x="0" y="0"/>
            <a:chExt cx="9341360" cy="2722055"/>
          </a:xfrm>
        </p:grpSpPr>
        <p:sp>
          <p:nvSpPr>
            <p:cNvPr id="12" name="TextBox 12"/>
            <p:cNvSpPr txBox="1"/>
            <p:nvPr/>
          </p:nvSpPr>
          <p:spPr>
            <a:xfrm>
              <a:off x="108186" y="216124"/>
              <a:ext cx="9124988" cy="25059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1521" lvl="1" indent="-290761">
                <a:lnSpc>
                  <a:spcPts val="3770"/>
                </a:lnSpc>
                <a:buFont typeface="Arial"/>
                <a:buChar char="•"/>
              </a:pPr>
              <a:r>
                <a:rPr lang="en-US" sz="2693">
                  <a:solidFill>
                    <a:srgbClr val="FFFFFF"/>
                  </a:solidFill>
                  <a:latin typeface="Cloud Soft Light"/>
                  <a:cs typeface="Cloud Soft Light"/>
                </a:rPr>
                <a:t>เพื่อทราบแนวโน้มการสั่งซื้อในช่วงปี 2018</a:t>
              </a:r>
              <a:r>
                <a:rPr lang="en-US" sz="2693">
                  <a:solidFill>
                    <a:srgbClr val="FFFFFF"/>
                  </a:solidFill>
                  <a:latin typeface="Cloud Soft Light"/>
                </a:rPr>
                <a:t> </a:t>
              </a:r>
            </a:p>
            <a:p>
              <a:pPr marL="581521" lvl="1" indent="-290761">
                <a:lnSpc>
                  <a:spcPts val="3770"/>
                </a:lnSpc>
                <a:buFont typeface="Arial"/>
                <a:buChar char="•"/>
              </a:pPr>
              <a:r>
                <a:rPr lang="en-US" sz="2693">
                  <a:solidFill>
                    <a:srgbClr val="FFFFFF"/>
                  </a:solidFill>
                  <a:cs typeface="Cloud Soft Light"/>
                </a:rPr>
                <a:t>เพื่อสามารถวิเคราะห์ถึงปัจจัยที่ส่งผลกับยอดขายในแต่ละเดือน และวางแผนการตลาดต่อไป</a:t>
              </a:r>
            </a:p>
            <a:p>
              <a:pPr>
                <a:lnSpc>
                  <a:spcPts val="3770"/>
                </a:lnSpc>
              </a:pPr>
              <a:endParaRPr lang="en-US" sz="2693">
                <a:solidFill>
                  <a:srgbClr val="FFFFFF"/>
                </a:solidFill>
                <a:cs typeface="Cloud Soft Light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0"/>
              <a:ext cx="9341360" cy="2722055"/>
              <a:chOff x="0" y="0"/>
              <a:chExt cx="1845207" cy="5376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845207" cy="537690"/>
              </a:xfrm>
              <a:custGeom>
                <a:avLst/>
                <a:gdLst/>
                <a:ahLst/>
                <a:cxnLst/>
                <a:rect l="l" t="t" r="r" b="b"/>
                <a:pathLst>
                  <a:path w="1845207" h="537690">
                    <a:moveTo>
                      <a:pt x="0" y="0"/>
                    </a:moveTo>
                    <a:lnTo>
                      <a:pt x="1845207" y="0"/>
                    </a:lnTo>
                    <a:lnTo>
                      <a:pt x="1845207" y="537690"/>
                    </a:lnTo>
                    <a:lnTo>
                      <a:pt x="0" y="537690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66675"/>
                <a:ext cx="1845207" cy="6043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08186" y="268828"/>
              <a:ext cx="8898490" cy="2108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cs typeface="Cloud Soft Light"/>
                </a:rPr>
                <a:t>เพื่อทราบว่าลูกค้ารายใดที่เป็นบริษัทของเล่นโดยตรง</a:t>
              </a:r>
            </a:p>
            <a:p>
              <a:pPr marL="647700" lvl="1" indent="-323850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cs typeface="Cloud Soft Light"/>
                </a:rPr>
                <a:t>เพื่อเสนอสินค้าใหม่ที่ออกแบบเพื่อเป็นของเล่น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5128270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13822" cy="10287000"/>
            <a:chOff x="0" y="0"/>
            <a:chExt cx="269006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0060" cy="2709333"/>
            </a:xfrm>
            <a:custGeom>
              <a:avLst/>
              <a:gdLst/>
              <a:ahLst/>
              <a:cxnLst/>
              <a:rect l="l" t="t" r="r" b="b"/>
              <a:pathLst>
                <a:path w="2690060" h="2709333">
                  <a:moveTo>
                    <a:pt x="0" y="0"/>
                  </a:moveTo>
                  <a:lnTo>
                    <a:pt x="2690060" y="0"/>
                  </a:lnTo>
                  <a:lnTo>
                    <a:pt x="2690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690060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248197" y="3324266"/>
            <a:ext cx="1223263" cy="0"/>
          </a:xfrm>
          <a:prstGeom prst="line">
            <a:avLst/>
          </a:prstGeom>
          <a:ln w="1143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849985" y="4025861"/>
            <a:ext cx="6666273" cy="93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0"/>
              </a:lnSpc>
              <a:spcBef>
                <a:spcPct val="0"/>
              </a:spcBef>
            </a:pPr>
            <a:r>
              <a:rPr lang="en-US" sz="2693">
                <a:solidFill>
                  <a:srgbClr val="FFFFFF"/>
                </a:solidFill>
                <a:latin typeface="Cloud Soft Light"/>
                <a:cs typeface="Cloud Soft Light"/>
              </a:rPr>
              <a:t>BETWEEN ผลการค้นหา CUSTOMER_ID ที่การสั่งซื้อ ในปี 2018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6050"/>
            <a:ext cx="1391543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Poppins 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91914" y="5663131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66216" y="1429103"/>
            <a:ext cx="5276951" cy="116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3"/>
              </a:lnSpc>
            </a:pPr>
            <a:r>
              <a:rPr lang="en-US" sz="7254">
                <a:solidFill>
                  <a:srgbClr val="FFFFFF"/>
                </a:solidFill>
                <a:latin typeface="Poppins Bold"/>
              </a:rPr>
              <a:t>BETWEEN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91914" y="6715562"/>
            <a:ext cx="7003918" cy="2133434"/>
            <a:chOff x="0" y="0"/>
            <a:chExt cx="9338557" cy="284457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338557" cy="2844579"/>
              <a:chOff x="0" y="0"/>
              <a:chExt cx="1844653" cy="56189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44653" cy="561892"/>
              </a:xfrm>
              <a:custGeom>
                <a:avLst/>
                <a:gdLst/>
                <a:ahLst/>
                <a:cxnLst/>
                <a:rect l="l" t="t" r="r" b="b"/>
                <a:pathLst>
                  <a:path w="1844653" h="561892">
                    <a:moveTo>
                      <a:pt x="0" y="0"/>
                    </a:moveTo>
                    <a:lnTo>
                      <a:pt x="1844653" y="0"/>
                    </a:lnTo>
                    <a:lnTo>
                      <a:pt x="1844653" y="561892"/>
                    </a:lnTo>
                    <a:lnTo>
                      <a:pt x="0" y="561892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1844653" cy="628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08154" y="458360"/>
              <a:ext cx="9122249" cy="187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loud Soft Light"/>
                  <a:cs typeface="Cloud Soft Light"/>
                </a:rPr>
                <a:t>เพื่อทราบแนวโน้มการสั่งซื้อในช่วงปี 2018 </a:t>
              </a:r>
            </a:p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cs typeface="Cloud Soft Light"/>
                </a:rPr>
                <a:t>เพื่อสามารถวิเคราะห์ถึงปัจจัยที่ส่งผลกับยอดขายในแต่ละเดือน และวางแผนการตลาดต่อไป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2836377" y="2721609"/>
            <a:ext cx="5130353" cy="6622819"/>
          </a:xfrm>
          <a:custGeom>
            <a:avLst/>
            <a:gdLst/>
            <a:ahLst/>
            <a:cxnLst/>
            <a:rect l="l" t="t" r="r" b="b"/>
            <a:pathLst>
              <a:path w="5130353" h="6622819">
                <a:moveTo>
                  <a:pt x="0" y="0"/>
                </a:moveTo>
                <a:lnTo>
                  <a:pt x="5130352" y="0"/>
                </a:lnTo>
                <a:lnTo>
                  <a:pt x="5130352" y="6622819"/>
                </a:lnTo>
                <a:lnTo>
                  <a:pt x="0" y="6622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8700" y="1690729"/>
            <a:ext cx="666627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45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D5B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408296" cy="2776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857087" y="357705"/>
            <a:ext cx="1155740" cy="126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FFFFFF"/>
                </a:solidFill>
                <a:latin typeface="Poppins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74692" y="486868"/>
            <a:ext cx="930831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IN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434956" y="7303420"/>
            <a:ext cx="6824344" cy="2133434"/>
            <a:chOff x="0" y="0"/>
            <a:chExt cx="9099125" cy="284457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099125" cy="2844579"/>
              <a:chOff x="0" y="0"/>
              <a:chExt cx="1797358" cy="56189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97358" cy="561892"/>
              </a:xfrm>
              <a:custGeom>
                <a:avLst/>
                <a:gdLst/>
                <a:ahLst/>
                <a:cxnLst/>
                <a:rect l="l" t="t" r="r" b="b"/>
                <a:pathLst>
                  <a:path w="1797358" h="561892">
                    <a:moveTo>
                      <a:pt x="0" y="0"/>
                    </a:moveTo>
                    <a:lnTo>
                      <a:pt x="1797358" y="0"/>
                    </a:lnTo>
                    <a:lnTo>
                      <a:pt x="1797358" y="561892"/>
                    </a:lnTo>
                    <a:lnTo>
                      <a:pt x="0" y="561892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1797358" cy="628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5381" y="458360"/>
              <a:ext cx="8888363" cy="187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loud Soft Light"/>
                  <a:cs typeface="Cloud Soft Light"/>
                </a:rPr>
                <a:t>เพื่อทราบ PRODUCT ที่ไม่มีการสั่งซื้อจากลูกค้า</a:t>
              </a:r>
            </a:p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cs typeface="Cloud Soft Light"/>
                </a:rPr>
                <a:t>เพื่อวางแผนการตลาด เช่น ลดไลน์การผลิด หรือ ยกเลิกการขายสินค้า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434956" y="6163666"/>
            <a:ext cx="203475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7228" y="419100"/>
            <a:ext cx="1267361" cy="1193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dirty="0">
                <a:solidFill>
                  <a:srgbClr val="FFFFFF"/>
                </a:solidFill>
                <a:latin typeface="Poppins Bold"/>
              </a:rPr>
              <a:t>07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1609" y="500580"/>
            <a:ext cx="3354943" cy="1123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29"/>
              </a:lnSpc>
            </a:pPr>
            <a:r>
              <a:rPr lang="en-US" sz="6999">
                <a:solidFill>
                  <a:srgbClr val="FFFFFF"/>
                </a:solidFill>
                <a:latin typeface="Poppins Bold"/>
              </a:rPr>
              <a:t>EXCEPT</a:t>
            </a:r>
          </a:p>
        </p:txBody>
      </p:sp>
      <p:sp>
        <p:nvSpPr>
          <p:cNvPr id="15" name="Freeform 15"/>
          <p:cNvSpPr/>
          <p:nvPr/>
        </p:nvSpPr>
        <p:spPr>
          <a:xfrm>
            <a:off x="2737720" y="3571459"/>
            <a:ext cx="3832651" cy="1609713"/>
          </a:xfrm>
          <a:custGeom>
            <a:avLst/>
            <a:gdLst/>
            <a:ahLst/>
            <a:cxnLst/>
            <a:rect l="l" t="t" r="r" b="b"/>
            <a:pathLst>
              <a:path w="3832651" h="1609713">
                <a:moveTo>
                  <a:pt x="0" y="0"/>
                </a:moveTo>
                <a:lnTo>
                  <a:pt x="3832650" y="0"/>
                </a:lnTo>
                <a:lnTo>
                  <a:pt x="3832650" y="1609714"/>
                </a:lnTo>
                <a:lnTo>
                  <a:pt x="0" y="1609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1873" y="7317131"/>
            <a:ext cx="6824344" cy="2133434"/>
            <a:chOff x="0" y="0"/>
            <a:chExt cx="9099125" cy="2844579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9099125" cy="2844579"/>
              <a:chOff x="0" y="0"/>
              <a:chExt cx="1797358" cy="56189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97358" cy="561892"/>
              </a:xfrm>
              <a:custGeom>
                <a:avLst/>
                <a:gdLst/>
                <a:ahLst/>
                <a:cxnLst/>
                <a:rect l="l" t="t" r="r" b="b"/>
                <a:pathLst>
                  <a:path w="1797358" h="561892">
                    <a:moveTo>
                      <a:pt x="0" y="0"/>
                    </a:moveTo>
                    <a:lnTo>
                      <a:pt x="1797358" y="0"/>
                    </a:lnTo>
                    <a:lnTo>
                      <a:pt x="1797358" y="561892"/>
                    </a:lnTo>
                    <a:lnTo>
                      <a:pt x="0" y="561892"/>
                    </a:lnTo>
                    <a:close/>
                  </a:path>
                </a:pathLst>
              </a:custGeom>
              <a:solidFill>
                <a:srgbClr val="6891D3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66675"/>
                <a:ext cx="1797358" cy="628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24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05381" y="458360"/>
              <a:ext cx="8888363" cy="187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loud Soft Light"/>
                  <a:cs typeface="Cloud Soft Light"/>
                </a:rPr>
                <a:t>เพื่อทราบ PRODUCT ที่ไม่มีการสั่งซื้อจากลูกค้า</a:t>
              </a:r>
            </a:p>
            <a:p>
              <a:pPr marL="582930" lvl="1" indent="-291465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cs typeface="Cloud Soft Light"/>
                </a:rPr>
                <a:t>เพื่อวางแผนการตลาด เช่น ลดไลน์การผลิด หรือ ยกเลิกการขายสินค้า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41873" y="6177378"/>
            <a:ext cx="2034753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Poppins Bold"/>
              </a:rPr>
              <a:t>FOR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27201" y="1762066"/>
            <a:ext cx="7653689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EXCEPT เพื่อตรวจสอบว่าสินค้าที่มีอยู่นั้น มีรุ่นไหน ไม่ได้มีการสั่งซื้อ</a:t>
            </a:r>
          </a:p>
        </p:txBody>
      </p:sp>
      <p:sp>
        <p:nvSpPr>
          <p:cNvPr id="23" name="Freeform 23"/>
          <p:cNvSpPr/>
          <p:nvPr/>
        </p:nvSpPr>
        <p:spPr>
          <a:xfrm>
            <a:off x="11335850" y="3554439"/>
            <a:ext cx="5022557" cy="2245859"/>
          </a:xfrm>
          <a:custGeom>
            <a:avLst/>
            <a:gdLst/>
            <a:ahLst/>
            <a:cxnLst/>
            <a:rect l="l" t="t" r="r" b="b"/>
            <a:pathLst>
              <a:path w="5022557" h="2245859">
                <a:moveTo>
                  <a:pt x="0" y="0"/>
                </a:moveTo>
                <a:lnTo>
                  <a:pt x="5022557" y="0"/>
                </a:lnTo>
                <a:lnTo>
                  <a:pt x="5022557" y="2245859"/>
                </a:lnTo>
                <a:lnTo>
                  <a:pt x="0" y="2245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1043638" y="1574741"/>
            <a:ext cx="5606980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loud Soft Light"/>
                <a:cs typeface="Cloud Soft Light"/>
              </a:rPr>
              <a:t> IN เพื่อใช้ในการตรวจสอบปริมาณสินค้าน้อยสุด จาก MIN ว่าสินค้าเป็นรุ่น และ ประเภทอะไร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60599" y="5657423"/>
            <a:ext cx="6386891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Canva Sans"/>
                <a:cs typeface="Canva Sans"/>
              </a:rPr>
              <a:t>*เนื่องจากไม่มีสินค้าใด ที่ไม่เคยถูก จึงไม่มี product ปรากฏ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27201" y="2448121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857087" y="2635446"/>
            <a:ext cx="6666273" cy="45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Poppins Bold"/>
              </a:rPr>
              <a:t>OUTCOME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646</Words>
  <Application>Microsoft Office PowerPoint</Application>
  <PresentationFormat>Custom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Canva Sans</vt:lpstr>
      <vt:lpstr>Calibri</vt:lpstr>
      <vt:lpstr>Poppins Bold</vt:lpstr>
      <vt:lpstr>Cloud Soft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SQL</dc:title>
  <cp:lastModifiedBy>Nawinda A</cp:lastModifiedBy>
  <cp:revision>2</cp:revision>
  <dcterms:created xsi:type="dcterms:W3CDTF">2006-08-16T00:00:00Z</dcterms:created>
  <dcterms:modified xsi:type="dcterms:W3CDTF">2023-12-04T08:29:53Z</dcterms:modified>
  <dc:identifier>DAF1nUh9oqg</dc:identifier>
</cp:coreProperties>
</file>